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3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E180392-249E-492D-A945-FF3C73809C72}" type="datetimeFigureOut">
              <a:rPr lang="en-US" smtClean="0"/>
              <a:t>30/10/2020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7625F37-D080-4A52-A0CD-88FF439DBD2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180392-249E-492D-A945-FF3C73809C72}" type="datetimeFigureOut">
              <a:rPr lang="en-US" smtClean="0"/>
              <a:t>30/10/2020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25F37-D080-4A52-A0CD-88FF439DBD2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180392-249E-492D-A945-FF3C73809C72}" type="datetimeFigureOut">
              <a:rPr lang="en-US" smtClean="0"/>
              <a:t>30/10/2020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25F37-D080-4A52-A0CD-88FF439DBD2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180392-249E-492D-A945-FF3C73809C72}" type="datetimeFigureOut">
              <a:rPr lang="en-US" smtClean="0"/>
              <a:t>30/10/2020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25F37-D080-4A52-A0CD-88FF439DBD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E180392-249E-492D-A945-FF3C73809C72}" type="datetimeFigureOut">
              <a:rPr lang="en-US" smtClean="0"/>
              <a:t>30/10/2020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25F37-D080-4A52-A0CD-88FF439DBD2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180392-249E-492D-A945-FF3C73809C72}" type="datetimeFigureOut">
              <a:rPr lang="en-US" smtClean="0"/>
              <a:t>30/10/2020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25F37-D080-4A52-A0CD-88FF439DBD2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E180392-249E-492D-A945-FF3C73809C72}" type="datetimeFigureOut">
              <a:rPr lang="en-US" smtClean="0"/>
              <a:t>30/10/2020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625F37-D080-4A52-A0CD-88FF439DBD2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E180392-249E-492D-A945-FF3C73809C72}" type="datetimeFigureOut">
              <a:rPr lang="en-US" smtClean="0"/>
              <a:t>30/10/2020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625F37-D080-4A52-A0CD-88FF439DBD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80392-249E-492D-A945-FF3C73809C72}" type="datetimeFigureOut">
              <a:rPr lang="en-US" smtClean="0"/>
              <a:t>30/10/2020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625F37-D080-4A52-A0CD-88FF439DBD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180392-249E-492D-A945-FF3C73809C72}" type="datetimeFigureOut">
              <a:rPr lang="en-US" smtClean="0"/>
              <a:t>30/10/2020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25F37-D080-4A52-A0CD-88FF439DBD2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180392-249E-492D-A945-FF3C73809C72}" type="datetimeFigureOut">
              <a:rPr lang="en-US" smtClean="0"/>
              <a:t>30/10/2020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7625F37-D080-4A52-A0CD-88FF439DBD2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E180392-249E-492D-A945-FF3C73809C72}" type="datetimeFigureOut">
              <a:rPr lang="en-US" smtClean="0"/>
              <a:t>30/10/2020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7625F37-D080-4A52-A0CD-88FF439DBD2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1671935"/>
            <a:ext cx="2057400" cy="461665"/>
          </a:xfrm>
          <a:prstGeom prst="rect">
            <a:avLst/>
          </a:prstGeom>
          <a:noFill/>
        </p:spPr>
        <p:txBody>
          <a:bodyPr wrap="square" rtlCol="0">
            <a:spAutoFit/>
          </a:bodyPr>
          <a:lstStyle/>
          <a:p>
            <a:pPr algn="ctr"/>
            <a:r>
              <a:rPr lang="en-US" sz="2400" b="1" u="sng" dirty="0" smtClean="0"/>
              <a:t>Introduction</a:t>
            </a:r>
            <a:endParaRPr lang="en-US" sz="2400" b="1" u="sng" dirty="0"/>
          </a:p>
        </p:txBody>
      </p:sp>
      <p:sp>
        <p:nvSpPr>
          <p:cNvPr id="3" name="Rectangle 2"/>
          <p:cNvSpPr/>
          <p:nvPr/>
        </p:nvSpPr>
        <p:spPr>
          <a:xfrm>
            <a:off x="914400" y="2893874"/>
            <a:ext cx="7772400" cy="1754326"/>
          </a:xfrm>
          <a:prstGeom prst="rect">
            <a:avLst/>
          </a:prstGeom>
        </p:spPr>
        <p:txBody>
          <a:bodyPr wrap="square">
            <a:spAutoFit/>
          </a:bodyPr>
          <a:lstStyle/>
          <a:p>
            <a:r>
              <a:rPr lang="en-US" dirty="0" smtClean="0">
                <a:latin typeface="Times New Roman" pitchFamily="18" charset="0"/>
                <a:cs typeface="Times New Roman" pitchFamily="18" charset="0"/>
              </a:rPr>
              <a:t>        Microsoft Corporation is the world’s leading software company. Founded by “</a:t>
            </a:r>
            <a:r>
              <a:rPr lang="en-US" b="1" dirty="0" smtClean="0">
                <a:latin typeface="Times New Roman" pitchFamily="18" charset="0"/>
                <a:cs typeface="Times New Roman" pitchFamily="18" charset="0"/>
              </a:rPr>
              <a:t>Bill Gates</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Paul Allen</a:t>
            </a:r>
            <a:r>
              <a:rPr lang="en-US" dirty="0" smtClean="0">
                <a:latin typeface="Times New Roman" pitchFamily="18" charset="0"/>
                <a:cs typeface="Times New Roman" pitchFamily="18" charset="0"/>
              </a:rPr>
              <a:t>” in Albuquerque, New Mexico in 1975. It was Allen who coined then name Micro-soft which was a combination of the words microcomputer and software. In 1979 the company relocated to Bellvue, Washington. In 1980 Microsoft began producing operating systems for IBM’s Personal Computer. </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5105400"/>
            <a:ext cx="2971800" cy="6858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326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905000"/>
            <a:ext cx="7391400" cy="4247317"/>
          </a:xfrm>
          <a:prstGeom prst="rect">
            <a:avLst/>
          </a:prstGeom>
        </p:spPr>
        <p:txBody>
          <a:bodyPr wrap="square">
            <a:spAutoFit/>
          </a:bodyPr>
          <a:lstStyle/>
          <a:p>
            <a:r>
              <a:rPr lang="en-US" dirty="0" smtClean="0"/>
              <a:t>     Microsoft only recently attempted to infiltrate the tablet industry with the Microsoft surface last year. The company’s mission statement which states “at Microsoft, Our mission and values are to help people and businesses throughout the world realize their full potential” illustrates their segmentation strategy. Microsoft didn’t focus on a particular segment within the market but rather focused on the entire market. While, this strategy worked for many years for the company in terms of personal computing due to the monopoly they acquired it proved to be unsuccessful when applied to the tablet industry. Microsoft failed to adequately research the demographics , psychographics or the behavior of the consumers within the industry which resulted in a target market which was too broad. Last month, Microsoft unveiled the Microsoft Surface 2. The product is targeting users who prefer to use their tablet for work purposes over leisure with built in Microsoft software, high storage and durable battery .</a:t>
            </a:r>
            <a:endParaRPr lang="en-US" dirty="0"/>
          </a:p>
        </p:txBody>
      </p:sp>
      <p:sp>
        <p:nvSpPr>
          <p:cNvPr id="3" name="Rectangle 2"/>
          <p:cNvSpPr/>
          <p:nvPr/>
        </p:nvSpPr>
        <p:spPr>
          <a:xfrm>
            <a:off x="2514600" y="762000"/>
            <a:ext cx="3491597" cy="369332"/>
          </a:xfrm>
          <a:prstGeom prst="rect">
            <a:avLst/>
          </a:prstGeom>
        </p:spPr>
        <p:txBody>
          <a:bodyPr wrap="none">
            <a:spAutoFit/>
          </a:bodyPr>
          <a:lstStyle/>
          <a:p>
            <a:r>
              <a:rPr lang="en-US" b="1" dirty="0" smtClean="0"/>
              <a:t>SEGMENTATION STRATEGIES </a:t>
            </a:r>
            <a:endParaRPr lang="en-US" dirty="0"/>
          </a:p>
        </p:txBody>
      </p:sp>
    </p:spTree>
    <p:extLst>
      <p:ext uri="{BB962C8B-B14F-4D97-AF65-F5344CB8AC3E}">
        <p14:creationId xmlns:p14="http://schemas.microsoft.com/office/powerpoint/2010/main" val="1185103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95400"/>
            <a:ext cx="8458200" cy="5355312"/>
          </a:xfrm>
          <a:prstGeom prst="rect">
            <a:avLst/>
          </a:prstGeom>
        </p:spPr>
        <p:txBody>
          <a:bodyPr wrap="square">
            <a:spAutoFit/>
          </a:bodyPr>
          <a:lstStyle/>
          <a:p>
            <a:r>
              <a:rPr lang="en-US" dirty="0" smtClean="0">
                <a:latin typeface="Times New Roman" pitchFamily="18" charset="0"/>
                <a:cs typeface="Times New Roman" pitchFamily="18" charset="0"/>
              </a:rPr>
              <a:t>    As </a:t>
            </a:r>
            <a:r>
              <a:rPr lang="en-US" dirty="0">
                <a:latin typeface="Times New Roman" pitchFamily="18" charset="0"/>
                <a:cs typeface="Times New Roman" pitchFamily="18" charset="0"/>
              </a:rPr>
              <a:t>a result of the wide spectrum of products Microsoft offers, they communicate to a </a:t>
            </a:r>
            <a:r>
              <a:rPr lang="en-US" dirty="0" smtClean="0">
                <a:latin typeface="Times New Roman" pitchFamily="18" charset="0"/>
                <a:cs typeface="Times New Roman" pitchFamily="18" charset="0"/>
              </a:rPr>
              <a:t>wide customer </a:t>
            </a:r>
            <a:r>
              <a:rPr lang="en-US" dirty="0">
                <a:latin typeface="Times New Roman" pitchFamily="18" charset="0"/>
                <a:cs typeface="Times New Roman" pitchFamily="18" charset="0"/>
              </a:rPr>
              <a:t>base. The company has implemented successful brand and communication </a:t>
            </a:r>
            <a:r>
              <a:rPr lang="en-US" dirty="0" smtClean="0">
                <a:latin typeface="Times New Roman" pitchFamily="18" charset="0"/>
                <a:cs typeface="Times New Roman" pitchFamily="18" charset="0"/>
              </a:rPr>
              <a:t>strategies throughout </a:t>
            </a:r>
            <a:r>
              <a:rPr lang="en-US" dirty="0">
                <a:latin typeface="Times New Roman" pitchFamily="18" charset="0"/>
                <a:cs typeface="Times New Roman" pitchFamily="18" charset="0"/>
              </a:rPr>
              <a:t>their range of products which vary across software, entertainment, devices </a:t>
            </a:r>
            <a:r>
              <a:rPr lang="en-US" dirty="0" smtClean="0">
                <a:latin typeface="Times New Roman" pitchFamily="18" charset="0"/>
                <a:cs typeface="Times New Roman" pitchFamily="18" charset="0"/>
              </a:rPr>
              <a:t>and gaming </a:t>
            </a:r>
            <a:r>
              <a:rPr lang="en-US" dirty="0">
                <a:latin typeface="Times New Roman" pitchFamily="18" charset="0"/>
                <a:cs typeface="Times New Roman" pitchFamily="18" charset="0"/>
              </a:rPr>
              <a:t>etc. The modern </a:t>
            </a:r>
          </a:p>
          <a:p>
            <a:r>
              <a:rPr lang="en-US" dirty="0">
                <a:latin typeface="Times New Roman" pitchFamily="18" charset="0"/>
                <a:cs typeface="Times New Roman" pitchFamily="18" charset="0"/>
              </a:rPr>
              <a:t>media mix typically used by Microsoft includes television </a:t>
            </a:r>
            <a:r>
              <a:rPr lang="en-US" dirty="0" smtClean="0">
                <a:latin typeface="Times New Roman" pitchFamily="18" charset="0"/>
                <a:cs typeface="Times New Roman" pitchFamily="18" charset="0"/>
              </a:rPr>
              <a:t>campaigns and </a:t>
            </a:r>
            <a:r>
              <a:rPr lang="en-US" dirty="0">
                <a:latin typeface="Times New Roman" pitchFamily="18" charset="0"/>
                <a:cs typeface="Times New Roman" pitchFamily="18" charset="0"/>
              </a:rPr>
              <a:t>the internet to generate reach, mobile to drive engagement and social media to </a:t>
            </a:r>
            <a:r>
              <a:rPr lang="en-US" dirty="0" smtClean="0">
                <a:latin typeface="Times New Roman" pitchFamily="18" charset="0"/>
                <a:cs typeface="Times New Roman" pitchFamily="18" charset="0"/>
              </a:rPr>
              <a:t>spark conversations </a:t>
            </a:r>
            <a:r>
              <a:rPr lang="en-US" dirty="0">
                <a:latin typeface="Times New Roman" pitchFamily="18" charset="0"/>
                <a:cs typeface="Times New Roman" pitchFamily="18" charset="0"/>
              </a:rPr>
              <a:t>and generate virility. </a:t>
            </a:r>
          </a:p>
          <a:p>
            <a:r>
              <a:rPr lang="en-US" dirty="0">
                <a:latin typeface="Times New Roman" pitchFamily="18" charset="0"/>
                <a:cs typeface="Times New Roman" pitchFamily="18" charset="0"/>
              </a:rPr>
              <a:t>The Microsoft Surface also has independent profiles across the three main social </a:t>
            </a:r>
            <a:r>
              <a:rPr lang="en-US" dirty="0" err="1" smtClean="0">
                <a:latin typeface="Times New Roman" pitchFamily="18" charset="0"/>
                <a:cs typeface="Times New Roman" pitchFamily="18" charset="0"/>
              </a:rPr>
              <a:t>mediaplat</a:t>
            </a:r>
            <a:r>
              <a:rPr lang="en-US" dirty="0" smtClean="0">
                <a:latin typeface="Times New Roman" pitchFamily="18" charset="0"/>
                <a:cs typeface="Times New Roman" pitchFamily="18" charset="0"/>
              </a:rPr>
              <a:t> forms</a:t>
            </a:r>
            <a:r>
              <a:rPr lang="en-US" dirty="0">
                <a:latin typeface="Times New Roman" pitchFamily="18" charset="0"/>
                <a:cs typeface="Times New Roman" pitchFamily="18" charset="0"/>
              </a:rPr>
              <a:t>; which are Facebook, twitter and YouTube. The Surface Facebook page has 465,725likes with 17,260 people talking about it, the Twitter page has 259,361 followers and </a:t>
            </a:r>
            <a:r>
              <a:rPr lang="en-US" dirty="0" smtClean="0">
                <a:latin typeface="Times New Roman" pitchFamily="18" charset="0"/>
                <a:cs typeface="Times New Roman" pitchFamily="18" charset="0"/>
              </a:rPr>
              <a:t>the YouTube </a:t>
            </a:r>
            <a:r>
              <a:rPr lang="en-US" dirty="0">
                <a:latin typeface="Times New Roman" pitchFamily="18" charset="0"/>
                <a:cs typeface="Times New Roman" pitchFamily="18" charset="0"/>
              </a:rPr>
              <a:t>page has 72 posted videos with 45,378 subscribers as of 13th October. The </a:t>
            </a:r>
            <a:r>
              <a:rPr lang="en-US" dirty="0" smtClean="0">
                <a:latin typeface="Times New Roman" pitchFamily="18" charset="0"/>
                <a:cs typeface="Times New Roman" pitchFamily="18" charset="0"/>
              </a:rPr>
              <a:t>Surface YouTube </a:t>
            </a:r>
            <a:r>
              <a:rPr lang="en-US" dirty="0">
                <a:latin typeface="Times New Roman" pitchFamily="18" charset="0"/>
                <a:cs typeface="Times New Roman" pitchFamily="18" charset="0"/>
              </a:rPr>
              <a:t>page divides its videos under the headings “Surface commercials” and “Life </a:t>
            </a:r>
            <a:r>
              <a:rPr lang="en-US" dirty="0" smtClean="0">
                <a:latin typeface="Times New Roman" pitchFamily="18" charset="0"/>
                <a:cs typeface="Times New Roman" pitchFamily="18" charset="0"/>
              </a:rPr>
              <a:t>with Service</a:t>
            </a:r>
            <a:r>
              <a:rPr lang="en-US" dirty="0">
                <a:latin typeface="Times New Roman" pitchFamily="18" charset="0"/>
                <a:cs typeface="Times New Roman" pitchFamily="18" charset="0"/>
              </a:rPr>
              <a:t>”. The commercial videos are reposted television advertisements which gather </a:t>
            </a:r>
            <a:r>
              <a:rPr lang="en-US" dirty="0" smtClean="0">
                <a:latin typeface="Times New Roman" pitchFamily="18" charset="0"/>
                <a:cs typeface="Times New Roman" pitchFamily="18" charset="0"/>
              </a:rPr>
              <a:t>extra exposure</a:t>
            </a:r>
            <a:r>
              <a:rPr lang="en-US" dirty="0">
                <a:latin typeface="Times New Roman" pitchFamily="18" charset="0"/>
                <a:cs typeface="Times New Roman" pitchFamily="18" charset="0"/>
              </a:rPr>
              <a:t>. The “Life with Service” videos coincide with the rebranding of the Surface as they give real life examples of people using them in their various working fields which range from </a:t>
            </a:r>
            <a:r>
              <a:rPr lang="en-US" dirty="0" smtClean="0">
                <a:latin typeface="Times New Roman" pitchFamily="18" charset="0"/>
                <a:cs typeface="Times New Roman" pitchFamily="18" charset="0"/>
              </a:rPr>
              <a:t>an adventure </a:t>
            </a:r>
            <a:r>
              <a:rPr lang="en-US" dirty="0">
                <a:latin typeface="Times New Roman" pitchFamily="18" charset="0"/>
                <a:cs typeface="Times New Roman" pitchFamily="18" charset="0"/>
              </a:rPr>
              <a:t>photographer to a medical student. In comparison with their competitors, Microsoft is not gathering the same exposure through social media. Apple’s </a:t>
            </a:r>
          </a:p>
          <a:p>
            <a:r>
              <a:rPr lang="en-US" dirty="0" err="1">
                <a:latin typeface="Times New Roman" pitchFamily="18" charset="0"/>
                <a:cs typeface="Times New Roman" pitchFamily="18" charset="0"/>
              </a:rPr>
              <a:t>i</a:t>
            </a:r>
            <a:r>
              <a:rPr lang="en-US" dirty="0" err="1" smtClean="0">
                <a:latin typeface="Times New Roman" pitchFamily="18" charset="0"/>
                <a:cs typeface="Times New Roman" pitchFamily="18" charset="0"/>
              </a:rPr>
              <a:t>Pad</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Facebook page has8,481,852 likes. </a:t>
            </a:r>
          </a:p>
        </p:txBody>
      </p:sp>
      <p:sp>
        <p:nvSpPr>
          <p:cNvPr id="3" name="Rectangle 2"/>
          <p:cNvSpPr/>
          <p:nvPr/>
        </p:nvSpPr>
        <p:spPr>
          <a:xfrm>
            <a:off x="1981200" y="533400"/>
            <a:ext cx="4953000" cy="646331"/>
          </a:xfrm>
          <a:prstGeom prst="rect">
            <a:avLst/>
          </a:prstGeom>
        </p:spPr>
        <p:txBody>
          <a:bodyPr wrap="square">
            <a:spAutoFit/>
          </a:bodyPr>
          <a:lstStyle/>
          <a:p>
            <a:pPr algn="ctr"/>
            <a:r>
              <a:rPr lang="en-US" b="1" dirty="0" smtClean="0"/>
              <a:t>A REVIEW OF THE BRAND AND COMMUN0ICATION STRATEGIES </a:t>
            </a:r>
            <a:endParaRPr lang="en-US" dirty="0"/>
          </a:p>
        </p:txBody>
      </p:sp>
    </p:spTree>
    <p:extLst>
      <p:ext uri="{BB962C8B-B14F-4D97-AF65-F5344CB8AC3E}">
        <p14:creationId xmlns:p14="http://schemas.microsoft.com/office/powerpoint/2010/main" val="134246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772483"/>
            <a:ext cx="8077200" cy="3970318"/>
          </a:xfrm>
          <a:prstGeom prst="rect">
            <a:avLst/>
          </a:prstGeom>
        </p:spPr>
        <p:txBody>
          <a:bodyPr wrap="square">
            <a:spAutoFit/>
          </a:bodyPr>
          <a:lstStyle/>
          <a:p>
            <a:r>
              <a:rPr lang="en-US" b="1" dirty="0"/>
              <a:t> </a:t>
            </a:r>
            <a:r>
              <a:rPr lang="en-US" b="1" dirty="0" smtClean="0"/>
              <a:t>           </a:t>
            </a:r>
            <a:r>
              <a:rPr lang="en-US" dirty="0" smtClean="0"/>
              <a:t>Due </a:t>
            </a:r>
            <a:r>
              <a:rPr lang="en-US" dirty="0"/>
              <a:t>to the vast range of offerings by Microsoft, the company has to employ several </a:t>
            </a:r>
            <a:r>
              <a:rPr lang="en-US" dirty="0" smtClean="0"/>
              <a:t>different distribution </a:t>
            </a:r>
            <a:r>
              <a:rPr lang="en-US" dirty="0"/>
              <a:t>strategies. The main methods of distribution that they employ are: OEM; </a:t>
            </a:r>
            <a:r>
              <a:rPr lang="en-US" dirty="0" smtClean="0"/>
              <a:t>distributors and </a:t>
            </a:r>
            <a:r>
              <a:rPr lang="en-US" dirty="0"/>
              <a:t>resellers; and </a:t>
            </a:r>
            <a:r>
              <a:rPr lang="en-US" dirty="0" smtClean="0"/>
              <a:t>online . The </a:t>
            </a:r>
            <a:r>
              <a:rPr lang="en-US" dirty="0"/>
              <a:t>way in which OEM works </a:t>
            </a:r>
          </a:p>
          <a:p>
            <a:r>
              <a:rPr lang="en-US" dirty="0"/>
              <a:t>is that it helps to pre-install the Microsoft software onto </a:t>
            </a:r>
            <a:r>
              <a:rPr lang="en-US" dirty="0" smtClean="0"/>
              <a:t>the physical </a:t>
            </a:r>
            <a:r>
              <a:rPr lang="en-US" dirty="0"/>
              <a:t>products such as PCs and smartphones, which help to complete the end product </a:t>
            </a:r>
            <a:r>
              <a:rPr lang="en-US" dirty="0" smtClean="0"/>
              <a:t>which is </a:t>
            </a:r>
            <a:r>
              <a:rPr lang="en-US" dirty="0"/>
              <a:t>sold to customers. Currently PCs are the biggest section of the OEM channel, which have </a:t>
            </a:r>
            <a:r>
              <a:rPr lang="en-US" dirty="0" smtClean="0"/>
              <a:t>the windows </a:t>
            </a:r>
            <a:r>
              <a:rPr lang="en-US" dirty="0"/>
              <a:t>operating system pre-installed, but they may soon be overtaken if the production </a:t>
            </a:r>
            <a:r>
              <a:rPr lang="en-US" dirty="0" smtClean="0"/>
              <a:t>and distribution </a:t>
            </a:r>
            <a:r>
              <a:rPr lang="en-US" dirty="0"/>
              <a:t>of Nokia Windows phones are to be a success. Hardware is also distributed </a:t>
            </a:r>
            <a:r>
              <a:rPr lang="en-US" dirty="0" smtClean="0"/>
              <a:t>by means </a:t>
            </a:r>
            <a:r>
              <a:rPr lang="en-US" dirty="0"/>
              <a:t>of OEM, pre-installing desktop applications such as Microsoft office suite to </a:t>
            </a:r>
            <a:r>
              <a:rPr lang="en-US" dirty="0" smtClean="0"/>
              <a:t>their Microsoft products . Microsoft </a:t>
            </a:r>
            <a:r>
              <a:rPr lang="en-US" dirty="0"/>
              <a:t>OEM is spilt into two categories, which are “Direct OEM” and “System Builders”. Direct OEMs, which are mainly operated globally, is managed through a relationship between </a:t>
            </a:r>
            <a:r>
              <a:rPr lang="en-US" dirty="0" smtClean="0"/>
              <a:t>product manufacturers </a:t>
            </a:r>
            <a:r>
              <a:rPr lang="en-US" dirty="0"/>
              <a:t>and </a:t>
            </a:r>
            <a:r>
              <a:rPr lang="en-US" dirty="0" smtClean="0"/>
              <a:t>Microsoft. </a:t>
            </a:r>
            <a:endParaRPr lang="en-US" dirty="0"/>
          </a:p>
        </p:txBody>
      </p:sp>
      <p:sp>
        <p:nvSpPr>
          <p:cNvPr id="3" name="Rectangle 2"/>
          <p:cNvSpPr/>
          <p:nvPr/>
        </p:nvSpPr>
        <p:spPr>
          <a:xfrm>
            <a:off x="2406085" y="914400"/>
            <a:ext cx="4331827" cy="369332"/>
          </a:xfrm>
          <a:prstGeom prst="rect">
            <a:avLst/>
          </a:prstGeom>
        </p:spPr>
        <p:txBody>
          <a:bodyPr wrap="none">
            <a:spAutoFit/>
          </a:bodyPr>
          <a:lstStyle/>
          <a:p>
            <a:r>
              <a:rPr lang="en-US" b="1" dirty="0" smtClean="0"/>
              <a:t>DISTRIBUTION AND PERFORMANCE </a:t>
            </a:r>
            <a:endParaRPr lang="en-US" dirty="0"/>
          </a:p>
        </p:txBody>
      </p:sp>
    </p:spTree>
    <p:extLst>
      <p:ext uri="{BB962C8B-B14F-4D97-AF65-F5344CB8AC3E}">
        <p14:creationId xmlns:p14="http://schemas.microsoft.com/office/powerpoint/2010/main" val="3572316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2286000"/>
            <a:ext cx="6705600" cy="2862322"/>
          </a:xfrm>
          <a:prstGeom prst="rect">
            <a:avLst/>
          </a:prstGeom>
        </p:spPr>
        <p:txBody>
          <a:bodyPr wrap="square">
            <a:spAutoFit/>
          </a:bodyPr>
          <a:lstStyle/>
          <a:p>
            <a:r>
              <a:rPr lang="en-US" dirty="0" smtClean="0">
                <a:latin typeface="Times New Roman" pitchFamily="18" charset="0"/>
                <a:cs typeface="Times New Roman" pitchFamily="18" charset="0"/>
              </a:rPr>
              <a:t>    GROWTH </a:t>
            </a:r>
            <a:r>
              <a:rPr lang="en-US" dirty="0">
                <a:latin typeface="Times New Roman" pitchFamily="18" charset="0"/>
                <a:cs typeface="Times New Roman" pitchFamily="18" charset="0"/>
              </a:rPr>
              <a:t>IN THE MOBILE DEVICES MARKET (AIM OF 15% BY 2018) </a:t>
            </a:r>
          </a:p>
          <a:p>
            <a:r>
              <a:rPr lang="en-US" dirty="0">
                <a:latin typeface="Times New Roman" pitchFamily="18" charset="0"/>
                <a:cs typeface="Times New Roman" pitchFamily="18" charset="0"/>
              </a:rPr>
              <a:t>Microsoft’s partnership with Nokia will enable it to move forward in the mobile devices market. At the start of 2013 the Windows phone held 3.2% of global smartphone </a:t>
            </a:r>
            <a:r>
              <a:rPr lang="en-US" dirty="0" smtClean="0">
                <a:latin typeface="Times New Roman" pitchFamily="18" charset="0"/>
                <a:cs typeface="Times New Roman" pitchFamily="18" charset="0"/>
              </a:rPr>
              <a:t>market share</a:t>
            </a:r>
            <a:r>
              <a:rPr lang="en-US" dirty="0">
                <a:latin typeface="Times New Roman" pitchFamily="18" charset="0"/>
                <a:cs typeface="Times New Roman" pitchFamily="18" charset="0"/>
              </a:rPr>
              <a:t>, although this is a very low percentage, it still leaves Microsoft in only third place, behind </a:t>
            </a:r>
            <a:r>
              <a:rPr lang="en-US" dirty="0" smtClean="0">
                <a:latin typeface="Times New Roman" pitchFamily="18" charset="0"/>
                <a:cs typeface="Times New Roman" pitchFamily="18" charset="0"/>
              </a:rPr>
              <a:t>IOS </a:t>
            </a:r>
            <a:r>
              <a:rPr lang="en-US" dirty="0">
                <a:latin typeface="Times New Roman" pitchFamily="18" charset="0"/>
                <a:cs typeface="Times New Roman" pitchFamily="18" charset="0"/>
              </a:rPr>
              <a:t>and Android. Microsoft’s CEO Ballmer addressed this issue at this </a:t>
            </a:r>
            <a:r>
              <a:rPr lang="en-US" dirty="0" smtClean="0">
                <a:latin typeface="Times New Roman" pitchFamily="18" charset="0"/>
                <a:cs typeface="Times New Roman" pitchFamily="18" charset="0"/>
              </a:rPr>
              <a:t>year’s financial </a:t>
            </a:r>
            <a:r>
              <a:rPr lang="en-US" dirty="0">
                <a:latin typeface="Times New Roman" pitchFamily="18" charset="0"/>
                <a:cs typeface="Times New Roman" pitchFamily="18" charset="0"/>
              </a:rPr>
              <a:t>analysis meeting. He described their low market share as an ‘upside opportunity’ which most likely served as the key reason as to why Microsoft moved to secure Nokia’s phone business. </a:t>
            </a:r>
          </a:p>
        </p:txBody>
      </p:sp>
      <p:sp>
        <p:nvSpPr>
          <p:cNvPr id="4" name="Rectangle 3"/>
          <p:cNvSpPr/>
          <p:nvPr/>
        </p:nvSpPr>
        <p:spPr>
          <a:xfrm>
            <a:off x="2133600" y="1219200"/>
            <a:ext cx="4572000" cy="646331"/>
          </a:xfrm>
          <a:prstGeom prst="rect">
            <a:avLst/>
          </a:prstGeom>
        </p:spPr>
        <p:txBody>
          <a:bodyPr>
            <a:spAutoFit/>
          </a:bodyPr>
          <a:lstStyle/>
          <a:p>
            <a:r>
              <a:rPr lang="en-US" b="1" dirty="0" smtClean="0"/>
              <a:t>STRATEGIC OBJECTIVE FOR THE NEXT FIVE YEARS: </a:t>
            </a:r>
            <a:endParaRPr lang="en-US" dirty="0"/>
          </a:p>
        </p:txBody>
      </p:sp>
    </p:spTree>
    <p:extLst>
      <p:ext uri="{BB962C8B-B14F-4D97-AF65-F5344CB8AC3E}">
        <p14:creationId xmlns:p14="http://schemas.microsoft.com/office/powerpoint/2010/main" val="41557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143000"/>
            <a:ext cx="5410199" cy="646331"/>
          </a:xfrm>
          <a:prstGeom prst="rect">
            <a:avLst/>
          </a:prstGeom>
        </p:spPr>
        <p:txBody>
          <a:bodyPr wrap="square">
            <a:spAutoFit/>
          </a:bodyPr>
          <a:lstStyle/>
          <a:p>
            <a:r>
              <a:rPr lang="en-US" b="1" dirty="0" smtClean="0"/>
              <a:t>STRATEGIC OBJECTIVE FOR THE NEXT FIVE YEARS: </a:t>
            </a:r>
            <a:endParaRPr lang="en-US" dirty="0"/>
          </a:p>
        </p:txBody>
      </p:sp>
      <p:sp>
        <p:nvSpPr>
          <p:cNvPr id="3" name="Rectangle 2"/>
          <p:cNvSpPr/>
          <p:nvPr/>
        </p:nvSpPr>
        <p:spPr>
          <a:xfrm>
            <a:off x="2438400" y="2209799"/>
            <a:ext cx="5334000" cy="1200329"/>
          </a:xfrm>
          <a:prstGeom prst="rect">
            <a:avLst/>
          </a:prstGeom>
        </p:spPr>
        <p:txBody>
          <a:bodyPr wrap="square">
            <a:spAutoFit/>
          </a:bodyPr>
          <a:lstStyle/>
          <a:p>
            <a:pPr marL="342900" indent="-342900">
              <a:buFont typeface="+mj-lt"/>
              <a:buAutoNum type="alphaUcPeriod"/>
            </a:pPr>
            <a:r>
              <a:rPr lang="en-US" b="1" dirty="0" smtClean="0"/>
              <a:t>REORGANISATION OF THE COMPANY</a:t>
            </a:r>
          </a:p>
          <a:p>
            <a:pPr marL="342900" indent="-342900">
              <a:buFont typeface="+mj-lt"/>
              <a:buAutoNum type="alphaUcPeriod"/>
            </a:pPr>
            <a:r>
              <a:rPr lang="en-US" b="1" dirty="0" smtClean="0"/>
              <a:t>TECHNOLOGY &amp; INNOVATION </a:t>
            </a:r>
            <a:endParaRPr lang="en-US" dirty="0" smtClean="0"/>
          </a:p>
          <a:p>
            <a:pPr marL="342900" indent="-342900">
              <a:buFont typeface="+mj-lt"/>
              <a:buAutoNum type="alphaUcPeriod"/>
            </a:pPr>
            <a:r>
              <a:rPr lang="en-US" b="1" dirty="0" smtClean="0"/>
              <a:t> STRATEGIC SECURITY MEASURES </a:t>
            </a:r>
          </a:p>
          <a:p>
            <a:pPr marL="342900" indent="-342900">
              <a:buFont typeface="+mj-lt"/>
              <a:buAutoNum type="alphaUcPeriod"/>
            </a:pPr>
            <a:endParaRPr lang="en-US" dirty="0"/>
          </a:p>
        </p:txBody>
      </p:sp>
    </p:spTree>
    <p:extLst>
      <p:ext uri="{BB962C8B-B14F-4D97-AF65-F5344CB8AC3E}">
        <p14:creationId xmlns:p14="http://schemas.microsoft.com/office/powerpoint/2010/main" val="2279647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133600"/>
            <a:ext cx="5867400" cy="2308324"/>
          </a:xfrm>
          <a:prstGeom prst="rect">
            <a:avLst/>
          </a:prstGeom>
        </p:spPr>
        <p:txBody>
          <a:bodyPr wrap="square">
            <a:spAutoFit/>
          </a:bodyPr>
          <a:lstStyle/>
          <a:p>
            <a:r>
              <a:rPr lang="en-US" dirty="0" smtClean="0">
                <a:latin typeface="Times New Roman" pitchFamily="18" charset="0"/>
                <a:cs typeface="Times New Roman" pitchFamily="18" charset="0"/>
              </a:rPr>
              <a:t>Steve </a:t>
            </a:r>
            <a:r>
              <a:rPr lang="en-US" dirty="0">
                <a:latin typeface="Times New Roman" pitchFamily="18" charset="0"/>
                <a:cs typeface="Times New Roman" pitchFamily="18" charset="0"/>
              </a:rPr>
              <a:t>Ballmer issued a statement this year stating that he would step down as CEO </a:t>
            </a:r>
            <a:r>
              <a:rPr lang="en-US" dirty="0" err="1">
                <a:latin typeface="Times New Roman" pitchFamily="18" charset="0"/>
                <a:cs typeface="Times New Roman" pitchFamily="18" charset="0"/>
              </a:rPr>
              <a:t>ofMicrosoft</a:t>
            </a:r>
            <a:r>
              <a:rPr lang="en-US" dirty="0">
                <a:latin typeface="Times New Roman" pitchFamily="18" charset="0"/>
                <a:cs typeface="Times New Roman" pitchFamily="18" charset="0"/>
              </a:rPr>
              <a:t> within the next twelve months. His departure marks the </a:t>
            </a:r>
            <a:r>
              <a:rPr lang="en-US" dirty="0" err="1">
                <a:latin typeface="Times New Roman" pitchFamily="18" charset="0"/>
                <a:cs typeface="Times New Roman" pitchFamily="18" charset="0"/>
              </a:rPr>
              <a:t>reorganisation</a:t>
            </a:r>
            <a:r>
              <a:rPr lang="en-US" dirty="0">
                <a:latin typeface="Times New Roman" pitchFamily="18" charset="0"/>
                <a:cs typeface="Times New Roman" pitchFamily="18" charset="0"/>
              </a:rPr>
              <a:t> of </a:t>
            </a:r>
            <a:r>
              <a:rPr lang="en-US" dirty="0" err="1">
                <a:latin typeface="Times New Roman" pitchFamily="18" charset="0"/>
                <a:cs typeface="Times New Roman" pitchFamily="18" charset="0"/>
              </a:rPr>
              <a:t>Microsoftas</a:t>
            </a:r>
            <a:r>
              <a:rPr lang="en-US" dirty="0">
                <a:latin typeface="Times New Roman" pitchFamily="18" charset="0"/>
                <a:cs typeface="Times New Roman" pitchFamily="18" charset="0"/>
              </a:rPr>
              <a:t> a whole. The company will shift from a software maker into a devices and </a:t>
            </a:r>
            <a:r>
              <a:rPr lang="en-US" dirty="0" err="1">
                <a:latin typeface="Times New Roman" pitchFamily="18" charset="0"/>
                <a:cs typeface="Times New Roman" pitchFamily="18" charset="0"/>
              </a:rPr>
              <a:t>servicescompany</a:t>
            </a:r>
            <a:r>
              <a:rPr lang="en-US" dirty="0">
                <a:latin typeface="Times New Roman" pitchFamily="18" charset="0"/>
                <a:cs typeface="Times New Roman" pitchFamily="18" charset="0"/>
              </a:rPr>
              <a:t>. In the next five years an entire family of new products and services should </a:t>
            </a:r>
            <a:r>
              <a:rPr lang="en-US" dirty="0" err="1">
                <a:latin typeface="Times New Roman" pitchFamily="18" charset="0"/>
                <a:cs typeface="Times New Roman" pitchFamily="18" charset="0"/>
              </a:rPr>
              <a:t>beexpected</a:t>
            </a:r>
            <a:r>
              <a:rPr lang="en-US" dirty="0">
                <a:latin typeface="Times New Roman" pitchFamily="18" charset="0"/>
                <a:cs typeface="Times New Roman" pitchFamily="18" charset="0"/>
              </a:rPr>
              <a:t> from Microsoft; the smartphone, Xbox and tablet are only the beginning </a:t>
            </a:r>
          </a:p>
        </p:txBody>
      </p:sp>
      <p:sp>
        <p:nvSpPr>
          <p:cNvPr id="3" name="Rectangle 2"/>
          <p:cNvSpPr/>
          <p:nvPr/>
        </p:nvSpPr>
        <p:spPr>
          <a:xfrm>
            <a:off x="2133600" y="1066800"/>
            <a:ext cx="4437625" cy="369332"/>
          </a:xfrm>
          <a:prstGeom prst="rect">
            <a:avLst/>
          </a:prstGeom>
        </p:spPr>
        <p:txBody>
          <a:bodyPr wrap="none">
            <a:spAutoFit/>
          </a:bodyPr>
          <a:lstStyle/>
          <a:p>
            <a:r>
              <a:rPr lang="en-US" b="1" dirty="0" smtClean="0"/>
              <a:t>REORGANISATION OF THE COMPANY </a:t>
            </a:r>
            <a:endParaRPr lang="en-US" dirty="0"/>
          </a:p>
        </p:txBody>
      </p:sp>
    </p:spTree>
    <p:extLst>
      <p:ext uri="{BB962C8B-B14F-4D97-AF65-F5344CB8AC3E}">
        <p14:creationId xmlns:p14="http://schemas.microsoft.com/office/powerpoint/2010/main" val="30893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981200"/>
            <a:ext cx="7086600" cy="3970318"/>
          </a:xfrm>
          <a:prstGeom prst="rect">
            <a:avLst/>
          </a:prstGeom>
        </p:spPr>
        <p:txBody>
          <a:bodyPr wrap="square">
            <a:spAutoFit/>
          </a:bodyPr>
          <a:lstStyle/>
          <a:p>
            <a:r>
              <a:rPr lang="en-US" dirty="0" smtClean="0">
                <a:latin typeface="Times New Roman" pitchFamily="18" charset="0"/>
                <a:cs typeface="Times New Roman" pitchFamily="18" charset="0"/>
              </a:rPr>
              <a:t>          In </a:t>
            </a:r>
            <a:r>
              <a:rPr lang="en-US" dirty="0">
                <a:latin typeface="Times New Roman" pitchFamily="18" charset="0"/>
                <a:cs typeface="Times New Roman" pitchFamily="18" charset="0"/>
              </a:rPr>
              <a:t>order to keep up with their rivals Microsoft have vowed to continuously </a:t>
            </a:r>
            <a:r>
              <a:rPr lang="en-US" dirty="0" err="1">
                <a:latin typeface="Times New Roman" pitchFamily="18" charset="0"/>
                <a:cs typeface="Times New Roman" pitchFamily="18" charset="0"/>
              </a:rPr>
              <a:t>innovate,something</a:t>
            </a:r>
            <a:r>
              <a:rPr lang="en-US" dirty="0">
                <a:latin typeface="Times New Roman" pitchFamily="18" charset="0"/>
                <a:cs typeface="Times New Roman" pitchFamily="18" charset="0"/>
              </a:rPr>
              <a:t> which they have expressed regret in not doing in the past: “I regret there was a period in the early 2000s when we were so focused on what we had to do </a:t>
            </a:r>
          </a:p>
          <a:p>
            <a:r>
              <a:rPr lang="en-US" dirty="0">
                <a:latin typeface="Times New Roman" pitchFamily="18" charset="0"/>
                <a:cs typeface="Times New Roman" pitchFamily="18" charset="0"/>
              </a:rPr>
              <a:t>around Windows [Vista] that we weren't able to redeploy talent to the new device called the phone” (Steve Ballmer).Microsoft applied for 27 US Patents in 2013 in an attempt to gain advantage in </a:t>
            </a:r>
            <a:r>
              <a:rPr lang="en-US" dirty="0" err="1">
                <a:latin typeface="Times New Roman" pitchFamily="18" charset="0"/>
                <a:cs typeface="Times New Roman" pitchFamily="18" charset="0"/>
              </a:rPr>
              <a:t>innovationand</a:t>
            </a:r>
            <a:r>
              <a:rPr lang="en-US" dirty="0">
                <a:latin typeface="Times New Roman" pitchFamily="18" charset="0"/>
                <a:cs typeface="Times New Roman" pitchFamily="18" charset="0"/>
              </a:rPr>
              <a:t> incremental advances. As well as this, Microsoft are </a:t>
            </a:r>
            <a:r>
              <a:rPr lang="en-US" dirty="0" err="1">
                <a:latin typeface="Times New Roman" pitchFamily="18" charset="0"/>
                <a:cs typeface="Times New Roman" pitchFamily="18" charset="0"/>
              </a:rPr>
              <a:t>rumoured</a:t>
            </a:r>
            <a:r>
              <a:rPr lang="en-US" dirty="0">
                <a:latin typeface="Times New Roman" pitchFamily="18" charset="0"/>
                <a:cs typeface="Times New Roman" pitchFamily="18" charset="0"/>
              </a:rPr>
              <a:t> to be working on </a:t>
            </a:r>
            <a:r>
              <a:rPr lang="en-US" dirty="0" err="1">
                <a:latin typeface="Times New Roman" pitchFamily="18" charset="0"/>
                <a:cs typeface="Times New Roman" pitchFamily="18" charset="0"/>
              </a:rPr>
              <a:t>atechnology</a:t>
            </a:r>
            <a:r>
              <a:rPr lang="en-US" dirty="0">
                <a:latin typeface="Times New Roman" pitchFamily="18" charset="0"/>
                <a:cs typeface="Times New Roman" pitchFamily="18" charset="0"/>
              </a:rPr>
              <a:t> that shares data between desktop, mobile and Xbox devices. Owning this </a:t>
            </a:r>
            <a:r>
              <a:rPr lang="en-US" dirty="0" err="1">
                <a:latin typeface="Times New Roman" pitchFamily="18" charset="0"/>
                <a:cs typeface="Times New Roman" pitchFamily="18" charset="0"/>
              </a:rPr>
              <a:t>datawould</a:t>
            </a:r>
            <a:r>
              <a:rPr lang="en-US" dirty="0">
                <a:latin typeface="Times New Roman" pitchFamily="18" charset="0"/>
                <a:cs typeface="Times New Roman" pitchFamily="18" charset="0"/>
              </a:rPr>
              <a:t> curb concerns of digital information being sold over the web as well as </a:t>
            </a:r>
            <a:r>
              <a:rPr lang="en-US" dirty="0" err="1">
                <a:latin typeface="Times New Roman" pitchFamily="18" charset="0"/>
                <a:cs typeface="Times New Roman" pitchFamily="18" charset="0"/>
              </a:rPr>
              <a:t>enablingMicrosoft</a:t>
            </a:r>
            <a:r>
              <a:rPr lang="en-US" dirty="0">
                <a:latin typeface="Times New Roman" pitchFamily="18" charset="0"/>
                <a:cs typeface="Times New Roman" pitchFamily="18" charset="0"/>
              </a:rPr>
              <a:t> to build a digital profile of its users (similar to Google). The company has expressed interest in going “beyond the cookie” and said their priority is to develop technology that respects the interests of users. </a:t>
            </a:r>
          </a:p>
        </p:txBody>
      </p:sp>
      <p:sp>
        <p:nvSpPr>
          <p:cNvPr id="5" name="Rectangle 4"/>
          <p:cNvSpPr/>
          <p:nvPr/>
        </p:nvSpPr>
        <p:spPr>
          <a:xfrm>
            <a:off x="2514600" y="838200"/>
            <a:ext cx="3624518" cy="369332"/>
          </a:xfrm>
          <a:prstGeom prst="rect">
            <a:avLst/>
          </a:prstGeom>
        </p:spPr>
        <p:txBody>
          <a:bodyPr wrap="none">
            <a:spAutoFit/>
          </a:bodyPr>
          <a:lstStyle/>
          <a:p>
            <a:r>
              <a:rPr lang="en-US" b="1" dirty="0" smtClean="0"/>
              <a:t>TECHNOLOGY &amp; INNOVATION </a:t>
            </a:r>
            <a:endParaRPr lang="en-US" dirty="0"/>
          </a:p>
        </p:txBody>
      </p:sp>
    </p:spTree>
    <p:extLst>
      <p:ext uri="{BB962C8B-B14F-4D97-AF65-F5344CB8AC3E}">
        <p14:creationId xmlns:p14="http://schemas.microsoft.com/office/powerpoint/2010/main" val="2998326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042279"/>
            <a:ext cx="6477000" cy="2585323"/>
          </a:xfrm>
          <a:prstGeom prst="rect">
            <a:avLst/>
          </a:prstGeom>
        </p:spPr>
        <p:txBody>
          <a:bodyPr wrap="square">
            <a:spAutoFit/>
          </a:bodyPr>
          <a:lstStyle/>
          <a:p>
            <a:r>
              <a:rPr lang="en-US" dirty="0" smtClean="0">
                <a:latin typeface="Times New Roman" pitchFamily="18" charset="0"/>
                <a:cs typeface="Times New Roman" pitchFamily="18" charset="0"/>
              </a:rPr>
              <a:t>    Again</a:t>
            </a:r>
            <a:r>
              <a:rPr lang="en-US" dirty="0">
                <a:latin typeface="Times New Roman" pitchFamily="18" charset="0"/>
                <a:cs typeface="Times New Roman" pitchFamily="18" charset="0"/>
              </a:rPr>
              <a:t>, an act first done by Google (and also used by Facebook), was replicated this year </a:t>
            </a:r>
            <a:r>
              <a:rPr lang="en-US" dirty="0" err="1">
                <a:latin typeface="Times New Roman" pitchFamily="18" charset="0"/>
                <a:cs typeface="Times New Roman" pitchFamily="18" charset="0"/>
              </a:rPr>
              <a:t>byMicrosoft</a:t>
            </a:r>
            <a:r>
              <a:rPr lang="en-US" dirty="0">
                <a:latin typeface="Times New Roman" pitchFamily="18" charset="0"/>
                <a:cs typeface="Times New Roman" pitchFamily="18" charset="0"/>
              </a:rPr>
              <a:t> when they paid a $100,000 to a security researcher who discovered a bug </a:t>
            </a:r>
            <a:r>
              <a:rPr lang="en-US" dirty="0" err="1">
                <a:latin typeface="Times New Roman" pitchFamily="18" charset="0"/>
                <a:cs typeface="Times New Roman" pitchFamily="18" charset="0"/>
              </a:rPr>
              <a:t>thatworked</a:t>
            </a:r>
            <a:r>
              <a:rPr lang="en-US" dirty="0">
                <a:latin typeface="Times New Roman" pitchFamily="18" charset="0"/>
                <a:cs typeface="Times New Roman" pitchFamily="18" charset="0"/>
              </a:rPr>
              <a:t> around preview protections in Windows 8.1, “The reason we pay so much more for new attack technique versus for an individual bug is that learning about new </a:t>
            </a:r>
            <a:r>
              <a:rPr lang="en-US" dirty="0" err="1">
                <a:latin typeface="Times New Roman" pitchFamily="18" charset="0"/>
                <a:cs typeface="Times New Roman" pitchFamily="18" charset="0"/>
              </a:rPr>
              <a:t>mitigationbypass</a:t>
            </a:r>
            <a:r>
              <a:rPr lang="en-US" dirty="0">
                <a:latin typeface="Times New Roman" pitchFamily="18" charset="0"/>
                <a:cs typeface="Times New Roman" pitchFamily="18" charset="0"/>
              </a:rPr>
              <a:t> techniques helps us develop </a:t>
            </a:r>
            <a:r>
              <a:rPr lang="en-US" dirty="0" err="1">
                <a:latin typeface="Times New Roman" pitchFamily="18" charset="0"/>
                <a:cs typeface="Times New Roman" pitchFamily="18" charset="0"/>
              </a:rPr>
              <a:t>defences</a:t>
            </a:r>
            <a:r>
              <a:rPr lang="en-US" dirty="0">
                <a:latin typeface="Times New Roman" pitchFamily="18" charset="0"/>
                <a:cs typeface="Times New Roman" pitchFamily="18" charset="0"/>
              </a:rPr>
              <a:t> against entire classes of attack," (</a:t>
            </a:r>
            <a:r>
              <a:rPr lang="en-US" dirty="0" err="1">
                <a:latin typeface="Times New Roman" pitchFamily="18" charset="0"/>
                <a:cs typeface="Times New Roman" pitchFamily="18" charset="0"/>
              </a:rPr>
              <a:t>Microsoft'ssensor</a:t>
            </a:r>
            <a:r>
              <a:rPr lang="en-US" dirty="0">
                <a:latin typeface="Times New Roman" pitchFamily="18" charset="0"/>
                <a:cs typeface="Times New Roman" pitchFamily="18" charset="0"/>
              </a:rPr>
              <a:t> security strategist Katie </a:t>
            </a:r>
            <a:r>
              <a:rPr lang="en-US" dirty="0" err="1">
                <a:latin typeface="Times New Roman" pitchFamily="18" charset="0"/>
                <a:cs typeface="Times New Roman" pitchFamily="18" charset="0"/>
              </a:rPr>
              <a:t>Moussouris</a:t>
            </a:r>
            <a:r>
              <a:rPr lang="en-US" dirty="0">
                <a:latin typeface="Times New Roman" pitchFamily="18" charset="0"/>
                <a:cs typeface="Times New Roman" pitchFamily="18" charset="0"/>
              </a:rPr>
              <a:t>). The company continues to offer a reward </a:t>
            </a:r>
            <a:r>
              <a:rPr lang="en-US" dirty="0" err="1">
                <a:latin typeface="Times New Roman" pitchFamily="18" charset="0"/>
                <a:cs typeface="Times New Roman" pitchFamily="18" charset="0"/>
              </a:rPr>
              <a:t>forbug</a:t>
            </a:r>
            <a:r>
              <a:rPr lang="en-US" dirty="0">
                <a:latin typeface="Times New Roman" pitchFamily="18" charset="0"/>
                <a:cs typeface="Times New Roman" pitchFamily="18" charset="0"/>
              </a:rPr>
              <a:t> discoveries. </a:t>
            </a:r>
          </a:p>
        </p:txBody>
      </p:sp>
      <p:sp>
        <p:nvSpPr>
          <p:cNvPr id="3" name="Rectangle 2"/>
          <p:cNvSpPr/>
          <p:nvPr/>
        </p:nvSpPr>
        <p:spPr>
          <a:xfrm>
            <a:off x="2514600" y="762000"/>
            <a:ext cx="3964355" cy="369332"/>
          </a:xfrm>
          <a:prstGeom prst="rect">
            <a:avLst/>
          </a:prstGeom>
        </p:spPr>
        <p:txBody>
          <a:bodyPr wrap="none">
            <a:spAutoFit/>
          </a:bodyPr>
          <a:lstStyle/>
          <a:p>
            <a:r>
              <a:rPr lang="en-US" b="1" dirty="0" smtClean="0"/>
              <a:t>STRATEGIC SECURITY MEASURES </a:t>
            </a:r>
            <a:endParaRPr lang="en-US" dirty="0"/>
          </a:p>
        </p:txBody>
      </p:sp>
    </p:spTree>
    <p:extLst>
      <p:ext uri="{BB962C8B-B14F-4D97-AF65-F5344CB8AC3E}">
        <p14:creationId xmlns:p14="http://schemas.microsoft.com/office/powerpoint/2010/main" val="3502731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523286"/>
            <a:ext cx="8077200" cy="4524315"/>
          </a:xfrm>
          <a:prstGeom prst="rect">
            <a:avLst/>
          </a:prstGeom>
        </p:spPr>
        <p:txBody>
          <a:bodyPr wrap="square">
            <a:spAutoFit/>
          </a:bodyPr>
          <a:lstStyle/>
          <a:p>
            <a:r>
              <a:rPr lang="en-US" dirty="0" smtClean="0">
                <a:latin typeface="Times New Roman" pitchFamily="18" charset="0"/>
                <a:cs typeface="Times New Roman" pitchFamily="18" charset="0"/>
              </a:rPr>
              <a:t>     Microsoft have expressed they hope to hold 15% market share by 2018, which will be helped by its acquisition of Nokia. In order to gain market share Microsoft need to build an app ecosystem that rivals IOS and Android, however their pairing with Nokia failed to impress software developers this year such as </a:t>
            </a:r>
          </a:p>
          <a:p>
            <a:r>
              <a:rPr lang="en-US" dirty="0" smtClean="0">
                <a:latin typeface="Times New Roman" pitchFamily="18" charset="0"/>
                <a:cs typeface="Times New Roman" pitchFamily="18" charset="0"/>
              </a:rPr>
              <a:t>King.com (online gaming) and </a:t>
            </a:r>
            <a:r>
              <a:rPr lang="en-US" dirty="0" err="1" smtClean="0">
                <a:latin typeface="Times New Roman" pitchFamily="18" charset="0"/>
                <a:cs typeface="Times New Roman" pitchFamily="18" charset="0"/>
              </a:rPr>
              <a:t>Smule</a:t>
            </a:r>
            <a:r>
              <a:rPr lang="en-US" dirty="0" smtClean="0">
                <a:latin typeface="Times New Roman" pitchFamily="18" charset="0"/>
                <a:cs typeface="Times New Roman" pitchFamily="18" charset="0"/>
              </a:rPr>
              <a:t> Inc. (music app maker) who still avoid creating apps for. </a:t>
            </a:r>
          </a:p>
          <a:p>
            <a:r>
              <a:rPr lang="en-US" dirty="0" smtClean="0">
                <a:latin typeface="Times New Roman" pitchFamily="18" charset="0"/>
                <a:cs typeface="Times New Roman" pitchFamily="18" charset="0"/>
              </a:rPr>
              <a:t>As a solution to this problem, rather than trying to take market share from smartphone giants such as Apple, Microsoft should target consumers that are not yet spoken for. At the time of the acquisition Nokia held a large chunk of the market share in India, where the demand for basic, low cost phones is still high. It is important for Microsoft to identify India as an opportunity for growth, as there will most likely be an explosive demand for smartphones over the next few years. India currently has 900 million mobile subscribers, with only 6% of them using smartphones. In India, Microsoft-Nokia have the opportunity to become the smartphone brand. </a:t>
            </a:r>
          </a:p>
          <a:p>
            <a:r>
              <a:rPr lang="en-US" dirty="0" smtClean="0">
                <a:latin typeface="Times New Roman" pitchFamily="18" charset="0"/>
                <a:cs typeface="Times New Roman" pitchFamily="18" charset="0"/>
              </a:rPr>
              <a:t>In terms of visual marketing, Microsoft currently hold a very aggressive stance in that the </a:t>
            </a:r>
            <a:r>
              <a:rPr lang="en-US" dirty="0" err="1" smtClean="0">
                <a:latin typeface="Times New Roman" pitchFamily="18" charset="0"/>
                <a:cs typeface="Times New Roman" pitchFamily="18" charset="0"/>
              </a:rPr>
              <a:t>iradverts</a:t>
            </a:r>
            <a:r>
              <a:rPr lang="en-US" dirty="0" smtClean="0">
                <a:latin typeface="Times New Roman" pitchFamily="18" charset="0"/>
                <a:cs typeface="Times New Roman" pitchFamily="18" charset="0"/>
              </a:rPr>
              <a:t> directly address weak nesses found in their rival’s products.. </a:t>
            </a:r>
            <a:endParaRPr lang="en-US" dirty="0">
              <a:latin typeface="Times New Roman" pitchFamily="18" charset="0"/>
              <a:cs typeface="Times New Roman" pitchFamily="18" charset="0"/>
            </a:endParaRPr>
          </a:p>
        </p:txBody>
      </p:sp>
      <p:sp>
        <p:nvSpPr>
          <p:cNvPr id="3" name="Rectangle 2"/>
          <p:cNvSpPr/>
          <p:nvPr/>
        </p:nvSpPr>
        <p:spPr>
          <a:xfrm>
            <a:off x="2057400" y="619563"/>
            <a:ext cx="4572000" cy="646331"/>
          </a:xfrm>
          <a:prstGeom prst="rect">
            <a:avLst/>
          </a:prstGeom>
        </p:spPr>
        <p:txBody>
          <a:bodyPr>
            <a:spAutoFit/>
          </a:bodyPr>
          <a:lstStyle/>
          <a:p>
            <a:r>
              <a:rPr lang="en-US" b="1" dirty="0" smtClean="0"/>
              <a:t>MARKETING STRATEGY &amp; PLAN FOR ACHIEVING OBJECTIVES: </a:t>
            </a:r>
            <a:endParaRPr lang="en-US" dirty="0"/>
          </a:p>
        </p:txBody>
      </p:sp>
    </p:spTree>
    <p:extLst>
      <p:ext uri="{BB962C8B-B14F-4D97-AF65-F5344CB8AC3E}">
        <p14:creationId xmlns:p14="http://schemas.microsoft.com/office/powerpoint/2010/main" val="4093429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95400"/>
            <a:ext cx="8001000" cy="4801314"/>
          </a:xfrm>
          <a:prstGeom prst="rect">
            <a:avLst/>
          </a:prstGeom>
        </p:spPr>
        <p:txBody>
          <a:bodyPr wrap="square">
            <a:spAutoFit/>
          </a:bodyPr>
          <a:lstStyle/>
          <a:p>
            <a:r>
              <a:rPr lang="en-US" dirty="0" smtClean="0"/>
              <a:t>        In </a:t>
            </a:r>
            <a:r>
              <a:rPr lang="en-US" dirty="0"/>
              <a:t>recent times, Microsoft has lost its dominant market position, but we believe that this can </a:t>
            </a:r>
            <a:r>
              <a:rPr lang="en-US" dirty="0" err="1"/>
              <a:t>beregained</a:t>
            </a:r>
            <a:r>
              <a:rPr lang="en-US" dirty="0"/>
              <a:t> by using its prior resources, as well as the new resources gained by the acquisition </a:t>
            </a:r>
            <a:r>
              <a:rPr lang="en-US" dirty="0" err="1"/>
              <a:t>ofNokia</a:t>
            </a:r>
            <a:r>
              <a:rPr lang="en-US" dirty="0"/>
              <a:t>, to channel its core competencies and regain market strength. In terms of external analysis, we found that the existing threats and opportunities showed that </a:t>
            </a:r>
            <a:r>
              <a:rPr lang="en-US" dirty="0" err="1"/>
              <a:t>therewas</a:t>
            </a:r>
            <a:r>
              <a:rPr lang="en-US" dirty="0"/>
              <a:t> scope for market growth, especially in terms of the low-cost smartphone market. We found that Nokia had a large following in the emerging look to exploit. In competitor analysis, we highlighted the three main competitors to Microsoft in terms of </a:t>
            </a:r>
            <a:r>
              <a:rPr lang="en-US" dirty="0" err="1"/>
              <a:t>operatingsystems</a:t>
            </a:r>
            <a:r>
              <a:rPr lang="en-US" dirty="0"/>
              <a:t>. Although competition exists, we believe that gaps still appear in the market in terms </a:t>
            </a:r>
            <a:r>
              <a:rPr lang="en-US" dirty="0" err="1"/>
              <a:t>ofcustomisation</a:t>
            </a:r>
            <a:r>
              <a:rPr lang="en-US" dirty="0"/>
              <a:t>. The recent acquisition of Nokia also limits the amount of handsets that </a:t>
            </a:r>
            <a:r>
              <a:rPr lang="en-US" dirty="0" err="1"/>
              <a:t>competitorscan</a:t>
            </a:r>
            <a:r>
              <a:rPr lang="en-US" dirty="0"/>
              <a:t> operate on. Analysis of current brand positioning and segmentation strategies showed us that the </a:t>
            </a:r>
            <a:r>
              <a:rPr lang="en-US" dirty="0" err="1"/>
              <a:t>brandpositioning</a:t>
            </a:r>
            <a:r>
              <a:rPr lang="en-US" dirty="0"/>
              <a:t> requires adjustment, as certain positions of the Microsoft brand have been saturated. Anew brand position can be achieved with a new range of devices. In terms of segmentation, </a:t>
            </a:r>
            <a:r>
              <a:rPr lang="en-US" dirty="0" err="1"/>
              <a:t>theanalysis</a:t>
            </a:r>
            <a:r>
              <a:rPr lang="en-US" dirty="0"/>
              <a:t> showed a clear aim towards the professional market, which had to be taken </a:t>
            </a:r>
            <a:r>
              <a:rPr lang="en-US" dirty="0" err="1"/>
              <a:t>intoconsideration</a:t>
            </a:r>
            <a:r>
              <a:rPr lang="en-US" dirty="0"/>
              <a:t> when preparing our marketing strategy. </a:t>
            </a:r>
          </a:p>
        </p:txBody>
      </p:sp>
      <p:sp>
        <p:nvSpPr>
          <p:cNvPr id="3" name="Rectangle 2"/>
          <p:cNvSpPr/>
          <p:nvPr/>
        </p:nvSpPr>
        <p:spPr>
          <a:xfrm>
            <a:off x="3352800" y="741402"/>
            <a:ext cx="1787797" cy="369332"/>
          </a:xfrm>
          <a:prstGeom prst="rect">
            <a:avLst/>
          </a:prstGeom>
        </p:spPr>
        <p:txBody>
          <a:bodyPr wrap="none">
            <a:spAutoFit/>
          </a:bodyPr>
          <a:lstStyle/>
          <a:p>
            <a:r>
              <a:rPr lang="en-US" b="1" u="sng" dirty="0" smtClean="0"/>
              <a:t>CONCULSION</a:t>
            </a:r>
            <a:r>
              <a:rPr lang="en-US" b="1" dirty="0" smtClean="0"/>
              <a:t> </a:t>
            </a:r>
            <a:endParaRPr lang="en-US" dirty="0"/>
          </a:p>
        </p:txBody>
      </p:sp>
    </p:spTree>
    <p:extLst>
      <p:ext uri="{BB962C8B-B14F-4D97-AF65-F5344CB8AC3E}">
        <p14:creationId xmlns:p14="http://schemas.microsoft.com/office/powerpoint/2010/main" val="368218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1752600"/>
            <a:ext cx="4519186" cy="400110"/>
          </a:xfrm>
          <a:prstGeom prst="rect">
            <a:avLst/>
          </a:prstGeom>
        </p:spPr>
        <p:txBody>
          <a:bodyPr wrap="none">
            <a:spAutoFit/>
          </a:bodyPr>
          <a:lstStyle/>
          <a:p>
            <a:r>
              <a:rPr lang="en-US" sz="2000" b="1" u="sng" dirty="0">
                <a:latin typeface="Times New Roman" pitchFamily="18" charset="0"/>
                <a:cs typeface="Times New Roman" pitchFamily="18" charset="0"/>
              </a:rPr>
              <a:t>Market size and growth over </a:t>
            </a:r>
            <a:r>
              <a:rPr lang="en-US" sz="2000" b="1" u="sng" dirty="0" smtClean="0">
                <a:latin typeface="Times New Roman" pitchFamily="18" charset="0"/>
                <a:cs typeface="Times New Roman" pitchFamily="18" charset="0"/>
              </a:rPr>
              <a:t>last </a:t>
            </a:r>
            <a:r>
              <a:rPr lang="en-US" sz="2000" b="1" u="sng" dirty="0">
                <a:latin typeface="Times New Roman" pitchFamily="18" charset="0"/>
                <a:cs typeface="Times New Roman" pitchFamily="18" charset="0"/>
              </a:rPr>
              <a:t>5 year</a:t>
            </a:r>
            <a:endParaRPr lang="en-US" b="1" u="sng" dirty="0">
              <a:latin typeface="Times New Roman" pitchFamily="18" charset="0"/>
              <a:cs typeface="Times New Roman" pitchFamily="18" charset="0"/>
            </a:endParaRPr>
          </a:p>
        </p:txBody>
      </p:sp>
      <p:sp>
        <p:nvSpPr>
          <p:cNvPr id="3" name="Rectangle 2"/>
          <p:cNvSpPr/>
          <p:nvPr/>
        </p:nvSpPr>
        <p:spPr>
          <a:xfrm>
            <a:off x="990600" y="2341165"/>
            <a:ext cx="7086600" cy="3970318"/>
          </a:xfrm>
          <a:prstGeom prst="rect">
            <a:avLst/>
          </a:prstGeom>
        </p:spPr>
        <p:txBody>
          <a:bodyPr wrap="square">
            <a:spAutoFit/>
          </a:bodyPr>
          <a:lstStyle/>
          <a:p>
            <a:r>
              <a:rPr lang="en-US" dirty="0" smtClean="0">
                <a:latin typeface="Times New Roman" pitchFamily="18" charset="0"/>
                <a:cs typeface="Times New Roman" pitchFamily="18" charset="0"/>
              </a:rPr>
              <a:t>            While </a:t>
            </a:r>
            <a:r>
              <a:rPr lang="en-US" dirty="0">
                <a:latin typeface="Times New Roman" pitchFamily="18" charset="0"/>
                <a:cs typeface="Times New Roman" pitchFamily="18" charset="0"/>
              </a:rPr>
              <a:t>the Smartphone concept of combining telephony with computing has been </a:t>
            </a:r>
            <a:r>
              <a:rPr lang="en-US" dirty="0" smtClean="0">
                <a:latin typeface="Times New Roman" pitchFamily="18" charset="0"/>
                <a:cs typeface="Times New Roman" pitchFamily="18" charset="0"/>
              </a:rPr>
              <a:t>gaining traction </a:t>
            </a:r>
            <a:r>
              <a:rPr lang="en-US" dirty="0">
                <a:latin typeface="Times New Roman" pitchFamily="18" charset="0"/>
                <a:cs typeface="Times New Roman" pitchFamily="18" charset="0"/>
              </a:rPr>
              <a:t>since 2002, the growth rates currently seen in the industry really only began in 2007when Apple released the first iPhone. According to Gartner, at that time Windows mobile held11.5% of the market, but as more competitors joined the market, their share </a:t>
            </a:r>
            <a:r>
              <a:rPr lang="en-US" dirty="0" smtClean="0">
                <a:latin typeface="Times New Roman" pitchFamily="18" charset="0"/>
                <a:cs typeface="Times New Roman" pitchFamily="18" charset="0"/>
              </a:rPr>
              <a:t>dropped continuously </a:t>
            </a:r>
            <a:r>
              <a:rPr lang="en-US" dirty="0">
                <a:latin typeface="Times New Roman" pitchFamily="18" charset="0"/>
                <a:cs typeface="Times New Roman" pitchFamily="18" charset="0"/>
              </a:rPr>
              <a:t>until it fell to just 2.6% by the end of 2012. The Global market for </a:t>
            </a:r>
          </a:p>
          <a:p>
            <a:r>
              <a:rPr lang="en-US" dirty="0">
                <a:latin typeface="Times New Roman" pitchFamily="18" charset="0"/>
                <a:cs typeface="Times New Roman" pitchFamily="18" charset="0"/>
              </a:rPr>
              <a:t>Smartphone </a:t>
            </a:r>
            <a:r>
              <a:rPr lang="en-US" dirty="0" smtClean="0">
                <a:latin typeface="Times New Roman" pitchFamily="18" charset="0"/>
                <a:cs typeface="Times New Roman" pitchFamily="18" charset="0"/>
              </a:rPr>
              <a:t>is currently </a:t>
            </a:r>
            <a:r>
              <a:rPr lang="en-US" dirty="0">
                <a:latin typeface="Times New Roman" pitchFamily="18" charset="0"/>
                <a:cs typeface="Times New Roman" pitchFamily="18" charset="0"/>
              </a:rPr>
              <a:t>expected to grow from $55.4 billion in 2009 to $150.3 billion by 2014. So why </a:t>
            </a:r>
            <a:r>
              <a:rPr lang="en-US" dirty="0" smtClean="0">
                <a:latin typeface="Times New Roman" pitchFamily="18" charset="0"/>
                <a:cs typeface="Times New Roman" pitchFamily="18" charset="0"/>
              </a:rPr>
              <a:t>has Microsoft </a:t>
            </a:r>
            <a:r>
              <a:rPr lang="en-US" dirty="0">
                <a:latin typeface="Times New Roman" pitchFamily="18" charset="0"/>
                <a:cs typeface="Times New Roman" pitchFamily="18" charset="0"/>
              </a:rPr>
              <a:t>not succeeded in this market to date? </a:t>
            </a:r>
          </a:p>
          <a:p>
            <a:r>
              <a:rPr lang="en-US" dirty="0">
                <a:latin typeface="Times New Roman" pitchFamily="18" charset="0"/>
                <a:cs typeface="Times New Roman" pitchFamily="18" charset="0"/>
              </a:rPr>
              <a:t>Apple </a:t>
            </a:r>
            <a:r>
              <a:rPr lang="en-US" dirty="0" smtClean="0">
                <a:latin typeface="Times New Roman" pitchFamily="18" charset="0"/>
                <a:cs typeface="Times New Roman" pitchFamily="18" charset="0"/>
              </a:rPr>
              <a:t>revolution  </a:t>
            </a:r>
            <a:r>
              <a:rPr lang="en-US" dirty="0">
                <a:latin typeface="Times New Roman" pitchFamily="18" charset="0"/>
                <a:cs typeface="Times New Roman" pitchFamily="18" charset="0"/>
              </a:rPr>
              <a:t>Smartphone’s with the iPhone to an extent that previous competitors such as Blackberry and Microsoft struggled to cope. Simply put, the previous market leaders failed to innovate with their products in the manner which the consumer now expected. </a:t>
            </a:r>
          </a:p>
        </p:txBody>
      </p:sp>
    </p:spTree>
    <p:extLst>
      <p:ext uri="{BB962C8B-B14F-4D97-AF65-F5344CB8AC3E}">
        <p14:creationId xmlns:p14="http://schemas.microsoft.com/office/powerpoint/2010/main" val="3261295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848683"/>
            <a:ext cx="8763000" cy="3970318"/>
          </a:xfrm>
          <a:prstGeom prst="rect">
            <a:avLst/>
          </a:prstGeom>
        </p:spPr>
        <p:txBody>
          <a:bodyPr wrap="square">
            <a:spAutoFit/>
          </a:bodyPr>
          <a:lstStyle/>
          <a:p>
            <a:r>
              <a:rPr lang="en-US" dirty="0" smtClean="0"/>
              <a:t>▪ </a:t>
            </a:r>
            <a:r>
              <a:rPr lang="en-US" dirty="0"/>
              <a:t>Available </a:t>
            </a:r>
            <a:r>
              <a:rPr lang="en-US" dirty="0" err="1"/>
              <a:t>at:http</a:t>
            </a:r>
            <a:r>
              <a:rPr lang="en-US" dirty="0"/>
              <a:t>://www.companiesandmarkets.com/Market/Telecommunications/Market-Research/Smartphone-Market-Shares-Strategies-and-Forecasts-Worldwide-2012-to-2018/RPT1103339 (accessed on 25/10/13)</a:t>
            </a:r>
            <a:r>
              <a:rPr lang="en-US" dirty="0" err="1"/>
              <a:t>TechCrunch</a:t>
            </a:r>
            <a:r>
              <a:rPr lang="en-US" dirty="0"/>
              <a:t> (2013), </a:t>
            </a:r>
          </a:p>
          <a:p>
            <a:r>
              <a:rPr lang="en-US" dirty="0"/>
              <a:t>▪ Microsoft Surface Unit Volume Doubled In Most Recent Quarter Available </a:t>
            </a:r>
            <a:r>
              <a:rPr lang="en-US" dirty="0" err="1"/>
              <a:t>at:http</a:t>
            </a:r>
            <a:r>
              <a:rPr lang="en-US" dirty="0"/>
              <a:t>://techcrunch.com/2013/10/24/</a:t>
            </a:r>
            <a:r>
              <a:rPr lang="en-US" dirty="0" err="1"/>
              <a:t>microsoft</a:t>
            </a:r>
            <a:r>
              <a:rPr lang="en-US" dirty="0"/>
              <a:t>-surface-unit volume-doubled-in-most-recent-quarter/ (accessed on 26/10/13)BGR (2013), </a:t>
            </a:r>
          </a:p>
          <a:p>
            <a:r>
              <a:rPr lang="en-US" dirty="0"/>
              <a:t>▪ Microsoft’s Surface is officially a flop. Available at: http://bgr.com/2013/07/31/microsoft-surface-sales-2013/ (accessed on 26/10/13) </a:t>
            </a:r>
          </a:p>
          <a:p>
            <a:endParaRPr lang="en-US" dirty="0"/>
          </a:p>
          <a:p>
            <a:r>
              <a:rPr lang="en-US" dirty="0"/>
              <a:t>▪ </a:t>
            </a:r>
            <a:r>
              <a:rPr lang="en-US" dirty="0" err="1"/>
              <a:t>O'Mahony</a:t>
            </a:r>
            <a:r>
              <a:rPr lang="en-US" dirty="0"/>
              <a:t>, J. (2012, December 06). Microsoft strategy 'killing' Surface sales. Retrieved fromhttp://www.telegraph.co.uk/: http://</a:t>
            </a:r>
            <a:r>
              <a:rPr lang="en-US" dirty="0" smtClean="0"/>
              <a:t>www.telegraph.co.uk/technology/microsoft/9726390/Microsoft-strategy-killing-Surface-sales.html</a:t>
            </a:r>
          </a:p>
        </p:txBody>
      </p:sp>
      <p:sp>
        <p:nvSpPr>
          <p:cNvPr id="4" name="Rectangle 3"/>
          <p:cNvSpPr/>
          <p:nvPr/>
        </p:nvSpPr>
        <p:spPr>
          <a:xfrm>
            <a:off x="2895600" y="914400"/>
            <a:ext cx="2133600" cy="461665"/>
          </a:xfrm>
          <a:prstGeom prst="rect">
            <a:avLst/>
          </a:prstGeom>
        </p:spPr>
        <p:txBody>
          <a:bodyPr wrap="square">
            <a:spAutoFit/>
          </a:bodyPr>
          <a:lstStyle/>
          <a:p>
            <a:pPr algn="ctr"/>
            <a:r>
              <a:rPr lang="en-US" sz="2400" b="1" u="sng" dirty="0" smtClean="0"/>
              <a:t>Bibliography</a:t>
            </a:r>
            <a:r>
              <a:rPr lang="en-US" b="1" dirty="0" smtClean="0"/>
              <a:t> </a:t>
            </a:r>
            <a:endParaRPr lang="en-US" dirty="0"/>
          </a:p>
        </p:txBody>
      </p:sp>
    </p:spTree>
    <p:extLst>
      <p:ext uri="{BB962C8B-B14F-4D97-AF65-F5344CB8AC3E}">
        <p14:creationId xmlns:p14="http://schemas.microsoft.com/office/powerpoint/2010/main" val="3746543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286000"/>
            <a:ext cx="6248400" cy="2862322"/>
          </a:xfrm>
          <a:prstGeom prst="rect">
            <a:avLst/>
          </a:prstGeom>
        </p:spPr>
        <p:txBody>
          <a:bodyPr wrap="square">
            <a:spAutoFit/>
          </a:bodyPr>
          <a:lstStyle/>
          <a:p>
            <a:r>
              <a:rPr lang="en-US" dirty="0" smtClean="0"/>
              <a:t>▪ </a:t>
            </a:r>
            <a:r>
              <a:rPr lang="en-US" dirty="0"/>
              <a:t>Deutsch, A. L. (2019). The 5 industries driving the US economy. </a:t>
            </a:r>
            <a:r>
              <a:rPr lang="en-US" dirty="0" err="1"/>
              <a:t>Investopia</a:t>
            </a:r>
            <a:r>
              <a:rPr lang="en-US" dirty="0"/>
              <a:t>. Retrieved from </a:t>
            </a:r>
          </a:p>
          <a:p>
            <a:endParaRPr lang="en-US" dirty="0"/>
          </a:p>
          <a:p>
            <a:r>
              <a:rPr lang="en-US" dirty="0"/>
              <a:t>https://www.investopedia.com/articles/investing/042915/5-industries-driving-useconomy.asp </a:t>
            </a:r>
          </a:p>
          <a:p>
            <a:r>
              <a:rPr lang="en-US" dirty="0"/>
              <a:t>▪ Burt, J. (2019). AWS still king in public cloud, while Azure grows fast, IBM falls. Channel Partners. Retrieved from https://www.channelpartnersonline.com/2019/02/07/azure-stillking-in-public-cloud-while-azure-grows-fastest-ibm-falls/ </a:t>
            </a:r>
          </a:p>
        </p:txBody>
      </p:sp>
      <p:sp>
        <p:nvSpPr>
          <p:cNvPr id="3" name="Rectangle 2"/>
          <p:cNvSpPr/>
          <p:nvPr/>
        </p:nvSpPr>
        <p:spPr>
          <a:xfrm>
            <a:off x="2895600" y="1074509"/>
            <a:ext cx="1905000" cy="523220"/>
          </a:xfrm>
          <a:prstGeom prst="rect">
            <a:avLst/>
          </a:prstGeom>
        </p:spPr>
        <p:txBody>
          <a:bodyPr wrap="square">
            <a:spAutoFit/>
          </a:bodyPr>
          <a:lstStyle/>
          <a:p>
            <a:r>
              <a:rPr lang="en-US" sz="2800" b="1" u="sng" dirty="0" err="1" smtClean="0"/>
              <a:t>Refrences</a:t>
            </a:r>
            <a:r>
              <a:rPr lang="en-US" sz="2800" b="1" u="sng" dirty="0" smtClean="0"/>
              <a:t> </a:t>
            </a:r>
            <a:endParaRPr lang="en-US" sz="2800" b="1" u="sng" dirty="0"/>
          </a:p>
        </p:txBody>
      </p:sp>
    </p:spTree>
    <p:extLst>
      <p:ext uri="{BB962C8B-B14F-4D97-AF65-F5344CB8AC3E}">
        <p14:creationId xmlns:p14="http://schemas.microsoft.com/office/powerpoint/2010/main" val="963252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3330714"/>
            <a:ext cx="51816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Thank You.!!!!!!!!!!!!</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68382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600200"/>
            <a:ext cx="2608535" cy="369332"/>
          </a:xfrm>
          <a:prstGeom prst="rect">
            <a:avLst/>
          </a:prstGeom>
        </p:spPr>
        <p:txBody>
          <a:bodyPr wrap="none">
            <a:spAutoFit/>
          </a:bodyPr>
          <a:lstStyle/>
          <a:p>
            <a:r>
              <a:rPr lang="en-US" b="1" u="sng" dirty="0" smtClean="0"/>
              <a:t>COMPETITOR ANALYSIS </a:t>
            </a:r>
            <a:endParaRPr lang="en-US" b="1" u="sng" dirty="0"/>
          </a:p>
        </p:txBody>
      </p:sp>
      <p:sp>
        <p:nvSpPr>
          <p:cNvPr id="3" name="Rectangle 2"/>
          <p:cNvSpPr/>
          <p:nvPr/>
        </p:nvSpPr>
        <p:spPr>
          <a:xfrm>
            <a:off x="3276600" y="2743200"/>
            <a:ext cx="3581400" cy="923330"/>
          </a:xfrm>
          <a:prstGeom prst="rect">
            <a:avLst/>
          </a:prstGeom>
        </p:spPr>
        <p:txBody>
          <a:bodyPr wrap="square">
            <a:spAutoFit/>
          </a:bodyPr>
          <a:lstStyle/>
          <a:p>
            <a:pPr marL="342900" indent="-342900">
              <a:buFont typeface="+mj-lt"/>
              <a:buAutoNum type="arabicPeriod"/>
            </a:pPr>
            <a:r>
              <a:rPr lang="en-US" dirty="0" smtClean="0">
                <a:latin typeface="Times New Roman" pitchFamily="18" charset="0"/>
                <a:cs typeface="Times New Roman" pitchFamily="18" charset="0"/>
              </a:rPr>
              <a:t>GOOGLE ANDROID </a:t>
            </a:r>
          </a:p>
          <a:p>
            <a:pPr marL="342900" indent="-342900">
              <a:buFont typeface="+mj-lt"/>
              <a:buAutoNum type="arabicPeriod"/>
            </a:pPr>
            <a:r>
              <a:rPr lang="en-US" dirty="0" smtClean="0">
                <a:latin typeface="Times New Roman" pitchFamily="18" charset="0"/>
                <a:cs typeface="Times New Roman" pitchFamily="18" charset="0"/>
              </a:rPr>
              <a:t>APPLE IOS</a:t>
            </a:r>
          </a:p>
          <a:p>
            <a:pPr marL="342900" indent="-342900">
              <a:buFont typeface="+mj-lt"/>
              <a:buAutoNum type="arabicPeriod"/>
            </a:pPr>
            <a:r>
              <a:rPr lang="en-US" dirty="0" smtClean="0">
                <a:latin typeface="Times New Roman" pitchFamily="18" charset="0"/>
                <a:cs typeface="Times New Roman" pitchFamily="18" charset="0"/>
              </a:rPr>
              <a:t>BLACKBERRY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10475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3842" y="1403475"/>
            <a:ext cx="2646943" cy="369332"/>
          </a:xfrm>
          <a:prstGeom prst="rect">
            <a:avLst/>
          </a:prstGeom>
        </p:spPr>
        <p:txBody>
          <a:bodyPr wrap="none">
            <a:spAutoFit/>
          </a:bodyPr>
          <a:lstStyle/>
          <a:p>
            <a:pPr marL="342900" indent="-342900">
              <a:buFont typeface="+mj-lt"/>
              <a:buAutoNum type="arabicPeriod"/>
            </a:pPr>
            <a:r>
              <a:rPr lang="en-US" dirty="0" smtClean="0">
                <a:latin typeface="Times New Roman" pitchFamily="18" charset="0"/>
                <a:cs typeface="Times New Roman" pitchFamily="18" charset="0"/>
              </a:rPr>
              <a:t>GOOGLE ANDROID </a:t>
            </a:r>
            <a:endParaRPr lang="en-US" dirty="0" smtClean="0">
              <a:latin typeface="Times New Roman" pitchFamily="18" charset="0"/>
              <a:cs typeface="Times New Roman" pitchFamily="18" charset="0"/>
            </a:endParaRPr>
          </a:p>
        </p:txBody>
      </p:sp>
      <p:sp>
        <p:nvSpPr>
          <p:cNvPr id="3" name="Rectangle 2"/>
          <p:cNvSpPr/>
          <p:nvPr/>
        </p:nvSpPr>
        <p:spPr>
          <a:xfrm>
            <a:off x="903514" y="2438400"/>
            <a:ext cx="7467600" cy="3139321"/>
          </a:xfrm>
          <a:prstGeom prst="rect">
            <a:avLst/>
          </a:prstGeom>
        </p:spPr>
        <p:txBody>
          <a:bodyPr wrap="square">
            <a:spAutoFit/>
          </a:bodyPr>
          <a:lstStyle/>
          <a:p>
            <a:r>
              <a:rPr lang="en-US" dirty="0" smtClean="0"/>
              <a:t>         Android </a:t>
            </a:r>
            <a:r>
              <a:rPr lang="en-US" dirty="0"/>
              <a:t>is an open source operating system allowing a high level of customizability. This </a:t>
            </a:r>
            <a:r>
              <a:rPr lang="en-US" dirty="0" err="1"/>
              <a:t>hasproven</a:t>
            </a:r>
            <a:r>
              <a:rPr lang="en-US" dirty="0"/>
              <a:t> to be highly appealing to both manufacturers and smartphone users. Android is </a:t>
            </a:r>
            <a:r>
              <a:rPr lang="en-US" dirty="0" err="1"/>
              <a:t>currentlythe</a:t>
            </a:r>
            <a:r>
              <a:rPr lang="en-US" dirty="0"/>
              <a:t> dominant smartphone OS provider with a market share in Europe of 69.1% and 51% in </a:t>
            </a:r>
            <a:r>
              <a:rPr lang="en-US" dirty="0" err="1"/>
              <a:t>theUS</a:t>
            </a:r>
            <a:r>
              <a:rPr lang="en-US" dirty="0"/>
              <a:t>. It accounts for 70% of sales in </a:t>
            </a:r>
            <a:r>
              <a:rPr lang="en-US" dirty="0" err="1"/>
              <a:t>ChinaThere</a:t>
            </a:r>
            <a:r>
              <a:rPr lang="en-US" dirty="0"/>
              <a:t> are a huge number and variety of apps available on Android marketplace. The </a:t>
            </a:r>
            <a:r>
              <a:rPr lang="en-US" dirty="0" err="1"/>
              <a:t>opensource</a:t>
            </a:r>
            <a:r>
              <a:rPr lang="en-US" dirty="0"/>
              <a:t> nature of the OS makes Android very popular with app developers. Android </a:t>
            </a:r>
            <a:r>
              <a:rPr lang="en-US" dirty="0" err="1"/>
              <a:t>marketplaceis</a:t>
            </a:r>
            <a:r>
              <a:rPr lang="en-US" dirty="0"/>
              <a:t> a huge source of competitive advantage and will be difficult for Microsoft to replicate. </a:t>
            </a:r>
            <a:r>
              <a:rPr lang="en-US" dirty="0" err="1"/>
              <a:t>Androidis</a:t>
            </a:r>
            <a:r>
              <a:rPr lang="en-US" dirty="0"/>
              <a:t> available not only on high end devices by manufacturers like Samsung and LG but also </a:t>
            </a:r>
            <a:r>
              <a:rPr lang="en-US" dirty="0" err="1"/>
              <a:t>onlow</a:t>
            </a:r>
            <a:r>
              <a:rPr lang="en-US" dirty="0"/>
              <a:t> cost cheaper products. </a:t>
            </a:r>
          </a:p>
        </p:txBody>
      </p:sp>
    </p:spTree>
    <p:extLst>
      <p:ext uri="{BB962C8B-B14F-4D97-AF65-F5344CB8AC3E}">
        <p14:creationId xmlns:p14="http://schemas.microsoft.com/office/powerpoint/2010/main" val="233013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9079" y="1066800"/>
            <a:ext cx="1537665" cy="369332"/>
          </a:xfrm>
          <a:prstGeom prst="rect">
            <a:avLst/>
          </a:prstGeom>
        </p:spPr>
        <p:txBody>
          <a:bodyPr wrap="none">
            <a:spAutoFit/>
          </a:bodyPr>
          <a:lstStyle/>
          <a:p>
            <a:r>
              <a:rPr lang="en-US" dirty="0" smtClean="0">
                <a:latin typeface="Times New Roman" pitchFamily="18" charset="0"/>
                <a:cs typeface="Times New Roman" pitchFamily="18" charset="0"/>
              </a:rPr>
              <a:t>2. APPLE IOS</a:t>
            </a:r>
            <a:endParaRPr lang="en-US" dirty="0" smtClean="0">
              <a:latin typeface="Times New Roman" pitchFamily="18" charset="0"/>
              <a:cs typeface="Times New Roman" pitchFamily="18" charset="0"/>
            </a:endParaRPr>
          </a:p>
        </p:txBody>
      </p:sp>
      <p:sp>
        <p:nvSpPr>
          <p:cNvPr id="4" name="Rectangle 3"/>
          <p:cNvSpPr/>
          <p:nvPr/>
        </p:nvSpPr>
        <p:spPr>
          <a:xfrm>
            <a:off x="914400" y="2438400"/>
            <a:ext cx="7543800" cy="3139321"/>
          </a:xfrm>
          <a:prstGeom prst="rect">
            <a:avLst/>
          </a:prstGeom>
        </p:spPr>
        <p:txBody>
          <a:bodyPr wrap="square">
            <a:spAutoFit/>
          </a:bodyPr>
          <a:lstStyle/>
          <a:p>
            <a:r>
              <a:rPr lang="en-US" dirty="0" smtClean="0"/>
              <a:t>            Apple </a:t>
            </a:r>
            <a:r>
              <a:rPr lang="en-US" dirty="0"/>
              <a:t>iOS for the iPhone is the second most popular OS for smartphones. In Europe </a:t>
            </a:r>
            <a:r>
              <a:rPr lang="en-US" dirty="0" smtClean="0"/>
              <a:t>Apple currently </a:t>
            </a:r>
            <a:r>
              <a:rPr lang="en-US" dirty="0"/>
              <a:t>has a market share of 17.9%, while in the US it has 43.4%. iOS is a closed </a:t>
            </a:r>
            <a:r>
              <a:rPr lang="en-US" dirty="0" smtClean="0"/>
              <a:t>operating system </a:t>
            </a:r>
            <a:r>
              <a:rPr lang="en-US" dirty="0"/>
              <a:t>and exclusive for Apple products. This allows </a:t>
            </a:r>
          </a:p>
          <a:p>
            <a:r>
              <a:rPr lang="en-US" dirty="0"/>
              <a:t>Apple to maintain a high level of </a:t>
            </a:r>
            <a:r>
              <a:rPr lang="en-US" dirty="0" smtClean="0"/>
              <a:t>controlover </a:t>
            </a:r>
            <a:r>
              <a:rPr lang="en-US" dirty="0"/>
              <a:t>the iPhone user experience. A lack of customizability can turn some more tech-minded customers away from </a:t>
            </a:r>
            <a:r>
              <a:rPr lang="en-US" dirty="0" smtClean="0"/>
              <a:t>Apple products</a:t>
            </a:r>
            <a:r>
              <a:rPr lang="en-US" dirty="0"/>
              <a:t>. The iPhone also has a premium price tag deterring budget conscious customers. </a:t>
            </a:r>
            <a:r>
              <a:rPr lang="en-US" dirty="0" smtClean="0"/>
              <a:t>Inspire </a:t>
            </a:r>
            <a:r>
              <a:rPr lang="en-US" dirty="0"/>
              <a:t>of these shortcomings Apple has achieved tremendous customer loyalty. While Android appeals to practicality and function, Apple appeals to customers’ identity and a frame of mind. This shows itself in Apple’s advertising campaigns. </a:t>
            </a:r>
          </a:p>
        </p:txBody>
      </p:sp>
    </p:spTree>
    <p:extLst>
      <p:ext uri="{BB962C8B-B14F-4D97-AF65-F5344CB8AC3E}">
        <p14:creationId xmlns:p14="http://schemas.microsoft.com/office/powerpoint/2010/main" val="401306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667000"/>
            <a:ext cx="6781800" cy="2031325"/>
          </a:xfrm>
          <a:prstGeom prst="rect">
            <a:avLst/>
          </a:prstGeom>
        </p:spPr>
        <p:txBody>
          <a:bodyPr wrap="square">
            <a:spAutoFit/>
          </a:bodyPr>
          <a:lstStyle/>
          <a:p>
            <a:r>
              <a:rPr lang="en-US" dirty="0" smtClean="0"/>
              <a:t>              Blackberry </a:t>
            </a:r>
            <a:r>
              <a:rPr lang="en-US" dirty="0"/>
              <a:t>OS is a closed system similar to Apple. In 2013 Blackberry OS has to be considered a minor player in the smartphone market. Blackberry’s market share in Europe fell from 6.7% in 2012 to 2.4% in 2013. In the US it declined from 1.9% to 1.2%. Barring a major </a:t>
            </a:r>
            <a:r>
              <a:rPr lang="en-US" dirty="0" smtClean="0"/>
              <a:t>overhaul Blackberry </a:t>
            </a:r>
            <a:r>
              <a:rPr lang="en-US" dirty="0"/>
              <a:t>would appear to be on its way out of the smartphone market and should be of </a:t>
            </a:r>
            <a:r>
              <a:rPr lang="en-US" dirty="0" smtClean="0"/>
              <a:t>little concern </a:t>
            </a:r>
            <a:r>
              <a:rPr lang="en-US" dirty="0"/>
              <a:t>to Microsoft. </a:t>
            </a:r>
          </a:p>
        </p:txBody>
      </p:sp>
      <p:sp>
        <p:nvSpPr>
          <p:cNvPr id="3" name="Rectangle 2"/>
          <p:cNvSpPr/>
          <p:nvPr/>
        </p:nvSpPr>
        <p:spPr>
          <a:xfrm>
            <a:off x="3569726" y="1371600"/>
            <a:ext cx="1954446" cy="369332"/>
          </a:xfrm>
          <a:prstGeom prst="rect">
            <a:avLst/>
          </a:prstGeom>
        </p:spPr>
        <p:txBody>
          <a:bodyPr wrap="none">
            <a:spAutoFit/>
          </a:bodyPr>
          <a:lstStyle/>
          <a:p>
            <a:r>
              <a:rPr lang="en-US" dirty="0" smtClean="0">
                <a:latin typeface="Times New Roman" pitchFamily="18" charset="0"/>
                <a:cs typeface="Times New Roman" pitchFamily="18" charset="0"/>
              </a:rPr>
              <a:t>3. BLACKBERRY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7316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2598003"/>
            <a:ext cx="7162800" cy="2862322"/>
          </a:xfrm>
          <a:prstGeom prst="rect">
            <a:avLst/>
          </a:prstGeom>
        </p:spPr>
        <p:txBody>
          <a:bodyPr wrap="square">
            <a:spAutoFit/>
          </a:bodyPr>
          <a:lstStyle/>
          <a:p>
            <a:r>
              <a:rPr lang="en-US" dirty="0" smtClean="0"/>
              <a:t>We </a:t>
            </a:r>
            <a:r>
              <a:rPr lang="en-US" dirty="0"/>
              <a:t>found information about Microsoft’s financial per </a:t>
            </a:r>
            <a:r>
              <a:rPr lang="en-US" dirty="0" err="1"/>
              <a:t>formance</a:t>
            </a:r>
            <a:r>
              <a:rPr lang="en-US" dirty="0"/>
              <a:t> in the financials section on Morningstar.com(http://financials.morningstar.com/ratios/r.html?t=MSFT&amp;region=USA&amp;culture=en-US), and on msn </a:t>
            </a:r>
            <a:r>
              <a:rPr lang="en-US" dirty="0" err="1"/>
              <a:t>mone</a:t>
            </a:r>
            <a:r>
              <a:rPr lang="en-US" dirty="0"/>
              <a:t>(http://investing.money.msn.com/investments/key </a:t>
            </a:r>
            <a:r>
              <a:rPr lang="en-US" dirty="0" err="1"/>
              <a:t>ratios?symbol</a:t>
            </a:r>
            <a:r>
              <a:rPr lang="en-US" dirty="0"/>
              <a:t>=</a:t>
            </a:r>
            <a:r>
              <a:rPr lang="en-US" dirty="0" err="1"/>
              <a:t>MSFT&amp;page</a:t>
            </a:r>
            <a:r>
              <a:rPr lang="en-US" dirty="0"/>
              <a:t>=</a:t>
            </a:r>
            <a:r>
              <a:rPr lang="en-US" dirty="0" err="1"/>
              <a:t>TenYearSummary</a:t>
            </a:r>
            <a:r>
              <a:rPr lang="en-US" dirty="0"/>
              <a:t>).Overall the figures painted a picture of Microsoft as a financially healthy company. Overall </a:t>
            </a:r>
            <a:r>
              <a:rPr lang="en-US" dirty="0" err="1"/>
              <a:t>thefigures</a:t>
            </a:r>
            <a:r>
              <a:rPr lang="en-US" dirty="0"/>
              <a:t> painted a picture of Microsoft as a financially healthy company. Our Internal </a:t>
            </a:r>
            <a:r>
              <a:rPr lang="en-US" dirty="0" err="1"/>
              <a:t>Analysislooks</a:t>
            </a:r>
            <a:r>
              <a:rPr lang="en-US" dirty="0"/>
              <a:t> at Sales, Profitability and Leverage figures for Microsoft </a:t>
            </a:r>
          </a:p>
        </p:txBody>
      </p:sp>
      <p:sp>
        <p:nvSpPr>
          <p:cNvPr id="3" name="Rectangle 2"/>
          <p:cNvSpPr/>
          <p:nvPr/>
        </p:nvSpPr>
        <p:spPr>
          <a:xfrm>
            <a:off x="3200400" y="1371600"/>
            <a:ext cx="2530436" cy="369332"/>
          </a:xfrm>
          <a:prstGeom prst="rect">
            <a:avLst/>
          </a:prstGeom>
        </p:spPr>
        <p:txBody>
          <a:bodyPr wrap="none">
            <a:spAutoFit/>
          </a:bodyPr>
          <a:lstStyle/>
          <a:p>
            <a:r>
              <a:rPr lang="en-US" b="1" u="sng" dirty="0" smtClean="0"/>
              <a:t>INTERNAL ANALYSIS </a:t>
            </a:r>
            <a:endParaRPr lang="en-US" u="sng" dirty="0"/>
          </a:p>
        </p:txBody>
      </p:sp>
    </p:spTree>
    <p:extLst>
      <p:ext uri="{BB962C8B-B14F-4D97-AF65-F5344CB8AC3E}">
        <p14:creationId xmlns:p14="http://schemas.microsoft.com/office/powerpoint/2010/main" val="250794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057400"/>
            <a:ext cx="8305800" cy="3970318"/>
          </a:xfrm>
          <a:prstGeom prst="rect">
            <a:avLst/>
          </a:prstGeom>
        </p:spPr>
        <p:txBody>
          <a:bodyPr wrap="square">
            <a:spAutoFit/>
          </a:bodyPr>
          <a:lstStyle/>
          <a:p>
            <a:r>
              <a:rPr lang="en-US" dirty="0" smtClean="0"/>
              <a:t>               GROSS </a:t>
            </a:r>
            <a:r>
              <a:rPr lang="en-US" dirty="0"/>
              <a:t>MARGIN &amp; OPERATING MARGIN </a:t>
            </a:r>
          </a:p>
          <a:p>
            <a:r>
              <a:rPr lang="en-US" dirty="0"/>
              <a:t>Both Gross Margin% and Operating Margin% have remained stable since 2005 but </a:t>
            </a:r>
            <a:r>
              <a:rPr lang="en-US" dirty="0" err="1"/>
              <a:t>havedeclined</a:t>
            </a:r>
            <a:r>
              <a:rPr lang="en-US" dirty="0"/>
              <a:t> since then. The Gross Margin% is almost 10 percentage points lower than its 2005level. Operating Margin, however, has fallen only 2.2 percentage points in that period. </a:t>
            </a:r>
            <a:r>
              <a:rPr lang="en-US" dirty="0" err="1"/>
              <a:t>OperatingMargin</a:t>
            </a:r>
            <a:r>
              <a:rPr lang="en-US" dirty="0"/>
              <a:t> %rebounded in 2013 from a poor 2012 but the trend over the last 10 years is declining. </a:t>
            </a:r>
          </a:p>
          <a:p>
            <a:r>
              <a:rPr lang="en-US" dirty="0"/>
              <a:t>REVENUE </a:t>
            </a:r>
          </a:p>
          <a:p>
            <a:r>
              <a:rPr lang="en-US" dirty="0"/>
              <a:t>Revenue has increased every year in the last 10 years and growth has been steady. This </a:t>
            </a:r>
            <a:r>
              <a:rPr lang="en-US" dirty="0" err="1"/>
              <a:t>showsthat</a:t>
            </a:r>
            <a:r>
              <a:rPr lang="en-US" dirty="0"/>
              <a:t> even though products may not be totally successful, their other operations can offset </a:t>
            </a:r>
            <a:r>
              <a:rPr lang="en-US" dirty="0" err="1"/>
              <a:t>thelosses</a:t>
            </a:r>
            <a:r>
              <a:rPr lang="en-US" dirty="0"/>
              <a:t>. </a:t>
            </a:r>
          </a:p>
          <a:p>
            <a:r>
              <a:rPr lang="en-US" dirty="0"/>
              <a:t>RETURN ON ASSETS </a:t>
            </a:r>
          </a:p>
          <a:p>
            <a:r>
              <a:rPr lang="en-US" dirty="0"/>
              <a:t>The return on assets ratio shows how profitable Microsoft is relative to its assets. </a:t>
            </a:r>
            <a:r>
              <a:rPr lang="en-US" dirty="0" err="1"/>
              <a:t>Thispercentage</a:t>
            </a:r>
            <a:r>
              <a:rPr lang="en-US" dirty="0"/>
              <a:t> has taken a big hit since 2011, dropping from 23.77 to 14.77 in 2012 and </a:t>
            </a:r>
            <a:r>
              <a:rPr lang="en-US" dirty="0" err="1"/>
              <a:t>increasingslightly</a:t>
            </a:r>
            <a:r>
              <a:rPr lang="en-US" dirty="0"/>
              <a:t> to 16.58 in 2013. </a:t>
            </a:r>
          </a:p>
        </p:txBody>
      </p:sp>
      <p:sp>
        <p:nvSpPr>
          <p:cNvPr id="3" name="Rectangle 2"/>
          <p:cNvSpPr/>
          <p:nvPr/>
        </p:nvSpPr>
        <p:spPr>
          <a:xfrm>
            <a:off x="2743200" y="990600"/>
            <a:ext cx="3185744" cy="369332"/>
          </a:xfrm>
          <a:prstGeom prst="rect">
            <a:avLst/>
          </a:prstGeom>
        </p:spPr>
        <p:txBody>
          <a:bodyPr wrap="none">
            <a:spAutoFit/>
          </a:bodyPr>
          <a:lstStyle/>
          <a:p>
            <a:r>
              <a:rPr lang="en-US" b="1" dirty="0" smtClean="0"/>
              <a:t>RESULTS AND COMMENTS </a:t>
            </a:r>
            <a:endParaRPr lang="en-US" dirty="0"/>
          </a:p>
        </p:txBody>
      </p:sp>
    </p:spTree>
    <p:extLst>
      <p:ext uri="{BB962C8B-B14F-4D97-AF65-F5344CB8AC3E}">
        <p14:creationId xmlns:p14="http://schemas.microsoft.com/office/powerpoint/2010/main" val="1879687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774372"/>
            <a:ext cx="7620000" cy="4524315"/>
          </a:xfrm>
          <a:prstGeom prst="rect">
            <a:avLst/>
          </a:prstGeom>
        </p:spPr>
        <p:txBody>
          <a:bodyPr wrap="square">
            <a:spAutoFit/>
          </a:bodyPr>
          <a:lstStyle/>
          <a:p>
            <a:r>
              <a:rPr lang="en-US" dirty="0" smtClean="0"/>
              <a:t>BRAND </a:t>
            </a:r>
            <a:r>
              <a:rPr lang="en-US" dirty="0"/>
              <a:t>POSITIONING </a:t>
            </a:r>
          </a:p>
          <a:p>
            <a:r>
              <a:rPr lang="en-US" dirty="0"/>
              <a:t>Brand positioning is essential to the success of any firm because it delivers a perception into the consumer’s minds which </a:t>
            </a:r>
            <a:r>
              <a:rPr lang="en-US" dirty="0" err="1"/>
              <a:t>dif</a:t>
            </a:r>
            <a:r>
              <a:rPr lang="en-US" dirty="0"/>
              <a:t> </a:t>
            </a:r>
            <a:r>
              <a:rPr lang="en-US" dirty="0" err="1"/>
              <a:t>ferentiates</a:t>
            </a:r>
            <a:r>
              <a:rPr lang="en-US" dirty="0"/>
              <a:t> them from their competitors. Microsoft began to grow their brand over 20 years ago with Bill Gate’s an underlying vision of “a computer on every </a:t>
            </a:r>
            <a:r>
              <a:rPr lang="en-US" dirty="0" err="1"/>
              <a:t>deskand</a:t>
            </a:r>
            <a:r>
              <a:rPr lang="en-US" dirty="0"/>
              <a:t> in every home”. This resulted in Microsoft developing into a huge multinational company with personal computing at the forefront of their business. Microsoft dominated this industry </a:t>
            </a:r>
            <a:r>
              <a:rPr lang="en-US" dirty="0" err="1"/>
              <a:t>formany</a:t>
            </a:r>
            <a:r>
              <a:rPr lang="en-US" dirty="0"/>
              <a:t> years which is reflected in the high brand recognition of Microsoft products worldwide. </a:t>
            </a:r>
          </a:p>
          <a:p>
            <a:r>
              <a:rPr lang="en-US" dirty="0"/>
              <a:t>Microsoft is now presented with a problem. Their vision of “a computer on every desk and </a:t>
            </a:r>
            <a:r>
              <a:rPr lang="en-US" dirty="0" err="1"/>
              <a:t>inevery</a:t>
            </a:r>
            <a:r>
              <a:rPr lang="en-US" dirty="0"/>
              <a:t> home” has essentially been achieved and their consumers are now looking to </a:t>
            </a:r>
            <a:r>
              <a:rPr lang="en-US" dirty="0" err="1"/>
              <a:t>newtechnologies</a:t>
            </a:r>
            <a:r>
              <a:rPr lang="en-US" dirty="0"/>
              <a:t> to satisfy their needs. Microsoft needs to restructure their brand position in order to facilitate this which the public is beginning to see. The announcement that Microsoft’s CEO Steve Ballmer will retire in the next twelve months and the recent €5.4 billion acquisition </a:t>
            </a:r>
            <a:r>
              <a:rPr lang="en-US" dirty="0" err="1"/>
              <a:t>ofNokia’s</a:t>
            </a:r>
            <a:r>
              <a:rPr lang="en-US" dirty="0"/>
              <a:t> phone business reflects this. </a:t>
            </a:r>
          </a:p>
        </p:txBody>
      </p:sp>
      <p:sp>
        <p:nvSpPr>
          <p:cNvPr id="3" name="Rectangle 2"/>
          <p:cNvSpPr/>
          <p:nvPr/>
        </p:nvSpPr>
        <p:spPr>
          <a:xfrm>
            <a:off x="1752600" y="725269"/>
            <a:ext cx="5715000" cy="646331"/>
          </a:xfrm>
          <a:prstGeom prst="rect">
            <a:avLst/>
          </a:prstGeom>
        </p:spPr>
        <p:txBody>
          <a:bodyPr wrap="square">
            <a:spAutoFit/>
          </a:bodyPr>
          <a:lstStyle/>
          <a:p>
            <a:r>
              <a:rPr lang="en-US" b="1" dirty="0" smtClean="0"/>
              <a:t>ANALYSIS OF CURRENT BRAND POSITIONING AND SEGMENTATION STRATEGIES </a:t>
            </a:r>
            <a:endParaRPr lang="en-US" dirty="0"/>
          </a:p>
        </p:txBody>
      </p:sp>
    </p:spTree>
    <p:extLst>
      <p:ext uri="{BB962C8B-B14F-4D97-AF65-F5344CB8AC3E}">
        <p14:creationId xmlns:p14="http://schemas.microsoft.com/office/powerpoint/2010/main" val="1934485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57</TotalTime>
  <Words>2667</Words>
  <Application>Microsoft Office PowerPoint</Application>
  <PresentationFormat>On-screen Show (4:3)</PresentationFormat>
  <Paragraphs>73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cp:revision>
  <dcterms:created xsi:type="dcterms:W3CDTF">2020-10-30T06:34:57Z</dcterms:created>
  <dcterms:modified xsi:type="dcterms:W3CDTF">2020-10-30T07:32:15Z</dcterms:modified>
</cp:coreProperties>
</file>