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Arial Narrow"/>
      <p:regular r:id="rId29"/>
      <p:bold r:id="rId30"/>
      <p:italic r:id="rId31"/>
      <p:boldItalic r:id="rId32"/>
    </p:embeddedFont>
    <p:embeddedFont>
      <p:font typeface="Tahoma"/>
      <p:regular r:id="rId33"/>
      <p:bold r:id="rId34"/>
    </p:embeddedFont>
    <p:embeddedFont>
      <p:font typeface="Kaushan Script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italic.fntdata"/><Relationship Id="rId30" Type="http://schemas.openxmlformats.org/officeDocument/2006/relationships/font" Target="fonts/ArialNarrow-bold.fntdata"/><Relationship Id="rId11" Type="http://schemas.openxmlformats.org/officeDocument/2006/relationships/slide" Target="slides/slide6.xml"/><Relationship Id="rId33" Type="http://schemas.openxmlformats.org/officeDocument/2006/relationships/font" Target="fonts/Tahoma-regular.fntdata"/><Relationship Id="rId10" Type="http://schemas.openxmlformats.org/officeDocument/2006/relationships/slide" Target="slides/slide5.xml"/><Relationship Id="rId32" Type="http://schemas.openxmlformats.org/officeDocument/2006/relationships/font" Target="fonts/ArialNarrow-boldItalic.fntdata"/><Relationship Id="rId13" Type="http://schemas.openxmlformats.org/officeDocument/2006/relationships/slide" Target="slides/slide8.xml"/><Relationship Id="rId35" Type="http://schemas.openxmlformats.org/officeDocument/2006/relationships/font" Target="fonts/KaushanScript-regular.fntdata"/><Relationship Id="rId12" Type="http://schemas.openxmlformats.org/officeDocument/2006/relationships/slide" Target="slides/slide7.xml"/><Relationship Id="rId34" Type="http://schemas.openxmlformats.org/officeDocument/2006/relationships/font" Target="fonts/Tahom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</a:t>
            </a:r>
            <a:r>
              <a:rPr lang="en-US">
                <a:solidFill>
                  <a:srgbClr val="CC3300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Image Compression (Chapter 8) </a:t>
            </a:r>
            <a:r>
              <a:rPr lang="en-US">
                <a:solidFill>
                  <a:srgbClr val="3737FD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H.R. Pourreza</a:t>
            </a:r>
            <a:endParaRPr/>
          </a:p>
        </p:txBody>
      </p:sp>
      <p:sp>
        <p:nvSpPr>
          <p:cNvPr id="235" name="Google Shape;235;p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Department of Computer Engineering, CMU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6" name="Google Shape;236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7" name="Google Shape;43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S-HOG: Segmented HOG</a:t>
            </a:r>
            <a:endParaRPr/>
          </a:p>
        </p:txBody>
      </p:sp>
      <p:sp>
        <p:nvSpPr>
          <p:cNvPr id="438" name="Google Shape;438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8" name="Google Shape;78;p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81" name="Google Shape;81;p2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" name="Google Shape;82;p2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" name="Google Shape;90;p2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2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2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2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2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2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2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2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2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2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2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2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2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2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2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2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2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2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2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2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2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2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" name="Google Shape;112;p2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2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2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2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2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2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2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2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2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2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2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2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2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2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2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2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2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2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2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2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32" name="Google Shape;132;p2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3" name="Google Shape;133;p2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134" name="Google Shape;134;p2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2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2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7" name="Google Shape;137;p2"/>
              <p:cNvSpPr/>
              <p:nvPr/>
            </p:nvSpPr>
            <p:spPr>
              <a:xfrm flipH="1" rot="-5400000">
                <a:off x="426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139" name="Google Shape;139;p2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2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" name="Google Shape;141;p2"/>
              <p:cNvSpPr/>
              <p:nvPr/>
            </p:nvSpPr>
            <p:spPr>
              <a:xfrm rot="5400000">
                <a:off x="5097" y="3346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2" name="Google Shape;142;p2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143" name="Google Shape;143;p2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44" name="Google Shape;144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1"/>
          <p:cNvSpPr txBox="1"/>
          <p:nvPr>
            <p:ph idx="1" type="body"/>
          </p:nvPr>
        </p:nvSpPr>
        <p:spPr>
          <a:xfrm rot="5400000">
            <a:off x="2667000" y="762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01" name="Google Shape;20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 rot="5400000">
            <a:off x="4752975" y="2162175"/>
            <a:ext cx="57150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2"/>
          <p:cNvSpPr txBox="1"/>
          <p:nvPr>
            <p:ph idx="1" type="body"/>
          </p:nvPr>
        </p:nvSpPr>
        <p:spPr>
          <a:xfrm rot="5400000">
            <a:off x="676275" y="238125"/>
            <a:ext cx="57150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07" name="Google Shape;207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3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13" name="Google Shape;213;p13"/>
          <p:cNvSpPr txBox="1"/>
          <p:nvPr>
            <p:ph idx="2" type="body"/>
          </p:nvPr>
        </p:nvSpPr>
        <p:spPr>
          <a:xfrm>
            <a:off x="4800600" y="19050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14" name="Google Shape;214;p13"/>
          <p:cNvSpPr txBox="1"/>
          <p:nvPr>
            <p:ph idx="3" type="body"/>
          </p:nvPr>
        </p:nvSpPr>
        <p:spPr>
          <a:xfrm>
            <a:off x="4800600" y="40386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15" name="Google Shape;215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 type="objOnly">
  <p:cSld name="OBJECT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idx="1" type="body"/>
          </p:nvPr>
        </p:nvSpPr>
        <p:spPr>
          <a:xfrm>
            <a:off x="609600" y="304800"/>
            <a:ext cx="8001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20" name="Google Shape;220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4 Content" type="fourObj">
  <p:cSld name="FOUR_OBJECTS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5"/>
          <p:cNvSpPr txBox="1"/>
          <p:nvPr>
            <p:ph idx="1" type="body"/>
          </p:nvPr>
        </p:nvSpPr>
        <p:spPr>
          <a:xfrm>
            <a:off x="838200" y="19050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26" name="Google Shape;226;p15"/>
          <p:cNvSpPr txBox="1"/>
          <p:nvPr>
            <p:ph idx="2" type="body"/>
          </p:nvPr>
        </p:nvSpPr>
        <p:spPr>
          <a:xfrm>
            <a:off x="4800600" y="19050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27" name="Google Shape;227;p15"/>
          <p:cNvSpPr txBox="1"/>
          <p:nvPr>
            <p:ph idx="3" type="body"/>
          </p:nvPr>
        </p:nvSpPr>
        <p:spPr>
          <a:xfrm>
            <a:off x="838200" y="40386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28" name="Google Shape;228;p15"/>
          <p:cNvSpPr txBox="1"/>
          <p:nvPr>
            <p:ph idx="4" type="body"/>
          </p:nvPr>
        </p:nvSpPr>
        <p:spPr>
          <a:xfrm>
            <a:off x="4800600" y="40386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29" name="Google Shape;22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0" name="Google Shape;150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156" name="Google Shape;156;p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•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157" name="Google Shape;157;p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158" name="Google Shape;158;p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•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159" name="Google Shape;159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65" name="Google Shape;165;p5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66" name="Google Shape;166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172" name="Google Shape;172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52119" lvl="0" marL="457200" algn="l">
              <a:spcBef>
                <a:spcPts val="640"/>
              </a:spcBef>
              <a:spcAft>
                <a:spcPts val="0"/>
              </a:spcAft>
              <a:buSzPts val="3520"/>
              <a:buChar char="•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2pPr>
            <a:lvl3pPr indent="-373380" lvl="2" marL="1371600" algn="l">
              <a:spcBef>
                <a:spcPts val="480"/>
              </a:spcBef>
              <a:spcAft>
                <a:spcPts val="0"/>
              </a:spcAft>
              <a:buSzPts val="2280"/>
              <a:buChar char="•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4pPr>
            <a:lvl5pPr indent="-304800" lvl="4" marL="22860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5pPr>
            <a:lvl6pPr indent="-304800" lvl="5" marL="27432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6pPr>
            <a:lvl7pPr indent="-304800" lvl="6" marL="3200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7pPr>
            <a:lvl8pPr indent="-304800" lvl="7" marL="36576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8pPr>
            <a:lvl9pPr indent="-304800" lvl="8" marL="41148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9pPr>
          </a:lstStyle>
          <a:p/>
        </p:txBody>
      </p:sp>
      <p:sp>
        <p:nvSpPr>
          <p:cNvPr id="187" name="Google Shape;18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188" name="Google Shape;188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4" name="Google Shape;19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195" name="Google Shape;195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2" name="Google Shape;12;p1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13" name="Google Shape;13;p1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" name="Google Shape;14;p1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1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1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1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1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1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1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1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1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1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1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1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1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1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1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1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1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1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1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1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1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5" name="Google Shape;35;p1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36" name="Google Shape;36;p1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1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1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1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1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1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1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1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1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1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1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1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1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1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1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1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1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1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1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1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1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1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1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1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1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1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1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1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1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65" name="Google Shape;65;p1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6" name="Google Shape;66;p1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7" name="Google Shape;67;p1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68" name="Google Shape;68;p1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1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1" name="Google Shape;71;p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72" name="Google Shape;72;p1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</a:rPr>
              <a:t>Histogram of Oriented Gradients (HOG)</a:t>
            </a:r>
            <a:endParaRPr b="1" sz="3600">
              <a:solidFill>
                <a:srgbClr val="C00000"/>
              </a:solidFill>
            </a:endParaRPr>
          </a:p>
        </p:txBody>
      </p:sp>
      <p:sp>
        <p:nvSpPr>
          <p:cNvPr descr="Rectangle: Click to edit Master text styles&#10;Second level&#10;Third level&#10;Fourth level&#10;Fifth level" id="239" name="Google Shape;239;p16"/>
          <p:cNvSpPr txBox="1"/>
          <p:nvPr>
            <p:ph idx="1" type="subTitle"/>
          </p:nvPr>
        </p:nvSpPr>
        <p:spPr>
          <a:xfrm>
            <a:off x="1447800" y="2667000"/>
            <a:ext cx="7696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i="1"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i="1" lang="en-US" sz="2400"/>
              <a:t>Dr. Partha Pratim Das</a:t>
            </a:r>
            <a:endParaRPr/>
          </a:p>
        </p:txBody>
      </p:sp>
      <p:sp>
        <p:nvSpPr>
          <p:cNvPr id="240" name="Google Shape;240;p16"/>
          <p:cNvSpPr txBox="1"/>
          <p:nvPr/>
        </p:nvSpPr>
        <p:spPr>
          <a:xfrm>
            <a:off x="838200" y="5257800"/>
            <a:ext cx="5791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 of Computer Science and Engineering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Indian Institute of Technology, Kharagpur</a:t>
            </a:r>
            <a:endParaRPr b="1" baseline="-25000" i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299979" y="6130962"/>
            <a:ext cx="5791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CSED441:Introduction to Computer Vision (2015S), POSTECH, South Korea</a:t>
            </a:r>
            <a:r>
              <a:rPr b="1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baseline="-25000" i="1"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243" name="Google Shape;243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HOG – Outline of Steps</a:t>
            </a:r>
            <a:endParaRPr b="1"/>
          </a:p>
        </p:txBody>
      </p:sp>
      <p:sp>
        <p:nvSpPr>
          <p:cNvPr id="321" name="Google Shape;321;p25"/>
          <p:cNvSpPr txBox="1"/>
          <p:nvPr>
            <p:ph idx="1" type="body"/>
          </p:nvPr>
        </p:nvSpPr>
        <p:spPr>
          <a:xfrm>
            <a:off x="838200" y="1618456"/>
            <a:ext cx="798227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Normalize gamma and color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Compute gradients in the region to be described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Divide the region into cells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Construct histogram of gradient orientations for each cell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Group the cells into large blocks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Normalize each block</a:t>
            </a:r>
            <a:endParaRPr/>
          </a:p>
        </p:txBody>
      </p:sp>
      <p:sp>
        <p:nvSpPr>
          <p:cNvPr id="322" name="Google Shape;322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323" name="Google Shape;323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609600" y="304800"/>
            <a:ext cx="82108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1: Pre-processing</a:t>
            </a:r>
            <a:endParaRPr/>
          </a:p>
        </p:txBody>
      </p:sp>
      <p:sp>
        <p:nvSpPr>
          <p:cNvPr id="329" name="Google Shape;329;p26"/>
          <p:cNvSpPr txBox="1"/>
          <p:nvPr>
            <p:ph idx="1" type="body"/>
          </p:nvPr>
        </p:nvSpPr>
        <p:spPr>
          <a:xfrm>
            <a:off x="838200" y="1618456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Get 64X128 patch</a:t>
            </a:r>
            <a:endParaRPr/>
          </a:p>
        </p:txBody>
      </p:sp>
      <p:sp>
        <p:nvSpPr>
          <p:cNvPr id="330" name="Google Shape;330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331" name="Google Shape;331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OG Preprocessing" id="332" name="Google Shape;33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183" y="2409740"/>
            <a:ext cx="6813635" cy="339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2: Compute Gradient Image</a:t>
            </a:r>
            <a:endParaRPr/>
          </a:p>
        </p:txBody>
      </p:sp>
      <p:sp>
        <p:nvSpPr>
          <p:cNvPr id="338" name="Google Shape;338;p27"/>
          <p:cNvSpPr txBox="1"/>
          <p:nvPr>
            <p:ph idx="1" type="body"/>
          </p:nvPr>
        </p:nvSpPr>
        <p:spPr>
          <a:xfrm>
            <a:off x="838200" y="1618456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Magnitude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Orientation</a:t>
            </a:r>
            <a:endParaRPr/>
          </a:p>
        </p:txBody>
      </p:sp>
      <p:sp>
        <p:nvSpPr>
          <p:cNvPr id="339" name="Google Shape;339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340" name="Google Shape;340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Gradients" id="341" name="Google Shape;3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2996952"/>
            <a:ext cx="6336704" cy="316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609600" y="304800"/>
            <a:ext cx="81388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3: Calculate Histogram of Gradients in 8×8 cells</a:t>
            </a:r>
            <a:endParaRPr/>
          </a:p>
        </p:txBody>
      </p:sp>
      <p:sp>
        <p:nvSpPr>
          <p:cNvPr id="347" name="Google Shape;347;p28"/>
          <p:cNvSpPr txBox="1"/>
          <p:nvPr>
            <p:ph idx="1" type="body"/>
          </p:nvPr>
        </p:nvSpPr>
        <p:spPr>
          <a:xfrm>
            <a:off x="838200" y="1618456"/>
            <a:ext cx="5678016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8*8*3 = 192 pel values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8*8*2 = 128 grad values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Use 9 bins: 0-20, 20-30, … for histogram</a:t>
            </a:r>
            <a:endParaRPr/>
          </a:p>
        </p:txBody>
      </p:sp>
      <p:sp>
        <p:nvSpPr>
          <p:cNvPr id="348" name="Google Shape;348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349" name="Google Shape;349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8x8 cells of HOG" id="350" name="Google Shape;3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6216" y="1432519"/>
            <a:ext cx="2438400" cy="487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type="title"/>
          </p:nvPr>
        </p:nvSpPr>
        <p:spPr>
          <a:xfrm>
            <a:off x="609600" y="304800"/>
            <a:ext cx="806685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3: Calculate Histogram of Gradients in 8×8 cells</a:t>
            </a:r>
            <a:endParaRPr/>
          </a:p>
        </p:txBody>
      </p:sp>
      <p:sp>
        <p:nvSpPr>
          <p:cNvPr id="356" name="Google Shape;356;p29"/>
          <p:cNvSpPr txBox="1"/>
          <p:nvPr>
            <p:ph idx="1" type="body"/>
          </p:nvPr>
        </p:nvSpPr>
        <p:spPr>
          <a:xfrm>
            <a:off x="838200" y="1618456"/>
            <a:ext cx="798227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 b="1"/>
          </a:p>
        </p:txBody>
      </p:sp>
      <p:sp>
        <p:nvSpPr>
          <p:cNvPr id="357" name="Google Shape;357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358" name="Google Shape;358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OG Cell Gradients" id="359" name="Google Shape;3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113" y="1845358"/>
            <a:ext cx="6527774" cy="36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609600" y="304800"/>
            <a:ext cx="806685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3: Calculate Histogram of Gradients in 8×8 cells</a:t>
            </a:r>
            <a:endParaRPr/>
          </a:p>
        </p:txBody>
      </p:sp>
      <p:sp>
        <p:nvSpPr>
          <p:cNvPr id="365" name="Google Shape;365;p30"/>
          <p:cNvSpPr txBox="1"/>
          <p:nvPr>
            <p:ph idx="1" type="body"/>
          </p:nvPr>
        </p:nvSpPr>
        <p:spPr>
          <a:xfrm>
            <a:off x="838200" y="1618456"/>
            <a:ext cx="798227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 b="1"/>
          </a:p>
        </p:txBody>
      </p:sp>
      <p:sp>
        <p:nvSpPr>
          <p:cNvPr id="366" name="Google Shape;366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367" name="Google Shape;367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istogram computation in HOG" id="368" name="Google Shape;3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614" y="1628800"/>
            <a:ext cx="6526773" cy="46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/>
          <p:nvPr>
            <p:ph type="title"/>
          </p:nvPr>
        </p:nvSpPr>
        <p:spPr>
          <a:xfrm>
            <a:off x="609600" y="304800"/>
            <a:ext cx="81388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3: Calculate Histogram of Gradients in 8×8 cells</a:t>
            </a:r>
            <a:endParaRPr/>
          </a:p>
        </p:txBody>
      </p:sp>
      <p:sp>
        <p:nvSpPr>
          <p:cNvPr id="374" name="Google Shape;374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375" name="Google Shape;375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istogram of 8x8 cell " id="376" name="Google Shape;3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27" y="1844824"/>
            <a:ext cx="7484546" cy="432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4: 16X16 Block Normalization</a:t>
            </a:r>
            <a:endParaRPr/>
          </a:p>
        </p:txBody>
      </p:sp>
      <p:sp>
        <p:nvSpPr>
          <p:cNvPr id="382" name="Google Shape;382;p32"/>
          <p:cNvSpPr txBox="1"/>
          <p:nvPr>
            <p:ph idx="1" type="body"/>
          </p:nvPr>
        </p:nvSpPr>
        <p:spPr>
          <a:xfrm>
            <a:off x="838200" y="1618456"/>
            <a:ext cx="798227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Normalize over a block of 16×16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A 16×16 block has 4 histograms which are concatenated to form a 36 x 1 element vector and normalized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The window is then moved by 8 pixels and a normalized 36×1 vector is calculated over this window and the process is repeated</a:t>
            </a:r>
            <a:endParaRPr b="1"/>
          </a:p>
        </p:txBody>
      </p:sp>
      <p:sp>
        <p:nvSpPr>
          <p:cNvPr id="383" name="Google Shape;383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384" name="Google Shape;384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5: Calculate the HOG feature vector</a:t>
            </a:r>
            <a:endParaRPr/>
          </a:p>
        </p:txBody>
      </p:sp>
      <p:sp>
        <p:nvSpPr>
          <p:cNvPr id="390" name="Google Shape;390;p33"/>
          <p:cNvSpPr txBox="1"/>
          <p:nvPr>
            <p:ph idx="1" type="body"/>
          </p:nvPr>
        </p:nvSpPr>
        <p:spPr>
          <a:xfrm>
            <a:off x="838200" y="1618456"/>
            <a:ext cx="798227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For final feature vector for the entire image patch, the 36×1 vectors are concatenated into one giant vector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How many positions of the 16×16 blocks do we have? (Patch is 64X128 = 8X16 cells)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There are 7 horizontal and 15 vertical positions making a total of 7 x 15 = 105 positions</a:t>
            </a:r>
            <a:endParaRPr/>
          </a:p>
        </p:txBody>
      </p:sp>
      <p:sp>
        <p:nvSpPr>
          <p:cNvPr id="391" name="Google Shape;391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392" name="Google Shape;392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5: Calculate the HOG feature vector</a:t>
            </a:r>
            <a:endParaRPr/>
          </a:p>
        </p:txBody>
      </p:sp>
      <p:sp>
        <p:nvSpPr>
          <p:cNvPr id="398" name="Google Shape;398;p34"/>
          <p:cNvSpPr txBox="1"/>
          <p:nvPr>
            <p:ph idx="1" type="body"/>
          </p:nvPr>
        </p:nvSpPr>
        <p:spPr>
          <a:xfrm>
            <a:off x="838200" y="1618456"/>
            <a:ext cx="798227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Each 16×16 block is represented by a 36×1 vector. So when we concatenate them all into one giant vector we obtain a 36×105 = </a:t>
            </a:r>
            <a:r>
              <a:rPr b="1" lang="en-US"/>
              <a:t>3780 </a:t>
            </a:r>
            <a:r>
              <a:rPr lang="en-US"/>
              <a:t>dimensional vector.</a:t>
            </a:r>
            <a:endParaRPr/>
          </a:p>
        </p:txBody>
      </p:sp>
      <p:sp>
        <p:nvSpPr>
          <p:cNvPr id="399" name="Google Shape;399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400" name="Google Shape;400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HOG</a:t>
            </a:r>
            <a:endParaRPr/>
          </a:p>
        </p:txBody>
      </p:sp>
      <p:sp>
        <p:nvSpPr>
          <p:cNvPr id="249" name="Google Shape;249;p17"/>
          <p:cNvSpPr txBox="1"/>
          <p:nvPr>
            <p:ph idx="1" type="body"/>
          </p:nvPr>
        </p:nvSpPr>
        <p:spPr>
          <a:xfrm>
            <a:off x="838200" y="1618456"/>
            <a:ext cx="40938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 sz="2800"/>
              <a:t> </a:t>
            </a:r>
            <a:r>
              <a:rPr i="1" lang="en-US" sz="2800"/>
              <a:t>Histograms of Oriented Gradients for Human Detection</a:t>
            </a:r>
            <a:r>
              <a:rPr lang="en-US" sz="2800"/>
              <a:t> by Navneet Dalal and Bill Triggs, CVPR 2005  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3080"/>
              <a:buChar char="•"/>
            </a:pPr>
            <a:r>
              <a:rPr lang="en-US" sz="2800"/>
              <a:t> Inspired by SIFT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3080"/>
              <a:buChar char="•"/>
            </a:pPr>
            <a:r>
              <a:rPr lang="en-US" sz="2800"/>
              <a:t> Robust detector of humans in natural environments</a:t>
            </a:r>
            <a:endParaRPr sz="2800"/>
          </a:p>
        </p:txBody>
      </p:sp>
      <p:sp>
        <p:nvSpPr>
          <p:cNvPr id="250" name="Google Shape;250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251" name="Google Shape;251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66" y="3346731"/>
            <a:ext cx="2334378" cy="341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4289" y="304800"/>
            <a:ext cx="3506183" cy="29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407" name="Google Shape;407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8" name="Google Shape;4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446" y="1785914"/>
            <a:ext cx="5586490" cy="427202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HOG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Visualization</a:t>
            </a:r>
            <a:endParaRPr b="1"/>
          </a:p>
        </p:txBody>
      </p:sp>
      <p:pic>
        <p:nvPicPr>
          <p:cNvPr id="415" name="Google Shape;415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0044" y="3212976"/>
            <a:ext cx="1669632" cy="1669632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417" name="Google Shape;417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19763" l="25882" r="42471" t="8112"/>
          <a:stretch/>
        </p:blipFill>
        <p:spPr>
          <a:xfrm>
            <a:off x="323528" y="1377823"/>
            <a:ext cx="3512744" cy="500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2630" y="1383586"/>
            <a:ext cx="1161352" cy="193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90320" y="1377823"/>
            <a:ext cx="1149896" cy="196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82630" y="3637652"/>
            <a:ext cx="1161352" cy="193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87754" y="3645023"/>
            <a:ext cx="1122846" cy="191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51643" y="1377823"/>
            <a:ext cx="1669632" cy="1677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Comparison: SIFT vs. HOG</a:t>
            </a:r>
            <a:endParaRPr b="1"/>
          </a:p>
        </p:txBody>
      </p:sp>
      <p:sp>
        <p:nvSpPr>
          <p:cNvPr id="429" name="Google Shape;429;p37"/>
          <p:cNvSpPr txBox="1"/>
          <p:nvPr>
            <p:ph idx="1" type="body"/>
          </p:nvPr>
        </p:nvSpPr>
        <p:spPr>
          <a:xfrm>
            <a:off x="611560" y="126876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lang="en-US"/>
              <a:t>SIFT</a:t>
            </a:r>
            <a:endParaRPr/>
          </a:p>
        </p:txBody>
      </p:sp>
      <p:sp>
        <p:nvSpPr>
          <p:cNvPr id="430" name="Google Shape;430;p37"/>
          <p:cNvSpPr txBox="1"/>
          <p:nvPr>
            <p:ph idx="2" type="body"/>
          </p:nvPr>
        </p:nvSpPr>
        <p:spPr>
          <a:xfrm>
            <a:off x="611560" y="1908522"/>
            <a:ext cx="417646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Generic Detector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Patented by UBC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Local Descriptor (Key Points)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Scale and Rotation Invariant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SIFT is analogously sparse HOG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128 dimensional vector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16x16 window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4x4 sub-window (16 total)</a:t>
            </a:r>
            <a:endParaRPr/>
          </a:p>
          <a:p>
            <a:pPr indent="-203200" lvl="0" marL="34290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8 bin histogram</a:t>
            </a:r>
            <a:endParaRPr/>
          </a:p>
        </p:txBody>
      </p:sp>
      <p:sp>
        <p:nvSpPr>
          <p:cNvPr id="431" name="Google Shape;431;p37"/>
          <p:cNvSpPr txBox="1"/>
          <p:nvPr>
            <p:ph idx="3" type="body"/>
          </p:nvPr>
        </p:nvSpPr>
        <p:spPr>
          <a:xfrm>
            <a:off x="4633664" y="126876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lang="en-US"/>
              <a:t>HOG</a:t>
            </a:r>
            <a:endParaRPr/>
          </a:p>
        </p:txBody>
      </p:sp>
      <p:sp>
        <p:nvSpPr>
          <p:cNvPr id="432" name="Google Shape;432;p37"/>
          <p:cNvSpPr txBox="1"/>
          <p:nvPr>
            <p:ph idx="4" type="body"/>
          </p:nvPr>
        </p:nvSpPr>
        <p:spPr>
          <a:xfrm>
            <a:off x="4633664" y="1908522"/>
            <a:ext cx="418680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Human Detector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Open and Free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Regional Descriptor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Not Scale and Rotation Invariant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HOG is analogously dense SIFT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3,780 dimensional vector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64x128 window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16x16 blocks with overlap</a:t>
            </a:r>
            <a:endParaRPr sz="20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Each block consists of 2x2 cells each of 8x8</a:t>
            </a:r>
            <a:endParaRPr sz="18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Overlapping</a:t>
            </a:r>
            <a:endParaRPr sz="1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9 bin histogram</a:t>
            </a:r>
            <a:endParaRPr/>
          </a:p>
        </p:txBody>
      </p:sp>
      <p:sp>
        <p:nvSpPr>
          <p:cNvPr id="433" name="Google Shape;433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434" name="Google Shape;434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Variations of HOG</a:t>
            </a:r>
            <a:endParaRPr/>
          </a:p>
        </p:txBody>
      </p:sp>
      <p:sp>
        <p:nvSpPr>
          <p:cNvPr id="441" name="Google Shape;441;p38"/>
          <p:cNvSpPr txBox="1"/>
          <p:nvPr>
            <p:ph idx="1" type="body"/>
          </p:nvPr>
        </p:nvSpPr>
        <p:spPr>
          <a:xfrm>
            <a:off x="683568" y="1484784"/>
            <a:ext cx="3810000" cy="3168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/>
              <a:t>Parameters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/>
              <a:t>Gradient scale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/>
              <a:t>Size of blocks and cells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/>
              <a:t>Orientation bins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/>
              <a:t>Percentage of block overlap</a:t>
            </a:r>
            <a:endParaRPr/>
          </a:p>
          <a:p>
            <a:pPr indent="-147320" lvl="0" marL="34290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t/>
            </a:r>
            <a:endParaRPr/>
          </a:p>
        </p:txBody>
      </p:sp>
      <p:sp>
        <p:nvSpPr>
          <p:cNvPr id="442" name="Google Shape;442;p38"/>
          <p:cNvSpPr txBox="1"/>
          <p:nvPr>
            <p:ph idx="2" type="body"/>
          </p:nvPr>
        </p:nvSpPr>
        <p:spPr>
          <a:xfrm>
            <a:off x="4645968" y="1484784"/>
            <a:ext cx="4174504" cy="3168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/>
              <a:t>Schemes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/>
              <a:t>RGB or Lab, color / gray‐space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/>
              <a:t>Block normalization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/>
              <a:t>Block shapes: R‐HOG, C‐HOG, S-HOG</a:t>
            </a:r>
            <a:endParaRPr/>
          </a:p>
        </p:txBody>
      </p:sp>
      <p:sp>
        <p:nvSpPr>
          <p:cNvPr id="443" name="Google Shape;443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444" name="Google Shape;444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5" name="Google Shape;44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406353" y="3576638"/>
            <a:ext cx="27908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9379" lvl="0" marL="34290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261" name="Google Shape;261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5025" y="-14944"/>
            <a:ext cx="5533951" cy="687294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8"/>
          <p:cNvSpPr txBox="1"/>
          <p:nvPr/>
        </p:nvSpPr>
        <p:spPr>
          <a:xfrm>
            <a:off x="7524328" y="1890698"/>
            <a:ext cx="122413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Citations: 24,301 as on 28-Oct-2018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-25000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and Pattern Recognition, 2005. CVPR 2005</a:t>
            </a:r>
            <a:endParaRPr b="1" baseline="-25000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HOG</a:t>
            </a:r>
            <a:endParaRPr b="1"/>
          </a:p>
        </p:txBody>
      </p:sp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838200" y="1618456"/>
            <a:ext cx="798227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SIFT is a </a:t>
            </a:r>
            <a:r>
              <a:rPr i="1" lang="en-US"/>
              <a:t>local</a:t>
            </a:r>
            <a:r>
              <a:rPr lang="en-US"/>
              <a:t> image descriptor, while HOG a </a:t>
            </a:r>
            <a:r>
              <a:rPr i="1" lang="en-US"/>
              <a:t>regional</a:t>
            </a:r>
            <a:r>
              <a:rPr lang="en-US"/>
              <a:t> image descriptor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HOG descriptor is not normalized with respect to orientation. Therefore, the HOG descriptor is not rotationally invariant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HOG histograms are normalized with respect to image contrast</a:t>
            </a:r>
            <a:endParaRPr/>
          </a:p>
        </p:txBody>
      </p:sp>
      <p:sp>
        <p:nvSpPr>
          <p:cNvPr id="270" name="Google Shape;270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271" name="Google Shape;271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HOG Feature Extraction</a:t>
            </a:r>
            <a:endParaRPr b="1"/>
          </a:p>
        </p:txBody>
      </p:sp>
      <p:sp>
        <p:nvSpPr>
          <p:cNvPr id="277" name="Google Shape;277;p20"/>
          <p:cNvSpPr txBox="1"/>
          <p:nvPr>
            <p:ph idx="1" type="body"/>
          </p:nvPr>
        </p:nvSpPr>
        <p:spPr>
          <a:xfrm>
            <a:off x="838200" y="1484784"/>
            <a:ext cx="77724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Compute centered horizontal and vertical gradients with no smoothing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Compute gradient orientation and magnitudes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For color image, pick the color channel with the highest gradient magnitude for each pixel.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For a 64x128 image, divide the image into 16x16 blocks of 50% overlap.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7x15=105 blocks in total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Each block should consist of 2x2 cells with size 8x8.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Quantize the gradient orientation into 9 bins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The vote is the gradient magnitude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Interpolate votes between neighboring bin center.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The vote can also be weighted with Gaussian to down-weight the pixels near the edges of the block.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Concatenate histograms (Feature dimension: 105x4x9 = 3,780)</a:t>
            </a:r>
            <a:endParaRPr/>
          </a:p>
        </p:txBody>
      </p:sp>
      <p:sp>
        <p:nvSpPr>
          <p:cNvPr id="278" name="Google Shape;27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279" name="Google Shape;279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Computing Gradient</a:t>
            </a:r>
            <a:endParaRPr b="1"/>
          </a:p>
        </p:txBody>
      </p:sp>
      <p:sp>
        <p:nvSpPr>
          <p:cNvPr id="285" name="Google Shape;285;p21"/>
          <p:cNvSpPr txBox="1"/>
          <p:nvPr>
            <p:ph idx="1" type="body"/>
          </p:nvPr>
        </p:nvSpPr>
        <p:spPr>
          <a:xfrm>
            <a:off x="611560" y="1340768"/>
            <a:ext cx="8208912" cy="41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59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86" name="Google Shape;286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287" name="Google Shape;287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8" name="Google Shape;28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9643" y="2636912"/>
            <a:ext cx="2418557" cy="111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Blocks, Cells</a:t>
            </a:r>
            <a:endParaRPr b="1"/>
          </a:p>
        </p:txBody>
      </p:sp>
      <p:sp>
        <p:nvSpPr>
          <p:cNvPr id="294" name="Google Shape;294;p22"/>
          <p:cNvSpPr txBox="1"/>
          <p:nvPr>
            <p:ph idx="1" type="body"/>
          </p:nvPr>
        </p:nvSpPr>
        <p:spPr>
          <a:xfrm>
            <a:off x="838200" y="1905000"/>
            <a:ext cx="366179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16x16 blocks of 50% overlap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	7x15=105 blocks in total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Each block should consist of 2x2 cells with size 8x8</a:t>
            </a:r>
            <a:endParaRPr/>
          </a:p>
        </p:txBody>
      </p:sp>
      <p:sp>
        <p:nvSpPr>
          <p:cNvPr id="295" name="Google Shape;295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296" name="Google Shape;296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1129"/>
            <a:ext cx="3961339" cy="48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Votes</a:t>
            </a:r>
            <a:endParaRPr b="1"/>
          </a:p>
        </p:txBody>
      </p:sp>
      <p:sp>
        <p:nvSpPr>
          <p:cNvPr id="303" name="Google Shape;303;p23"/>
          <p:cNvSpPr txBox="1"/>
          <p:nvPr>
            <p:ph idx="1" type="body"/>
          </p:nvPr>
        </p:nvSpPr>
        <p:spPr>
          <a:xfrm>
            <a:off x="323528" y="1556792"/>
            <a:ext cx="648072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 sz="2800"/>
              <a:t>Each block consists of 2x2 cells with size 8x8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3080"/>
              <a:buChar char="•"/>
            </a:pPr>
            <a:r>
              <a:rPr lang="en-US" sz="2800"/>
              <a:t>Quantize the gradient orientation into 9 bins (0-180)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The vote is the gradient magnitude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Interpolate votes linearly between neighboring bin centers.</a:t>
            </a:r>
            <a:endParaRPr/>
          </a:p>
          <a:p>
            <a:pPr indent="-228600" lvl="2" marL="1143000" rtl="0" algn="l">
              <a:spcBef>
                <a:spcPts val="240"/>
              </a:spcBef>
              <a:spcAft>
                <a:spcPts val="0"/>
              </a:spcAft>
              <a:buSzPts val="1140"/>
              <a:buChar char="•"/>
            </a:pPr>
            <a:r>
              <a:rPr lang="en-US" sz="1200"/>
              <a:t>Example: if θ=85 degrees.</a:t>
            </a:r>
            <a:endParaRPr/>
          </a:p>
          <a:p>
            <a:pPr indent="-228600" lvl="2" marL="1143000" rtl="0" algn="l">
              <a:spcBef>
                <a:spcPts val="240"/>
              </a:spcBef>
              <a:spcAft>
                <a:spcPts val="0"/>
              </a:spcAft>
              <a:buSzPts val="1140"/>
              <a:buChar char="•"/>
            </a:pPr>
            <a:r>
              <a:rPr lang="en-US" sz="1200"/>
              <a:t>Distance to the bin center Bin 70 and Bin 90 are 15 and 5 degrees, respectively.</a:t>
            </a:r>
            <a:endParaRPr/>
          </a:p>
          <a:p>
            <a:pPr indent="-228600" lvl="2" marL="1143000" rtl="0" algn="l">
              <a:spcBef>
                <a:spcPts val="240"/>
              </a:spcBef>
              <a:spcAft>
                <a:spcPts val="0"/>
              </a:spcAft>
              <a:buSzPts val="1140"/>
              <a:buChar char="•"/>
            </a:pPr>
            <a:r>
              <a:rPr lang="en-US" sz="1200"/>
              <a:t>Hence, ratios are 5/20=1/4, 15/20=3/4.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The vote can also be weighted with Gaussian to down weight the pixels near the edges of the block.</a:t>
            </a:r>
            <a:endParaRPr/>
          </a:p>
        </p:txBody>
      </p:sp>
      <p:sp>
        <p:nvSpPr>
          <p:cNvPr id="304" name="Google Shape;304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305" name="Google Shape;305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6" name="Google Shape;3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248" y="1700808"/>
            <a:ext cx="1935465" cy="270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Final Feature Vector</a:t>
            </a:r>
            <a:endParaRPr b="1"/>
          </a:p>
        </p:txBody>
      </p:sp>
      <p:sp>
        <p:nvSpPr>
          <p:cNvPr id="312" name="Google Shape;312;p24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 Concatenate histograms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Make it a 1D vector of length 105 * 4 * 9 = 3780</a:t>
            </a:r>
            <a:endParaRPr/>
          </a:p>
        </p:txBody>
      </p:sp>
      <p:sp>
        <p:nvSpPr>
          <p:cNvPr id="313" name="Google Shape;313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Oct-2018</a:t>
            </a:r>
            <a:endParaRPr/>
          </a:p>
        </p:txBody>
      </p:sp>
      <p:sp>
        <p:nvSpPr>
          <p:cNvPr id="314" name="Google Shape;314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5" name="Google Shape;3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3429000"/>
            <a:ext cx="7694722" cy="267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