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6858000" cx="9144000"/>
  <p:notesSz cx="10234600" cy="7099300"/>
  <p:embeddedFontLst>
    <p:embeddedFont>
      <p:font typeface="Helvetica Neue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F65F96-64CF-4915-918E-5936D9B42E35}">
  <a:tblStyle styleId="{B5F65F96-64CF-4915-918E-5936D9B42E35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2F4"/>
          </a:solidFill>
        </a:fill>
      </a:tcStyle>
    </a:wholeTbl>
    <a:band1H>
      <a:tcTxStyle/>
      <a:tcStyle>
        <a:fill>
          <a:solidFill>
            <a:srgbClr val="E0E4E9"/>
          </a:solidFill>
        </a:fill>
      </a:tcStyle>
    </a:band1H>
    <a:band2H>
      <a:tcTxStyle/>
    </a:band2H>
    <a:band1V>
      <a:tcTxStyle/>
      <a:tcStyle>
        <a:fill>
          <a:solidFill>
            <a:srgbClr val="E0E4E9"/>
          </a:solidFill>
        </a:fill>
      </a:tcStyle>
    </a:band1V>
    <a:band2V>
      <a:tcTxStyle/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218A212-9139-4CB4-A315-84330F53494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HelveticaNeue-boldItalic.fntdata"/><Relationship Id="rId83" Type="http://schemas.openxmlformats.org/officeDocument/2006/relationships/font" Target="fonts/HelveticaNeue-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HelveticaNeue-bold.fntdata"/><Relationship Id="rId81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550" y="0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34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http://en.wikipedia.org/wiki/Discrete_cosine_transform</a:t>
            </a:r>
            <a:endParaRPr/>
          </a:p>
        </p:txBody>
      </p:sp>
      <p:sp>
        <p:nvSpPr>
          <p:cNvPr id="420" name="Google Shape;420;p34:notes"/>
          <p:cNvSpPr txBox="1"/>
          <p:nvPr>
            <p:ph idx="12" type="sldNum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0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1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2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4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5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6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7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8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9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9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0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0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1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2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2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3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4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5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6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6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7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7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8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8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9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9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0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60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1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61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2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2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3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3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4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4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5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5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6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6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7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Google Shape;719;p67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http://www.mediacollege.com/video/format/mpeg/</a:t>
            </a:r>
            <a:endParaRPr/>
          </a:p>
        </p:txBody>
      </p:sp>
      <p:sp>
        <p:nvSpPr>
          <p:cNvPr id="720" name="Google Shape;720;p67:notes"/>
          <p:cNvSpPr txBox="1"/>
          <p:nvPr>
            <p:ph idx="12" type="sldNum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8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Google Shape;729;p68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http://www.mediacollege.com/video/format/mpeg/</a:t>
            </a:r>
            <a:endParaRPr/>
          </a:p>
        </p:txBody>
      </p:sp>
      <p:sp>
        <p:nvSpPr>
          <p:cNvPr id="730" name="Google Shape;730;p68:notes"/>
          <p:cNvSpPr txBox="1"/>
          <p:nvPr>
            <p:ph idx="12" type="sldNum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9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Google Shape;739;p69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9:notes"/>
          <p:cNvSpPr txBox="1"/>
          <p:nvPr>
            <p:ph idx="12" type="sldNum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0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9" name="Google Shape;749;p70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0:notes"/>
          <p:cNvSpPr txBox="1"/>
          <p:nvPr>
            <p:ph idx="12" type="sldNum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1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9" name="Google Shape;759;p71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71:notes"/>
          <p:cNvSpPr txBox="1"/>
          <p:nvPr>
            <p:ph idx="12" type="sldNum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2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Google Shape;769;p72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72:notes"/>
          <p:cNvSpPr txBox="1"/>
          <p:nvPr>
            <p:ph idx="12" type="sldNum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3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73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4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9" name="Google Shape;789;p74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4:notes"/>
          <p:cNvSpPr txBox="1"/>
          <p:nvPr>
            <p:ph idx="11" type="ftr"/>
          </p:nvPr>
        </p:nvSpPr>
        <p:spPr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ORCHID Research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Department of Computer Science, University of Illinois at Urbana-Champaign</a:t>
            </a:r>
            <a:endParaRPr/>
          </a:p>
        </p:txBody>
      </p:sp>
      <p:sp>
        <p:nvSpPr>
          <p:cNvPr id="791" name="Google Shape;791;p74:notes"/>
          <p:cNvSpPr txBox="1"/>
          <p:nvPr>
            <p:ph idx="12" type="sldNum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1023938" y="3373438"/>
            <a:ext cx="8186737" cy="31940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341688" y="531813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685800" y="2393950"/>
            <a:ext cx="7772400" cy="109538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0480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433638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17257" y="2161381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609600" y="1566863"/>
            <a:ext cx="7958138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jpg"/><Relationship Id="rId10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6.jpg"/><Relationship Id="rId9" Type="http://schemas.openxmlformats.org/officeDocument/2006/relationships/image" Target="../media/image30.jpg"/><Relationship Id="rId5" Type="http://schemas.openxmlformats.org/officeDocument/2006/relationships/image" Target="../media/image5.jpg"/><Relationship Id="rId6" Type="http://schemas.openxmlformats.org/officeDocument/2006/relationships/image" Target="../media/image15.jpg"/><Relationship Id="rId7" Type="http://schemas.openxmlformats.org/officeDocument/2006/relationships/image" Target="../media/image18.jpg"/><Relationship Id="rId8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et.guc.edu.eg/Courses/Material.aspx?crsEdId=235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50021"/>
                </a:solidFill>
              </a:rPr>
              <a:t>Image Compression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447800" y="2667000"/>
            <a:ext cx="7696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-US"/>
              <a:t>Lecture 40-41, 13-Nov-18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JPEG, MPEG …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1" lang="en-US" sz="2400"/>
              <a:t>Dr. Partha Pratim Das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838200" y="5257800"/>
            <a:ext cx="5791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i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and Engineering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i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Indian Institute of Technology, Kharagpur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828800"/>
            <a:ext cx="89344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4943475"/>
            <a:ext cx="90471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 Examples</a:t>
            </a:r>
            <a:endParaRPr/>
          </a:p>
        </p:txBody>
      </p:sp>
      <p:sp>
        <p:nvSpPr>
          <p:cNvPr id="178" name="Google Shape;178;p2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179" name="Google Shape;179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 Examples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25638"/>
            <a:ext cx="8077200" cy="272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788" y="4953000"/>
            <a:ext cx="8024812" cy="9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1181100" y="229235"/>
            <a:ext cx="2819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Coding Redundancy</a:t>
            </a:r>
            <a:endParaRPr b="1" sz="1600">
              <a:solidFill>
                <a:srgbClr val="0033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VLC Example</a:t>
            </a:r>
            <a:endParaRPr/>
          </a:p>
        </p:txBody>
      </p:sp>
      <p:sp>
        <p:nvSpPr>
          <p:cNvPr id="197" name="Google Shape;197;p2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198" name="Google Shape;198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729740"/>
            <a:ext cx="8991600" cy="22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114800"/>
            <a:ext cx="1676400" cy="121364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1981200" y="4135120"/>
            <a:ext cx="6934200" cy="186166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337" l="-349" r="0" t="-189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1269" y="41118"/>
            <a:ext cx="4262732" cy="14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1181100" y="229235"/>
            <a:ext cx="2819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Coding Redundancy</a:t>
            </a:r>
            <a:endParaRPr b="1" sz="1600">
              <a:solidFill>
                <a:srgbClr val="0033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 Examples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05000"/>
            <a:ext cx="6934200" cy="3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0663" y="0"/>
            <a:ext cx="2573337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213" name="Google Shape;21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2411" y="1879600"/>
            <a:ext cx="1127864" cy="11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2054860" y="286385"/>
            <a:ext cx="25527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Spatial Redundancy</a:t>
            </a:r>
            <a:endParaRPr b="1" sz="1600">
              <a:solidFill>
                <a:srgbClr val="0033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 Examples</a:t>
            </a:r>
            <a:br>
              <a:rPr lang="en-US"/>
            </a:b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224" name="Google Shape;224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6" name="Google Shape;226;p27"/>
          <p:cNvGrpSpPr/>
          <p:nvPr/>
        </p:nvGrpSpPr>
        <p:grpSpPr>
          <a:xfrm>
            <a:off x="152400" y="1143000"/>
            <a:ext cx="8610600" cy="5058410"/>
            <a:chOff x="152400" y="1823720"/>
            <a:chExt cx="8610600" cy="5058410"/>
          </a:xfrm>
        </p:grpSpPr>
        <p:pic>
          <p:nvPicPr>
            <p:cNvPr id="227" name="Google Shape;22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2400" y="1828800"/>
              <a:ext cx="2743200" cy="15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8800" y="1828800"/>
              <a:ext cx="2743200" cy="15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1823720"/>
              <a:ext cx="2743200" cy="15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2400" y="3581400"/>
              <a:ext cx="2743200" cy="15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83560" y="3581400"/>
              <a:ext cx="2743200" cy="15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019800" y="3581400"/>
              <a:ext cx="2743200" cy="15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2400" y="5334000"/>
              <a:ext cx="2743200" cy="15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83560" y="5334000"/>
              <a:ext cx="2743200" cy="15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014720" y="5339080"/>
              <a:ext cx="2743200" cy="1543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7"/>
          <p:cNvSpPr txBox="1"/>
          <p:nvPr/>
        </p:nvSpPr>
        <p:spPr>
          <a:xfrm>
            <a:off x="2595880" y="6483350"/>
            <a:ext cx="3429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VID_20181111_001447 24 – 32.jpg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203950" y="151130"/>
            <a:ext cx="2819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Temporal Redundancy</a:t>
            </a:r>
            <a:endParaRPr b="1" sz="1600">
              <a:solidFill>
                <a:srgbClr val="0033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 Examples</a:t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38" y="2773363"/>
            <a:ext cx="8221662" cy="347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0"/>
            <a:ext cx="20574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246" name="Google Shape;246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2054860" y="286385"/>
            <a:ext cx="32029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Psychovisual Redundancy</a:t>
            </a:r>
            <a:endParaRPr b="1" sz="1600">
              <a:solidFill>
                <a:srgbClr val="0033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38" y="1522571"/>
            <a:ext cx="1421966" cy="141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Psychovisual Redundancy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Example: Quantization</a:t>
            </a:r>
            <a:endParaRPr sz="2400"/>
          </a:p>
        </p:txBody>
      </p:sp>
      <p:sp>
        <p:nvSpPr>
          <p:cNvPr id="256" name="Google Shape;256;p2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257" name="Google Shape;257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onz_p317" id="259" name="Google Shape;259;p29"/>
          <p:cNvPicPr preferRelativeResize="0"/>
          <p:nvPr/>
        </p:nvPicPr>
        <p:blipFill rotWithShape="1">
          <a:blip r:embed="rId3">
            <a:alphaModFix/>
          </a:blip>
          <a:srcRect b="7181" l="2376" r="70297" t="5682"/>
          <a:stretch/>
        </p:blipFill>
        <p:spPr>
          <a:xfrm>
            <a:off x="1341438" y="2667000"/>
            <a:ext cx="17526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nz_p317" id="260" name="Google Shape;260;p29"/>
          <p:cNvPicPr preferRelativeResize="0"/>
          <p:nvPr/>
        </p:nvPicPr>
        <p:blipFill rotWithShape="1">
          <a:blip r:embed="rId3">
            <a:alphaModFix/>
          </a:blip>
          <a:srcRect b="5288" l="35645" r="38218" t="5682"/>
          <a:stretch/>
        </p:blipFill>
        <p:spPr>
          <a:xfrm>
            <a:off x="3856038" y="2590800"/>
            <a:ext cx="16764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nz_p317" id="261" name="Google Shape;261;p29"/>
          <p:cNvPicPr preferRelativeResize="0"/>
          <p:nvPr/>
        </p:nvPicPr>
        <p:blipFill rotWithShape="1">
          <a:blip r:embed="rId3">
            <a:alphaModFix/>
          </a:blip>
          <a:srcRect b="7181" l="67723" r="3762" t="5682"/>
          <a:stretch/>
        </p:blipFill>
        <p:spPr>
          <a:xfrm>
            <a:off x="6218238" y="2667000"/>
            <a:ext cx="18288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1585278" y="2265948"/>
            <a:ext cx="121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256 levels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4191000" y="2215734"/>
            <a:ext cx="121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 levels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6218238" y="1593850"/>
            <a:ext cx="18288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 levels + random noise pre-quantization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Lossless vs. Lossy</a:t>
            </a:r>
            <a:br>
              <a:rPr lang="en-US"/>
            </a:br>
            <a:r>
              <a:rPr lang="en-US"/>
              <a:t>Compression</a:t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b="1" lang="en-US"/>
              <a:t>Lossless compression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Minimize the bit rate without causing distortion.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same quality is maintained.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b="1" lang="en-US"/>
              <a:t>Lossy compression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Get </a:t>
            </a:r>
            <a:r>
              <a:rPr b="1" lang="en-US"/>
              <a:t>best fidelity </a:t>
            </a:r>
            <a:r>
              <a:rPr lang="en-US"/>
              <a:t>for a </a:t>
            </a:r>
            <a:r>
              <a:rPr b="1" lang="en-US"/>
              <a:t>given bit rate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Get </a:t>
            </a:r>
            <a:r>
              <a:rPr b="1" lang="en-US"/>
              <a:t>minimum bit rate </a:t>
            </a:r>
            <a:r>
              <a:rPr lang="en-US"/>
              <a:t>for a </a:t>
            </a:r>
            <a:r>
              <a:rPr b="1" lang="en-US"/>
              <a:t>given fidelity</a:t>
            </a:r>
            <a:endParaRPr/>
          </a:p>
        </p:txBody>
      </p:sp>
      <p:sp>
        <p:nvSpPr>
          <p:cNvPr id="271" name="Google Shape;271;p3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272" name="Google Shape;272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 Examples</a:t>
            </a: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81200"/>
            <a:ext cx="819467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2213" y="0"/>
            <a:ext cx="1601787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282" name="Google Shape;282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LOSSLESS COMPRESSION</a:t>
            </a:r>
            <a:endParaRPr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Information Preserving Schemes (Bi-Level Images)</a:t>
            </a:r>
            <a:endParaRPr/>
          </a:p>
        </p:txBody>
      </p:sp>
      <p:sp>
        <p:nvSpPr>
          <p:cNvPr id="290" name="Google Shape;290;p3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291" name="Google Shape;291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&amp; Credit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800"/>
              <a:buChar char="□"/>
            </a:pPr>
            <a:r>
              <a:rPr lang="en-US" sz="2800"/>
              <a:t>Adopted from “DMET 1001 Image Processing” Material of German University at Cairo as published at: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http://met.guc.edu.eg/Courses/Material.aspx?crsEdId=235</a:t>
            </a:r>
            <a:r>
              <a:rPr lang="en-US" sz="2400"/>
              <a:t> </a:t>
            </a:r>
            <a:endParaRPr/>
          </a:p>
          <a:p>
            <a:pPr indent="-469900" lvl="0" marL="469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en-US" sz="2800"/>
              <a:t>It also liberally uses information, data and image samples from DIP, 3E</a:t>
            </a:r>
            <a:endParaRPr sz="2800"/>
          </a:p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Lossless Compression: </a:t>
            </a:r>
            <a:br>
              <a:rPr lang="en-US"/>
            </a:br>
            <a:r>
              <a:rPr lang="en-US"/>
              <a:t>Symbol Coding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800"/>
              <a:buChar char="□"/>
            </a:pPr>
            <a:r>
              <a:rPr b="1" lang="en-US" sz="2800"/>
              <a:t>Fixed-length coding: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Fixed-length codes → Fixed-length blocks</a:t>
            </a:r>
            <a:endParaRPr/>
          </a:p>
          <a:p>
            <a:pPr indent="-469900" lvl="0" marL="469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en-US" sz="2800"/>
              <a:t> </a:t>
            </a:r>
            <a:r>
              <a:rPr b="1" lang="en-US" sz="2800"/>
              <a:t>Variable-length coding (VLC):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Example: Huffman coding</a:t>
            </a:r>
            <a:endParaRPr/>
          </a:p>
          <a:p>
            <a:pPr indent="-395288" lvl="2" marL="1304925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sz="2000"/>
              <a:t>Variable-length codes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/>
              <a:t> Fixed-length blocks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Example: Arithmetic coding</a:t>
            </a:r>
            <a:endParaRPr/>
          </a:p>
          <a:p>
            <a:pPr indent="-395288" lvl="2" marL="1304925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sz="2000"/>
              <a:t>Variable-length codes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/>
              <a:t> Variable-length blocks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Example: LZW coding</a:t>
            </a:r>
            <a:endParaRPr/>
          </a:p>
          <a:p>
            <a:pPr indent="-395288" lvl="2" marL="1304925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sz="2000"/>
              <a:t>Fixed-length codes → Variable-length blocks</a:t>
            </a:r>
            <a:endParaRPr/>
          </a:p>
          <a:p>
            <a:pPr indent="-249237" lvl="2" marL="1304925" rtl="0" algn="l">
              <a:spcBef>
                <a:spcPts val="46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00" name="Google Shape;300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01" name="Google Shape;301;p3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HUFFMAN CODING</a:t>
            </a:r>
            <a:endParaRPr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Variable Length Code for Fixed Length Blocks</a:t>
            </a:r>
            <a:endParaRPr/>
          </a:p>
        </p:txBody>
      </p:sp>
      <p:sp>
        <p:nvSpPr>
          <p:cNvPr id="308" name="Google Shape;308;p3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09" name="Google Shape;309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Huffman Coding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Length = 0.4*1+0.35*2+0.2*3+0.05*3 </a:t>
            </a:r>
            <a:endParaRPr/>
          </a:p>
          <a:p>
            <a:pPr indent="-395288" lvl="2" marL="1304925" rtl="0" algn="l">
              <a:spcBef>
                <a:spcPts val="460"/>
              </a:spcBef>
              <a:spcAft>
                <a:spcPts val="0"/>
              </a:spcAft>
              <a:buSzPts val="2300"/>
              <a:buChar char="□"/>
            </a:pPr>
            <a:r>
              <a:rPr lang="en-US"/>
              <a:t>1.85 bits / symbol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Entropy = –(0.4*lg0.4+0.35*lg0.35+ 0.2*lg0.2+0.05*lg0.05) </a:t>
            </a:r>
            <a:endParaRPr/>
          </a:p>
          <a:p>
            <a:pPr indent="-395288" lvl="2" marL="1304925" rtl="0" algn="l">
              <a:spcBef>
                <a:spcPts val="460"/>
              </a:spcBef>
              <a:spcAft>
                <a:spcPts val="0"/>
              </a:spcAft>
              <a:buSzPts val="2300"/>
              <a:buChar char="□"/>
            </a:pPr>
            <a:r>
              <a:rPr lang="en-US"/>
              <a:t>1.7394 bits / symbol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18" name="Google Shape;318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20" name="Google Shape;320;p35"/>
          <p:cNvGraphicFramePr/>
          <p:nvPr/>
        </p:nvGraphicFramePr>
        <p:xfrm>
          <a:off x="15240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{B5F65F96-64CF-4915-918E-5936D9B42E35}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Symbol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Probability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Huffman Coding</a:t>
            </a:r>
            <a:endParaRPr/>
          </a:p>
        </p:txBody>
      </p:sp>
      <p:sp>
        <p:nvSpPr>
          <p:cNvPr id="326" name="Google Shape;326;p36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Variable Length Minimum Redundancy Prefix Code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Greedy algorithm for Huffman Coding</a:t>
            </a:r>
            <a:endParaRPr/>
          </a:p>
        </p:txBody>
      </p:sp>
      <p:sp>
        <p:nvSpPr>
          <p:cNvPr id="327" name="Google Shape;327;p3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28" name="Google Shape;328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Huffman Coding: Pros &amp; Cons</a:t>
            </a:r>
            <a:endParaRPr/>
          </a:p>
        </p:txBody>
      </p:sp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Pros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Optimal Entropy Coding by Single Symbol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Extensible to combinations of symbols</a:t>
            </a:r>
            <a:endParaRPr/>
          </a:p>
        </p:txBody>
      </p:sp>
      <p:sp>
        <p:nvSpPr>
          <p:cNvPr id="336" name="Google Shape;336;p3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37" name="Google Shape;337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Huffman Coding: Pros &amp; Cons</a:t>
            </a:r>
            <a:endParaRPr/>
          </a:p>
        </p:txBody>
      </p:sp>
      <p:sp>
        <p:nvSpPr>
          <p:cNvPr id="344" name="Google Shape;344;p38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Cons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Optimal only if exact probability distribution of the symbols is known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Length of the codes of the least probable symbol could be very large to store into a single word or basic storage unit in a computing system</a:t>
            </a:r>
            <a:endParaRPr/>
          </a:p>
          <a:p>
            <a:pPr indent="-395288" lvl="2" marL="1304925" rtl="0" algn="l">
              <a:spcBef>
                <a:spcPts val="420"/>
              </a:spcBef>
              <a:spcAft>
                <a:spcPts val="0"/>
              </a:spcAft>
              <a:buSzPts val="2100"/>
              <a:buChar char="□"/>
            </a:pPr>
            <a:r>
              <a:rPr lang="en-US" sz="2100"/>
              <a:t>The worst case is that the code length of least probable two symbols would be n-1, where n is the number of symbols</a:t>
            </a:r>
            <a:endParaRPr/>
          </a:p>
          <a:p>
            <a:pPr indent="-271463" lvl="1" marL="90805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46" name="Google Shape;34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47" name="Google Shape;347;p3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LOSSLESS COMPRESSION</a:t>
            </a:r>
            <a:endParaRPr/>
          </a:p>
        </p:txBody>
      </p:sp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Information Preserving Schemes (Gray-Scale Images)</a:t>
            </a:r>
            <a:endParaRPr/>
          </a:p>
        </p:txBody>
      </p:sp>
      <p:sp>
        <p:nvSpPr>
          <p:cNvPr id="354" name="Google Shape;354;p3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55" name="Google Shape;355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56" name="Google Shape;356;p3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62" name="Google Shape;362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63" name="Google Shape;363;p4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4" name="Google Shape;36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17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PREDICTIVE CODING</a:t>
            </a:r>
            <a:endParaRPr/>
          </a:p>
        </p:txBody>
      </p:sp>
      <p:sp>
        <p:nvSpPr>
          <p:cNvPr id="370" name="Google Shape;370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Entropy Reduction Scheme</a:t>
            </a:r>
            <a:endParaRPr/>
          </a:p>
        </p:txBody>
      </p:sp>
      <p:sp>
        <p:nvSpPr>
          <p:cNvPr id="371" name="Google Shape;371;p4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72" name="Google Shape;372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73" name="Google Shape;373;p4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79" name="Google Shape;379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80" name="Google Shape;380;p4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1" name="Google Shape;3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763000" cy="613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 FUNDAMENTALS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Redundancy &amp; Compression</a:t>
            </a:r>
            <a:endParaRPr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87" name="Google Shape;387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88" name="Google Shape;388;p4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9" name="Google Shape;38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686800" cy="617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LOSSY COMPRESSION</a:t>
            </a:r>
            <a:endParaRPr/>
          </a:p>
        </p:txBody>
      </p:sp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Fidelity vs Bit-Rate Trade-off Schemes</a:t>
            </a:r>
            <a:endParaRPr/>
          </a:p>
        </p:txBody>
      </p:sp>
      <p:sp>
        <p:nvSpPr>
          <p:cNvPr id="396" name="Google Shape;396;p4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397" name="Google Shape;397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398" name="Google Shape;398;p4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Lossy Compression</a:t>
            </a:r>
            <a:endParaRPr/>
          </a:p>
        </p:txBody>
      </p:sp>
      <p:sp>
        <p:nvSpPr>
          <p:cNvPr id="404" name="Google Shape;404;p4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800"/>
              <a:buChar char="□"/>
            </a:pPr>
            <a:r>
              <a:rPr b="1" lang="en-US" sz="2800"/>
              <a:t>Transform Codecs</a:t>
            </a:r>
            <a:endParaRPr b="1" sz="2800"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Image chopped into small segments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Transformed into a new basis space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Quantized and entropy coded.</a:t>
            </a:r>
            <a:endParaRPr/>
          </a:p>
          <a:p>
            <a:pPr indent="-469900" lvl="0" marL="469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b="1" lang="en-US" sz="2800"/>
              <a:t>Predictive Codecs</a:t>
            </a:r>
            <a:endParaRPr b="1" sz="2800"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Previous and/or subsequent data used to predict the current frame. 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Error between predicted and the real data quantized and coded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Extra information needed to decode</a:t>
            </a:r>
            <a:endParaRPr/>
          </a:p>
        </p:txBody>
      </p:sp>
      <p:sp>
        <p:nvSpPr>
          <p:cNvPr id="405" name="Google Shape;405;p4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406" name="Google Shape;40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407" name="Google Shape;407;p4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DISCRETE COSINE TRANSFORM (DCT)</a:t>
            </a:r>
            <a:endParaRPr/>
          </a:p>
        </p:txBody>
      </p:sp>
      <p:sp>
        <p:nvSpPr>
          <p:cNvPr id="413" name="Google Shape;413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Image Transform</a:t>
            </a:r>
            <a:endParaRPr/>
          </a:p>
        </p:txBody>
      </p:sp>
      <p:sp>
        <p:nvSpPr>
          <p:cNvPr id="414" name="Google Shape;414;p4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415" name="Google Shape;415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416" name="Google Shape;416;p4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DCT</a:t>
            </a:r>
            <a:endParaRPr/>
          </a:p>
        </p:txBody>
      </p:sp>
      <p:sp>
        <p:nvSpPr>
          <p:cNvPr id="423" name="Google Shape;423;p47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Orthonormal Transform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Discrete 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Like DFT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Uses only Real Numbers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Unlike DFT (uses complex)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Cosine is more efficient in compression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Compared to sine</a:t>
            </a:r>
            <a:endParaRPr/>
          </a:p>
        </p:txBody>
      </p:sp>
      <p:sp>
        <p:nvSpPr>
          <p:cNvPr id="424" name="Google Shape;424;p4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425" name="Google Shape;425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426" name="Google Shape;426;p4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DCT</a:t>
            </a:r>
            <a:endParaRPr/>
          </a:p>
        </p:txBody>
      </p:sp>
      <p:sp>
        <p:nvSpPr>
          <p:cNvPr id="432" name="Google Shape;432;p48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Expresses a sequence of finitely many data points in terms of a sum of cosine functions oscillating at different frequencies.</a:t>
            </a:r>
            <a:endParaRPr/>
          </a:p>
        </p:txBody>
      </p:sp>
      <p:sp>
        <p:nvSpPr>
          <p:cNvPr id="433" name="Google Shape;433;p4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434" name="Google Shape;434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435" name="Google Shape;435;p4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36" name="Google Shape;43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810000"/>
            <a:ext cx="85344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DCT Algorithm</a:t>
            </a:r>
            <a:endParaRPr/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D = TPT’, where P = Level Shifted Image and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General Algorithm when we do DFT 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3" name="Google Shape;443;p4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444" name="Google Shape;444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445" name="Google Shape;445;p4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46" name="Google Shape;44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722563"/>
            <a:ext cx="6934200" cy="284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DCT</a:t>
            </a:r>
            <a:endParaRPr/>
          </a:p>
        </p:txBody>
      </p:sp>
      <p:sp>
        <p:nvSpPr>
          <p:cNvPr id="452" name="Google Shape;452;p50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D(0,0) = Average Value of Image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Called DC Component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D(0,1) = Horizontal Frequency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D(1,0) = Vertical Frequency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D(1,1) = Diagonal Frequency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D(i,j), i&gt;0, j&gt;0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Called AC Components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Typical Image Size = 8 x 8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53" name="Google Shape;453;p5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454" name="Google Shape;454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455" name="Google Shape;455;p5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 FORMAT</a:t>
            </a:r>
            <a:endParaRPr/>
          </a:p>
        </p:txBody>
      </p:sp>
      <p:sp>
        <p:nvSpPr>
          <p:cNvPr id="461" name="Google Shape;461;p5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Lossy Compression Formats (Gray-Scale &amp; Color Images)</a:t>
            </a:r>
            <a:endParaRPr/>
          </a:p>
        </p:txBody>
      </p:sp>
      <p:sp>
        <p:nvSpPr>
          <p:cNvPr id="462" name="Google Shape;462;p5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463" name="Google Shape;463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464" name="Google Shape;464;p5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470" name="Google Shape;470;p5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471" name="Google Shape;471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472" name="Google Shape;472;p5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73" name="Google Shape;4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9050"/>
            <a:ext cx="8915400" cy="60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b="1" lang="en-US"/>
              <a:t>Why do we need compression?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 efficient storage.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 efficient transmission.</a:t>
            </a:r>
            <a:endParaRPr/>
          </a:p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124" name="Google Shape;124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479" name="Google Shape;479;p5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480" name="Google Shape;480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481" name="Google Shape;481;p5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82" name="Google Shape;4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839200" cy="617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488" name="Google Shape;488;p5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489" name="Google Shape;489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490" name="Google Shape;490;p5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91" name="Google Shape;49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497" name="Google Shape;497;p5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498" name="Google Shape;498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499" name="Google Shape;499;p5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00" name="Google Shape;5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763000" cy="61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506" name="Google Shape;506;p5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507" name="Google Shape;507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508" name="Google Shape;508;p5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09" name="Google Shape;50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839200" cy="61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515" name="Google Shape;515;p5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516" name="Google Shape;516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517" name="Google Shape;517;p5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18" name="Google Shape;51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524" name="Google Shape;524;p5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525" name="Google Shape;525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526" name="Google Shape;526;p5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7" name="Google Shape;5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686800" cy="6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533" name="Google Shape;533;p5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534" name="Google Shape;534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535" name="Google Shape;535;p5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36" name="Google Shape;53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542" name="Google Shape;542;p6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543" name="Google Shape;543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544" name="Google Shape;544;p6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45" name="Google Shape;54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839200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551" name="Google Shape;551;p6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552" name="Google Shape;552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553" name="Google Shape;553;p6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54" name="Google Shape;55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9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560" name="Google Shape;560;p6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561" name="Google Shape;561;p6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562" name="Google Shape;562;p6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3" name="Google Shape;56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839200" cy="61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00" r="-2286" t="-1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 </a:t>
            </a:r>
            <a:endParaRPr/>
          </a:p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569" name="Google Shape;569;p6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570" name="Google Shape;570;p6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571" name="Google Shape;571;p6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72" name="Google Shape;57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763000" cy="6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578" name="Google Shape;578;p6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579" name="Google Shape;579;p6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580" name="Google Shape;580;p6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81" name="Google Shape;58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587" name="Google Shape;587;p6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588" name="Google Shape;588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589" name="Google Shape;589;p6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0" name="Google Shape;59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686800" cy="614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596" name="Google Shape;596;p6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597" name="Google Shape;597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598" name="Google Shape;598;p6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9" name="Google Shape;59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16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605" name="Google Shape;605;p6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606" name="Google Shape;606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607" name="Google Shape;607;p6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08" name="Google Shape;60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839200" cy="617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614" name="Google Shape;614;p6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615" name="Google Shape;615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616" name="Google Shape;616;p6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17" name="Google Shape;61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623" name="Google Shape;623;p6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624" name="Google Shape;624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625" name="Google Shape;625;p6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26" name="Google Shape;62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686800" cy="614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632" name="Google Shape;632;p7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633" name="Google Shape;633;p7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634" name="Google Shape;634;p7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35" name="Google Shape;63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839200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641" name="Google Shape;641;p7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642" name="Google Shape;642;p7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643" name="Google Shape;643;p7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44" name="Google Shape;64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686800" cy="6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650" name="Google Shape;650;p7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651" name="Google Shape;651;p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652" name="Google Shape;652;p7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3" name="Google Shape;65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610600" cy="609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b="1" lang="en-US"/>
              <a:t>Why Is It Possible?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redundancy is used for compression.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higher the redundancy, the higher the compression.</a:t>
            </a:r>
            <a:endParaRPr/>
          </a:p>
        </p:txBody>
      </p:sp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659" name="Google Shape;659;p7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660" name="Google Shape;660;p7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661" name="Google Shape;661;p7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2" name="Google Shape;662;p73"/>
          <p:cNvPicPr preferRelativeResize="0"/>
          <p:nvPr/>
        </p:nvPicPr>
        <p:blipFill/>
        <p:spPr>
          <a:xfrm>
            <a:off x="228600" y="0"/>
            <a:ext cx="8686800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668" name="Google Shape;668;p7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669" name="Google Shape;669;p7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670" name="Google Shape;670;p7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1" name="Google Shape;67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67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677" name="Google Shape;677;p7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678" name="Google Shape;678;p7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679" name="Google Shape;679;p7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0" name="Google Shape;68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3" y="0"/>
            <a:ext cx="8694737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686" name="Google Shape;686;p7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687" name="Google Shape;687;p7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688" name="Google Shape;688;p7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9" name="Google Shape;6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839200" cy="60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695" name="Google Shape;695;p7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696" name="Google Shape;696;p7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697" name="Google Shape;697;p7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98" name="Google Shape;69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0"/>
            <a:ext cx="8839200" cy="615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JPEG</a:t>
            </a:r>
            <a:endParaRPr/>
          </a:p>
        </p:txBody>
      </p:sp>
      <p:sp>
        <p:nvSpPr>
          <p:cNvPr id="704" name="Google Shape;704;p7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705" name="Google Shape;705;p7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706" name="Google Shape;706;p7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07" name="Google Shape;70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5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MPEG FORMAT</a:t>
            </a:r>
            <a:endParaRPr/>
          </a:p>
        </p:txBody>
      </p:sp>
      <p:sp>
        <p:nvSpPr>
          <p:cNvPr id="713" name="Google Shape;713;p7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Lossy Compression Formats (Video)</a:t>
            </a:r>
            <a:endParaRPr/>
          </a:p>
        </p:txBody>
      </p:sp>
      <p:sp>
        <p:nvSpPr>
          <p:cNvPr id="714" name="Google Shape;714;p7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715" name="Google Shape;715;p7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716" name="Google Shape;716;p7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Compression – A Must</a:t>
            </a:r>
            <a:endParaRPr/>
          </a:p>
        </p:txBody>
      </p:sp>
      <p:sp>
        <p:nvSpPr>
          <p:cNvPr id="723" name="Google Shape;723;p80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A typical progressive scan (non-interlaced) HDTV sequence may have 720 lines and 1280 pixels with 8 bits per luminance and chroma channels. 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The data rate corresponding to a frame rate of 60 frames/sec is 720 x 1280 x 3 x 60 = 165 Mbytes/sec! </a:t>
            </a:r>
            <a:endParaRPr/>
          </a:p>
        </p:txBody>
      </p:sp>
      <p:sp>
        <p:nvSpPr>
          <p:cNvPr id="724" name="Google Shape;724;p8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725" name="Google Shape;725;p8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726" name="Google Shape;726;p8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Approach to Video Compression (MPEG)</a:t>
            </a:r>
            <a:endParaRPr/>
          </a:p>
        </p:txBody>
      </p:sp>
      <p:sp>
        <p:nvSpPr>
          <p:cNvPr id="733" name="Google Shape;733;p81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b="1" lang="en-US"/>
              <a:t>Intraframe</a:t>
            </a:r>
            <a:r>
              <a:rPr lang="en-US"/>
              <a:t> compression treats each frame of a sequence as a still image. 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Reduces only the spatial redundancies 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b="1" lang="en-US"/>
              <a:t>Interframe</a:t>
            </a:r>
            <a:r>
              <a:rPr lang="en-US"/>
              <a:t> compression employs temporal predictions and reduces temporal as well as spatial redundancies 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Example: Temporal motion-compensated predictive compression. </a:t>
            </a:r>
            <a:endParaRPr/>
          </a:p>
        </p:txBody>
      </p:sp>
      <p:sp>
        <p:nvSpPr>
          <p:cNvPr id="734" name="Google Shape;734;p8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735" name="Google Shape;735;p8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736" name="Google Shape;736;p8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MPEG General Information </a:t>
            </a:r>
            <a:endParaRPr/>
          </a:p>
        </p:txBody>
      </p:sp>
      <p:sp>
        <p:nvSpPr>
          <p:cNvPr id="743" name="Google Shape;743;p82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Goal: data compression 1.5 Mbps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MPEG defines video, audio coding and system data streams with synchronization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MPEG information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Aspect ratios: 1:1 (CRT), 4:3 (NTSC), 16:9 (HDTV)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Refresh frequencies: 23.975, 24, 25, 29.97, 50, 59.94, 60 Hz</a:t>
            </a:r>
            <a:endParaRPr/>
          </a:p>
        </p:txBody>
      </p:sp>
      <p:sp>
        <p:nvSpPr>
          <p:cNvPr id="744" name="Google Shape;744;p8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745" name="Google Shape;745;p8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746" name="Google Shape;746;p8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b="1" lang="en-US"/>
              <a:t>Why Is It Possible?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Images may include:</a:t>
            </a:r>
            <a:endParaRPr/>
          </a:p>
          <a:p>
            <a:pPr indent="-395288" lvl="2" marL="1304925" rtl="0" algn="l">
              <a:spcBef>
                <a:spcPts val="460"/>
              </a:spcBef>
              <a:spcAft>
                <a:spcPts val="0"/>
              </a:spcAft>
              <a:buSzPts val="2300"/>
              <a:buChar char="□"/>
            </a:pPr>
            <a:r>
              <a:rPr lang="en-US"/>
              <a:t>Information-Theoretic / Coding Redundancy</a:t>
            </a:r>
            <a:endParaRPr/>
          </a:p>
          <a:p>
            <a:pPr indent="-395288" lvl="2" marL="1304925" rtl="0" algn="l">
              <a:spcBef>
                <a:spcPts val="460"/>
              </a:spcBef>
              <a:spcAft>
                <a:spcPts val="0"/>
              </a:spcAft>
              <a:buSzPts val="2300"/>
              <a:buChar char="□"/>
            </a:pPr>
            <a:r>
              <a:rPr lang="en-US"/>
              <a:t>Inter-pixel Spatial redundancy</a:t>
            </a:r>
            <a:endParaRPr/>
          </a:p>
          <a:p>
            <a:pPr indent="-395288" lvl="2" marL="1304925" rtl="0" algn="l">
              <a:spcBef>
                <a:spcPts val="460"/>
              </a:spcBef>
              <a:spcAft>
                <a:spcPts val="0"/>
              </a:spcAft>
              <a:buSzPts val="2300"/>
              <a:buChar char="□"/>
            </a:pPr>
            <a:r>
              <a:rPr lang="en-US"/>
              <a:t>Inter-pixel Temporal Redundancy</a:t>
            </a:r>
            <a:endParaRPr/>
          </a:p>
          <a:p>
            <a:pPr indent="-395288" lvl="2" marL="1304925" rtl="0" algn="l">
              <a:spcBef>
                <a:spcPts val="460"/>
              </a:spcBef>
              <a:spcAft>
                <a:spcPts val="0"/>
              </a:spcAft>
              <a:buSzPts val="2300"/>
              <a:buChar char="□"/>
            </a:pPr>
            <a:r>
              <a:rPr lang="en-US"/>
              <a:t>Psychovisual redundancy</a:t>
            </a:r>
            <a:endParaRPr/>
          </a:p>
        </p:txBody>
      </p:sp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MPEG Image Preparation </a:t>
            </a:r>
            <a:r>
              <a:rPr lang="en-US"/>
              <a:t>(Resolution and Dimension)</a:t>
            </a:r>
            <a:endParaRPr/>
          </a:p>
        </p:txBody>
      </p:sp>
      <p:sp>
        <p:nvSpPr>
          <p:cNvPr id="753" name="Google Shape;753;p83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800"/>
              <a:buChar char="□"/>
            </a:pPr>
            <a:r>
              <a:rPr lang="en-US" sz="2800"/>
              <a:t>MPEG defines exactly format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Three components: Luminance and two chrominance components (2:1:1)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Resolution of luminance comp:X1 ≤ 768;  Y1 ≤ 576 pixels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Pixel precision is 8 bits for each component</a:t>
            </a:r>
            <a:endParaRPr/>
          </a:p>
          <a:p>
            <a:pPr indent="-469900" lvl="0" marL="469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en-US" sz="2800"/>
              <a:t>Example of Video format: 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Luminance: 352x240 pixels, 30 fps; 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Chrominance: 176x120 pixels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754" name="Google Shape;754;p8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755" name="Google Shape;755;p8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756" name="Google Shape;756;p8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MPEG Image Preparation - Blocks</a:t>
            </a:r>
            <a:endParaRPr/>
          </a:p>
        </p:txBody>
      </p:sp>
      <p:sp>
        <p:nvSpPr>
          <p:cNvPr id="763" name="Google Shape;763;p84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Each image is divided into </a:t>
            </a:r>
            <a:r>
              <a:rPr b="1" lang="en-US"/>
              <a:t>macro-blocks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Macro-block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16x16 pixels for luminance; 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8x8 for each chrominance component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Useful for Motion Estimation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Each Macro-block is divided into blocks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Useful for Intra-frame coding</a:t>
            </a:r>
            <a:endParaRPr/>
          </a:p>
        </p:txBody>
      </p:sp>
      <p:sp>
        <p:nvSpPr>
          <p:cNvPr id="764" name="Google Shape;764;p8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765" name="Google Shape;765;p8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766" name="Google Shape;766;p8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MPEG Video Processing</a:t>
            </a:r>
            <a:endParaRPr/>
          </a:p>
        </p:txBody>
      </p:sp>
      <p:sp>
        <p:nvSpPr>
          <p:cNvPr id="773" name="Google Shape;773;p8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b="1" lang="en-US"/>
              <a:t>I</a:t>
            </a:r>
            <a:r>
              <a:rPr lang="en-US"/>
              <a:t>ntra frames (same as JPEG)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Typically 12 frames between I frames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b="1" lang="en-US"/>
              <a:t>P</a:t>
            </a:r>
            <a:r>
              <a:rPr lang="en-US"/>
              <a:t>redictive frames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Encode from last I or P frame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3000"/>
              <a:buChar char="□"/>
            </a:pPr>
            <a:r>
              <a:rPr b="1" lang="en-US"/>
              <a:t>B</a:t>
            </a:r>
            <a:r>
              <a:rPr lang="en-US"/>
              <a:t>i-directional frames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Encode from last and next I or P frames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774" name="Google Shape;774;p8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775" name="Google Shape;775;p8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776" name="Google Shape;776;p8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77" name="Google Shape;777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800600"/>
            <a:ext cx="5562600" cy="13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MPEG: Spatial &amp; Temporal Redundancy</a:t>
            </a:r>
            <a:endParaRPr/>
          </a:p>
        </p:txBody>
      </p:sp>
      <p:sp>
        <p:nvSpPr>
          <p:cNvPr id="783" name="Google Shape;783;p8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784" name="Google Shape;784;p8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785" name="Google Shape;785;p8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6" name="Google Shape;78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13" y="1752600"/>
            <a:ext cx="891698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Selecting I, P, or B Frames</a:t>
            </a:r>
            <a:endParaRPr/>
          </a:p>
        </p:txBody>
      </p:sp>
      <p:graphicFrame>
        <p:nvGraphicFramePr>
          <p:cNvPr id="794" name="Google Shape;794;p87"/>
          <p:cNvGraphicFramePr/>
          <p:nvPr/>
        </p:nvGraphicFramePr>
        <p:xfrm>
          <a:off x="566738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{9218A212-9139-4CB4-A315-84330F53494A}</a:tableStyleId>
              </a:tblPr>
              <a:tblGrid>
                <a:gridCol w="2394850"/>
                <a:gridCol w="2394850"/>
                <a:gridCol w="3211275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  <a:endParaRPr/>
                    </a:p>
                  </a:txBody>
                  <a:tcPr marT="45725" marB="45725" marR="195950" marL="1959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Size</a:t>
                      </a:r>
                      <a:endParaRPr/>
                    </a:p>
                  </a:txBody>
                  <a:tcPr marT="45725" marB="45725" marR="195950" marL="195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Compress</a:t>
                      </a:r>
                      <a:endParaRPr/>
                    </a:p>
                  </a:txBody>
                  <a:tcPr marT="45725" marB="45725" marR="195950" marL="195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1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/>
                    </a:p>
                  </a:txBody>
                  <a:tcPr marT="45725" marB="45725" marR="195950" marL="1959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18K</a:t>
                      </a:r>
                      <a:endParaRPr/>
                    </a:p>
                  </a:txBody>
                  <a:tcPr marT="45725" marB="45725" marR="195950" marL="195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7:1</a:t>
                      </a:r>
                      <a:endParaRPr/>
                    </a:p>
                  </a:txBody>
                  <a:tcPr marT="45725" marB="45725" marR="195950" marL="195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endParaRPr/>
                    </a:p>
                  </a:txBody>
                  <a:tcPr marT="45725" marB="45725" marR="195950" marL="1959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6K</a:t>
                      </a:r>
                      <a:endParaRPr/>
                    </a:p>
                  </a:txBody>
                  <a:tcPr marT="45725" marB="45725" marR="195950" marL="195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20:1</a:t>
                      </a:r>
                      <a:endParaRPr/>
                    </a:p>
                  </a:txBody>
                  <a:tcPr marT="45725" marB="45725" marR="195950" marL="195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/>
                    </a:p>
                  </a:txBody>
                  <a:tcPr marT="45725" marB="45725" marR="195950" marL="1959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2.5K</a:t>
                      </a:r>
                      <a:endParaRPr/>
                    </a:p>
                  </a:txBody>
                  <a:tcPr marT="45725" marB="45725" marR="195950" marL="195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50:1</a:t>
                      </a:r>
                      <a:endParaRPr/>
                    </a:p>
                  </a:txBody>
                  <a:tcPr marT="45725" marB="45725" marR="195950" marL="195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Avg</a:t>
                      </a:r>
                      <a:endParaRPr/>
                    </a:p>
                  </a:txBody>
                  <a:tcPr marT="45725" marB="45725" marR="195950" marL="1959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4.8K</a:t>
                      </a:r>
                      <a:endParaRPr/>
                    </a:p>
                  </a:txBody>
                  <a:tcPr marT="45725" marB="45725" marR="195950" marL="195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27:1</a:t>
                      </a:r>
                      <a:endParaRPr/>
                    </a:p>
                  </a:txBody>
                  <a:tcPr marT="45725" marB="45725" marR="195950" marL="195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5" name="Google Shape;795;p87"/>
          <p:cNvSpPr txBox="1"/>
          <p:nvPr>
            <p:ph idx="4294967295" type="body"/>
          </p:nvPr>
        </p:nvSpPr>
        <p:spPr>
          <a:xfrm>
            <a:off x="381000" y="1828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3000"/>
              <a:buChar char="□"/>
            </a:pPr>
            <a:r>
              <a:rPr lang="en-US"/>
              <a:t>Heuristics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Change of scenes should generate I frame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Limit B and P frames between I frames</a:t>
            </a:r>
            <a:endParaRPr/>
          </a:p>
          <a:p>
            <a:pPr indent="-436563" lvl="1" marL="908050" rtl="0" algn="l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B frames are computationally intense</a:t>
            </a:r>
            <a:endParaRPr/>
          </a:p>
          <a:p>
            <a:pPr indent="-271463" lvl="1" marL="90805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71463" lvl="1" marL="90805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796" name="Google Shape;796;p8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797" name="Google Shape;797;p8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8" name="Google Shape;798;p8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04800" y="1752600"/>
            <a:ext cx="8534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b="1" lang="en-US" sz="1800"/>
              <a:t>Coding Redundancy:</a:t>
            </a:r>
            <a:endParaRPr sz="1800"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Coding redundancy is associated with the representation of information.</a:t>
            </a:r>
            <a:endParaRPr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information is represented in the form of codes.</a:t>
            </a:r>
            <a:endParaRPr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If the gray levels of an image are coded in a way that uses more code symbols than absolutely necessary to represent each gray level then the resulting image is said to contain coding redundancy.</a:t>
            </a:r>
            <a:endParaRPr/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b="1" lang="en-US" sz="1800"/>
              <a:t>Inter-pixel Spatial Redundancy:</a:t>
            </a:r>
            <a:endParaRPr sz="1800"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Interpixel redundancy is due to the correlation between the neighboring pixels in an image.</a:t>
            </a:r>
            <a:endParaRPr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That means neighboring pixels are not statistically independent. The gray levels are not equally probable.</a:t>
            </a:r>
            <a:endParaRPr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value of any given pixel can be predicated from the value of its neighbors that is they are highly correlated.</a:t>
            </a:r>
            <a:endParaRPr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information carried by individual pixel is relatively small. To reduce the interpixel redundancy the difference between adjacent pixels can be used to represent an image.</a:t>
            </a:r>
            <a:endParaRPr sz="1600"/>
          </a:p>
        </p:txBody>
      </p:sp>
      <p:sp>
        <p:nvSpPr>
          <p:cNvPr id="159" name="Google Shape;159;p2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b="1" lang="en-US" sz="1800"/>
              <a:t>Inter-pixel Temporal Redundancy:</a:t>
            </a:r>
            <a:endParaRPr sz="1800"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Interpixel temporal redundancy is the statistical correlation between pixels from successive frames in video sequence.</a:t>
            </a:r>
            <a:endParaRPr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Temporal redundancy is also called interframe redundancy. Temporal redundancy can be exploited using motion compensated predictive coding.</a:t>
            </a:r>
            <a:endParaRPr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Removing a large amount of redundancy leads to efficient video compression.</a:t>
            </a:r>
            <a:endParaRPr/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b="1" lang="en-US" sz="1800"/>
              <a:t>Psychovisual Redundancy:</a:t>
            </a:r>
            <a:endParaRPr sz="1800"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Psychovisual redundancies exist because human perception does not involve quantitative analysis of every pixel or luminance value in the image.</a:t>
            </a:r>
            <a:endParaRPr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It’s elimination is real visual information is possible only because the information itself is not essential for normal visual processing.</a:t>
            </a:r>
            <a:endParaRPr/>
          </a:p>
          <a:p>
            <a:pPr indent="-436563" lvl="1" marL="908050" rtl="0" algn="l"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Irrelevant information</a:t>
            </a:r>
            <a:endParaRPr sz="1600"/>
          </a:p>
        </p:txBody>
      </p:sp>
      <p:sp>
        <p:nvSpPr>
          <p:cNvPr id="168" name="Google Shape;168;p2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Nov-18</a:t>
            </a:r>
            <a:endParaRPr/>
          </a:p>
        </p:txBody>
      </p:sp>
      <p:sp>
        <p:nvSpPr>
          <p:cNvPr id="169" name="Google Shape;169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Compression</a:t>
            </a:r>
            <a:endParaRPr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