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Maven Pro" panose="020B0604020202020204" charset="0"/>
      <p:regular r:id="rId33"/>
      <p:bold r:id="rId34"/>
    </p:embeddedFont>
    <p:embeddedFont>
      <p:font typeface="Nunito"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4a25c56942_7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4a25c56942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a25c56942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a25c56942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a25c56942_7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a25c56942_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4a80fb8a2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4a80fb8a2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4a25c56942_7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4a25c56942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4a25c56942_7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4a25c56942_7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4a80fb8a2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4a80fb8a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4a80fb8a2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4a80fb8a2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4a80fb8a2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4a80fb8a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4b85a2ef23_0_8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4b85a2ef23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257813e55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257813e55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4bb62e90f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4bb62e90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4b85a2ef23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4b85a2ef23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25ccaea8d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25ccaea8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25ccaea8d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25ccaea8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4a80fb8a2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4a80fb8a2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292ff849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292ff849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292ff8491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292ff849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292ff8491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292ff849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292ff8491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292ff84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292ff849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292ff849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5451802b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5451802b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92ff8491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92ff8491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25451802b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25451802b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25451802b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25451802b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5451802b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5451802b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25451802b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25451802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25451802b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25451802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4a25c56942_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4a25c56942_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c231997/crude-oil-pric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d/demandshock.as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89250" y="-79900"/>
            <a:ext cx="4495500" cy="1628400"/>
          </a:xfrm>
          <a:prstGeom prst="rect">
            <a:avLst/>
          </a:prstGeom>
          <a:ln>
            <a:noFill/>
          </a:ln>
        </p:spPr>
        <p:txBody>
          <a:bodyPr spcFirstLastPara="1" wrap="square" lIns="91425" tIns="91425" rIns="91425" bIns="91425" anchor="ctr" anchorCtr="0">
            <a:normAutofit/>
          </a:bodyPr>
          <a:lstStyle/>
          <a:p>
            <a:pPr marL="0" lvl="0" indent="0" algn="l" rtl="0">
              <a:lnSpc>
                <a:spcPct val="122222"/>
              </a:lnSpc>
              <a:spcBef>
                <a:spcPts val="0"/>
              </a:spcBef>
              <a:spcAft>
                <a:spcPts val="0"/>
              </a:spcAft>
              <a:buClr>
                <a:schemeClr val="dk1"/>
              </a:buClr>
              <a:buSzPts val="1100"/>
              <a:buFont typeface="Arial"/>
              <a:buNone/>
            </a:pPr>
            <a:r>
              <a:rPr lang="en" sz="2700" b="1" u="sng">
                <a:solidFill>
                  <a:srgbClr val="F8F8F8"/>
                </a:solidFill>
              </a:rPr>
              <a:t>OIL PRICE PREDICTION</a:t>
            </a:r>
            <a:r>
              <a:rPr lang="en" sz="2700" b="1" u="sng">
                <a:solidFill>
                  <a:srgbClr val="202124"/>
                </a:solidFill>
                <a:highlight>
                  <a:srgbClr val="FFFFFF"/>
                </a:highlight>
              </a:rPr>
              <a:t>  </a:t>
            </a:r>
            <a:endParaRPr sz="2700" b="1" u="sng">
              <a:solidFill>
                <a:srgbClr val="202124"/>
              </a:solidFill>
              <a:highlight>
                <a:srgbClr val="FFFFFF"/>
              </a:highlight>
            </a:endParaRPr>
          </a:p>
          <a:p>
            <a:pPr marL="0" lvl="0" indent="0" algn="l" rtl="0">
              <a:spcBef>
                <a:spcPts val="1200"/>
              </a:spcBef>
              <a:spcAft>
                <a:spcPts val="0"/>
              </a:spcAft>
              <a:buNone/>
            </a:pPr>
            <a:r>
              <a:rPr lang="en" sz="1200"/>
              <a:t> </a:t>
            </a:r>
            <a:endParaRPr sz="1200"/>
          </a:p>
        </p:txBody>
      </p:sp>
      <p:sp>
        <p:nvSpPr>
          <p:cNvPr id="278" name="Google Shape;278;p13"/>
          <p:cNvSpPr txBox="1"/>
          <p:nvPr/>
        </p:nvSpPr>
        <p:spPr>
          <a:xfrm>
            <a:off x="7748275" y="4247400"/>
            <a:ext cx="143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9" name="Google Shape;279;p13"/>
          <p:cNvSpPr txBox="1"/>
          <p:nvPr/>
        </p:nvSpPr>
        <p:spPr>
          <a:xfrm>
            <a:off x="589250" y="888575"/>
            <a:ext cx="5752800" cy="224673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lt1"/>
                </a:solidFill>
                <a:latin typeface="Nunito"/>
                <a:ea typeface="Nunito"/>
                <a:cs typeface="Nunito"/>
                <a:sym typeface="Nunito"/>
              </a:rPr>
              <a:t>GROUP 2</a:t>
            </a:r>
            <a:endParaRPr sz="2200" dirty="0">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 dirty="0">
                <a:solidFill>
                  <a:schemeClr val="lt1"/>
                </a:solidFill>
                <a:latin typeface="Nunito"/>
                <a:ea typeface="Nunito"/>
                <a:cs typeface="Nunito"/>
                <a:sym typeface="Nunito"/>
              </a:rPr>
              <a:t>Dipak Anil Wagh</a:t>
            </a:r>
            <a:endParaRPr dirty="0">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 dirty="0">
                <a:solidFill>
                  <a:schemeClr val="lt1"/>
                </a:solidFill>
                <a:latin typeface="Nunito"/>
                <a:ea typeface="Nunito"/>
                <a:cs typeface="Nunito"/>
                <a:sym typeface="Nunito"/>
              </a:rPr>
              <a:t>Ashwini Shirishkumar Chobhe</a:t>
            </a:r>
            <a:endParaRPr dirty="0">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 dirty="0">
                <a:solidFill>
                  <a:schemeClr val="lt1"/>
                </a:solidFill>
                <a:latin typeface="Nunito"/>
                <a:ea typeface="Nunito"/>
                <a:cs typeface="Nunito"/>
                <a:sym typeface="Nunito"/>
              </a:rPr>
              <a:t>Pooja Pandharinath Lokhande</a:t>
            </a:r>
            <a:endParaRPr dirty="0">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 dirty="0">
                <a:solidFill>
                  <a:schemeClr val="lt1"/>
                </a:solidFill>
                <a:latin typeface="Nunito"/>
                <a:ea typeface="Nunito"/>
                <a:cs typeface="Nunito"/>
                <a:sym typeface="Nunito"/>
              </a:rPr>
              <a:t>Vibha Utpal Patel</a:t>
            </a:r>
            <a:endParaRPr dirty="0">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 dirty="0">
                <a:solidFill>
                  <a:schemeClr val="lt1"/>
                </a:solidFill>
                <a:latin typeface="Nunito"/>
                <a:ea typeface="Nunito"/>
                <a:cs typeface="Nunito"/>
                <a:sym typeface="Nunito"/>
              </a:rPr>
              <a:t>Adwaith MP</a:t>
            </a:r>
            <a:endParaRPr dirty="0">
              <a:solidFill>
                <a:schemeClr val="lt1"/>
              </a:solidFill>
              <a:latin typeface="Nunito"/>
              <a:ea typeface="Nunito"/>
              <a:cs typeface="Nunito"/>
              <a:sym typeface="Nunito"/>
            </a:endParaRPr>
          </a:p>
          <a:p>
            <a:pPr marL="457200" lvl="0" indent="0" algn="l" rtl="0">
              <a:spcBef>
                <a:spcPts val="0"/>
              </a:spcBef>
              <a:spcAft>
                <a:spcPts val="0"/>
              </a:spcAft>
              <a:buNone/>
            </a:pPr>
            <a:endParaRPr dirty="0">
              <a:solidFill>
                <a:schemeClr val="lt1"/>
              </a:solidFill>
              <a:latin typeface="Nunito"/>
              <a:ea typeface="Nunito"/>
              <a:cs typeface="Nunito"/>
              <a:sym typeface="Nunito"/>
            </a:endParaRPr>
          </a:p>
          <a:p>
            <a:pPr marL="0" lvl="0" indent="0" algn="l" rtl="0">
              <a:spcBef>
                <a:spcPts val="0"/>
              </a:spcBef>
              <a:spcAft>
                <a:spcPts val="0"/>
              </a:spcAft>
              <a:buNone/>
            </a:pPr>
            <a:endParaRPr dirty="0">
              <a:solidFill>
                <a:schemeClr val="lt1"/>
              </a:solidFill>
              <a:latin typeface="Nunito"/>
              <a:ea typeface="Nunito"/>
              <a:cs typeface="Nunito"/>
              <a:sym typeface="Nunito"/>
            </a:endParaRPr>
          </a:p>
          <a:p>
            <a:pPr marL="0" lvl="0" indent="0" algn="l" rtl="0">
              <a:spcBef>
                <a:spcPts val="0"/>
              </a:spcBef>
              <a:spcAft>
                <a:spcPts val="0"/>
              </a:spcAft>
              <a:buNone/>
            </a:pPr>
            <a:endParaRPr dirty="0">
              <a:solidFill>
                <a:schemeClr val="lt1"/>
              </a:solidFill>
              <a:latin typeface="Nunito"/>
              <a:ea typeface="Nunito"/>
              <a:cs typeface="Nunito"/>
              <a:sym typeface="Nunito"/>
            </a:endParaRPr>
          </a:p>
        </p:txBody>
      </p:sp>
      <p:sp>
        <p:nvSpPr>
          <p:cNvPr id="280" name="Google Shape;280;p13"/>
          <p:cNvSpPr txBox="1"/>
          <p:nvPr/>
        </p:nvSpPr>
        <p:spPr>
          <a:xfrm>
            <a:off x="589250" y="3056575"/>
            <a:ext cx="5752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lt1"/>
                </a:solidFill>
                <a:latin typeface="Nunito"/>
                <a:ea typeface="Nunito"/>
                <a:cs typeface="Nunito"/>
                <a:sym typeface="Nunito"/>
              </a:rPr>
              <a:t>MENTOR: KARTHIK</a:t>
            </a:r>
            <a:endParaRPr sz="2400" b="1">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Seasonality plot using Multiplicative Model</a:t>
            </a:r>
            <a:endParaRPr u="sng">
              <a:solidFill>
                <a:schemeClr val="lt1"/>
              </a:solidFill>
            </a:endParaRPr>
          </a:p>
        </p:txBody>
      </p:sp>
      <p:pic>
        <p:nvPicPr>
          <p:cNvPr id="341" name="Google Shape;341;p22"/>
          <p:cNvPicPr preferRelativeResize="0"/>
          <p:nvPr/>
        </p:nvPicPr>
        <p:blipFill>
          <a:blip r:embed="rId3">
            <a:alphaModFix/>
          </a:blip>
          <a:stretch>
            <a:fillRect/>
          </a:stretch>
        </p:blipFill>
        <p:spPr>
          <a:xfrm>
            <a:off x="6900" y="657638"/>
            <a:ext cx="5906025" cy="4406075"/>
          </a:xfrm>
          <a:prstGeom prst="rect">
            <a:avLst/>
          </a:prstGeom>
          <a:noFill/>
          <a:ln>
            <a:noFill/>
          </a:ln>
        </p:spPr>
      </p:pic>
      <p:sp>
        <p:nvSpPr>
          <p:cNvPr id="342" name="Google Shape;342;p22"/>
          <p:cNvSpPr txBox="1">
            <a:spLocks noGrp="1"/>
          </p:cNvSpPr>
          <p:nvPr>
            <p:ph type="body" idx="1"/>
          </p:nvPr>
        </p:nvSpPr>
        <p:spPr>
          <a:xfrm>
            <a:off x="6074175" y="497325"/>
            <a:ext cx="2986800" cy="468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lt1"/>
                </a:solidFill>
              </a:rPr>
              <a:t>Using </a:t>
            </a:r>
            <a:r>
              <a:rPr lang="en" sz="1600" b="1">
                <a:solidFill>
                  <a:schemeClr val="lt1"/>
                </a:solidFill>
              </a:rPr>
              <a:t>seasonal decompose</a:t>
            </a:r>
            <a:r>
              <a:rPr lang="en" sz="1600">
                <a:solidFill>
                  <a:schemeClr val="lt1"/>
                </a:solidFill>
              </a:rPr>
              <a:t> function, timeseries data is divided into </a:t>
            </a:r>
            <a:r>
              <a:rPr lang="en" sz="1600" b="1">
                <a:solidFill>
                  <a:schemeClr val="lt1"/>
                </a:solidFill>
              </a:rPr>
              <a:t>trend, seasonal, and residual</a:t>
            </a:r>
            <a:r>
              <a:rPr lang="en" sz="1600">
                <a:solidFill>
                  <a:schemeClr val="lt1"/>
                </a:solidFill>
              </a:rPr>
              <a:t>.</a:t>
            </a:r>
            <a:endParaRPr sz="1600">
              <a:solidFill>
                <a:schemeClr val="lt1"/>
              </a:solidFill>
            </a:endParaRPr>
          </a:p>
          <a:p>
            <a:pPr marL="0" lvl="0" indent="0" algn="l" rtl="0">
              <a:spcBef>
                <a:spcPts val="1200"/>
              </a:spcBef>
              <a:spcAft>
                <a:spcPts val="0"/>
              </a:spcAft>
              <a:buNone/>
            </a:pPr>
            <a:r>
              <a:rPr lang="en" sz="1600">
                <a:solidFill>
                  <a:schemeClr val="lt1"/>
                </a:solidFill>
              </a:rPr>
              <a:t>Multiplicative Model</a:t>
            </a:r>
            <a:endParaRPr sz="1600">
              <a:solidFill>
                <a:schemeClr val="lt1"/>
              </a:solidFill>
            </a:endParaRPr>
          </a:p>
          <a:p>
            <a:pPr marL="0" lvl="0" indent="0" algn="l" rtl="0">
              <a:spcBef>
                <a:spcPts val="1200"/>
              </a:spcBef>
              <a:spcAft>
                <a:spcPts val="0"/>
              </a:spcAft>
              <a:buNone/>
            </a:pPr>
            <a:r>
              <a:rPr lang="en" sz="1600" b="1">
                <a:solidFill>
                  <a:schemeClr val="lt1"/>
                </a:solidFill>
              </a:rPr>
              <a:t>Trend:</a:t>
            </a:r>
            <a:r>
              <a:rPr lang="en" sz="1600">
                <a:solidFill>
                  <a:schemeClr val="lt1"/>
                </a:solidFill>
              </a:rPr>
              <a:t> Initially constant, then increasing rapidly, then decreasing</a:t>
            </a:r>
            <a:endParaRPr sz="1600">
              <a:solidFill>
                <a:schemeClr val="lt1"/>
              </a:solidFill>
            </a:endParaRPr>
          </a:p>
          <a:p>
            <a:pPr marL="0" lvl="0" indent="0" algn="l" rtl="0">
              <a:spcBef>
                <a:spcPts val="1200"/>
              </a:spcBef>
              <a:spcAft>
                <a:spcPts val="0"/>
              </a:spcAft>
              <a:buNone/>
            </a:pPr>
            <a:r>
              <a:rPr lang="en" sz="1600" b="1">
                <a:solidFill>
                  <a:schemeClr val="lt1"/>
                </a:solidFill>
              </a:rPr>
              <a:t>Seasonal: </a:t>
            </a:r>
            <a:r>
              <a:rPr lang="en" sz="1500">
                <a:solidFill>
                  <a:schemeClr val="lt1"/>
                </a:solidFill>
              </a:rPr>
              <a:t>Seasonality is present as we can clearly observe periodic pattern.</a:t>
            </a:r>
            <a:endParaRPr sz="1500">
              <a:solidFill>
                <a:schemeClr val="lt1"/>
              </a:solidFill>
            </a:endParaRPr>
          </a:p>
          <a:p>
            <a:pPr marL="0" lvl="0" indent="0" algn="l" rtl="0">
              <a:spcBef>
                <a:spcPts val="1200"/>
              </a:spcBef>
              <a:spcAft>
                <a:spcPts val="1200"/>
              </a:spcAft>
              <a:buNone/>
            </a:pPr>
            <a:r>
              <a:rPr lang="en" sz="1500" b="1">
                <a:solidFill>
                  <a:schemeClr val="lt1"/>
                </a:solidFill>
              </a:rPr>
              <a:t>Residual: </a:t>
            </a:r>
            <a:r>
              <a:rPr lang="en" sz="1500">
                <a:solidFill>
                  <a:schemeClr val="lt1"/>
                </a:solidFill>
              </a:rPr>
              <a:t>It has </a:t>
            </a:r>
            <a:r>
              <a:rPr lang="en" sz="1500" b="1" u="sng">
                <a:solidFill>
                  <a:schemeClr val="lt1"/>
                </a:solidFill>
              </a:rPr>
              <a:t>lower</a:t>
            </a:r>
            <a:r>
              <a:rPr lang="en" sz="1500">
                <a:solidFill>
                  <a:schemeClr val="lt1"/>
                </a:solidFill>
              </a:rPr>
              <a:t> variance at some point.</a:t>
            </a:r>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243875" y="588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Stationarity Check</a:t>
            </a:r>
            <a:endParaRPr u="sng">
              <a:solidFill>
                <a:schemeClr val="lt1"/>
              </a:solidFill>
            </a:endParaRPr>
          </a:p>
        </p:txBody>
      </p:sp>
      <p:sp>
        <p:nvSpPr>
          <p:cNvPr id="348" name="Google Shape;348;p23"/>
          <p:cNvSpPr txBox="1">
            <a:spLocks noGrp="1"/>
          </p:cNvSpPr>
          <p:nvPr>
            <p:ph type="body" idx="1"/>
          </p:nvPr>
        </p:nvSpPr>
        <p:spPr>
          <a:xfrm>
            <a:off x="1243875" y="1450725"/>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Augmented Dickey Fuller (ADF Test)</a:t>
            </a:r>
            <a:endParaRPr>
              <a:solidFill>
                <a:schemeClr val="lt1"/>
              </a:solidFill>
            </a:endParaRPr>
          </a:p>
          <a:p>
            <a:pPr marL="457200" lvl="0" indent="0" algn="l" rtl="0">
              <a:spcBef>
                <a:spcPts val="1200"/>
              </a:spcBef>
              <a:spcAft>
                <a:spcPts val="0"/>
              </a:spcAft>
              <a:buNone/>
            </a:pPr>
            <a:r>
              <a:rPr lang="en">
                <a:solidFill>
                  <a:schemeClr val="lt1"/>
                </a:solidFill>
              </a:rPr>
              <a:t>Result: </a:t>
            </a:r>
            <a:r>
              <a:rPr lang="en" sz="1350" b="1">
                <a:solidFill>
                  <a:schemeClr val="lt1"/>
                </a:solidFill>
              </a:rPr>
              <a:t>0.3890874351157114, that is greater than 0.05, we accept the null hypothesis that is the  data is non-stationary.</a:t>
            </a:r>
            <a:endParaRPr sz="1350" b="1">
              <a:solidFill>
                <a:schemeClr val="lt1"/>
              </a:solidFill>
            </a:endParaRPr>
          </a:p>
          <a:p>
            <a:pPr marL="457200" lvl="0" indent="0" algn="l" rtl="0">
              <a:spcBef>
                <a:spcPts val="1200"/>
              </a:spcBef>
              <a:spcAft>
                <a:spcPts val="0"/>
              </a:spcAft>
              <a:buNone/>
            </a:pPr>
            <a:r>
              <a:rPr lang="en" sz="1350">
                <a:solidFill>
                  <a:schemeClr val="lt1"/>
                </a:solidFill>
              </a:rPr>
              <a:t>The time series data is </a:t>
            </a:r>
            <a:r>
              <a:rPr lang="en" sz="1350" b="1">
                <a:solidFill>
                  <a:schemeClr val="lt1"/>
                </a:solidFill>
              </a:rPr>
              <a:t>non-stationary.</a:t>
            </a:r>
            <a:endParaRPr sz="1350" b="1">
              <a:solidFill>
                <a:schemeClr val="lt1"/>
              </a:solidFill>
            </a:endParaRPr>
          </a:p>
          <a:p>
            <a:pPr marL="457200" lvl="0" indent="0" algn="l" rtl="0">
              <a:spcBef>
                <a:spcPts val="1200"/>
              </a:spcBef>
              <a:spcAft>
                <a:spcPts val="1200"/>
              </a:spcAft>
              <a:buNone/>
            </a:pP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533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Stationarity Check</a:t>
            </a:r>
            <a:endParaRPr u="sng">
              <a:solidFill>
                <a:schemeClr val="lt1"/>
              </a:solidFill>
            </a:endParaRPr>
          </a:p>
        </p:txBody>
      </p:sp>
      <p:sp>
        <p:nvSpPr>
          <p:cNvPr id="354" name="Google Shape;354;p24"/>
          <p:cNvSpPr txBox="1">
            <a:spLocks noGrp="1"/>
          </p:cNvSpPr>
          <p:nvPr>
            <p:ph type="body" idx="1"/>
          </p:nvPr>
        </p:nvSpPr>
        <p:spPr>
          <a:xfrm>
            <a:off x="311700" y="572700"/>
            <a:ext cx="8520600" cy="4353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dk1"/>
                </a:solidFill>
              </a:rPr>
              <a:t>. </a:t>
            </a:r>
            <a:r>
              <a:rPr lang="en" sz="1500">
                <a:solidFill>
                  <a:schemeClr val="lt1"/>
                </a:solidFill>
              </a:rPr>
              <a:t>Rolling statistics</a:t>
            </a:r>
            <a:endParaRPr sz="1500">
              <a:solidFill>
                <a:schemeClr val="lt1"/>
              </a:solidFill>
            </a:endParaRPr>
          </a:p>
          <a:p>
            <a:pPr marL="457200" lvl="0" indent="0" algn="l" rtl="0">
              <a:spcBef>
                <a:spcPts val="1200"/>
              </a:spcBef>
              <a:spcAft>
                <a:spcPts val="0"/>
              </a:spcAft>
              <a:buNone/>
            </a:pPr>
            <a:r>
              <a:rPr lang="en" sz="1350">
                <a:solidFill>
                  <a:schemeClr val="lt1"/>
                </a:solidFill>
              </a:rPr>
              <a:t>From graph, we can observe that the time series data is </a:t>
            </a:r>
            <a:r>
              <a:rPr lang="en" sz="1350" b="1">
                <a:solidFill>
                  <a:schemeClr val="lt1"/>
                </a:solidFill>
              </a:rPr>
              <a:t>non-stationary. Mean is not constant over period of time but standard deviation is constant.</a:t>
            </a:r>
            <a:endParaRPr sz="1350" b="1">
              <a:solidFill>
                <a:schemeClr val="lt1"/>
              </a:solidFill>
            </a:endParaRPr>
          </a:p>
          <a:p>
            <a:pPr marL="457200" lvl="0" indent="0" algn="l" rtl="0">
              <a:spcBef>
                <a:spcPts val="1200"/>
              </a:spcBef>
              <a:spcAft>
                <a:spcPts val="1200"/>
              </a:spcAft>
              <a:buNone/>
            </a:pPr>
            <a:endParaRPr>
              <a:solidFill>
                <a:schemeClr val="dk1"/>
              </a:solidFill>
            </a:endParaRPr>
          </a:p>
        </p:txBody>
      </p:sp>
      <p:pic>
        <p:nvPicPr>
          <p:cNvPr id="355" name="Google Shape;355;p24"/>
          <p:cNvPicPr preferRelativeResize="0"/>
          <p:nvPr/>
        </p:nvPicPr>
        <p:blipFill>
          <a:blip r:embed="rId3">
            <a:alphaModFix/>
          </a:blip>
          <a:stretch>
            <a:fillRect/>
          </a:stretch>
        </p:blipFill>
        <p:spPr>
          <a:xfrm>
            <a:off x="2038563" y="1561025"/>
            <a:ext cx="4950225" cy="348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Removing Non Stationarity</a:t>
            </a:r>
            <a:endParaRPr u="sng">
              <a:solidFill>
                <a:schemeClr val="lt1"/>
              </a:solidFill>
            </a:endParaRPr>
          </a:p>
        </p:txBody>
      </p:sp>
      <p:sp>
        <p:nvSpPr>
          <p:cNvPr id="361" name="Google Shape;361;p25"/>
          <p:cNvSpPr txBox="1">
            <a:spLocks noGrp="1"/>
          </p:cNvSpPr>
          <p:nvPr>
            <p:ph type="body" idx="1"/>
          </p:nvPr>
        </p:nvSpPr>
        <p:spPr>
          <a:xfrm>
            <a:off x="311700" y="636725"/>
            <a:ext cx="8520600" cy="41151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650">
                <a:solidFill>
                  <a:schemeClr val="lt1"/>
                </a:solidFill>
                <a:latin typeface="Courier New"/>
                <a:ea typeface="Courier New"/>
                <a:cs typeface="Courier New"/>
                <a:sym typeface="Courier New"/>
              </a:rPr>
              <a:t>Before modelling, we need to remove seasonality/Non stationarity</a:t>
            </a:r>
            <a:endParaRPr sz="165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50" b="1">
                <a:solidFill>
                  <a:schemeClr val="lt1"/>
                </a:solidFill>
                <a:latin typeface="Courier New"/>
                <a:ea typeface="Courier New"/>
                <a:cs typeface="Courier New"/>
                <a:sym typeface="Courier New"/>
              </a:rPr>
              <a:t>ts_log = np.log(df2['price'])</a:t>
            </a:r>
            <a:endParaRPr sz="1650" b="1">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50" b="1">
                <a:solidFill>
                  <a:schemeClr val="lt1"/>
                </a:solidFill>
                <a:latin typeface="Courier New"/>
                <a:ea typeface="Courier New"/>
                <a:cs typeface="Courier New"/>
                <a:sym typeface="Courier New"/>
              </a:rPr>
              <a:t>ts_log_diff = ts_log - ts_log.shift()</a:t>
            </a:r>
            <a:endParaRPr sz="1650" b="1">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50">
                <a:solidFill>
                  <a:schemeClr val="lt1"/>
                </a:solidFill>
                <a:latin typeface="Courier New"/>
                <a:ea typeface="Courier New"/>
                <a:cs typeface="Courier New"/>
                <a:sym typeface="Courier New"/>
              </a:rPr>
              <a:t>ts_log_diff.dropna(inplace=True)</a:t>
            </a:r>
            <a:endParaRPr sz="1650">
              <a:solidFill>
                <a:schemeClr val="lt1"/>
              </a:solidFill>
              <a:latin typeface="Courier New"/>
              <a:ea typeface="Courier New"/>
              <a:cs typeface="Courier New"/>
              <a:sym typeface="Courier New"/>
            </a:endParaRPr>
          </a:p>
          <a:p>
            <a:pPr marL="457200" lvl="0" indent="-330200" algn="l" rtl="0">
              <a:lnSpc>
                <a:spcPct val="135714"/>
              </a:lnSpc>
              <a:spcBef>
                <a:spcPts val="0"/>
              </a:spcBef>
              <a:spcAft>
                <a:spcPts val="0"/>
              </a:spcAft>
              <a:buClr>
                <a:schemeClr val="lt1"/>
              </a:buClr>
              <a:buSzPts val="1600"/>
              <a:buFont typeface="Courier New"/>
              <a:buChar char="●"/>
            </a:pPr>
            <a:r>
              <a:rPr lang="en" sz="1600" b="1">
                <a:solidFill>
                  <a:schemeClr val="lt1"/>
                </a:solidFill>
                <a:latin typeface="Courier New"/>
                <a:ea typeface="Courier New"/>
                <a:cs typeface="Courier New"/>
                <a:sym typeface="Courier New"/>
              </a:rPr>
              <a:t>First, log transformation is applied and taking difference with shifted version of itself.</a:t>
            </a:r>
            <a:endParaRPr sz="1600" b="1">
              <a:solidFill>
                <a:schemeClr val="lt1"/>
              </a:solidFill>
              <a:latin typeface="Courier New"/>
              <a:ea typeface="Courier New"/>
              <a:cs typeface="Courier New"/>
              <a:sym typeface="Courier New"/>
            </a:endParaRPr>
          </a:p>
          <a:p>
            <a:pPr marL="457200" lvl="0" indent="-330200" algn="l" rtl="0">
              <a:lnSpc>
                <a:spcPct val="135714"/>
              </a:lnSpc>
              <a:spcBef>
                <a:spcPts val="0"/>
              </a:spcBef>
              <a:spcAft>
                <a:spcPts val="0"/>
              </a:spcAft>
              <a:buClr>
                <a:schemeClr val="lt1"/>
              </a:buClr>
              <a:buSzPts val="1600"/>
              <a:buFont typeface="Courier New"/>
              <a:buChar char="●"/>
            </a:pPr>
            <a:r>
              <a:rPr lang="en" sz="1600" b="1">
                <a:solidFill>
                  <a:schemeClr val="lt1"/>
                </a:solidFill>
                <a:latin typeface="Courier New"/>
                <a:ea typeface="Courier New"/>
                <a:cs typeface="Courier New"/>
                <a:sym typeface="Courier New"/>
              </a:rPr>
              <a:t>After that, ADF test is applied to check stationarity.</a:t>
            </a:r>
            <a:endParaRPr sz="1600" b="1">
              <a:solidFill>
                <a:schemeClr val="lt1"/>
              </a:solidFill>
              <a:latin typeface="Courier New"/>
              <a:ea typeface="Courier New"/>
              <a:cs typeface="Courier New"/>
              <a:sym typeface="Courier New"/>
            </a:endParaRPr>
          </a:p>
          <a:p>
            <a:pPr marL="457200" lvl="0" indent="0" algn="l" rtl="0">
              <a:lnSpc>
                <a:spcPct val="135714"/>
              </a:lnSpc>
              <a:spcBef>
                <a:spcPts val="0"/>
              </a:spcBef>
              <a:spcAft>
                <a:spcPts val="0"/>
              </a:spcAft>
              <a:buNone/>
            </a:pPr>
            <a:endParaRPr sz="1600" b="1">
              <a:solidFill>
                <a:schemeClr val="lt1"/>
              </a:solidFill>
              <a:latin typeface="Courier New"/>
              <a:ea typeface="Courier New"/>
              <a:cs typeface="Courier New"/>
              <a:sym typeface="Courier New"/>
            </a:endParaRPr>
          </a:p>
          <a:p>
            <a:pPr marL="0" lvl="0" indent="0" algn="l" rtl="0">
              <a:spcBef>
                <a:spcPts val="0"/>
              </a:spcBef>
              <a:spcAft>
                <a:spcPts val="1200"/>
              </a:spcAft>
              <a:buNone/>
            </a:pPr>
            <a:endParaRPr sz="2600">
              <a:solidFill>
                <a:schemeClr val="lt1"/>
              </a:solidFill>
            </a:endParaRPr>
          </a:p>
        </p:txBody>
      </p:sp>
      <p:pic>
        <p:nvPicPr>
          <p:cNvPr id="362" name="Google Shape;362;p25"/>
          <p:cNvPicPr preferRelativeResize="0"/>
          <p:nvPr/>
        </p:nvPicPr>
        <p:blipFill>
          <a:blip r:embed="rId3">
            <a:alphaModFix/>
          </a:blip>
          <a:stretch>
            <a:fillRect/>
          </a:stretch>
        </p:blipFill>
        <p:spPr>
          <a:xfrm>
            <a:off x="854900" y="3240913"/>
            <a:ext cx="5219700" cy="103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206725" y="21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20" b="1" u="sng">
                <a:solidFill>
                  <a:schemeClr val="lt1"/>
                </a:solidFill>
              </a:rPr>
              <a:t>Model Building</a:t>
            </a:r>
            <a:endParaRPr sz="2920" b="1" u="sng">
              <a:solidFill>
                <a:schemeClr val="lt1"/>
              </a:solidFill>
            </a:endParaRPr>
          </a:p>
        </p:txBody>
      </p:sp>
      <p:sp>
        <p:nvSpPr>
          <p:cNvPr id="368" name="Google Shape;368;p26"/>
          <p:cNvSpPr txBox="1">
            <a:spLocks noGrp="1"/>
          </p:cNvSpPr>
          <p:nvPr>
            <p:ph type="body" idx="1"/>
          </p:nvPr>
        </p:nvSpPr>
        <p:spPr>
          <a:xfrm>
            <a:off x="131925" y="1232625"/>
            <a:ext cx="8520600" cy="428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Char char="●"/>
            </a:pPr>
            <a:r>
              <a:rPr lang="en" sz="1800" b="1">
                <a:solidFill>
                  <a:schemeClr val="lt1"/>
                </a:solidFill>
              </a:rPr>
              <a:t>ARIMA(Auto-Regressive Integrated Moving Average) Model</a:t>
            </a:r>
            <a:endParaRPr sz="1800" b="1">
              <a:solidFill>
                <a:schemeClr val="lt1"/>
              </a:solidFill>
            </a:endParaRPr>
          </a:p>
          <a:p>
            <a:pPr marL="914400" lvl="1" indent="-330200" algn="l" rtl="0">
              <a:spcBef>
                <a:spcPts val="0"/>
              </a:spcBef>
              <a:spcAft>
                <a:spcPts val="0"/>
              </a:spcAft>
              <a:buClr>
                <a:schemeClr val="lt1"/>
              </a:buClr>
              <a:buSzPts val="1600"/>
              <a:buChar char="○"/>
            </a:pPr>
            <a:r>
              <a:rPr lang="en" sz="1600" b="1">
                <a:solidFill>
                  <a:schemeClr val="lt1"/>
                </a:solidFill>
              </a:rPr>
              <a:t>Deciding Parameters: </a:t>
            </a:r>
            <a:endParaRPr sz="1600" b="1">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Number of AR(Auto-Regressive) terms (p)</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Number of MA (Moving Average) terms (q)</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Number of Differences (d)</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To determine, p and q, we can use Autocorrelation Function (ACF) and Partial Autocorrelation Function (PACF) plots.</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u="sng">
                <a:solidFill>
                  <a:schemeClr val="lt1"/>
                </a:solidFill>
              </a:rPr>
              <a:t>ACF &amp; PACF</a:t>
            </a:r>
            <a:endParaRPr b="1" u="sng">
              <a:solidFill>
                <a:schemeClr val="lt1"/>
              </a:solidFill>
            </a:endParaRPr>
          </a:p>
        </p:txBody>
      </p:sp>
      <p:sp>
        <p:nvSpPr>
          <p:cNvPr id="374" name="Google Shape;374;p27"/>
          <p:cNvSpPr txBox="1">
            <a:spLocks noGrp="1"/>
          </p:cNvSpPr>
          <p:nvPr>
            <p:ph type="body" idx="1"/>
          </p:nvPr>
        </p:nvSpPr>
        <p:spPr>
          <a:xfrm>
            <a:off x="3106675" y="4167850"/>
            <a:ext cx="79716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Optimum </a:t>
            </a:r>
            <a:r>
              <a:rPr lang="en" b="1">
                <a:solidFill>
                  <a:schemeClr val="lt1"/>
                </a:solidFill>
              </a:rPr>
              <a:t>p-value:2  and q-value: 2</a:t>
            </a:r>
            <a:endParaRPr b="1">
              <a:solidFill>
                <a:schemeClr val="lt1"/>
              </a:solidFill>
            </a:endParaRPr>
          </a:p>
        </p:txBody>
      </p:sp>
      <p:pic>
        <p:nvPicPr>
          <p:cNvPr id="375" name="Google Shape;375;p27"/>
          <p:cNvPicPr preferRelativeResize="0"/>
          <p:nvPr/>
        </p:nvPicPr>
        <p:blipFill>
          <a:blip r:embed="rId3">
            <a:alphaModFix/>
          </a:blip>
          <a:stretch>
            <a:fillRect/>
          </a:stretch>
        </p:blipFill>
        <p:spPr>
          <a:xfrm>
            <a:off x="645525" y="877500"/>
            <a:ext cx="3561125" cy="2999451"/>
          </a:xfrm>
          <a:prstGeom prst="rect">
            <a:avLst/>
          </a:prstGeom>
          <a:noFill/>
          <a:ln>
            <a:noFill/>
          </a:ln>
        </p:spPr>
      </p:pic>
      <p:pic>
        <p:nvPicPr>
          <p:cNvPr id="376" name="Google Shape;376;p27"/>
          <p:cNvPicPr preferRelativeResize="0"/>
          <p:nvPr/>
        </p:nvPicPr>
        <p:blipFill rotWithShape="1">
          <a:blip r:embed="rId4">
            <a:alphaModFix/>
          </a:blip>
          <a:srcRect/>
          <a:stretch/>
        </p:blipFill>
        <p:spPr>
          <a:xfrm>
            <a:off x="4910125" y="877500"/>
            <a:ext cx="3561125" cy="299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80"/>
        <p:cNvGrpSpPr/>
        <p:nvPr/>
      </p:nvGrpSpPr>
      <p:grpSpPr>
        <a:xfrm>
          <a:off x="0" y="0"/>
          <a:ext cx="0" cy="0"/>
          <a:chOff x="0" y="0"/>
          <a:chExt cx="0" cy="0"/>
        </a:xfrm>
      </p:grpSpPr>
      <p:sp>
        <p:nvSpPr>
          <p:cNvPr id="381" name="Google Shape;381;p28"/>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ARIMA Model</a:t>
            </a:r>
            <a:endParaRPr u="sng">
              <a:solidFill>
                <a:schemeClr val="lt1"/>
              </a:solidFill>
            </a:endParaRPr>
          </a:p>
        </p:txBody>
      </p:sp>
      <p:sp>
        <p:nvSpPr>
          <p:cNvPr id="382" name="Google Shape;382;p28"/>
          <p:cNvSpPr txBox="1">
            <a:spLocks noGrp="1"/>
          </p:cNvSpPr>
          <p:nvPr>
            <p:ph type="body" idx="1"/>
          </p:nvPr>
        </p:nvSpPr>
        <p:spPr>
          <a:xfrm>
            <a:off x="311700" y="560525"/>
            <a:ext cx="8520600" cy="42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80% of Training data and 20%of Testing data</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Optimum parameters</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p=2,d=1,q=2</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Predictions for test data</a:t>
            </a:r>
            <a:endParaRPr>
              <a:solidFill>
                <a:schemeClr val="lt1"/>
              </a:solidFill>
            </a:endParaRPr>
          </a:p>
          <a:p>
            <a:pPr marL="457200" lvl="0" indent="0" algn="l" rtl="0">
              <a:spcBef>
                <a:spcPts val="1200"/>
              </a:spcBef>
              <a:spcAft>
                <a:spcPts val="1200"/>
              </a:spcAft>
              <a:buNone/>
            </a:pPr>
            <a:endParaRPr>
              <a:solidFill>
                <a:schemeClr val="lt1"/>
              </a:solidFill>
            </a:endParaRPr>
          </a:p>
        </p:txBody>
      </p:sp>
      <p:pic>
        <p:nvPicPr>
          <p:cNvPr id="383" name="Google Shape;383;p28"/>
          <p:cNvPicPr preferRelativeResize="0"/>
          <p:nvPr/>
        </p:nvPicPr>
        <p:blipFill rotWithShape="1">
          <a:blip r:embed="rId3">
            <a:alphaModFix/>
          </a:blip>
          <a:srcRect l="3100" r="3520"/>
          <a:stretch/>
        </p:blipFill>
        <p:spPr>
          <a:xfrm>
            <a:off x="5244475" y="2647350"/>
            <a:ext cx="3825175" cy="1076325"/>
          </a:xfrm>
          <a:prstGeom prst="rect">
            <a:avLst/>
          </a:prstGeom>
          <a:noFill/>
          <a:ln>
            <a:noFill/>
          </a:ln>
        </p:spPr>
      </p:pic>
      <p:pic>
        <p:nvPicPr>
          <p:cNvPr id="384" name="Google Shape;384;p28"/>
          <p:cNvPicPr preferRelativeResize="0"/>
          <p:nvPr/>
        </p:nvPicPr>
        <p:blipFill>
          <a:blip r:embed="rId4">
            <a:alphaModFix/>
          </a:blip>
          <a:stretch>
            <a:fillRect/>
          </a:stretch>
        </p:blipFill>
        <p:spPr>
          <a:xfrm>
            <a:off x="81950" y="1812925"/>
            <a:ext cx="5030575" cy="317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311700" y="95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Let’s Explore other models</a:t>
            </a:r>
            <a:endParaRPr u="sng">
              <a:solidFill>
                <a:schemeClr val="lt1"/>
              </a:solidFill>
            </a:endParaRPr>
          </a:p>
        </p:txBody>
      </p:sp>
      <p:sp>
        <p:nvSpPr>
          <p:cNvPr id="390" name="Google Shape;390;p29"/>
          <p:cNvSpPr txBox="1">
            <a:spLocks noGrp="1"/>
          </p:cNvSpPr>
          <p:nvPr>
            <p:ph type="body" idx="1"/>
          </p:nvPr>
        </p:nvSpPr>
        <p:spPr>
          <a:xfrm>
            <a:off x="311700" y="927475"/>
            <a:ext cx="8520600" cy="42588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lt1"/>
              </a:buClr>
              <a:buSzPts val="2000"/>
              <a:buChar char="●"/>
            </a:pPr>
            <a:r>
              <a:rPr lang="en" sz="2000" b="1" u="sng">
                <a:solidFill>
                  <a:schemeClr val="lt1"/>
                </a:solidFill>
              </a:rPr>
              <a:t>Linear Model</a:t>
            </a:r>
            <a:endParaRPr sz="2000" b="1" u="sng">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Linear regression using Ordinary Least Squares (OLS) method</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regression of price variable over t</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Some variables used in code:</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t - a one-dimensional array containing integers from 1 (inclusive) to 469 (exclusive) </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t_squared  - A one dimensional array containing squared value of t.</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log_prices-  A one dimensional array containing logarithmic values of price</a:t>
            </a:r>
            <a:endParaRPr>
              <a:solidFill>
                <a:schemeClr val="lt1"/>
              </a:solidFill>
            </a:endParaRPr>
          </a:p>
          <a:p>
            <a:pPr marL="457200" lvl="0" indent="0" algn="l" rtl="0">
              <a:spcBef>
                <a:spcPts val="1200"/>
              </a:spcBef>
              <a:spcAft>
                <a:spcPts val="1200"/>
              </a:spcAft>
              <a:buNone/>
            </a:pPr>
            <a:endParaRPr>
              <a:solidFill>
                <a:schemeClr val="lt1"/>
              </a:solidFill>
            </a:endParaRPr>
          </a:p>
        </p:txBody>
      </p:sp>
      <p:pic>
        <p:nvPicPr>
          <p:cNvPr id="391" name="Google Shape;391;p29"/>
          <p:cNvPicPr preferRelativeResize="0"/>
          <p:nvPr/>
        </p:nvPicPr>
        <p:blipFill>
          <a:blip r:embed="rId3">
            <a:alphaModFix/>
          </a:blip>
          <a:stretch>
            <a:fillRect/>
          </a:stretch>
        </p:blipFill>
        <p:spPr>
          <a:xfrm>
            <a:off x="631250" y="3144038"/>
            <a:ext cx="6286500" cy="75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95"/>
        <p:cNvGrpSpPr/>
        <p:nvPr/>
      </p:nvGrpSpPr>
      <p:grpSpPr>
        <a:xfrm>
          <a:off x="0" y="0"/>
          <a:ext cx="0" cy="0"/>
          <a:chOff x="0" y="0"/>
          <a:chExt cx="0" cy="0"/>
        </a:xfrm>
      </p:grpSpPr>
      <p:sp>
        <p:nvSpPr>
          <p:cNvPr id="396" name="Google Shape;396;p30"/>
          <p:cNvSpPr txBox="1">
            <a:spLocks noGrp="1"/>
          </p:cNvSpPr>
          <p:nvPr>
            <p:ph type="title"/>
          </p:nvPr>
        </p:nvSpPr>
        <p:spPr>
          <a:xfrm>
            <a:off x="311700" y="193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solidFill>
                  <a:schemeClr val="lt1"/>
                </a:solidFill>
              </a:rPr>
              <a:t>Other various Linear regression Models</a:t>
            </a:r>
            <a:endParaRPr b="1" u="sng">
              <a:solidFill>
                <a:schemeClr val="lt1"/>
              </a:solidFill>
            </a:endParaRPr>
          </a:p>
        </p:txBody>
      </p:sp>
      <p:sp>
        <p:nvSpPr>
          <p:cNvPr id="397" name="Google Shape;397;p30"/>
          <p:cNvSpPr txBox="1">
            <a:spLocks noGrp="1"/>
          </p:cNvSpPr>
          <p:nvPr>
            <p:ph type="body" idx="1"/>
          </p:nvPr>
        </p:nvSpPr>
        <p:spPr>
          <a:xfrm>
            <a:off x="311700" y="1159675"/>
            <a:ext cx="8520600" cy="4313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chemeClr val="lt1"/>
              </a:buClr>
              <a:buSzPts val="1500"/>
              <a:buChar char="●"/>
            </a:pPr>
            <a:r>
              <a:rPr lang="en" sz="1500" b="1" u="sng">
                <a:solidFill>
                  <a:schemeClr val="lt1"/>
                </a:solidFill>
              </a:rPr>
              <a:t>Exponential</a:t>
            </a:r>
            <a:r>
              <a:rPr lang="en" sz="1500">
                <a:solidFill>
                  <a:schemeClr val="lt1"/>
                </a:solidFill>
              </a:rPr>
              <a:t>- linear regression of log_price over t </a:t>
            </a:r>
            <a:endParaRPr sz="1500">
              <a:solidFill>
                <a:schemeClr val="lt1"/>
              </a:solidFill>
            </a:endParaRPr>
          </a:p>
          <a:p>
            <a:pPr marL="457200" lvl="0" indent="-323850" algn="l" rtl="0">
              <a:lnSpc>
                <a:spcPct val="150000"/>
              </a:lnSpc>
              <a:spcBef>
                <a:spcPts val="0"/>
              </a:spcBef>
              <a:spcAft>
                <a:spcPts val="0"/>
              </a:spcAft>
              <a:buClr>
                <a:schemeClr val="lt1"/>
              </a:buClr>
              <a:buSzPts val="1500"/>
              <a:buChar char="●"/>
            </a:pPr>
            <a:r>
              <a:rPr lang="en" sz="1500" b="1" u="sng">
                <a:solidFill>
                  <a:schemeClr val="lt1"/>
                </a:solidFill>
              </a:rPr>
              <a:t>Quadratic</a:t>
            </a:r>
            <a:r>
              <a:rPr lang="en" sz="1500">
                <a:solidFill>
                  <a:schemeClr val="lt1"/>
                </a:solidFill>
              </a:rPr>
              <a:t>- linear regression of price over t and t_squared</a:t>
            </a:r>
            <a:endParaRPr sz="1500">
              <a:solidFill>
                <a:schemeClr val="lt1"/>
              </a:solidFill>
            </a:endParaRPr>
          </a:p>
          <a:p>
            <a:pPr marL="457200" lvl="0" indent="-323850" algn="l" rtl="0">
              <a:lnSpc>
                <a:spcPct val="150000"/>
              </a:lnSpc>
              <a:spcBef>
                <a:spcPts val="0"/>
              </a:spcBef>
              <a:spcAft>
                <a:spcPts val="0"/>
              </a:spcAft>
              <a:buClr>
                <a:schemeClr val="lt1"/>
              </a:buClr>
              <a:buSzPts val="1500"/>
              <a:buChar char="●"/>
            </a:pPr>
            <a:r>
              <a:rPr lang="en" sz="1500" b="1" u="sng">
                <a:solidFill>
                  <a:schemeClr val="lt1"/>
                </a:solidFill>
              </a:rPr>
              <a:t>Additive seasonality</a:t>
            </a:r>
            <a:r>
              <a:rPr lang="en" sz="1500">
                <a:solidFill>
                  <a:schemeClr val="lt1"/>
                </a:solidFill>
              </a:rPr>
              <a:t>- linear regression of prices over months</a:t>
            </a:r>
            <a:endParaRPr sz="1500">
              <a:solidFill>
                <a:schemeClr val="lt1"/>
              </a:solidFill>
            </a:endParaRPr>
          </a:p>
          <a:p>
            <a:pPr marL="457200" lvl="0" indent="-323850" algn="l" rtl="0">
              <a:lnSpc>
                <a:spcPct val="150000"/>
              </a:lnSpc>
              <a:spcBef>
                <a:spcPts val="0"/>
              </a:spcBef>
              <a:spcAft>
                <a:spcPts val="0"/>
              </a:spcAft>
              <a:buClr>
                <a:schemeClr val="lt1"/>
              </a:buClr>
              <a:buSzPts val="1500"/>
              <a:buChar char="●"/>
            </a:pPr>
            <a:r>
              <a:rPr lang="en" sz="1500" b="1" u="sng">
                <a:solidFill>
                  <a:schemeClr val="lt1"/>
                </a:solidFill>
              </a:rPr>
              <a:t>Additive quadratic seasonality</a:t>
            </a:r>
            <a:r>
              <a:rPr lang="en" sz="1500">
                <a:solidFill>
                  <a:schemeClr val="lt1"/>
                </a:solidFill>
              </a:rPr>
              <a:t>- linear regression of price over t,tsquared and months</a:t>
            </a:r>
            <a:endParaRPr sz="1500">
              <a:solidFill>
                <a:schemeClr val="lt1"/>
              </a:solidFill>
            </a:endParaRPr>
          </a:p>
          <a:p>
            <a:pPr marL="457200" lvl="0" indent="-323850" algn="l" rtl="0">
              <a:lnSpc>
                <a:spcPct val="150000"/>
              </a:lnSpc>
              <a:spcBef>
                <a:spcPts val="0"/>
              </a:spcBef>
              <a:spcAft>
                <a:spcPts val="0"/>
              </a:spcAft>
              <a:buClr>
                <a:schemeClr val="lt1"/>
              </a:buClr>
              <a:buSzPts val="1500"/>
              <a:buChar char="●"/>
            </a:pPr>
            <a:r>
              <a:rPr lang="en" sz="1500" b="1" u="sng">
                <a:solidFill>
                  <a:schemeClr val="lt1"/>
                </a:solidFill>
              </a:rPr>
              <a:t>Multiplicative Seasonality </a:t>
            </a:r>
            <a:r>
              <a:rPr lang="en" sz="1500">
                <a:solidFill>
                  <a:schemeClr val="lt1"/>
                </a:solidFill>
              </a:rPr>
              <a:t>- linear regression of log_price over months</a:t>
            </a:r>
            <a:endParaRPr sz="1500">
              <a:solidFill>
                <a:schemeClr val="lt1"/>
              </a:solidFill>
            </a:endParaRPr>
          </a:p>
          <a:p>
            <a:pPr marL="457200" lvl="0" indent="-323850" algn="l" rtl="0">
              <a:lnSpc>
                <a:spcPct val="150000"/>
              </a:lnSpc>
              <a:spcBef>
                <a:spcPts val="0"/>
              </a:spcBef>
              <a:spcAft>
                <a:spcPts val="0"/>
              </a:spcAft>
              <a:buClr>
                <a:schemeClr val="lt1"/>
              </a:buClr>
              <a:buSzPts val="1500"/>
              <a:buChar char="●"/>
            </a:pPr>
            <a:r>
              <a:rPr lang="en" sz="1500" b="1" u="sng">
                <a:solidFill>
                  <a:schemeClr val="lt1"/>
                </a:solidFill>
              </a:rPr>
              <a:t>Multiplicative Additive Seasonality</a:t>
            </a:r>
            <a:r>
              <a:rPr lang="en" sz="1500">
                <a:solidFill>
                  <a:schemeClr val="lt1"/>
                </a:solidFill>
              </a:rPr>
              <a:t> - linear regression of log_price over t and months</a:t>
            </a:r>
            <a:endParaRPr sz="1500">
              <a:solidFill>
                <a:schemeClr val="lt1"/>
              </a:solidFill>
            </a:endParaRPr>
          </a:p>
          <a:p>
            <a:pPr marL="0" lvl="0" indent="0" algn="l" rtl="0">
              <a:lnSpc>
                <a:spcPct val="150000"/>
              </a:lnSpc>
              <a:spcBef>
                <a:spcPts val="1200"/>
              </a:spcBef>
              <a:spcAft>
                <a:spcPts val="1200"/>
              </a:spcAft>
              <a:buNone/>
            </a:pPr>
            <a:endParaRPr sz="15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1"/>
        <p:cNvGrpSpPr/>
        <p:nvPr/>
      </p:nvGrpSpPr>
      <p:grpSpPr>
        <a:xfrm>
          <a:off x="0" y="0"/>
          <a:ext cx="0" cy="0"/>
          <a:chOff x="0" y="0"/>
          <a:chExt cx="0" cy="0"/>
        </a:xfrm>
      </p:grpSpPr>
      <p:sp>
        <p:nvSpPr>
          <p:cNvPr id="402" name="Google Shape;402;p31"/>
          <p:cNvSpPr txBox="1">
            <a:spLocks noGrp="1"/>
          </p:cNvSpPr>
          <p:nvPr>
            <p:ph type="title"/>
          </p:nvPr>
        </p:nvSpPr>
        <p:spPr>
          <a:xfrm>
            <a:off x="1303800" y="65175"/>
            <a:ext cx="7030500" cy="61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Long Short-Term Memory (LSTM) Model</a:t>
            </a:r>
            <a:endParaRPr u="sng">
              <a:solidFill>
                <a:schemeClr val="lt1"/>
              </a:solidFill>
            </a:endParaRPr>
          </a:p>
        </p:txBody>
      </p:sp>
      <p:sp>
        <p:nvSpPr>
          <p:cNvPr id="403" name="Google Shape;403;p31"/>
          <p:cNvSpPr txBox="1">
            <a:spLocks noGrp="1"/>
          </p:cNvSpPr>
          <p:nvPr>
            <p:ph type="body" idx="1"/>
          </p:nvPr>
        </p:nvSpPr>
        <p:spPr>
          <a:xfrm>
            <a:off x="1303800" y="893500"/>
            <a:ext cx="7030500" cy="363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lt1"/>
                </a:solidFill>
              </a:rPr>
              <a:t>A type of Recurrent Neural Network (RNN), where features are applied as an input.</a:t>
            </a:r>
            <a:endParaRPr sz="1800">
              <a:solidFill>
                <a:schemeClr val="lt1"/>
              </a:solidFill>
            </a:endParaRPr>
          </a:p>
          <a:p>
            <a:pPr marL="0" lvl="0" indent="0" algn="l" rtl="0">
              <a:spcBef>
                <a:spcPts val="1200"/>
              </a:spcBef>
              <a:spcAft>
                <a:spcPts val="0"/>
              </a:spcAft>
              <a:buNone/>
            </a:pPr>
            <a:r>
              <a:rPr lang="en" sz="1800">
                <a:solidFill>
                  <a:schemeClr val="lt1"/>
                </a:solidFill>
              </a:rPr>
              <a:t>More parameters to be learned</a:t>
            </a:r>
            <a:endParaRPr sz="1800">
              <a:solidFill>
                <a:schemeClr val="lt1"/>
              </a:solidFill>
            </a:endParaRPr>
          </a:p>
          <a:p>
            <a:pPr marL="0" lvl="0" indent="0" algn="l" rtl="0">
              <a:spcBef>
                <a:spcPts val="1200"/>
              </a:spcBef>
              <a:spcAft>
                <a:spcPts val="0"/>
              </a:spcAft>
              <a:buNone/>
            </a:pPr>
            <a:r>
              <a:rPr lang="en" sz="1800">
                <a:solidFill>
                  <a:schemeClr val="lt1"/>
                </a:solidFill>
              </a:rPr>
              <a:t>Platforms and Libraries Used:  </a:t>
            </a:r>
            <a:r>
              <a:rPr lang="en" sz="1800" b="1">
                <a:solidFill>
                  <a:schemeClr val="lt1"/>
                </a:solidFill>
              </a:rPr>
              <a:t>TensorFlow</a:t>
            </a:r>
            <a:endParaRPr sz="1800" b="1">
              <a:solidFill>
                <a:schemeClr val="lt1"/>
              </a:solidFill>
            </a:endParaRPr>
          </a:p>
          <a:p>
            <a:pPr marL="0" lvl="0" indent="0" algn="l" rtl="0">
              <a:spcBef>
                <a:spcPts val="1200"/>
              </a:spcBef>
              <a:spcAft>
                <a:spcPts val="0"/>
              </a:spcAft>
              <a:buNone/>
            </a:pPr>
            <a:r>
              <a:rPr lang="en" sz="1800" b="1">
                <a:solidFill>
                  <a:schemeClr val="lt1"/>
                </a:solidFill>
              </a:rPr>
              <a:t>							Keras.models - -&gt; sequential</a:t>
            </a:r>
            <a:endParaRPr sz="1800" b="1">
              <a:solidFill>
                <a:schemeClr val="lt1"/>
              </a:solidFill>
            </a:endParaRPr>
          </a:p>
          <a:p>
            <a:pPr marL="0" lvl="0" indent="0" algn="l" rtl="0">
              <a:spcBef>
                <a:spcPts val="1200"/>
              </a:spcBef>
              <a:spcAft>
                <a:spcPts val="0"/>
              </a:spcAft>
              <a:buNone/>
            </a:pPr>
            <a:r>
              <a:rPr lang="en" sz="1800" b="1">
                <a:solidFill>
                  <a:schemeClr val="lt1"/>
                </a:solidFill>
              </a:rPr>
              <a:t>							Keras.layers </a:t>
            </a:r>
            <a:endParaRPr sz="1800" b="1">
              <a:solidFill>
                <a:schemeClr val="lt1"/>
              </a:solidFill>
            </a:endParaRPr>
          </a:p>
          <a:p>
            <a:pPr marL="0" lvl="0" indent="0" algn="l" rtl="0">
              <a:spcBef>
                <a:spcPts val="1200"/>
              </a:spcBef>
              <a:spcAft>
                <a:spcPts val="1200"/>
              </a:spcAft>
              <a:buNone/>
            </a:pPr>
            <a:r>
              <a:rPr lang="en" sz="1800" b="1">
                <a:solidFill>
                  <a:schemeClr val="lt1"/>
                </a:solidFill>
              </a:rPr>
              <a:t>							LSTM,Dense</a:t>
            </a:r>
            <a:endParaRPr sz="18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0" y="0"/>
            <a:ext cx="9144000" cy="83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Business Problem</a:t>
            </a:r>
            <a:endParaRPr u="sng"/>
          </a:p>
        </p:txBody>
      </p:sp>
      <p:sp>
        <p:nvSpPr>
          <p:cNvPr id="286" name="Google Shape;286;p14"/>
          <p:cNvSpPr txBox="1">
            <a:spLocks noGrp="1"/>
          </p:cNvSpPr>
          <p:nvPr>
            <p:ph type="body" idx="1"/>
          </p:nvPr>
        </p:nvSpPr>
        <p:spPr>
          <a:xfrm>
            <a:off x="0" y="650175"/>
            <a:ext cx="9144000" cy="45879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chemeClr val="lt1"/>
              </a:buClr>
              <a:buSzPts val="1550"/>
              <a:buFont typeface="Roboto"/>
              <a:buChar char="●"/>
            </a:pPr>
            <a:r>
              <a:rPr lang="en" sz="1550">
                <a:solidFill>
                  <a:schemeClr val="lt1"/>
                </a:solidFill>
                <a:latin typeface="Roboto"/>
                <a:ea typeface="Roboto"/>
                <a:cs typeface="Roboto"/>
                <a:sym typeface="Roboto"/>
              </a:rPr>
              <a:t>To produce crude oil and refined industrial products at the lowest possible cost to remain competitive.</a:t>
            </a:r>
            <a:endParaRPr sz="1550">
              <a:solidFill>
                <a:schemeClr val="lt1"/>
              </a:solidFill>
              <a:latin typeface="Roboto"/>
              <a:ea typeface="Roboto"/>
              <a:cs typeface="Roboto"/>
              <a:sym typeface="Roboto"/>
            </a:endParaRPr>
          </a:p>
          <a:p>
            <a:pPr marL="457200" lvl="0" indent="-320675" algn="l" rtl="0">
              <a:spcBef>
                <a:spcPts val="0"/>
              </a:spcBef>
              <a:spcAft>
                <a:spcPts val="0"/>
              </a:spcAft>
              <a:buClr>
                <a:schemeClr val="lt1"/>
              </a:buClr>
              <a:buSzPts val="1450"/>
              <a:buChar char="●"/>
            </a:pPr>
            <a:r>
              <a:rPr lang="en" sz="1450">
                <a:solidFill>
                  <a:schemeClr val="lt1"/>
                </a:solidFill>
              </a:rPr>
              <a:t>A long-term risk for oil and gas companies is a dwindling natural supply.</a:t>
            </a:r>
            <a:endParaRPr sz="1450">
              <a:solidFill>
                <a:schemeClr val="lt1"/>
              </a:solidFill>
            </a:endParaRPr>
          </a:p>
          <a:p>
            <a:pPr marL="457200" lvl="0" indent="-320675" algn="l" rtl="0">
              <a:spcBef>
                <a:spcPts val="0"/>
              </a:spcBef>
              <a:spcAft>
                <a:spcPts val="0"/>
              </a:spcAft>
              <a:buClr>
                <a:schemeClr val="lt1"/>
              </a:buClr>
              <a:buSzPts val="1450"/>
              <a:buChar char="●"/>
            </a:pPr>
            <a:r>
              <a:rPr lang="en" sz="1450">
                <a:solidFill>
                  <a:schemeClr val="lt1"/>
                </a:solidFill>
              </a:rPr>
              <a:t>Short-term risks include political stances and supply-and-demand.</a:t>
            </a:r>
            <a:endParaRPr sz="1450">
              <a:solidFill>
                <a:schemeClr val="lt1"/>
              </a:solidFill>
            </a:endParaRPr>
          </a:p>
          <a:p>
            <a:pPr marL="0" lvl="0" indent="0" algn="l" rtl="0">
              <a:spcBef>
                <a:spcPts val="0"/>
              </a:spcBef>
              <a:spcAft>
                <a:spcPts val="0"/>
              </a:spcAft>
              <a:buNone/>
            </a:pPr>
            <a:endParaRPr sz="1450">
              <a:solidFill>
                <a:schemeClr val="lt1"/>
              </a:solidFill>
            </a:endParaRPr>
          </a:p>
          <a:p>
            <a:pPr marL="0" lvl="0" indent="0" algn="l" rtl="0">
              <a:spcBef>
                <a:spcPts val="0"/>
              </a:spcBef>
              <a:spcAft>
                <a:spcPts val="0"/>
              </a:spcAft>
              <a:buNone/>
            </a:pPr>
            <a:endParaRPr sz="1450">
              <a:solidFill>
                <a:schemeClr val="lt1"/>
              </a:solidFill>
            </a:endParaRPr>
          </a:p>
          <a:p>
            <a:pPr marL="0" lvl="0" indent="0" algn="l" rtl="0">
              <a:spcBef>
                <a:spcPts val="0"/>
              </a:spcBef>
              <a:spcAft>
                <a:spcPts val="0"/>
              </a:spcAft>
              <a:buNone/>
            </a:pPr>
            <a:r>
              <a:rPr lang="en" sz="1700" b="1" u="sng">
                <a:solidFill>
                  <a:schemeClr val="lt1"/>
                </a:solidFill>
              </a:rPr>
              <a:t>Objective</a:t>
            </a:r>
            <a:endParaRPr sz="1700" b="1" u="sng">
              <a:solidFill>
                <a:schemeClr val="lt1"/>
              </a:solidFill>
            </a:endParaRPr>
          </a:p>
          <a:p>
            <a:pPr marL="0" lvl="0" indent="457200" algn="l" rtl="0">
              <a:spcBef>
                <a:spcPts val="1200"/>
              </a:spcBef>
              <a:spcAft>
                <a:spcPts val="0"/>
              </a:spcAft>
              <a:buNone/>
            </a:pPr>
            <a:r>
              <a:rPr lang="en">
                <a:solidFill>
                  <a:schemeClr val="lt1"/>
                </a:solidFill>
              </a:rPr>
              <a:t>Crude oil fluctuation have impact on global economies and thus prices forecasting can assist in minimising the risk              associated with volatility in oil prices.price forecasting are very important to various stakeholders: government,public,private enterprises,policy makers &amp; investors</a:t>
            </a:r>
            <a:endParaRPr>
              <a:solidFill>
                <a:schemeClr val="lt1"/>
              </a:solidFill>
            </a:endParaRPr>
          </a:p>
          <a:p>
            <a:pPr marL="0" lvl="0" indent="457200" algn="l" rtl="0">
              <a:spcBef>
                <a:spcPts val="1200"/>
              </a:spcBef>
              <a:spcAft>
                <a:spcPts val="1200"/>
              </a:spcAft>
              <a:buNone/>
            </a:pPr>
            <a:r>
              <a:rPr lang="en">
                <a:solidFill>
                  <a:schemeClr val="lt1"/>
                </a:solidFill>
              </a:rPr>
              <a:t>To maintain higher standards in respect of safety,environment projection &amp; occupational health at all production unit</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1303800" y="65175"/>
            <a:ext cx="7030500" cy="74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LSTM model: Specifications</a:t>
            </a:r>
            <a:endParaRPr u="sng">
              <a:solidFill>
                <a:schemeClr val="lt1"/>
              </a:solidFill>
            </a:endParaRPr>
          </a:p>
        </p:txBody>
      </p:sp>
      <p:sp>
        <p:nvSpPr>
          <p:cNvPr id="409" name="Google Shape;409;p32"/>
          <p:cNvSpPr txBox="1">
            <a:spLocks noGrp="1"/>
          </p:cNvSpPr>
          <p:nvPr>
            <p:ph type="body" idx="1"/>
          </p:nvPr>
        </p:nvSpPr>
        <p:spPr>
          <a:xfrm>
            <a:off x="1303800" y="724400"/>
            <a:ext cx="7506300" cy="4058400"/>
          </a:xfrm>
          <a:prstGeom prst="rect">
            <a:avLst/>
          </a:prstGeom>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Clr>
                <a:schemeClr val="lt1"/>
              </a:buClr>
              <a:buSzPts val="1900"/>
              <a:buChar char="●"/>
            </a:pPr>
            <a:r>
              <a:rPr lang="en" sz="1900">
                <a:solidFill>
                  <a:schemeClr val="lt1"/>
                </a:solidFill>
              </a:rPr>
              <a:t>Sequential model that is Linear stack of layers</a:t>
            </a:r>
            <a:endParaRPr sz="1900">
              <a:solidFill>
                <a:schemeClr val="lt1"/>
              </a:solidFill>
            </a:endParaRPr>
          </a:p>
          <a:p>
            <a:pPr marL="457200" lvl="0" indent="-349250" algn="l" rtl="0">
              <a:lnSpc>
                <a:spcPct val="150000"/>
              </a:lnSpc>
              <a:spcBef>
                <a:spcPts val="0"/>
              </a:spcBef>
              <a:spcAft>
                <a:spcPts val="0"/>
              </a:spcAft>
              <a:buClr>
                <a:schemeClr val="lt1"/>
              </a:buClr>
              <a:buSzPts val="1900"/>
              <a:buChar char="●"/>
            </a:pPr>
            <a:r>
              <a:rPr lang="en" sz="1900">
                <a:solidFill>
                  <a:schemeClr val="lt1"/>
                </a:solidFill>
              </a:rPr>
              <a:t>Model contains total three layers</a:t>
            </a:r>
            <a:endParaRPr sz="1900">
              <a:solidFill>
                <a:schemeClr val="lt1"/>
              </a:solidFill>
            </a:endParaRPr>
          </a:p>
          <a:p>
            <a:pPr marL="457200" lvl="0" indent="-349250" algn="l" rtl="0">
              <a:lnSpc>
                <a:spcPct val="150000"/>
              </a:lnSpc>
              <a:spcBef>
                <a:spcPts val="0"/>
              </a:spcBef>
              <a:spcAft>
                <a:spcPts val="0"/>
              </a:spcAft>
              <a:buClr>
                <a:schemeClr val="lt1"/>
              </a:buClr>
              <a:buSzPts val="1900"/>
              <a:buChar char="●"/>
            </a:pPr>
            <a:r>
              <a:rPr lang="en" sz="1900">
                <a:solidFill>
                  <a:schemeClr val="lt1"/>
                </a:solidFill>
              </a:rPr>
              <a:t>Two layers: </a:t>
            </a:r>
            <a:r>
              <a:rPr lang="en" sz="1900" b="1">
                <a:solidFill>
                  <a:schemeClr val="lt1"/>
                </a:solidFill>
              </a:rPr>
              <a:t>LSTM</a:t>
            </a:r>
            <a:r>
              <a:rPr lang="en" sz="1900">
                <a:solidFill>
                  <a:schemeClr val="lt1"/>
                </a:solidFill>
              </a:rPr>
              <a:t> One Layer: </a:t>
            </a:r>
            <a:r>
              <a:rPr lang="en" sz="1900" b="1">
                <a:solidFill>
                  <a:schemeClr val="lt1"/>
                </a:solidFill>
              </a:rPr>
              <a:t>Dense</a:t>
            </a:r>
            <a:endParaRPr sz="1900" b="1">
              <a:solidFill>
                <a:schemeClr val="lt1"/>
              </a:solidFill>
            </a:endParaRPr>
          </a:p>
          <a:p>
            <a:pPr marL="457200" lvl="0" indent="-349250" algn="l" rtl="0">
              <a:lnSpc>
                <a:spcPct val="150000"/>
              </a:lnSpc>
              <a:spcBef>
                <a:spcPts val="0"/>
              </a:spcBef>
              <a:spcAft>
                <a:spcPts val="0"/>
              </a:spcAft>
              <a:buClr>
                <a:schemeClr val="lt1"/>
              </a:buClr>
              <a:buSzPts val="1900"/>
              <a:buChar char="●"/>
            </a:pPr>
            <a:r>
              <a:rPr lang="en" sz="1900">
                <a:solidFill>
                  <a:schemeClr val="lt1"/>
                </a:solidFill>
              </a:rPr>
              <a:t>LSTM layers with 50 units each.</a:t>
            </a:r>
            <a:endParaRPr sz="1900">
              <a:solidFill>
                <a:schemeClr val="lt1"/>
              </a:solidFill>
            </a:endParaRPr>
          </a:p>
          <a:p>
            <a:pPr marL="457200" lvl="0" indent="-349250" algn="l" rtl="0">
              <a:lnSpc>
                <a:spcPct val="150000"/>
              </a:lnSpc>
              <a:spcBef>
                <a:spcPts val="0"/>
              </a:spcBef>
              <a:spcAft>
                <a:spcPts val="0"/>
              </a:spcAft>
              <a:buClr>
                <a:schemeClr val="lt1"/>
              </a:buClr>
              <a:buSzPts val="1900"/>
              <a:buChar char="●"/>
            </a:pPr>
            <a:r>
              <a:rPr lang="en" sz="1900">
                <a:solidFill>
                  <a:schemeClr val="lt1"/>
                </a:solidFill>
              </a:rPr>
              <a:t>Batch size (Number of samples per gradient update): </a:t>
            </a:r>
            <a:r>
              <a:rPr lang="en" sz="1900" b="1" u="sng">
                <a:solidFill>
                  <a:schemeClr val="lt1"/>
                </a:solidFill>
              </a:rPr>
              <a:t>32</a:t>
            </a:r>
            <a:endParaRPr sz="1900" b="1" u="sng">
              <a:solidFill>
                <a:schemeClr val="lt1"/>
              </a:solidFill>
            </a:endParaRPr>
          </a:p>
          <a:p>
            <a:pPr marL="457200" lvl="0" indent="-349250" algn="l" rtl="0">
              <a:lnSpc>
                <a:spcPct val="150000"/>
              </a:lnSpc>
              <a:spcBef>
                <a:spcPts val="0"/>
              </a:spcBef>
              <a:spcAft>
                <a:spcPts val="0"/>
              </a:spcAft>
              <a:buClr>
                <a:schemeClr val="lt1"/>
              </a:buClr>
              <a:buSzPts val="1900"/>
              <a:buChar char="●"/>
            </a:pPr>
            <a:r>
              <a:rPr lang="en" sz="1900">
                <a:solidFill>
                  <a:schemeClr val="lt1"/>
                </a:solidFill>
              </a:rPr>
              <a:t>Optimizer: </a:t>
            </a:r>
            <a:r>
              <a:rPr lang="en" sz="1900" b="1" u="sng">
                <a:solidFill>
                  <a:schemeClr val="lt1"/>
                </a:solidFill>
              </a:rPr>
              <a:t>ADAM</a:t>
            </a:r>
            <a:endParaRPr sz="1900" b="1" u="sng">
              <a:solidFill>
                <a:schemeClr val="lt1"/>
              </a:solidFill>
            </a:endParaRPr>
          </a:p>
          <a:p>
            <a:pPr marL="457200" lvl="0" indent="-349250" algn="l" rtl="0">
              <a:lnSpc>
                <a:spcPct val="150000"/>
              </a:lnSpc>
              <a:spcBef>
                <a:spcPts val="0"/>
              </a:spcBef>
              <a:spcAft>
                <a:spcPts val="0"/>
              </a:spcAft>
              <a:buClr>
                <a:schemeClr val="lt1"/>
              </a:buClr>
              <a:buSzPts val="1900"/>
              <a:buChar char="●"/>
            </a:pPr>
            <a:r>
              <a:rPr lang="en" sz="1900">
                <a:solidFill>
                  <a:schemeClr val="lt1"/>
                </a:solidFill>
              </a:rPr>
              <a:t>Epochs: </a:t>
            </a:r>
            <a:r>
              <a:rPr lang="en" sz="1900" b="1" u="sng">
                <a:solidFill>
                  <a:schemeClr val="lt1"/>
                </a:solidFill>
              </a:rPr>
              <a:t>50</a:t>
            </a:r>
            <a:endParaRPr sz="1900" b="1" u="sng">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13"/>
        <p:cNvGrpSpPr/>
        <p:nvPr/>
      </p:nvGrpSpPr>
      <p:grpSpPr>
        <a:xfrm>
          <a:off x="0" y="0"/>
          <a:ext cx="0" cy="0"/>
          <a:chOff x="0" y="0"/>
          <a:chExt cx="0" cy="0"/>
        </a:xfrm>
      </p:grpSpPr>
      <p:sp>
        <p:nvSpPr>
          <p:cNvPr id="414" name="Google Shape;414;p33"/>
          <p:cNvSpPr txBox="1">
            <a:spLocks noGrp="1"/>
          </p:cNvSpPr>
          <p:nvPr>
            <p:ph type="title"/>
          </p:nvPr>
        </p:nvSpPr>
        <p:spPr>
          <a:xfrm>
            <a:off x="1233350"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Evaluation of LSTM on Test Data</a:t>
            </a:r>
            <a:endParaRPr u="sng">
              <a:solidFill>
                <a:schemeClr val="lt1"/>
              </a:solidFill>
            </a:endParaRPr>
          </a:p>
        </p:txBody>
      </p:sp>
      <p:sp>
        <p:nvSpPr>
          <p:cNvPr id="415" name="Google Shape;415;p33"/>
          <p:cNvSpPr txBox="1">
            <a:spLocks noGrp="1"/>
          </p:cNvSpPr>
          <p:nvPr>
            <p:ph type="body" idx="1"/>
          </p:nvPr>
        </p:nvSpPr>
        <p:spPr>
          <a:xfrm>
            <a:off x="1303800" y="598575"/>
            <a:ext cx="4913400" cy="422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16" name="Google Shape;416;p33"/>
          <p:cNvPicPr preferRelativeResize="0"/>
          <p:nvPr/>
        </p:nvPicPr>
        <p:blipFill rotWithShape="1">
          <a:blip r:embed="rId3">
            <a:alphaModFix/>
          </a:blip>
          <a:srcRect l="3016"/>
          <a:stretch/>
        </p:blipFill>
        <p:spPr>
          <a:xfrm>
            <a:off x="6549725" y="598575"/>
            <a:ext cx="2485925" cy="4304750"/>
          </a:xfrm>
          <a:prstGeom prst="rect">
            <a:avLst/>
          </a:prstGeom>
          <a:noFill/>
          <a:ln>
            <a:noFill/>
          </a:ln>
        </p:spPr>
      </p:pic>
      <p:pic>
        <p:nvPicPr>
          <p:cNvPr id="417" name="Google Shape;417;p33"/>
          <p:cNvPicPr preferRelativeResize="0"/>
          <p:nvPr/>
        </p:nvPicPr>
        <p:blipFill>
          <a:blip r:embed="rId4">
            <a:alphaModFix/>
          </a:blip>
          <a:stretch>
            <a:fillRect/>
          </a:stretch>
        </p:blipFill>
        <p:spPr>
          <a:xfrm>
            <a:off x="179325" y="598575"/>
            <a:ext cx="6293000" cy="4304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21"/>
        <p:cNvGrpSpPr/>
        <p:nvPr/>
      </p:nvGrpSpPr>
      <p:grpSpPr>
        <a:xfrm>
          <a:off x="0" y="0"/>
          <a:ext cx="0" cy="0"/>
          <a:chOff x="0" y="0"/>
          <a:chExt cx="0" cy="0"/>
        </a:xfrm>
      </p:grpSpPr>
      <p:sp>
        <p:nvSpPr>
          <p:cNvPr id="422" name="Google Shape;422;p34"/>
          <p:cNvSpPr txBox="1">
            <a:spLocks noGrp="1"/>
          </p:cNvSpPr>
          <p:nvPr>
            <p:ph type="title"/>
          </p:nvPr>
        </p:nvSpPr>
        <p:spPr>
          <a:xfrm>
            <a:off x="1303800" y="65175"/>
            <a:ext cx="7030500" cy="61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Holter-Winters Seasonal Model</a:t>
            </a:r>
            <a:endParaRPr u="sng">
              <a:solidFill>
                <a:schemeClr val="lt1"/>
              </a:solidFill>
            </a:endParaRPr>
          </a:p>
        </p:txBody>
      </p:sp>
      <p:sp>
        <p:nvSpPr>
          <p:cNvPr id="423" name="Google Shape;423;p34"/>
          <p:cNvSpPr txBox="1">
            <a:spLocks noGrp="1"/>
          </p:cNvSpPr>
          <p:nvPr>
            <p:ph type="body" idx="1"/>
          </p:nvPr>
        </p:nvSpPr>
        <p:spPr>
          <a:xfrm>
            <a:off x="1303800" y="681075"/>
            <a:ext cx="7030500" cy="3850500"/>
          </a:xfrm>
          <a:prstGeom prst="rect">
            <a:avLst/>
          </a:prstGeom>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Clr>
                <a:schemeClr val="lt1"/>
              </a:buClr>
              <a:buSzPts val="1700"/>
              <a:buChar char="●"/>
            </a:pPr>
            <a:r>
              <a:rPr lang="en" sz="1700">
                <a:solidFill>
                  <a:schemeClr val="lt1"/>
                </a:solidFill>
              </a:rPr>
              <a:t>Also known as triple exponential seasoning model</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a:solidFill>
                  <a:schemeClr val="lt1"/>
                </a:solidFill>
              </a:rPr>
              <a:t>Three components of model are Level, Trend, and Seasonality.</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a:solidFill>
                  <a:schemeClr val="lt1"/>
                </a:solidFill>
              </a:rPr>
              <a:t>Considered two seasonality</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b="1">
                <a:solidFill>
                  <a:schemeClr val="lt1"/>
                </a:solidFill>
              </a:rPr>
              <a:t>Additive:</a:t>
            </a:r>
            <a:r>
              <a:rPr lang="en" sz="1700">
                <a:solidFill>
                  <a:schemeClr val="lt1"/>
                </a:solidFill>
              </a:rPr>
              <a:t> Seasonal component is added to the level and trend, forecasted values are addition of all three components</a:t>
            </a:r>
            <a:endParaRPr sz="1700">
              <a:solidFill>
                <a:schemeClr val="lt1"/>
              </a:solidFill>
            </a:endParaRPr>
          </a:p>
          <a:p>
            <a:pPr marL="457200" lvl="0" indent="-336550" algn="l" rtl="0">
              <a:lnSpc>
                <a:spcPct val="150000"/>
              </a:lnSpc>
              <a:spcBef>
                <a:spcPts val="0"/>
              </a:spcBef>
              <a:spcAft>
                <a:spcPts val="0"/>
              </a:spcAft>
              <a:buClr>
                <a:schemeClr val="lt1"/>
              </a:buClr>
              <a:buSzPts val="1700"/>
              <a:buChar char="●"/>
            </a:pPr>
            <a:r>
              <a:rPr lang="en" sz="1700" b="1">
                <a:solidFill>
                  <a:schemeClr val="lt1"/>
                </a:solidFill>
              </a:rPr>
              <a:t>Multiplicative:</a:t>
            </a:r>
            <a:r>
              <a:rPr lang="en" sz="1700">
                <a:solidFill>
                  <a:schemeClr val="lt1"/>
                </a:solidFill>
              </a:rPr>
              <a:t> Seasonal component is multiplied by the level and trend, forecasted values are multiplication of all three components</a:t>
            </a:r>
            <a:endParaRPr sz="1700">
              <a:solidFill>
                <a:schemeClr val="lt1"/>
              </a:solidFill>
            </a:endParaRPr>
          </a:p>
          <a:p>
            <a:pPr marL="457200" lvl="0" indent="0" algn="l" rtl="0">
              <a:lnSpc>
                <a:spcPct val="150000"/>
              </a:lnSpc>
              <a:spcBef>
                <a:spcPts val="1200"/>
              </a:spcBef>
              <a:spcAft>
                <a:spcPts val="1200"/>
              </a:spcAft>
              <a:buNone/>
            </a:pPr>
            <a:endParaRPr sz="17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27"/>
        <p:cNvGrpSpPr/>
        <p:nvPr/>
      </p:nvGrpSpPr>
      <p:grpSpPr>
        <a:xfrm>
          <a:off x="0" y="0"/>
          <a:ext cx="0" cy="0"/>
          <a:chOff x="0" y="0"/>
          <a:chExt cx="0" cy="0"/>
        </a:xfrm>
      </p:grpSpPr>
      <p:sp>
        <p:nvSpPr>
          <p:cNvPr id="428" name="Google Shape;428;p35"/>
          <p:cNvSpPr txBox="1">
            <a:spLocks noGrp="1"/>
          </p:cNvSpPr>
          <p:nvPr>
            <p:ph type="title"/>
          </p:nvPr>
        </p:nvSpPr>
        <p:spPr>
          <a:xfrm>
            <a:off x="1056750" y="360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Evaluation of Holter-Winters Seasonal Model</a:t>
            </a:r>
            <a:endParaRPr u="sng">
              <a:solidFill>
                <a:schemeClr val="lt1"/>
              </a:solidFill>
            </a:endParaRPr>
          </a:p>
        </p:txBody>
      </p:sp>
      <p:sp>
        <p:nvSpPr>
          <p:cNvPr id="429" name="Google Shape;429;p35"/>
          <p:cNvSpPr txBox="1">
            <a:spLocks noGrp="1"/>
          </p:cNvSpPr>
          <p:nvPr>
            <p:ph type="body" idx="1"/>
          </p:nvPr>
        </p:nvSpPr>
        <p:spPr>
          <a:xfrm>
            <a:off x="788275" y="947825"/>
            <a:ext cx="7030500" cy="430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lt1"/>
              </a:buClr>
              <a:buSzPts val="1400"/>
              <a:buChar char="●"/>
            </a:pPr>
            <a:r>
              <a:rPr lang="en" sz="1400">
                <a:solidFill>
                  <a:schemeClr val="lt1"/>
                </a:solidFill>
              </a:rPr>
              <a:t>Predicted Values for </a:t>
            </a:r>
            <a:r>
              <a:rPr lang="en" sz="1400" b="1">
                <a:solidFill>
                  <a:schemeClr val="lt1"/>
                </a:solidFill>
              </a:rPr>
              <a:t>Additive Seasonality Model</a:t>
            </a:r>
            <a:endParaRPr sz="1400" b="1">
              <a:solidFill>
                <a:schemeClr val="lt1"/>
              </a:solidFill>
            </a:endParaRPr>
          </a:p>
          <a:p>
            <a:pPr marL="0" lvl="0" indent="0" algn="l" rtl="0">
              <a:spcBef>
                <a:spcPts val="1200"/>
              </a:spcBef>
              <a:spcAft>
                <a:spcPts val="0"/>
              </a:spcAft>
              <a:buNone/>
            </a:pPr>
            <a:endParaRPr sz="1400" b="1">
              <a:solidFill>
                <a:schemeClr val="lt1"/>
              </a:solidFill>
            </a:endParaRPr>
          </a:p>
          <a:p>
            <a:pPr marL="0" lvl="0" indent="0" algn="l" rtl="0">
              <a:spcBef>
                <a:spcPts val="1200"/>
              </a:spcBef>
              <a:spcAft>
                <a:spcPts val="0"/>
              </a:spcAft>
              <a:buNone/>
            </a:pPr>
            <a:endParaRPr sz="1400" b="1">
              <a:solidFill>
                <a:schemeClr val="lt1"/>
              </a:solidFill>
            </a:endParaRPr>
          </a:p>
          <a:p>
            <a:pPr marL="0" lvl="0" indent="0" algn="l" rtl="0">
              <a:spcBef>
                <a:spcPts val="1200"/>
              </a:spcBef>
              <a:spcAft>
                <a:spcPts val="0"/>
              </a:spcAft>
              <a:buNone/>
            </a:pPr>
            <a:endParaRPr sz="1400" b="1">
              <a:solidFill>
                <a:schemeClr val="lt1"/>
              </a:solidFill>
            </a:endParaRPr>
          </a:p>
          <a:p>
            <a:pPr marL="0" lvl="0" indent="0" algn="l" rtl="0">
              <a:spcBef>
                <a:spcPts val="1200"/>
              </a:spcBef>
              <a:spcAft>
                <a:spcPts val="0"/>
              </a:spcAft>
              <a:buNone/>
            </a:pPr>
            <a:endParaRPr sz="1400" b="1">
              <a:solidFill>
                <a:schemeClr val="lt1"/>
              </a:solidFill>
            </a:endParaRPr>
          </a:p>
          <a:p>
            <a:pPr marL="0" lvl="0" indent="0" algn="l" rtl="0">
              <a:spcBef>
                <a:spcPts val="1200"/>
              </a:spcBef>
              <a:spcAft>
                <a:spcPts val="0"/>
              </a:spcAft>
              <a:buNone/>
            </a:pPr>
            <a:endParaRPr sz="1400" b="1">
              <a:solidFill>
                <a:schemeClr val="lt1"/>
              </a:solidFill>
            </a:endParaRPr>
          </a:p>
          <a:p>
            <a:pPr marL="457200" lvl="0" indent="-317500" algn="l" rtl="0">
              <a:spcBef>
                <a:spcPts val="1200"/>
              </a:spcBef>
              <a:spcAft>
                <a:spcPts val="0"/>
              </a:spcAft>
              <a:buClr>
                <a:schemeClr val="lt1"/>
              </a:buClr>
              <a:buSzPts val="1400"/>
              <a:buChar char="●"/>
            </a:pPr>
            <a:r>
              <a:rPr lang="en" sz="1400">
                <a:solidFill>
                  <a:schemeClr val="lt1"/>
                </a:solidFill>
              </a:rPr>
              <a:t>Predicted Values for</a:t>
            </a:r>
            <a:r>
              <a:rPr lang="en" sz="1400" b="1">
                <a:solidFill>
                  <a:schemeClr val="lt1"/>
                </a:solidFill>
              </a:rPr>
              <a:t> Multiplicative Seasonality Model</a:t>
            </a:r>
            <a:endParaRPr sz="1400" b="1">
              <a:solidFill>
                <a:schemeClr val="lt1"/>
              </a:solidFill>
            </a:endParaRPr>
          </a:p>
        </p:txBody>
      </p:sp>
      <p:pic>
        <p:nvPicPr>
          <p:cNvPr id="430" name="Google Shape;430;p35"/>
          <p:cNvPicPr preferRelativeResize="0"/>
          <p:nvPr/>
        </p:nvPicPr>
        <p:blipFill>
          <a:blip r:embed="rId3">
            <a:alphaModFix/>
          </a:blip>
          <a:stretch>
            <a:fillRect/>
          </a:stretch>
        </p:blipFill>
        <p:spPr>
          <a:xfrm>
            <a:off x="727600" y="1353575"/>
            <a:ext cx="7455099" cy="933400"/>
          </a:xfrm>
          <a:prstGeom prst="rect">
            <a:avLst/>
          </a:prstGeom>
          <a:noFill/>
          <a:ln>
            <a:noFill/>
          </a:ln>
        </p:spPr>
      </p:pic>
      <p:pic>
        <p:nvPicPr>
          <p:cNvPr id="431" name="Google Shape;431;p35"/>
          <p:cNvPicPr preferRelativeResize="0"/>
          <p:nvPr/>
        </p:nvPicPr>
        <p:blipFill>
          <a:blip r:embed="rId4">
            <a:alphaModFix/>
          </a:blip>
          <a:stretch>
            <a:fillRect/>
          </a:stretch>
        </p:blipFill>
        <p:spPr>
          <a:xfrm>
            <a:off x="727600" y="2477975"/>
            <a:ext cx="5487625" cy="763175"/>
          </a:xfrm>
          <a:prstGeom prst="rect">
            <a:avLst/>
          </a:prstGeom>
          <a:noFill/>
          <a:ln>
            <a:noFill/>
          </a:ln>
        </p:spPr>
      </p:pic>
      <p:pic>
        <p:nvPicPr>
          <p:cNvPr id="432" name="Google Shape;432;p35"/>
          <p:cNvPicPr preferRelativeResize="0"/>
          <p:nvPr/>
        </p:nvPicPr>
        <p:blipFill>
          <a:blip r:embed="rId5">
            <a:alphaModFix/>
          </a:blip>
          <a:stretch>
            <a:fillRect/>
          </a:stretch>
        </p:blipFill>
        <p:spPr>
          <a:xfrm>
            <a:off x="727600" y="3711075"/>
            <a:ext cx="8106675" cy="1247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36"/>
        <p:cNvGrpSpPr/>
        <p:nvPr/>
      </p:nvGrpSpPr>
      <p:grpSpPr>
        <a:xfrm>
          <a:off x="0" y="0"/>
          <a:ext cx="0" cy="0"/>
          <a:chOff x="0" y="0"/>
          <a:chExt cx="0" cy="0"/>
        </a:xfrm>
      </p:grpSpPr>
      <p:sp>
        <p:nvSpPr>
          <p:cNvPr id="437" name="Google Shape;437;p36"/>
          <p:cNvSpPr txBox="1">
            <a:spLocks noGrp="1"/>
          </p:cNvSpPr>
          <p:nvPr>
            <p:ph type="title"/>
          </p:nvPr>
        </p:nvSpPr>
        <p:spPr>
          <a:xfrm>
            <a:off x="311700" y="83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solidFill>
                  <a:schemeClr val="lt1"/>
                </a:solidFill>
              </a:rPr>
              <a:t>Comparative Analysis of all Models</a:t>
            </a:r>
            <a:endParaRPr b="1" u="sng">
              <a:solidFill>
                <a:schemeClr val="lt1"/>
              </a:solidFill>
            </a:endParaRPr>
          </a:p>
        </p:txBody>
      </p:sp>
      <p:sp>
        <p:nvSpPr>
          <p:cNvPr id="438" name="Google Shape;438;p36"/>
          <p:cNvSpPr txBox="1"/>
          <p:nvPr/>
        </p:nvSpPr>
        <p:spPr>
          <a:xfrm>
            <a:off x="5885775" y="1186350"/>
            <a:ext cx="2332800" cy="161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Observations:</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sz="1700">
                <a:solidFill>
                  <a:schemeClr val="lt1"/>
                </a:solidFill>
              </a:rPr>
              <a:t>The lowest RMSE is of </a:t>
            </a:r>
            <a:r>
              <a:rPr lang="en" sz="1700" b="1">
                <a:solidFill>
                  <a:schemeClr val="lt1"/>
                </a:solidFill>
              </a:rPr>
              <a:t>LSTM network</a:t>
            </a:r>
            <a:r>
              <a:rPr lang="en" sz="1700">
                <a:solidFill>
                  <a:schemeClr val="lt1"/>
                </a:solidFill>
              </a:rPr>
              <a:t> that is </a:t>
            </a:r>
            <a:r>
              <a:rPr lang="en" sz="1700" b="1">
                <a:solidFill>
                  <a:schemeClr val="lt1"/>
                </a:solidFill>
              </a:rPr>
              <a:t>9.1845</a:t>
            </a:r>
            <a:endParaRPr sz="1700" b="1">
              <a:solidFill>
                <a:schemeClr val="lt1"/>
              </a:solidFill>
            </a:endParaRPr>
          </a:p>
        </p:txBody>
      </p:sp>
      <p:pic>
        <p:nvPicPr>
          <p:cNvPr id="439" name="Google Shape;439;p36"/>
          <p:cNvPicPr preferRelativeResize="0"/>
          <p:nvPr/>
        </p:nvPicPr>
        <p:blipFill>
          <a:blip r:embed="rId3">
            <a:alphaModFix/>
          </a:blip>
          <a:stretch>
            <a:fillRect/>
          </a:stretch>
        </p:blipFill>
        <p:spPr>
          <a:xfrm>
            <a:off x="152400" y="808550"/>
            <a:ext cx="5580974" cy="40191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43"/>
        <p:cNvGrpSpPr/>
        <p:nvPr/>
      </p:nvGrpSpPr>
      <p:grpSpPr>
        <a:xfrm>
          <a:off x="0" y="0"/>
          <a:ext cx="0" cy="0"/>
          <a:chOff x="0" y="0"/>
          <a:chExt cx="0" cy="0"/>
        </a:xfrm>
      </p:grpSpPr>
      <p:sp>
        <p:nvSpPr>
          <p:cNvPr id="444" name="Google Shape;444;p37"/>
          <p:cNvSpPr txBox="1">
            <a:spLocks noGrp="1"/>
          </p:cNvSpPr>
          <p:nvPr>
            <p:ph type="title"/>
          </p:nvPr>
        </p:nvSpPr>
        <p:spPr>
          <a:xfrm>
            <a:off x="11516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Deployment</a:t>
            </a:r>
            <a:endParaRPr u="sng">
              <a:solidFill>
                <a:schemeClr val="lt1"/>
              </a:solidFill>
            </a:endParaRPr>
          </a:p>
        </p:txBody>
      </p:sp>
      <p:sp>
        <p:nvSpPr>
          <p:cNvPr id="445" name="Google Shape;445;p37"/>
          <p:cNvSpPr txBox="1">
            <a:spLocks noGrp="1"/>
          </p:cNvSpPr>
          <p:nvPr>
            <p:ph type="body" idx="1"/>
          </p:nvPr>
        </p:nvSpPr>
        <p:spPr>
          <a:xfrm>
            <a:off x="1056750" y="13645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Char char="●"/>
            </a:pPr>
            <a:r>
              <a:rPr lang="en" sz="1800">
                <a:solidFill>
                  <a:schemeClr val="lt1"/>
                </a:solidFill>
              </a:rPr>
              <a:t>We deployed our </a:t>
            </a:r>
            <a:endParaRPr sz="1800">
              <a:solidFill>
                <a:schemeClr val="lt1"/>
              </a:solidFill>
            </a:endParaRPr>
          </a:p>
          <a:p>
            <a:pPr marL="457200" lvl="0" indent="0" algn="l" rtl="0">
              <a:spcBef>
                <a:spcPts val="1200"/>
              </a:spcBef>
              <a:spcAft>
                <a:spcPts val="0"/>
              </a:spcAft>
              <a:buNone/>
            </a:pPr>
            <a:r>
              <a:rPr lang="en" sz="1800">
                <a:solidFill>
                  <a:schemeClr val="lt1"/>
                </a:solidFill>
              </a:rPr>
              <a:t>model via streamlit</a:t>
            </a:r>
            <a:endParaRPr sz="1800">
              <a:solidFill>
                <a:schemeClr val="lt1"/>
              </a:solidFill>
            </a:endParaRPr>
          </a:p>
          <a:p>
            <a:pPr marL="457200" lvl="0" indent="0" algn="l" rtl="0">
              <a:spcBef>
                <a:spcPts val="1200"/>
              </a:spcBef>
              <a:spcAft>
                <a:spcPts val="1200"/>
              </a:spcAft>
              <a:buNone/>
            </a:pPr>
            <a:endParaRPr sz="2000">
              <a:solidFill>
                <a:schemeClr val="lt1"/>
              </a:solidFill>
            </a:endParaRPr>
          </a:p>
        </p:txBody>
      </p:sp>
      <p:pic>
        <p:nvPicPr>
          <p:cNvPr id="446" name="Google Shape;446;p37"/>
          <p:cNvPicPr preferRelativeResize="0"/>
          <p:nvPr/>
        </p:nvPicPr>
        <p:blipFill>
          <a:blip r:embed="rId3">
            <a:alphaModFix/>
          </a:blip>
          <a:stretch>
            <a:fillRect/>
          </a:stretch>
        </p:blipFill>
        <p:spPr>
          <a:xfrm>
            <a:off x="3903100" y="94962"/>
            <a:ext cx="5157476" cy="49535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samples</a:t>
            </a:r>
            <a:endParaRPr u="sng">
              <a:solidFill>
                <a:schemeClr val="lt1"/>
              </a:solidFill>
            </a:endParaRPr>
          </a:p>
        </p:txBody>
      </p:sp>
      <p:sp>
        <p:nvSpPr>
          <p:cNvPr id="452" name="Google Shape;452;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453" name="Google Shape;453;p38"/>
          <p:cNvPicPr preferRelativeResize="0"/>
          <p:nvPr/>
        </p:nvPicPr>
        <p:blipFill>
          <a:blip r:embed="rId3">
            <a:alphaModFix/>
          </a:blip>
          <a:stretch>
            <a:fillRect/>
          </a:stretch>
        </p:blipFill>
        <p:spPr>
          <a:xfrm>
            <a:off x="3291725" y="67463"/>
            <a:ext cx="5555824" cy="500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419100" algn="l" rtl="0">
              <a:spcBef>
                <a:spcPts val="0"/>
              </a:spcBef>
              <a:spcAft>
                <a:spcPts val="0"/>
              </a:spcAft>
              <a:buClr>
                <a:schemeClr val="lt1"/>
              </a:buClr>
              <a:buSzPts val="3000"/>
              <a:buChar char="●"/>
            </a:pPr>
            <a:r>
              <a:rPr lang="en" sz="3000">
                <a:solidFill>
                  <a:schemeClr val="lt1"/>
                </a:solidFill>
              </a:rPr>
              <a:t> </a:t>
            </a:r>
            <a:r>
              <a:rPr lang="en" sz="100">
                <a:solidFill>
                  <a:schemeClr val="lt1"/>
                </a:solidFill>
              </a:rPr>
              <a:t>.</a:t>
            </a:r>
            <a:endParaRPr sz="100">
              <a:solidFill>
                <a:schemeClr val="lt1"/>
              </a:solidFill>
            </a:endParaRPr>
          </a:p>
        </p:txBody>
      </p:sp>
      <p:sp>
        <p:nvSpPr>
          <p:cNvPr id="459" name="Google Shape;459;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460" name="Google Shape;460;p39"/>
          <p:cNvPicPr preferRelativeResize="0"/>
          <p:nvPr/>
        </p:nvPicPr>
        <p:blipFill>
          <a:blip r:embed="rId3">
            <a:alphaModFix/>
          </a:blip>
          <a:stretch>
            <a:fillRect/>
          </a:stretch>
        </p:blipFill>
        <p:spPr>
          <a:xfrm>
            <a:off x="2503300" y="55050"/>
            <a:ext cx="5319601" cy="50334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Challenges we faced</a:t>
            </a:r>
            <a:endParaRPr u="sng">
              <a:solidFill>
                <a:schemeClr val="lt1"/>
              </a:solidFill>
            </a:endParaRPr>
          </a:p>
        </p:txBody>
      </p:sp>
      <p:sp>
        <p:nvSpPr>
          <p:cNvPr id="466" name="Google Shape;466;p40"/>
          <p:cNvSpPr txBox="1">
            <a:spLocks noGrp="1"/>
          </p:cNvSpPr>
          <p:nvPr>
            <p:ph type="body" idx="1"/>
          </p:nvPr>
        </p:nvSpPr>
        <p:spPr>
          <a:xfrm>
            <a:off x="1141475" y="1597875"/>
            <a:ext cx="7030500" cy="25416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lt1"/>
              </a:buClr>
              <a:buSzPts val="1800"/>
              <a:buChar char="●"/>
            </a:pPr>
            <a:r>
              <a:rPr lang="en" sz="1800">
                <a:solidFill>
                  <a:schemeClr val="lt1"/>
                </a:solidFill>
              </a:rPr>
              <a:t>Finding the right dataset</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Understanding the tables and their purpose</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Cleaning of data</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Making data stationary, standardizes,hyper tuning parameters for model building</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Model building</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Selecting the correct model giving accurate oil prediction and low RMSE value</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Model deployment</a:t>
            </a:r>
            <a:endParaRPr sz="18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70"/>
        <p:cNvGrpSpPr/>
        <p:nvPr/>
      </p:nvGrpSpPr>
      <p:grpSpPr>
        <a:xfrm>
          <a:off x="0" y="0"/>
          <a:ext cx="0" cy="0"/>
          <a:chOff x="0" y="0"/>
          <a:chExt cx="0" cy="0"/>
        </a:xfrm>
      </p:grpSpPr>
      <p:sp>
        <p:nvSpPr>
          <p:cNvPr id="471" name="Google Shape;471;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Conclusion</a:t>
            </a:r>
            <a:endParaRPr u="sng">
              <a:solidFill>
                <a:schemeClr val="lt1"/>
              </a:solidFill>
            </a:endParaRPr>
          </a:p>
        </p:txBody>
      </p:sp>
      <p:sp>
        <p:nvSpPr>
          <p:cNvPr id="472" name="Google Shape;472;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bg1"/>
                </a:solidFill>
              </a:rPr>
              <a:t>LSTM is good for time series because it is effective in dealing with time series data with complex structures, such as seasonality, trends, and irregularities, which are commonly found in many real-world applications.</a:t>
            </a:r>
            <a:endParaRP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0" y="0"/>
            <a:ext cx="9144000" cy="93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88" b="1">
                <a:solidFill>
                  <a:schemeClr val="lt1"/>
                </a:solidFill>
              </a:rPr>
              <a:t>Data Extraction</a:t>
            </a:r>
            <a:r>
              <a:rPr lang="en" sz="1588"/>
              <a:t> </a:t>
            </a:r>
            <a:r>
              <a:rPr lang="en" sz="1588">
                <a:solidFill>
                  <a:schemeClr val="lt1"/>
                </a:solidFill>
              </a:rPr>
              <a:t>:</a:t>
            </a:r>
            <a:r>
              <a:rPr lang="en" sz="1588"/>
              <a:t> </a:t>
            </a:r>
            <a:r>
              <a:rPr lang="en" sz="1588" b="1" u="sng">
                <a:solidFill>
                  <a:srgbClr val="2C40D0"/>
                </a:solidFill>
              </a:rPr>
              <a:t> </a:t>
            </a:r>
            <a:r>
              <a:rPr lang="en" sz="1300" u="sng">
                <a:solidFill>
                  <a:srgbClr val="2C40D0"/>
                </a:solidFill>
                <a:hlinkClick r:id="rId3">
                  <a:extLst>
                    <a:ext uri="{A12FA001-AC4F-418D-AE19-62706E023703}">
                      <ahyp:hlinkClr xmlns:ahyp="http://schemas.microsoft.com/office/drawing/2018/hyperlinkcolor" val="tx"/>
                    </a:ext>
                  </a:extLst>
                </a:hlinkClick>
              </a:rPr>
              <a:t>https://www.kaggle.com/datasets/sc231997/crude-oil-price</a:t>
            </a:r>
            <a:endParaRPr sz="1288" b="1" u="sng">
              <a:solidFill>
                <a:srgbClr val="2C40D0"/>
              </a:solidFill>
            </a:endParaRPr>
          </a:p>
          <a:p>
            <a:pPr marL="0" lvl="0" indent="0" algn="l" rtl="0">
              <a:spcBef>
                <a:spcPts val="0"/>
              </a:spcBef>
              <a:spcAft>
                <a:spcPts val="0"/>
              </a:spcAft>
              <a:buSzPts val="990"/>
              <a:buNone/>
            </a:pPr>
            <a:endParaRPr sz="1288" b="1"/>
          </a:p>
          <a:p>
            <a:pPr marL="0" lvl="0" indent="0" algn="l" rtl="0">
              <a:spcBef>
                <a:spcPts val="0"/>
              </a:spcBef>
              <a:spcAft>
                <a:spcPts val="0"/>
              </a:spcAft>
              <a:buSzPts val="990"/>
              <a:buNone/>
            </a:pPr>
            <a:r>
              <a:rPr lang="en" sz="1300">
                <a:solidFill>
                  <a:schemeClr val="lt1"/>
                </a:solidFill>
              </a:rPr>
              <a:t>We extract dataset from kaggle.com.Crude oil price in USD/Bbl from 1983 to present.The Crude Oil WTI (USD/Bbl) dataset was created with the expectation to understand the impact of global oil prices on any country's economy</a:t>
            </a:r>
            <a:endParaRPr sz="1300"/>
          </a:p>
        </p:txBody>
      </p:sp>
      <p:sp>
        <p:nvSpPr>
          <p:cNvPr id="292" name="Google Shape;292;p15"/>
          <p:cNvSpPr txBox="1">
            <a:spLocks noGrp="1"/>
          </p:cNvSpPr>
          <p:nvPr>
            <p:ph type="body" idx="1"/>
          </p:nvPr>
        </p:nvSpPr>
        <p:spPr>
          <a:xfrm>
            <a:off x="-129850" y="1003475"/>
            <a:ext cx="7574700" cy="407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00" b="1"/>
          </a:p>
          <a:p>
            <a:pPr marL="457200" lvl="0" indent="0" algn="l" rtl="0">
              <a:spcBef>
                <a:spcPts val="1200"/>
              </a:spcBef>
              <a:spcAft>
                <a:spcPts val="0"/>
              </a:spcAft>
              <a:buNone/>
            </a:pPr>
            <a:r>
              <a:rPr lang="en" sz="1500" b="1" u="sng">
                <a:solidFill>
                  <a:schemeClr val="lt1"/>
                </a:solidFill>
              </a:rPr>
              <a:t>Dataset</a:t>
            </a:r>
            <a:endParaRPr sz="1500" b="1" u="sng">
              <a:solidFill>
                <a:schemeClr val="lt1"/>
              </a:solidFill>
            </a:endParaRPr>
          </a:p>
          <a:p>
            <a:pPr marL="457200" lvl="0" indent="-311150" algn="l" rtl="0">
              <a:spcBef>
                <a:spcPts val="1200"/>
              </a:spcBef>
              <a:spcAft>
                <a:spcPts val="0"/>
              </a:spcAft>
              <a:buClr>
                <a:schemeClr val="lt1"/>
              </a:buClr>
              <a:buSzPts val="1300"/>
              <a:buChar char="●"/>
            </a:pPr>
            <a:r>
              <a:rPr lang="en" sz="1300">
                <a:solidFill>
                  <a:schemeClr val="lt1"/>
                </a:solidFill>
              </a:rPr>
              <a:t>Dataset contains total 469 rows &amp;  4 columns </a:t>
            </a:r>
            <a:endParaRPr>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Dataset contains 4 columns</a:t>
            </a:r>
            <a:r>
              <a:rPr lang="en">
                <a:solidFill>
                  <a:schemeClr val="lt1"/>
                </a:solidFill>
              </a:rPr>
              <a:t> </a:t>
            </a:r>
            <a:r>
              <a:rPr lang="en" sz="1300">
                <a:solidFill>
                  <a:schemeClr val="lt1"/>
                </a:solidFill>
              </a:rPr>
              <a:t>date,price,percent change </a:t>
            </a:r>
            <a:endParaRPr sz="1300">
              <a:solidFill>
                <a:schemeClr val="lt1"/>
              </a:solidFill>
            </a:endParaRPr>
          </a:p>
          <a:p>
            <a:pPr marL="457200" lvl="0" indent="-311150" algn="l" rtl="0">
              <a:spcBef>
                <a:spcPts val="0"/>
              </a:spcBef>
              <a:spcAft>
                <a:spcPts val="0"/>
              </a:spcAft>
              <a:buClr>
                <a:schemeClr val="accent3"/>
              </a:buClr>
              <a:buSzPts val="1300"/>
              <a:buChar char="●"/>
            </a:pPr>
            <a:r>
              <a:rPr lang="en" sz="1300">
                <a:solidFill>
                  <a:schemeClr val="lt1"/>
                </a:solidFill>
              </a:rPr>
              <a:t>&amp; change</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I</a:t>
            </a:r>
            <a:r>
              <a:rPr lang="en" sz="1300">
                <a:solidFill>
                  <a:schemeClr val="lt1"/>
                </a:solidFill>
              </a:rPr>
              <a:t>n dataset oil prices are from year 1983-2022  in USD/Bbi                                                                                                            </a:t>
            </a:r>
            <a:endParaRPr sz="1300">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D</a:t>
            </a:r>
            <a:r>
              <a:rPr lang="en" sz="1300">
                <a:solidFill>
                  <a:schemeClr val="lt1"/>
                </a:solidFill>
              </a:rPr>
              <a:t>ate</a:t>
            </a:r>
            <a:endParaRPr sz="1300">
              <a:solidFill>
                <a:schemeClr val="lt1"/>
              </a:solidFill>
            </a:endParaRPr>
          </a:p>
        </p:txBody>
      </p:sp>
      <p:pic>
        <p:nvPicPr>
          <p:cNvPr id="293" name="Google Shape;293;p15"/>
          <p:cNvPicPr preferRelativeResize="0"/>
          <p:nvPr/>
        </p:nvPicPr>
        <p:blipFill>
          <a:blip r:embed="rId4">
            <a:alphaModFix/>
          </a:blip>
          <a:stretch>
            <a:fillRect/>
          </a:stretch>
        </p:blipFill>
        <p:spPr>
          <a:xfrm>
            <a:off x="4891600" y="1149275"/>
            <a:ext cx="4171950" cy="3924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76"/>
        <p:cNvGrpSpPr/>
        <p:nvPr/>
      </p:nvGrpSpPr>
      <p:grpSpPr>
        <a:xfrm>
          <a:off x="0" y="0"/>
          <a:ext cx="0" cy="0"/>
          <a:chOff x="0" y="0"/>
          <a:chExt cx="0" cy="0"/>
        </a:xfrm>
      </p:grpSpPr>
      <p:sp>
        <p:nvSpPr>
          <p:cNvPr id="477" name="Google Shape;477;p42"/>
          <p:cNvSpPr txBox="1">
            <a:spLocks noGrp="1"/>
          </p:cNvSpPr>
          <p:nvPr>
            <p:ph type="title"/>
          </p:nvPr>
        </p:nvSpPr>
        <p:spPr>
          <a:xfrm>
            <a:off x="2621100" y="2072100"/>
            <a:ext cx="39018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u="sng">
                <a:solidFill>
                  <a:schemeClr val="lt1"/>
                </a:solidFill>
              </a:rPr>
              <a:t>THANK YOU</a:t>
            </a:r>
            <a:endParaRPr sz="5000" u="sng">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50025" y="68200"/>
            <a:ext cx="9093900" cy="1032900"/>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r>
              <a:rPr lang="en" sz="2853" b="1" u="sng">
                <a:solidFill>
                  <a:schemeClr val="lt1"/>
                </a:solidFill>
              </a:rPr>
              <a:t>EDA</a:t>
            </a:r>
            <a:r>
              <a:rPr lang="en" sz="2408" b="1" u="sng">
                <a:solidFill>
                  <a:schemeClr val="lt1"/>
                </a:solidFill>
              </a:rPr>
              <a:t> </a:t>
            </a:r>
            <a:endParaRPr sz="2408" b="1" u="sng">
              <a:solidFill>
                <a:schemeClr val="lt1"/>
              </a:solidFill>
            </a:endParaRPr>
          </a:p>
          <a:p>
            <a:pPr marL="457200" lvl="0" indent="0" algn="l" rtl="0">
              <a:spcBef>
                <a:spcPts val="0"/>
              </a:spcBef>
              <a:spcAft>
                <a:spcPts val="0"/>
              </a:spcAft>
              <a:buNone/>
            </a:pPr>
            <a:endParaRPr sz="1520" b="1">
              <a:solidFill>
                <a:schemeClr val="lt1"/>
              </a:solidFill>
            </a:endParaRPr>
          </a:p>
          <a:p>
            <a:pPr marL="457200" lvl="0" indent="-317182" algn="l" rtl="0">
              <a:spcBef>
                <a:spcPts val="0"/>
              </a:spcBef>
              <a:spcAft>
                <a:spcPts val="0"/>
              </a:spcAft>
              <a:buClr>
                <a:schemeClr val="lt1"/>
              </a:buClr>
              <a:buSzPct val="100000"/>
              <a:buChar char="●"/>
            </a:pPr>
            <a:r>
              <a:rPr lang="en" sz="1550">
                <a:solidFill>
                  <a:schemeClr val="lt1"/>
                </a:solidFill>
              </a:rPr>
              <a:t>converted timeline date</a:t>
            </a:r>
            <a:endParaRPr sz="1550">
              <a:solidFill>
                <a:schemeClr val="lt1"/>
              </a:solidFill>
            </a:endParaRPr>
          </a:p>
          <a:p>
            <a:pPr marL="457200" lvl="0" indent="0" algn="l" rtl="0">
              <a:spcBef>
                <a:spcPts val="0"/>
              </a:spcBef>
              <a:spcAft>
                <a:spcPts val="0"/>
              </a:spcAft>
              <a:buNone/>
            </a:pPr>
            <a:endParaRPr sz="1550">
              <a:solidFill>
                <a:schemeClr val="lt1"/>
              </a:solidFill>
            </a:endParaRPr>
          </a:p>
          <a:p>
            <a:pPr marL="457200" lvl="0" indent="-317182" algn="l" rtl="0">
              <a:spcBef>
                <a:spcPts val="0"/>
              </a:spcBef>
              <a:spcAft>
                <a:spcPts val="0"/>
              </a:spcAft>
              <a:buClr>
                <a:schemeClr val="lt1"/>
              </a:buClr>
              <a:buSzPct val="100000"/>
              <a:buChar char="●"/>
            </a:pPr>
            <a:r>
              <a:rPr lang="en" sz="1550">
                <a:solidFill>
                  <a:schemeClr val="lt1"/>
                </a:solidFill>
              </a:rPr>
              <a:t>No missing values &amp;  no duplicated data in dataset.</a:t>
            </a:r>
            <a:endParaRPr sz="1550">
              <a:solidFill>
                <a:schemeClr val="lt1"/>
              </a:solidFill>
            </a:endParaRPr>
          </a:p>
          <a:p>
            <a:pPr marL="457200" lvl="0" indent="0" algn="l" rtl="0">
              <a:spcBef>
                <a:spcPts val="0"/>
              </a:spcBef>
              <a:spcAft>
                <a:spcPts val="0"/>
              </a:spcAft>
              <a:buNone/>
            </a:pPr>
            <a:endParaRPr sz="1550">
              <a:solidFill>
                <a:schemeClr val="lt1"/>
              </a:solidFill>
            </a:endParaRPr>
          </a:p>
          <a:p>
            <a:pPr marL="457200" lvl="0" indent="-317182" algn="l" rtl="0">
              <a:spcBef>
                <a:spcPts val="0"/>
              </a:spcBef>
              <a:spcAft>
                <a:spcPts val="0"/>
              </a:spcAft>
              <a:buClr>
                <a:schemeClr val="lt1"/>
              </a:buClr>
              <a:buSzPct val="100000"/>
              <a:buChar char="●"/>
            </a:pPr>
            <a:r>
              <a:rPr lang="en" sz="1550">
                <a:solidFill>
                  <a:schemeClr val="lt1"/>
                </a:solidFill>
              </a:rPr>
              <a:t>Max price 140 USD/bbl and min price 10.42 USD/bbl</a:t>
            </a:r>
            <a:endParaRPr sz="1550">
              <a:solidFill>
                <a:schemeClr val="lt1"/>
              </a:solidFill>
            </a:endParaRPr>
          </a:p>
          <a:p>
            <a:pPr marL="457200" lvl="0" indent="0" algn="l" rtl="0">
              <a:spcBef>
                <a:spcPts val="0"/>
              </a:spcBef>
              <a:spcAft>
                <a:spcPts val="0"/>
              </a:spcAft>
              <a:buNone/>
            </a:pPr>
            <a:endParaRPr sz="1550">
              <a:solidFill>
                <a:schemeClr val="lt1"/>
              </a:solidFill>
            </a:endParaRPr>
          </a:p>
        </p:txBody>
      </p:sp>
      <p:sp>
        <p:nvSpPr>
          <p:cNvPr id="299" name="Google Shape;299;p16"/>
          <p:cNvSpPr txBox="1">
            <a:spLocks noGrp="1"/>
          </p:cNvSpPr>
          <p:nvPr>
            <p:ph type="body" idx="1"/>
          </p:nvPr>
        </p:nvSpPr>
        <p:spPr>
          <a:xfrm>
            <a:off x="4176750" y="2025175"/>
            <a:ext cx="2821200" cy="3387900"/>
          </a:xfrm>
          <a:prstGeom prst="rect">
            <a:avLst/>
          </a:prstGeom>
        </p:spPr>
        <p:txBody>
          <a:bodyPr spcFirstLastPara="1" wrap="square" lIns="91425" tIns="91425" rIns="91425" bIns="91425" anchor="t" anchorCtr="0">
            <a:normAutofit fontScale="25000" lnSpcReduction="10000"/>
          </a:bodyPr>
          <a:lstStyle/>
          <a:p>
            <a:pPr marL="0" lvl="0" indent="0" algn="l" rtl="0">
              <a:spcBef>
                <a:spcPts val="0"/>
              </a:spcBef>
              <a:spcAft>
                <a:spcPts val="0"/>
              </a:spcAft>
              <a:buNone/>
            </a:pPr>
            <a:r>
              <a:rPr lang="en" sz="5900" b="1" u="sng">
                <a:solidFill>
                  <a:schemeClr val="lt1"/>
                </a:solidFill>
              </a:rPr>
              <a:t>Description of data</a:t>
            </a:r>
            <a:r>
              <a:rPr lang="en" sz="5900" b="1">
                <a:solidFill>
                  <a:schemeClr val="lt1"/>
                </a:solidFill>
              </a:rPr>
              <a:t>    </a:t>
            </a:r>
            <a:r>
              <a:rPr lang="en" sz="5900">
                <a:solidFill>
                  <a:schemeClr val="lt1"/>
                </a:solidFill>
              </a:rPr>
              <a:t>  </a:t>
            </a:r>
            <a:r>
              <a:rPr lang="en" sz="4300">
                <a:solidFill>
                  <a:schemeClr val="lt1"/>
                </a:solidFill>
              </a:rPr>
              <a:t>   </a:t>
            </a:r>
            <a:r>
              <a:rPr lang="en">
                <a:solidFill>
                  <a:schemeClr val="lt1"/>
                </a:solidFill>
              </a:rPr>
              <a:t>                   </a:t>
            </a:r>
            <a:r>
              <a:rPr lang="en" sz="1200">
                <a:solidFill>
                  <a:schemeClr val="lt1"/>
                </a:solidFill>
              </a:rPr>
              <a:t>     </a:t>
            </a:r>
            <a:r>
              <a:rPr lang="en" sz="1308">
                <a:solidFill>
                  <a:schemeClr val="lt1"/>
                </a:solidFill>
              </a:rPr>
              <a:t>                                                               </a:t>
            </a:r>
            <a:r>
              <a:rPr lang="en" sz="2500">
                <a:solidFill>
                  <a:schemeClr val="lt1"/>
                </a:solidFill>
              </a:rPr>
              <a:t>                                              </a:t>
            </a:r>
            <a:endParaRPr sz="2500">
              <a:solidFill>
                <a:schemeClr val="lt1"/>
              </a:solidFill>
            </a:endParaRPr>
          </a:p>
          <a:p>
            <a:pPr marL="457200" lvl="0" indent="-304800" algn="l" rtl="0">
              <a:spcBef>
                <a:spcPts val="1200"/>
              </a:spcBef>
              <a:spcAft>
                <a:spcPts val="0"/>
              </a:spcAft>
              <a:buClr>
                <a:schemeClr val="lt1"/>
              </a:buClr>
              <a:buSzPct val="90566"/>
              <a:buChar char="●"/>
            </a:pPr>
            <a:r>
              <a:rPr lang="en" sz="5300">
                <a:solidFill>
                  <a:schemeClr val="lt1"/>
                </a:solidFill>
              </a:rPr>
              <a:t> </a:t>
            </a:r>
            <a:r>
              <a:rPr lang="en" sz="5800">
                <a:solidFill>
                  <a:schemeClr val="lt1"/>
                </a:solidFill>
              </a:rPr>
              <a:t>max oil price -140</a:t>
            </a:r>
            <a:endParaRPr sz="5800">
              <a:solidFill>
                <a:schemeClr val="lt1"/>
              </a:solidFill>
            </a:endParaRPr>
          </a:p>
          <a:p>
            <a:pPr marL="457200" lvl="0" indent="-304800" algn="l" rtl="0">
              <a:spcBef>
                <a:spcPts val="0"/>
              </a:spcBef>
              <a:spcAft>
                <a:spcPts val="0"/>
              </a:spcAft>
              <a:buClr>
                <a:schemeClr val="lt1"/>
              </a:buClr>
              <a:buSzPct val="82758"/>
              <a:buChar char="●"/>
            </a:pPr>
            <a:r>
              <a:rPr lang="en" sz="5800">
                <a:solidFill>
                  <a:schemeClr val="lt1"/>
                </a:solidFill>
              </a:rPr>
              <a:t> Min oil price  -10.42</a:t>
            </a:r>
            <a:endParaRPr sz="5800">
              <a:solidFill>
                <a:schemeClr val="lt1"/>
              </a:solidFill>
            </a:endParaRPr>
          </a:p>
          <a:p>
            <a:pPr marL="457200" lvl="0" indent="-304800" algn="l" rtl="0">
              <a:spcBef>
                <a:spcPts val="0"/>
              </a:spcBef>
              <a:spcAft>
                <a:spcPts val="0"/>
              </a:spcAft>
              <a:buClr>
                <a:schemeClr val="lt1"/>
              </a:buClr>
              <a:buSzPct val="82758"/>
              <a:buChar char="●"/>
            </a:pPr>
            <a:r>
              <a:rPr lang="en" sz="5800">
                <a:solidFill>
                  <a:schemeClr val="lt1"/>
                </a:solidFill>
              </a:rPr>
              <a:t> Total count-469      </a:t>
            </a:r>
            <a:r>
              <a:rPr lang="en" sz="5300">
                <a:solidFill>
                  <a:schemeClr val="lt1"/>
                </a:solidFill>
              </a:rPr>
              <a:t>      </a:t>
            </a:r>
            <a:r>
              <a:rPr lang="en" sz="2500">
                <a:solidFill>
                  <a:schemeClr val="lt1"/>
                </a:solidFill>
              </a:rPr>
              <a:t>                                                                                          </a:t>
            </a:r>
            <a:endParaRPr sz="1450">
              <a:solidFill>
                <a:schemeClr val="lt1"/>
              </a:solidFill>
            </a:endParaRPr>
          </a:p>
          <a:p>
            <a:pPr marL="0" lvl="0" indent="0" algn="l" rtl="0">
              <a:spcBef>
                <a:spcPts val="1200"/>
              </a:spcBef>
              <a:spcAft>
                <a:spcPts val="0"/>
              </a:spcAft>
              <a:buNone/>
            </a:pPr>
            <a:endParaRPr sz="1308">
              <a:solidFill>
                <a:schemeClr val="lt1"/>
              </a:solidFill>
            </a:endParaRPr>
          </a:p>
          <a:p>
            <a:pPr marL="0" lvl="0" indent="0" algn="l" rtl="0">
              <a:spcBef>
                <a:spcPts val="1200"/>
              </a:spcBef>
              <a:spcAft>
                <a:spcPts val="0"/>
              </a:spcAft>
              <a:buNone/>
            </a:pPr>
            <a:endParaRPr sz="1308">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1200"/>
              </a:spcAft>
              <a:buNone/>
            </a:pPr>
            <a:r>
              <a:rPr lang="en">
                <a:solidFill>
                  <a:schemeClr val="lt1"/>
                </a:solidFill>
              </a:rPr>
              <a:t>              </a:t>
            </a:r>
            <a:endParaRPr>
              <a:solidFill>
                <a:schemeClr val="lt1"/>
              </a:solidFill>
            </a:endParaRPr>
          </a:p>
        </p:txBody>
      </p:sp>
      <p:pic>
        <p:nvPicPr>
          <p:cNvPr id="300" name="Google Shape;300;p16"/>
          <p:cNvPicPr preferRelativeResize="0"/>
          <p:nvPr/>
        </p:nvPicPr>
        <p:blipFill>
          <a:blip r:embed="rId3">
            <a:alphaModFix/>
          </a:blip>
          <a:stretch>
            <a:fillRect/>
          </a:stretch>
        </p:blipFill>
        <p:spPr>
          <a:xfrm>
            <a:off x="595350" y="2125050"/>
            <a:ext cx="3581400" cy="27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84150" y="0"/>
            <a:ext cx="92094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20" b="1" u="sng">
                <a:solidFill>
                  <a:schemeClr val="lt1"/>
                </a:solidFill>
              </a:rPr>
              <a:t>Data visualization</a:t>
            </a:r>
            <a:endParaRPr sz="920" b="1" u="sng">
              <a:solidFill>
                <a:schemeClr val="lt1"/>
              </a:solidFill>
            </a:endParaRPr>
          </a:p>
        </p:txBody>
      </p:sp>
      <p:sp>
        <p:nvSpPr>
          <p:cNvPr id="306" name="Google Shape;306;p17"/>
          <p:cNvSpPr txBox="1">
            <a:spLocks noGrp="1"/>
          </p:cNvSpPr>
          <p:nvPr>
            <p:ph type="body" idx="1"/>
          </p:nvPr>
        </p:nvSpPr>
        <p:spPr>
          <a:xfrm>
            <a:off x="0" y="429250"/>
            <a:ext cx="9144000" cy="4783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b="1">
                <a:solidFill>
                  <a:schemeClr val="lt1"/>
                </a:solidFill>
              </a:rPr>
              <a:t>W</a:t>
            </a:r>
            <a:r>
              <a:rPr lang="en" sz="1300" b="1">
                <a:solidFill>
                  <a:schemeClr val="lt1"/>
                </a:solidFill>
              </a:rPr>
              <a:t>e can predict from Box plot outlier exist at 140 </a:t>
            </a:r>
            <a:endParaRPr sz="1300" b="1">
              <a:solidFill>
                <a:schemeClr val="lt1"/>
              </a:solidFill>
            </a:endParaRPr>
          </a:p>
          <a:p>
            <a:pPr marL="457200" lvl="0" indent="-311150" algn="l" rtl="0">
              <a:spcBef>
                <a:spcPts val="0"/>
              </a:spcBef>
              <a:spcAft>
                <a:spcPts val="0"/>
              </a:spcAft>
              <a:buClr>
                <a:schemeClr val="lt1"/>
              </a:buClr>
              <a:buSzPts val="1300"/>
              <a:buChar char="●"/>
            </a:pPr>
            <a:r>
              <a:rPr lang="en" b="1">
                <a:solidFill>
                  <a:schemeClr val="lt1"/>
                </a:solidFill>
              </a:rPr>
              <a:t>D</a:t>
            </a:r>
            <a:r>
              <a:rPr lang="en" sz="1300" b="1">
                <a:solidFill>
                  <a:schemeClr val="lt1"/>
                </a:solidFill>
              </a:rPr>
              <a:t>ata  of price have positive skewness</a:t>
            </a:r>
            <a:endParaRPr sz="1300" b="1">
              <a:solidFill>
                <a:schemeClr val="lt1"/>
              </a:solidFill>
            </a:endParaRPr>
          </a:p>
          <a:p>
            <a:pPr marL="0" lvl="0" indent="0" algn="l" rtl="0">
              <a:spcBef>
                <a:spcPts val="1200"/>
              </a:spcBef>
              <a:spcAft>
                <a:spcPts val="1200"/>
              </a:spcAft>
              <a:buNone/>
            </a:pPr>
            <a:endParaRPr sz="1700"/>
          </a:p>
        </p:txBody>
      </p:sp>
      <p:pic>
        <p:nvPicPr>
          <p:cNvPr id="307" name="Google Shape;307;p17"/>
          <p:cNvPicPr preferRelativeResize="0"/>
          <p:nvPr/>
        </p:nvPicPr>
        <p:blipFill rotWithShape="1">
          <a:blip r:embed="rId3">
            <a:alphaModFix/>
          </a:blip>
          <a:srcRect t="1787"/>
          <a:stretch/>
        </p:blipFill>
        <p:spPr>
          <a:xfrm>
            <a:off x="39950" y="1240650"/>
            <a:ext cx="4572001" cy="3378475"/>
          </a:xfrm>
          <a:prstGeom prst="rect">
            <a:avLst/>
          </a:prstGeom>
          <a:noFill/>
          <a:ln>
            <a:noFill/>
          </a:ln>
        </p:spPr>
      </p:pic>
      <p:pic>
        <p:nvPicPr>
          <p:cNvPr id="308" name="Google Shape;308;p17"/>
          <p:cNvPicPr preferRelativeResize="0"/>
          <p:nvPr/>
        </p:nvPicPr>
        <p:blipFill rotWithShape="1">
          <a:blip r:embed="rId4">
            <a:alphaModFix/>
          </a:blip>
          <a:srcRect r="4030"/>
          <a:stretch/>
        </p:blipFill>
        <p:spPr>
          <a:xfrm>
            <a:off x="4691725" y="937050"/>
            <a:ext cx="4387900" cy="4111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49925" y="229700"/>
            <a:ext cx="91440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u="sng">
                <a:solidFill>
                  <a:schemeClr val="lt1"/>
                </a:solidFill>
              </a:rPr>
              <a:t>Visualization on oil prices </a:t>
            </a:r>
            <a:endParaRPr sz="1300" u="sng">
              <a:solidFill>
                <a:schemeClr val="lt1"/>
              </a:solidFill>
            </a:endParaRPr>
          </a:p>
        </p:txBody>
      </p:sp>
      <p:sp>
        <p:nvSpPr>
          <p:cNvPr id="314" name="Google Shape;314;p18"/>
          <p:cNvSpPr txBox="1">
            <a:spLocks noGrp="1"/>
          </p:cNvSpPr>
          <p:nvPr>
            <p:ph type="body" idx="1"/>
          </p:nvPr>
        </p:nvSpPr>
        <p:spPr>
          <a:xfrm>
            <a:off x="-169775" y="1152475"/>
            <a:ext cx="9144000" cy="4089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lt1"/>
              </a:buClr>
              <a:buSzPts val="1400"/>
              <a:buChar char="●"/>
            </a:pPr>
            <a:r>
              <a:rPr lang="en" sz="1400">
                <a:solidFill>
                  <a:schemeClr val="lt1"/>
                </a:solidFill>
              </a:rPr>
              <a:t>line plot of oil prices  Vs date predict</a:t>
            </a:r>
            <a:endParaRPr sz="1400">
              <a:solidFill>
                <a:schemeClr val="lt1"/>
              </a:solidFill>
            </a:endParaRPr>
          </a:p>
          <a:p>
            <a:pPr marL="457200" lvl="0" indent="-317500" algn="l" rtl="0">
              <a:spcBef>
                <a:spcPts val="0"/>
              </a:spcBef>
              <a:spcAft>
                <a:spcPts val="0"/>
              </a:spcAft>
              <a:buClr>
                <a:schemeClr val="accent3"/>
              </a:buClr>
              <a:buSzPts val="1400"/>
              <a:buChar char="●"/>
            </a:pPr>
            <a:r>
              <a:rPr lang="en" sz="1400">
                <a:solidFill>
                  <a:schemeClr val="lt1"/>
                </a:solidFill>
              </a:rPr>
              <a:t>that dataset contains an obvious trend </a:t>
            </a:r>
            <a:endParaRPr sz="1400">
              <a:solidFill>
                <a:schemeClr val="lt1"/>
              </a:solidFill>
            </a:endParaRPr>
          </a:p>
          <a:p>
            <a:pPr marL="457200" lvl="0" indent="-317500" algn="l" rtl="0">
              <a:spcBef>
                <a:spcPts val="0"/>
              </a:spcBef>
              <a:spcAft>
                <a:spcPts val="0"/>
              </a:spcAft>
              <a:buClr>
                <a:schemeClr val="accent3"/>
              </a:buClr>
              <a:buSzPts val="1400"/>
              <a:buChar char="●"/>
            </a:pPr>
            <a:r>
              <a:rPr lang="en" sz="1400">
                <a:solidFill>
                  <a:schemeClr val="lt1"/>
                </a:solidFill>
              </a:rPr>
              <a:t>but no obvious seasonality.</a:t>
            </a:r>
            <a:endParaRPr sz="1400">
              <a:solidFill>
                <a:schemeClr val="lt1"/>
              </a:solidFill>
            </a:endParaRPr>
          </a:p>
          <a:p>
            <a:pPr marL="457200" lvl="0" indent="-311150" algn="l" rtl="0">
              <a:spcBef>
                <a:spcPts val="0"/>
              </a:spcBef>
              <a:spcAft>
                <a:spcPts val="0"/>
              </a:spcAft>
              <a:buClr>
                <a:schemeClr val="lt1"/>
              </a:buClr>
              <a:buSzPts val="1300"/>
              <a:buChar char="●"/>
            </a:pPr>
            <a:r>
              <a:rPr lang="en" sz="1400">
                <a:solidFill>
                  <a:schemeClr val="lt1"/>
                </a:solidFill>
              </a:rPr>
              <a:t>Oil prices are after 1982 falls because of</a:t>
            </a:r>
            <a:endParaRPr sz="1400">
              <a:solidFill>
                <a:schemeClr val="lt1"/>
              </a:solidFill>
            </a:endParaRPr>
          </a:p>
          <a:p>
            <a:pPr marL="457200" lvl="0" indent="-317500" algn="l" rtl="0">
              <a:spcBef>
                <a:spcPts val="0"/>
              </a:spcBef>
              <a:spcAft>
                <a:spcPts val="0"/>
              </a:spcAft>
              <a:buClr>
                <a:schemeClr val="accent3"/>
              </a:buClr>
              <a:buSzPts val="1400"/>
              <a:buChar char="●"/>
            </a:pPr>
            <a:r>
              <a:rPr lang="en" sz="1400">
                <a:solidFill>
                  <a:schemeClr val="lt1"/>
                </a:solidFill>
              </a:rPr>
              <a:t>Reduced demand . prices growing up to</a:t>
            </a:r>
            <a:endParaRPr sz="1400">
              <a:solidFill>
                <a:schemeClr val="lt1"/>
              </a:solidFill>
            </a:endParaRPr>
          </a:p>
          <a:p>
            <a:pPr marL="457200" lvl="0" indent="-311150" algn="l" rtl="0">
              <a:spcBef>
                <a:spcPts val="0"/>
              </a:spcBef>
              <a:spcAft>
                <a:spcPts val="0"/>
              </a:spcAft>
              <a:buClr>
                <a:schemeClr val="accent3"/>
              </a:buClr>
              <a:buSzPts val="1300"/>
              <a:buChar char="●"/>
            </a:pPr>
            <a:r>
              <a:rPr lang="en" sz="1400">
                <a:solidFill>
                  <a:schemeClr val="lt1"/>
                </a:solidFill>
              </a:rPr>
              <a:t>2008 &amp; hit max price.</a:t>
            </a:r>
            <a:r>
              <a:rPr lang="en" sz="1350">
                <a:solidFill>
                  <a:schemeClr val="lt1"/>
                </a:solidFill>
              </a:rPr>
              <a:t>The 2008 financial </a:t>
            </a:r>
            <a:endParaRPr sz="1350">
              <a:solidFill>
                <a:schemeClr val="lt1"/>
              </a:solidFill>
            </a:endParaRPr>
          </a:p>
          <a:p>
            <a:pPr marL="457200" lvl="0" indent="-314325" algn="l" rtl="0">
              <a:spcBef>
                <a:spcPts val="0"/>
              </a:spcBef>
              <a:spcAft>
                <a:spcPts val="0"/>
              </a:spcAft>
              <a:buClr>
                <a:schemeClr val="accent3"/>
              </a:buClr>
              <a:buSzPts val="1350"/>
              <a:buChar char="●"/>
            </a:pPr>
            <a:r>
              <a:rPr lang="en" sz="1350">
                <a:solidFill>
                  <a:schemeClr val="lt1"/>
                </a:solidFill>
              </a:rPr>
              <a:t>crisis and Great  Recession induced a market </a:t>
            </a:r>
            <a:endParaRPr sz="1350">
              <a:solidFill>
                <a:schemeClr val="lt1"/>
              </a:solidFill>
            </a:endParaRPr>
          </a:p>
          <a:p>
            <a:pPr marL="457200" lvl="0" indent="-314325" algn="l" rtl="0">
              <a:spcBef>
                <a:spcPts val="0"/>
              </a:spcBef>
              <a:spcAft>
                <a:spcPts val="0"/>
              </a:spcAft>
              <a:buClr>
                <a:schemeClr val="accent3"/>
              </a:buClr>
              <a:buSzPts val="1350"/>
              <a:buChar char="●"/>
            </a:pPr>
            <a:r>
              <a:rPr lang="en" sz="1350">
                <a:solidFill>
                  <a:schemeClr val="lt1"/>
                </a:solidFill>
              </a:rPr>
              <a:t>which drop oil </a:t>
            </a:r>
            <a:endParaRPr sz="1350">
              <a:solidFill>
                <a:schemeClr val="lt1"/>
              </a:solidFill>
            </a:endParaRPr>
          </a:p>
          <a:p>
            <a:pPr marL="457200" lvl="0" indent="-314325" algn="l" rtl="0">
              <a:spcBef>
                <a:spcPts val="0"/>
              </a:spcBef>
              <a:spcAft>
                <a:spcPts val="0"/>
              </a:spcAft>
              <a:buClr>
                <a:srgbClr val="F8F8F8"/>
              </a:buClr>
              <a:buSzPts val="1350"/>
              <a:buChar char="●"/>
            </a:pPr>
            <a:r>
              <a:rPr lang="en" sz="1350">
                <a:solidFill>
                  <a:schemeClr val="lt1"/>
                </a:solidFill>
              </a:rPr>
              <a:t>Prices drastically.The COVID-19 pandemic</a:t>
            </a:r>
            <a:endParaRPr sz="1350">
              <a:solidFill>
                <a:schemeClr val="lt1"/>
              </a:solidFill>
            </a:endParaRPr>
          </a:p>
          <a:p>
            <a:pPr marL="457200" lvl="0" indent="-314325" algn="l" rtl="0">
              <a:spcBef>
                <a:spcPts val="0"/>
              </a:spcBef>
              <a:spcAft>
                <a:spcPts val="0"/>
              </a:spcAft>
              <a:buClr>
                <a:schemeClr val="accent3"/>
              </a:buClr>
              <a:buSzPts val="1350"/>
              <a:buChar char="●"/>
            </a:pPr>
            <a:r>
              <a:rPr lang="en" sz="1350">
                <a:solidFill>
                  <a:schemeClr val="lt1"/>
                </a:solidFill>
              </a:rPr>
              <a:t>triggered an unprecedented </a:t>
            </a:r>
            <a:r>
              <a:rPr lang="en" sz="1350">
                <a:solidFill>
                  <a:schemeClr val="lt1"/>
                </a:solidFill>
                <a:uFill>
                  <a:noFill/>
                </a:uFill>
                <a:hlinkClick r:id="rId3">
                  <a:extLst>
                    <a:ext uri="{A12FA001-AC4F-418D-AE19-62706E023703}">
                      <ahyp:hlinkClr xmlns:ahyp="http://schemas.microsoft.com/office/drawing/2018/hyperlinkcolor" val="tx"/>
                    </a:ext>
                  </a:extLst>
                </a:hlinkClick>
              </a:rPr>
              <a:t>demand shock</a:t>
            </a:r>
            <a:endParaRPr sz="1350">
              <a:solidFill>
                <a:schemeClr val="lt1"/>
              </a:solidFill>
            </a:endParaRPr>
          </a:p>
          <a:p>
            <a:pPr marL="457200" lvl="0" indent="-314325" algn="l" rtl="0">
              <a:spcBef>
                <a:spcPts val="0"/>
              </a:spcBef>
              <a:spcAft>
                <a:spcPts val="0"/>
              </a:spcAft>
              <a:buClr>
                <a:schemeClr val="accent3"/>
              </a:buClr>
              <a:buSzPts val="1350"/>
              <a:buChar char="●"/>
            </a:pPr>
            <a:r>
              <a:rPr lang="en" sz="1350">
                <a:solidFill>
                  <a:schemeClr val="lt1"/>
                </a:solidFill>
              </a:rPr>
              <a:t>in the oil industry, leadis to collapse oil prices.</a:t>
            </a:r>
            <a:endParaRPr sz="1400">
              <a:solidFill>
                <a:schemeClr val="lt1"/>
              </a:solidFill>
            </a:endParaRPr>
          </a:p>
          <a:p>
            <a:pPr marL="457200" lvl="0" indent="-317500" algn="l" rtl="0">
              <a:spcBef>
                <a:spcPts val="0"/>
              </a:spcBef>
              <a:spcAft>
                <a:spcPts val="0"/>
              </a:spcAft>
              <a:buClr>
                <a:schemeClr val="accent3"/>
              </a:buClr>
              <a:buSzPts val="1400"/>
              <a:buChar char="●"/>
            </a:pPr>
            <a:endParaRPr sz="1400">
              <a:solidFill>
                <a:schemeClr val="lt1"/>
              </a:solidFill>
            </a:endParaRPr>
          </a:p>
        </p:txBody>
      </p:sp>
      <p:sp>
        <p:nvSpPr>
          <p:cNvPr id="315" name="Google Shape;315;p18"/>
          <p:cNvSpPr txBox="1"/>
          <p:nvPr/>
        </p:nvSpPr>
        <p:spPr>
          <a:xfrm>
            <a:off x="4809475" y="200977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6" name="Google Shape;316;p18"/>
          <p:cNvPicPr preferRelativeResize="0"/>
          <p:nvPr/>
        </p:nvPicPr>
        <p:blipFill rotWithShape="1">
          <a:blip r:embed="rId4">
            <a:alphaModFix/>
          </a:blip>
          <a:srcRect r="7123"/>
          <a:stretch/>
        </p:blipFill>
        <p:spPr>
          <a:xfrm>
            <a:off x="3955450" y="1152475"/>
            <a:ext cx="5134175" cy="378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83575" y="189750"/>
            <a:ext cx="90765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u="sng">
                <a:solidFill>
                  <a:schemeClr val="lt1"/>
                </a:solidFill>
              </a:rPr>
              <a:t>Visualization - oil prices , PercentChange &amp; change  over Time </a:t>
            </a:r>
            <a:endParaRPr sz="2220" b="1" u="sng">
              <a:solidFill>
                <a:schemeClr val="lt1"/>
              </a:solidFill>
            </a:endParaRPr>
          </a:p>
        </p:txBody>
      </p:sp>
      <p:pic>
        <p:nvPicPr>
          <p:cNvPr id="322" name="Google Shape;322;p19"/>
          <p:cNvPicPr preferRelativeResize="0"/>
          <p:nvPr/>
        </p:nvPicPr>
        <p:blipFill>
          <a:blip r:embed="rId3">
            <a:alphaModFix/>
          </a:blip>
          <a:stretch>
            <a:fillRect/>
          </a:stretch>
        </p:blipFill>
        <p:spPr>
          <a:xfrm>
            <a:off x="635850" y="968050"/>
            <a:ext cx="7872300" cy="350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6"/>
        <p:cNvGrpSpPr/>
        <p:nvPr/>
      </p:nvGrpSpPr>
      <p:grpSpPr>
        <a:xfrm>
          <a:off x="0" y="0"/>
          <a:ext cx="0" cy="0"/>
          <a:chOff x="0" y="0"/>
          <a:chExt cx="0" cy="0"/>
        </a:xfrm>
      </p:grpSpPr>
      <p:pic>
        <p:nvPicPr>
          <p:cNvPr id="327" name="Google Shape;327;p20"/>
          <p:cNvPicPr preferRelativeResize="0"/>
          <p:nvPr/>
        </p:nvPicPr>
        <p:blipFill>
          <a:blip r:embed="rId3">
            <a:alphaModFix/>
          </a:blip>
          <a:stretch>
            <a:fillRect/>
          </a:stretch>
        </p:blipFill>
        <p:spPr>
          <a:xfrm>
            <a:off x="689125" y="1005025"/>
            <a:ext cx="5648325" cy="4038600"/>
          </a:xfrm>
          <a:prstGeom prst="rect">
            <a:avLst/>
          </a:prstGeom>
          <a:noFill/>
          <a:ln>
            <a:noFill/>
          </a:ln>
        </p:spPr>
      </p:pic>
      <p:sp>
        <p:nvSpPr>
          <p:cNvPr id="328" name="Google Shape;328;p20"/>
          <p:cNvSpPr txBox="1"/>
          <p:nvPr/>
        </p:nvSpPr>
        <p:spPr>
          <a:xfrm>
            <a:off x="276600" y="145225"/>
            <a:ext cx="90480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u="sng">
                <a:solidFill>
                  <a:schemeClr val="lt1"/>
                </a:solidFill>
              </a:rPr>
              <a:t>Visualization  of Oil prices with time  in form of Barplot</a:t>
            </a:r>
            <a:endParaRPr sz="2500" b="1" u="sng">
              <a:solidFill>
                <a:schemeClr val="lt1"/>
              </a:solidFill>
            </a:endParaRPr>
          </a:p>
          <a:p>
            <a:pPr marL="0" lvl="0" indent="0" algn="l" rtl="0">
              <a:spcBef>
                <a:spcPts val="0"/>
              </a:spcBef>
              <a:spcAft>
                <a:spcPts val="0"/>
              </a:spcAft>
              <a:buNone/>
            </a:pPr>
            <a:endParaRPr sz="2500" b="1" u="sng">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lt1"/>
                </a:solidFill>
              </a:rPr>
              <a:t>Seasonality plot using Additive Model</a:t>
            </a:r>
            <a:endParaRPr u="sng">
              <a:solidFill>
                <a:schemeClr val="lt1"/>
              </a:solidFill>
            </a:endParaRPr>
          </a:p>
        </p:txBody>
      </p:sp>
      <p:sp>
        <p:nvSpPr>
          <p:cNvPr id="334" name="Google Shape;334;p21"/>
          <p:cNvSpPr txBox="1">
            <a:spLocks noGrp="1"/>
          </p:cNvSpPr>
          <p:nvPr>
            <p:ph type="body" idx="1"/>
          </p:nvPr>
        </p:nvSpPr>
        <p:spPr>
          <a:xfrm>
            <a:off x="6025375" y="636725"/>
            <a:ext cx="2986800" cy="468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lt1"/>
                </a:solidFill>
              </a:rPr>
              <a:t>Using </a:t>
            </a:r>
            <a:r>
              <a:rPr lang="en" sz="1600" b="1">
                <a:solidFill>
                  <a:schemeClr val="lt1"/>
                </a:solidFill>
              </a:rPr>
              <a:t>seasonal decompose</a:t>
            </a:r>
            <a:r>
              <a:rPr lang="en" sz="1600">
                <a:solidFill>
                  <a:schemeClr val="lt1"/>
                </a:solidFill>
              </a:rPr>
              <a:t> function, timeseries data is divided into </a:t>
            </a:r>
            <a:r>
              <a:rPr lang="en" sz="1600" b="1">
                <a:solidFill>
                  <a:schemeClr val="lt1"/>
                </a:solidFill>
              </a:rPr>
              <a:t>trend, seasonal, and residual</a:t>
            </a:r>
            <a:r>
              <a:rPr lang="en" sz="1600">
                <a:solidFill>
                  <a:schemeClr val="lt1"/>
                </a:solidFill>
              </a:rPr>
              <a:t>.</a:t>
            </a:r>
            <a:endParaRPr sz="1600">
              <a:solidFill>
                <a:schemeClr val="lt1"/>
              </a:solidFill>
            </a:endParaRPr>
          </a:p>
          <a:p>
            <a:pPr marL="0" lvl="0" indent="0" algn="l" rtl="0">
              <a:spcBef>
                <a:spcPts val="1200"/>
              </a:spcBef>
              <a:spcAft>
                <a:spcPts val="0"/>
              </a:spcAft>
              <a:buNone/>
            </a:pPr>
            <a:r>
              <a:rPr lang="en" sz="1600">
                <a:solidFill>
                  <a:schemeClr val="lt1"/>
                </a:solidFill>
              </a:rPr>
              <a:t>Additive Model</a:t>
            </a:r>
            <a:endParaRPr sz="1600">
              <a:solidFill>
                <a:schemeClr val="lt1"/>
              </a:solidFill>
            </a:endParaRPr>
          </a:p>
          <a:p>
            <a:pPr marL="0" lvl="0" indent="0" algn="l" rtl="0">
              <a:spcBef>
                <a:spcPts val="1200"/>
              </a:spcBef>
              <a:spcAft>
                <a:spcPts val="0"/>
              </a:spcAft>
              <a:buNone/>
            </a:pPr>
            <a:r>
              <a:rPr lang="en" sz="1600" b="1">
                <a:solidFill>
                  <a:schemeClr val="lt1"/>
                </a:solidFill>
              </a:rPr>
              <a:t>Trend:</a:t>
            </a:r>
            <a:r>
              <a:rPr lang="en" sz="1600">
                <a:solidFill>
                  <a:schemeClr val="lt1"/>
                </a:solidFill>
              </a:rPr>
              <a:t> Initially constant, then increasing rapidly, then decreasing</a:t>
            </a:r>
            <a:endParaRPr sz="1600">
              <a:solidFill>
                <a:schemeClr val="lt1"/>
              </a:solidFill>
            </a:endParaRPr>
          </a:p>
          <a:p>
            <a:pPr marL="0" lvl="0" indent="0" algn="l" rtl="0">
              <a:spcBef>
                <a:spcPts val="1200"/>
              </a:spcBef>
              <a:spcAft>
                <a:spcPts val="0"/>
              </a:spcAft>
              <a:buNone/>
            </a:pPr>
            <a:r>
              <a:rPr lang="en" sz="1600" b="1">
                <a:solidFill>
                  <a:schemeClr val="lt1"/>
                </a:solidFill>
              </a:rPr>
              <a:t>Seasonal: </a:t>
            </a:r>
            <a:r>
              <a:rPr lang="en" sz="1500">
                <a:solidFill>
                  <a:schemeClr val="lt1"/>
                </a:solidFill>
              </a:rPr>
              <a:t>Seasonality is present as we can clearly observe periodic pattern.</a:t>
            </a:r>
            <a:endParaRPr sz="1500">
              <a:solidFill>
                <a:schemeClr val="lt1"/>
              </a:solidFill>
            </a:endParaRPr>
          </a:p>
          <a:p>
            <a:pPr marL="0" lvl="0" indent="0" algn="l" rtl="0">
              <a:spcBef>
                <a:spcPts val="1200"/>
              </a:spcBef>
              <a:spcAft>
                <a:spcPts val="1200"/>
              </a:spcAft>
              <a:buNone/>
            </a:pPr>
            <a:r>
              <a:rPr lang="en" sz="1500" b="1">
                <a:solidFill>
                  <a:schemeClr val="lt1"/>
                </a:solidFill>
              </a:rPr>
              <a:t>Residual: </a:t>
            </a:r>
            <a:r>
              <a:rPr lang="en" sz="1500">
                <a:solidFill>
                  <a:schemeClr val="lt1"/>
                </a:solidFill>
              </a:rPr>
              <a:t>It has higher variance at some point.</a:t>
            </a:r>
            <a:endParaRPr sz="1500">
              <a:solidFill>
                <a:schemeClr val="lt1"/>
              </a:solidFill>
            </a:endParaRPr>
          </a:p>
        </p:txBody>
      </p:sp>
      <p:pic>
        <p:nvPicPr>
          <p:cNvPr id="335" name="Google Shape;335;p21"/>
          <p:cNvPicPr preferRelativeResize="0"/>
          <p:nvPr/>
        </p:nvPicPr>
        <p:blipFill>
          <a:blip r:embed="rId3">
            <a:alphaModFix/>
          </a:blip>
          <a:stretch>
            <a:fillRect/>
          </a:stretch>
        </p:blipFill>
        <p:spPr>
          <a:xfrm>
            <a:off x="103075" y="746200"/>
            <a:ext cx="5661875" cy="42239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1221</Words>
  <Application>Microsoft Office PowerPoint</Application>
  <PresentationFormat>On-screen Show (16:9)</PresentationFormat>
  <Paragraphs>175</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Roboto</vt:lpstr>
      <vt:lpstr>Maven Pro</vt:lpstr>
      <vt:lpstr>Courier New</vt:lpstr>
      <vt:lpstr>Nunito</vt:lpstr>
      <vt:lpstr>Momentum</vt:lpstr>
      <vt:lpstr>OIL PRICE PREDICTION    </vt:lpstr>
      <vt:lpstr>Business Problem</vt:lpstr>
      <vt:lpstr>Data Extraction :  https://www.kaggle.com/datasets/sc231997/crude-oil-price  We extract dataset from kaggle.com.Crude oil price in USD/Bbl from 1983 to present.The Crude Oil WTI (USD/Bbl) dataset was created with the expectation to understand the impact of global oil prices on any country's economy</vt:lpstr>
      <vt:lpstr>EDA   converted timeline date  No missing values &amp;  no duplicated data in dataset.  Max price 140 USD/bbl and min price 10.42 USD/bbl </vt:lpstr>
      <vt:lpstr>Data visualization</vt:lpstr>
      <vt:lpstr>Visualization on oil prices </vt:lpstr>
      <vt:lpstr>Visualization - oil prices , PercentChange &amp; change  over Time </vt:lpstr>
      <vt:lpstr>PowerPoint Presentation</vt:lpstr>
      <vt:lpstr>Seasonality plot using Additive Model</vt:lpstr>
      <vt:lpstr>Seasonality plot using Multiplicative Model</vt:lpstr>
      <vt:lpstr>Stationarity Check</vt:lpstr>
      <vt:lpstr>Stationarity Check</vt:lpstr>
      <vt:lpstr>Removing Non Stationarity</vt:lpstr>
      <vt:lpstr>Model Building</vt:lpstr>
      <vt:lpstr>ACF &amp; PACF</vt:lpstr>
      <vt:lpstr>ARIMA Model</vt:lpstr>
      <vt:lpstr>Let’s Explore other models</vt:lpstr>
      <vt:lpstr>Other various Linear regression Models</vt:lpstr>
      <vt:lpstr>Long Short-Term Memory (LSTM) Model</vt:lpstr>
      <vt:lpstr>LSTM model: Specifications</vt:lpstr>
      <vt:lpstr>Evaluation of LSTM on Test Data</vt:lpstr>
      <vt:lpstr>Holter-Winters Seasonal Model</vt:lpstr>
      <vt:lpstr>Evaluation of Holter-Winters Seasonal Model</vt:lpstr>
      <vt:lpstr>Comparative Analysis of all Models</vt:lpstr>
      <vt:lpstr>Deployment</vt:lpstr>
      <vt:lpstr>samples</vt:lpstr>
      <vt:lpstr> .</vt:lpstr>
      <vt:lpstr>Challenges we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    </dc:title>
  <cp:lastModifiedBy>Ashwini Chobhe</cp:lastModifiedBy>
  <cp:revision>1</cp:revision>
  <dcterms:modified xsi:type="dcterms:W3CDTF">2023-06-13T15:25:28Z</dcterms:modified>
</cp:coreProperties>
</file>