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42" r:id="rId2"/>
  </p:sldMasterIdLst>
  <p:sldIdLst>
    <p:sldId id="256" r:id="rId3"/>
    <p:sldId id="257" r:id="rId4"/>
    <p:sldId id="258" r:id="rId5"/>
    <p:sldId id="260" r:id="rId6"/>
    <p:sldId id="259"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8" d="100"/>
          <a:sy n="88" d="100"/>
        </p:scale>
        <p:origin x="36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0A1D5F-C953-4E0B-B3EE-31695A321C3A}"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EF7B0-6FAE-4839-9094-2A89C0E29388}" type="slidenum">
              <a:rPr lang="en-IN" smtClean="0"/>
              <a:t>‹#›</a:t>
            </a:fld>
            <a:endParaRPr lang="en-IN"/>
          </a:p>
        </p:txBody>
      </p:sp>
    </p:spTree>
    <p:extLst>
      <p:ext uri="{BB962C8B-B14F-4D97-AF65-F5344CB8AC3E}">
        <p14:creationId xmlns:p14="http://schemas.microsoft.com/office/powerpoint/2010/main" val="690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0A1D5F-C953-4E0B-B3EE-31695A321C3A}"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EF7B0-6FAE-4839-9094-2A89C0E29388}" type="slidenum">
              <a:rPr lang="en-IN" smtClean="0"/>
              <a:t>‹#›</a:t>
            </a:fld>
            <a:endParaRPr lang="en-IN"/>
          </a:p>
        </p:txBody>
      </p:sp>
    </p:spTree>
    <p:extLst>
      <p:ext uri="{BB962C8B-B14F-4D97-AF65-F5344CB8AC3E}">
        <p14:creationId xmlns:p14="http://schemas.microsoft.com/office/powerpoint/2010/main" val="341683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0A1D5F-C953-4E0B-B3EE-31695A321C3A}"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EF7B0-6FAE-4839-9094-2A89C0E2938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87623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0A1D5F-C953-4E0B-B3EE-31695A321C3A}"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EF7B0-6FAE-4839-9094-2A89C0E29388}" type="slidenum">
              <a:rPr lang="en-IN" smtClean="0"/>
              <a:t>‹#›</a:t>
            </a:fld>
            <a:endParaRPr lang="en-IN"/>
          </a:p>
        </p:txBody>
      </p:sp>
    </p:spTree>
    <p:extLst>
      <p:ext uri="{BB962C8B-B14F-4D97-AF65-F5344CB8AC3E}">
        <p14:creationId xmlns:p14="http://schemas.microsoft.com/office/powerpoint/2010/main" val="2924644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0A1D5F-C953-4E0B-B3EE-31695A321C3A}"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EF7B0-6FAE-4839-9094-2A89C0E2938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95920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0A1D5F-C953-4E0B-B3EE-31695A321C3A}"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EF7B0-6FAE-4839-9094-2A89C0E29388}" type="slidenum">
              <a:rPr lang="en-IN" smtClean="0"/>
              <a:t>‹#›</a:t>
            </a:fld>
            <a:endParaRPr lang="en-IN"/>
          </a:p>
        </p:txBody>
      </p:sp>
    </p:spTree>
    <p:extLst>
      <p:ext uri="{BB962C8B-B14F-4D97-AF65-F5344CB8AC3E}">
        <p14:creationId xmlns:p14="http://schemas.microsoft.com/office/powerpoint/2010/main" val="2266616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0A1D5F-C953-4E0B-B3EE-31695A321C3A}"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EF7B0-6FAE-4839-9094-2A89C0E29388}" type="slidenum">
              <a:rPr lang="en-IN" smtClean="0"/>
              <a:t>‹#›</a:t>
            </a:fld>
            <a:endParaRPr lang="en-IN"/>
          </a:p>
        </p:txBody>
      </p:sp>
    </p:spTree>
    <p:extLst>
      <p:ext uri="{BB962C8B-B14F-4D97-AF65-F5344CB8AC3E}">
        <p14:creationId xmlns:p14="http://schemas.microsoft.com/office/powerpoint/2010/main" val="2281091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0A1D5F-C953-4E0B-B3EE-31695A321C3A}"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EF7B0-6FAE-4839-9094-2A89C0E29388}" type="slidenum">
              <a:rPr lang="en-IN" smtClean="0"/>
              <a:t>‹#›</a:t>
            </a:fld>
            <a:endParaRPr lang="en-IN"/>
          </a:p>
        </p:txBody>
      </p:sp>
    </p:spTree>
    <p:extLst>
      <p:ext uri="{BB962C8B-B14F-4D97-AF65-F5344CB8AC3E}">
        <p14:creationId xmlns:p14="http://schemas.microsoft.com/office/powerpoint/2010/main" val="1185297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0A1D5F-C953-4E0B-B3EE-31695A321C3A}"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EF7B0-6FAE-4839-9094-2A89C0E29388}" type="slidenum">
              <a:rPr lang="en-IN" smtClean="0"/>
              <a:t>‹#›</a:t>
            </a:fld>
            <a:endParaRPr lang="en-IN"/>
          </a:p>
        </p:txBody>
      </p:sp>
    </p:spTree>
    <p:extLst>
      <p:ext uri="{BB962C8B-B14F-4D97-AF65-F5344CB8AC3E}">
        <p14:creationId xmlns:p14="http://schemas.microsoft.com/office/powerpoint/2010/main" val="35215908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0A1D5F-C953-4E0B-B3EE-31695A321C3A}"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EF7B0-6FAE-4839-9094-2A89C0E29388}" type="slidenum">
              <a:rPr lang="en-IN" smtClean="0"/>
              <a:t>‹#›</a:t>
            </a:fld>
            <a:endParaRPr lang="en-IN"/>
          </a:p>
        </p:txBody>
      </p:sp>
    </p:spTree>
    <p:extLst>
      <p:ext uri="{BB962C8B-B14F-4D97-AF65-F5344CB8AC3E}">
        <p14:creationId xmlns:p14="http://schemas.microsoft.com/office/powerpoint/2010/main" val="18796957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0A1D5F-C953-4E0B-B3EE-31695A321C3A}"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EF7B0-6FAE-4839-9094-2A89C0E29388}" type="slidenum">
              <a:rPr lang="en-IN" smtClean="0"/>
              <a:t>‹#›</a:t>
            </a:fld>
            <a:endParaRPr lang="en-IN"/>
          </a:p>
        </p:txBody>
      </p:sp>
    </p:spTree>
    <p:extLst>
      <p:ext uri="{BB962C8B-B14F-4D97-AF65-F5344CB8AC3E}">
        <p14:creationId xmlns:p14="http://schemas.microsoft.com/office/powerpoint/2010/main" val="424940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0A1D5F-C953-4E0B-B3EE-31695A321C3A}"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EF7B0-6FAE-4839-9094-2A89C0E29388}" type="slidenum">
              <a:rPr lang="en-IN" smtClean="0"/>
              <a:t>‹#›</a:t>
            </a:fld>
            <a:endParaRPr lang="en-IN"/>
          </a:p>
        </p:txBody>
      </p:sp>
    </p:spTree>
    <p:extLst>
      <p:ext uri="{BB962C8B-B14F-4D97-AF65-F5344CB8AC3E}">
        <p14:creationId xmlns:p14="http://schemas.microsoft.com/office/powerpoint/2010/main" val="20244805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0A1D5F-C953-4E0B-B3EE-31695A321C3A}"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9EF7B0-6FAE-4839-9094-2A89C0E29388}" type="slidenum">
              <a:rPr lang="en-IN" smtClean="0"/>
              <a:t>‹#›</a:t>
            </a:fld>
            <a:endParaRPr lang="en-IN"/>
          </a:p>
        </p:txBody>
      </p:sp>
    </p:spTree>
    <p:extLst>
      <p:ext uri="{BB962C8B-B14F-4D97-AF65-F5344CB8AC3E}">
        <p14:creationId xmlns:p14="http://schemas.microsoft.com/office/powerpoint/2010/main" val="20306300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0A1D5F-C953-4E0B-B3EE-31695A321C3A}" type="datetimeFigureOut">
              <a:rPr lang="en-IN" smtClean="0"/>
              <a:t>18-04-2024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9EF7B0-6FAE-4839-9094-2A89C0E29388}" type="slidenum">
              <a:rPr lang="en-IN" smtClean="0"/>
              <a:t>‹#›</a:t>
            </a:fld>
            <a:endParaRPr lang="en-IN"/>
          </a:p>
        </p:txBody>
      </p:sp>
    </p:spTree>
    <p:extLst>
      <p:ext uri="{BB962C8B-B14F-4D97-AF65-F5344CB8AC3E}">
        <p14:creationId xmlns:p14="http://schemas.microsoft.com/office/powerpoint/2010/main" val="15524819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0A1D5F-C953-4E0B-B3EE-31695A321C3A}" type="datetimeFigureOut">
              <a:rPr lang="en-IN" smtClean="0"/>
              <a:t>18-04-2024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9EF7B0-6FAE-4839-9094-2A89C0E29388}" type="slidenum">
              <a:rPr lang="en-IN" smtClean="0"/>
              <a:t>‹#›</a:t>
            </a:fld>
            <a:endParaRPr lang="en-IN"/>
          </a:p>
        </p:txBody>
      </p:sp>
    </p:spTree>
    <p:extLst>
      <p:ext uri="{BB962C8B-B14F-4D97-AF65-F5344CB8AC3E}">
        <p14:creationId xmlns:p14="http://schemas.microsoft.com/office/powerpoint/2010/main" val="13390415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A1D5F-C953-4E0B-B3EE-31695A321C3A}" type="datetimeFigureOut">
              <a:rPr lang="en-IN" smtClean="0"/>
              <a:t>18-04-2024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9EF7B0-6FAE-4839-9094-2A89C0E29388}" type="slidenum">
              <a:rPr lang="en-IN" smtClean="0"/>
              <a:t>‹#›</a:t>
            </a:fld>
            <a:endParaRPr lang="en-IN"/>
          </a:p>
        </p:txBody>
      </p:sp>
    </p:spTree>
    <p:extLst>
      <p:ext uri="{BB962C8B-B14F-4D97-AF65-F5344CB8AC3E}">
        <p14:creationId xmlns:p14="http://schemas.microsoft.com/office/powerpoint/2010/main" val="1178680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0A1D5F-C953-4E0B-B3EE-31695A321C3A}"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9EF7B0-6FAE-4839-9094-2A89C0E29388}" type="slidenum">
              <a:rPr lang="en-IN" smtClean="0"/>
              <a:t>‹#›</a:t>
            </a:fld>
            <a:endParaRPr lang="en-IN"/>
          </a:p>
        </p:txBody>
      </p:sp>
    </p:spTree>
    <p:extLst>
      <p:ext uri="{BB962C8B-B14F-4D97-AF65-F5344CB8AC3E}">
        <p14:creationId xmlns:p14="http://schemas.microsoft.com/office/powerpoint/2010/main" val="2375625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0A1D5F-C953-4E0B-B3EE-31695A321C3A}"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9EF7B0-6FAE-4839-9094-2A89C0E29388}" type="slidenum">
              <a:rPr lang="en-IN" smtClean="0"/>
              <a:t>‹#›</a:t>
            </a:fld>
            <a:endParaRPr lang="en-IN"/>
          </a:p>
        </p:txBody>
      </p:sp>
    </p:spTree>
    <p:extLst>
      <p:ext uri="{BB962C8B-B14F-4D97-AF65-F5344CB8AC3E}">
        <p14:creationId xmlns:p14="http://schemas.microsoft.com/office/powerpoint/2010/main" val="8641337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0A1D5F-C953-4E0B-B3EE-31695A321C3A}"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EF7B0-6FAE-4839-9094-2A89C0E29388}" type="slidenum">
              <a:rPr lang="en-IN" smtClean="0"/>
              <a:t>‹#›</a:t>
            </a:fld>
            <a:endParaRPr lang="en-IN"/>
          </a:p>
        </p:txBody>
      </p:sp>
    </p:spTree>
    <p:extLst>
      <p:ext uri="{BB962C8B-B14F-4D97-AF65-F5344CB8AC3E}">
        <p14:creationId xmlns:p14="http://schemas.microsoft.com/office/powerpoint/2010/main" val="2703563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0A1D5F-C953-4E0B-B3EE-31695A321C3A}"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EF7B0-6FAE-4839-9094-2A89C0E2938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998139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0A1D5F-C953-4E0B-B3EE-31695A321C3A}"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EF7B0-6FAE-4839-9094-2A89C0E29388}" type="slidenum">
              <a:rPr lang="en-IN" smtClean="0"/>
              <a:t>‹#›</a:t>
            </a:fld>
            <a:endParaRPr lang="en-IN"/>
          </a:p>
        </p:txBody>
      </p:sp>
    </p:spTree>
    <p:extLst>
      <p:ext uri="{BB962C8B-B14F-4D97-AF65-F5344CB8AC3E}">
        <p14:creationId xmlns:p14="http://schemas.microsoft.com/office/powerpoint/2010/main" val="32145758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0A1D5F-C953-4E0B-B3EE-31695A321C3A}"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EF7B0-6FAE-4839-9094-2A89C0E2938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81823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0A1D5F-C953-4E0B-B3EE-31695A321C3A}"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EF7B0-6FAE-4839-9094-2A89C0E29388}" type="slidenum">
              <a:rPr lang="en-IN" smtClean="0"/>
              <a:t>‹#›</a:t>
            </a:fld>
            <a:endParaRPr lang="en-IN"/>
          </a:p>
        </p:txBody>
      </p:sp>
    </p:spTree>
    <p:extLst>
      <p:ext uri="{BB962C8B-B14F-4D97-AF65-F5344CB8AC3E}">
        <p14:creationId xmlns:p14="http://schemas.microsoft.com/office/powerpoint/2010/main" val="21988673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0A1D5F-C953-4E0B-B3EE-31695A321C3A}"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EF7B0-6FAE-4839-9094-2A89C0E29388}" type="slidenum">
              <a:rPr lang="en-IN" smtClean="0"/>
              <a:t>‹#›</a:t>
            </a:fld>
            <a:endParaRPr lang="en-IN"/>
          </a:p>
        </p:txBody>
      </p:sp>
    </p:spTree>
    <p:extLst>
      <p:ext uri="{BB962C8B-B14F-4D97-AF65-F5344CB8AC3E}">
        <p14:creationId xmlns:p14="http://schemas.microsoft.com/office/powerpoint/2010/main" val="16886081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0A1D5F-C953-4E0B-B3EE-31695A321C3A}"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EF7B0-6FAE-4839-9094-2A89C0E29388}" type="slidenum">
              <a:rPr lang="en-IN" smtClean="0"/>
              <a:t>‹#›</a:t>
            </a:fld>
            <a:endParaRPr lang="en-IN"/>
          </a:p>
        </p:txBody>
      </p:sp>
    </p:spTree>
    <p:extLst>
      <p:ext uri="{BB962C8B-B14F-4D97-AF65-F5344CB8AC3E}">
        <p14:creationId xmlns:p14="http://schemas.microsoft.com/office/powerpoint/2010/main" val="2429584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0A1D5F-C953-4E0B-B3EE-31695A321C3A}"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EF7B0-6FAE-4839-9094-2A89C0E29388}" type="slidenum">
              <a:rPr lang="en-IN" smtClean="0"/>
              <a:t>‹#›</a:t>
            </a:fld>
            <a:endParaRPr lang="en-IN"/>
          </a:p>
        </p:txBody>
      </p:sp>
    </p:spTree>
    <p:extLst>
      <p:ext uri="{BB962C8B-B14F-4D97-AF65-F5344CB8AC3E}">
        <p14:creationId xmlns:p14="http://schemas.microsoft.com/office/powerpoint/2010/main" val="239199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0A1D5F-C953-4E0B-B3EE-31695A321C3A}"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9EF7B0-6FAE-4839-9094-2A89C0E29388}" type="slidenum">
              <a:rPr lang="en-IN" smtClean="0"/>
              <a:t>‹#›</a:t>
            </a:fld>
            <a:endParaRPr lang="en-IN"/>
          </a:p>
        </p:txBody>
      </p:sp>
    </p:spTree>
    <p:extLst>
      <p:ext uri="{BB962C8B-B14F-4D97-AF65-F5344CB8AC3E}">
        <p14:creationId xmlns:p14="http://schemas.microsoft.com/office/powerpoint/2010/main" val="823461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0A1D5F-C953-4E0B-B3EE-31695A321C3A}" type="datetimeFigureOut">
              <a:rPr lang="en-IN" smtClean="0"/>
              <a:t>18-04-2024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9EF7B0-6FAE-4839-9094-2A89C0E29388}" type="slidenum">
              <a:rPr lang="en-IN" smtClean="0"/>
              <a:t>‹#›</a:t>
            </a:fld>
            <a:endParaRPr lang="en-IN"/>
          </a:p>
        </p:txBody>
      </p:sp>
    </p:spTree>
    <p:extLst>
      <p:ext uri="{BB962C8B-B14F-4D97-AF65-F5344CB8AC3E}">
        <p14:creationId xmlns:p14="http://schemas.microsoft.com/office/powerpoint/2010/main" val="1948151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0A1D5F-C953-4E0B-B3EE-31695A321C3A}" type="datetimeFigureOut">
              <a:rPr lang="en-IN" smtClean="0"/>
              <a:t>18-04-2024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9EF7B0-6FAE-4839-9094-2A89C0E29388}" type="slidenum">
              <a:rPr lang="en-IN" smtClean="0"/>
              <a:t>‹#›</a:t>
            </a:fld>
            <a:endParaRPr lang="en-IN"/>
          </a:p>
        </p:txBody>
      </p:sp>
    </p:spTree>
    <p:extLst>
      <p:ext uri="{BB962C8B-B14F-4D97-AF65-F5344CB8AC3E}">
        <p14:creationId xmlns:p14="http://schemas.microsoft.com/office/powerpoint/2010/main" val="3961821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A1D5F-C953-4E0B-B3EE-31695A321C3A}" type="datetimeFigureOut">
              <a:rPr lang="en-IN" smtClean="0"/>
              <a:t>18-04-2024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9EF7B0-6FAE-4839-9094-2A89C0E29388}" type="slidenum">
              <a:rPr lang="en-IN" smtClean="0"/>
              <a:t>‹#›</a:t>
            </a:fld>
            <a:endParaRPr lang="en-IN"/>
          </a:p>
        </p:txBody>
      </p:sp>
    </p:spTree>
    <p:extLst>
      <p:ext uri="{BB962C8B-B14F-4D97-AF65-F5344CB8AC3E}">
        <p14:creationId xmlns:p14="http://schemas.microsoft.com/office/powerpoint/2010/main" val="4249675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0A1D5F-C953-4E0B-B3EE-31695A321C3A}"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9EF7B0-6FAE-4839-9094-2A89C0E29388}" type="slidenum">
              <a:rPr lang="en-IN" smtClean="0"/>
              <a:t>‹#›</a:t>
            </a:fld>
            <a:endParaRPr lang="en-IN"/>
          </a:p>
        </p:txBody>
      </p:sp>
    </p:spTree>
    <p:extLst>
      <p:ext uri="{BB962C8B-B14F-4D97-AF65-F5344CB8AC3E}">
        <p14:creationId xmlns:p14="http://schemas.microsoft.com/office/powerpoint/2010/main" val="3092501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0A1D5F-C953-4E0B-B3EE-31695A321C3A}"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9EF7B0-6FAE-4839-9094-2A89C0E29388}" type="slidenum">
              <a:rPr lang="en-IN" smtClean="0"/>
              <a:t>‹#›</a:t>
            </a:fld>
            <a:endParaRPr lang="en-IN"/>
          </a:p>
        </p:txBody>
      </p:sp>
    </p:spTree>
    <p:extLst>
      <p:ext uri="{BB962C8B-B14F-4D97-AF65-F5344CB8AC3E}">
        <p14:creationId xmlns:p14="http://schemas.microsoft.com/office/powerpoint/2010/main" val="605919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0A1D5F-C953-4E0B-B3EE-31695A321C3A}" type="datetimeFigureOut">
              <a:rPr lang="en-IN" smtClean="0"/>
              <a:t>18-04-2024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9EF7B0-6FAE-4839-9094-2A89C0E29388}" type="slidenum">
              <a:rPr lang="en-IN" smtClean="0"/>
              <a:t>‹#›</a:t>
            </a:fld>
            <a:endParaRPr lang="en-IN"/>
          </a:p>
        </p:txBody>
      </p:sp>
    </p:spTree>
    <p:extLst>
      <p:ext uri="{BB962C8B-B14F-4D97-AF65-F5344CB8AC3E}">
        <p14:creationId xmlns:p14="http://schemas.microsoft.com/office/powerpoint/2010/main" val="68895718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0A1D5F-C953-4E0B-B3EE-31695A321C3A}" type="datetimeFigureOut">
              <a:rPr lang="en-IN" smtClean="0"/>
              <a:t>18-04-2024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9EF7B0-6FAE-4839-9094-2A89C0E29388}" type="slidenum">
              <a:rPr lang="en-IN" smtClean="0"/>
              <a:t>‹#›</a:t>
            </a:fld>
            <a:endParaRPr lang="en-IN"/>
          </a:p>
        </p:txBody>
      </p:sp>
    </p:spTree>
    <p:extLst>
      <p:ext uri="{BB962C8B-B14F-4D97-AF65-F5344CB8AC3E}">
        <p14:creationId xmlns:p14="http://schemas.microsoft.com/office/powerpoint/2010/main" val="3217744245"/>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018" y="189345"/>
            <a:ext cx="1933303" cy="598149"/>
          </a:xfrm>
        </p:spPr>
        <p:txBody>
          <a:bodyPr>
            <a:normAutofit/>
          </a:bodyPr>
          <a:lstStyle/>
          <a:p>
            <a:r>
              <a:rPr lang="en-IN" sz="1800" dirty="0">
                <a:ln w="0"/>
                <a:solidFill>
                  <a:schemeClr val="accent1"/>
                </a:solidFill>
                <a:effectLst>
                  <a:outerShdw blurRad="38100" dist="25400" dir="5400000" algn="ctr" rotWithShape="0">
                    <a:srgbClr val="6E747A">
                      <a:alpha val="43000"/>
                    </a:srgbClr>
                  </a:outerShdw>
                </a:effectLst>
              </a:rPr>
              <a:t>Module 2</a:t>
            </a:r>
          </a:p>
        </p:txBody>
      </p:sp>
      <p:sp>
        <p:nvSpPr>
          <p:cNvPr id="3" name="Subtitle 2"/>
          <p:cNvSpPr>
            <a:spLocks noGrp="1"/>
          </p:cNvSpPr>
          <p:nvPr>
            <p:ph type="subTitle" idx="1"/>
          </p:nvPr>
        </p:nvSpPr>
        <p:spPr>
          <a:xfrm>
            <a:off x="802188" y="2921571"/>
            <a:ext cx="9828952" cy="1126283"/>
          </a:xfrm>
        </p:spPr>
        <p:txBody>
          <a:bodyPr>
            <a:noAutofit/>
          </a:bodyPr>
          <a:lstStyle/>
          <a:p>
            <a:pPr algn="l"/>
            <a:r>
              <a:rPr lang="en-US" sz="2000" b="1" dirty="0"/>
              <a:t>Subtitle:</a:t>
            </a:r>
            <a:r>
              <a:rPr lang="en-US" sz="2000" dirty="0"/>
              <a:t/>
            </a:r>
            <a:br>
              <a:rPr lang="en-US" sz="2000" dirty="0"/>
            </a:br>
            <a:r>
              <a:rPr lang="en-US" sz="2000" dirty="0"/>
              <a:t>Uncovering Insights for Strategic Decision-Making in the Hospitality Industry</a:t>
            </a:r>
            <a:endParaRPr lang="en-IN" sz="2000" dirty="0"/>
          </a:p>
        </p:txBody>
      </p:sp>
      <p:sp>
        <p:nvSpPr>
          <p:cNvPr id="4" name="TextBox 3"/>
          <p:cNvSpPr txBox="1"/>
          <p:nvPr/>
        </p:nvSpPr>
        <p:spPr>
          <a:xfrm>
            <a:off x="802188" y="2083830"/>
            <a:ext cx="9718765" cy="1077218"/>
          </a:xfrm>
          <a:prstGeom prst="rect">
            <a:avLst/>
          </a:prstGeom>
          <a:noFill/>
        </p:spPr>
        <p:txBody>
          <a:bodyPr wrap="square" rtlCol="0">
            <a:spAutoFit/>
          </a:bodyPr>
          <a:lstStyle/>
          <a:p>
            <a:pPr fontAlgn="base"/>
            <a:r>
              <a:rPr lang="en-IN" sz="3200" b="1" dirty="0" smtClean="0">
                <a:effectLst>
                  <a:outerShdw blurRad="38100" dist="38100" dir="2700000" algn="tl">
                    <a:srgbClr val="000000">
                      <a:alpha val="43137"/>
                    </a:srgbClr>
                  </a:outerShdw>
                </a:effectLst>
              </a:rPr>
              <a:t>A Comprehensive</a:t>
            </a:r>
            <a:r>
              <a:rPr lang="en-IN" sz="3200" dirty="0" smtClean="0"/>
              <a:t> </a:t>
            </a:r>
            <a:r>
              <a:rPr lang="en-IN" sz="3200" b="1" dirty="0" smtClean="0">
                <a:effectLst>
                  <a:outerShdw blurRad="38100" dist="38100" dir="2700000" algn="tl">
                    <a:srgbClr val="000000">
                      <a:alpha val="43137"/>
                    </a:srgbClr>
                  </a:outerShdw>
                </a:effectLst>
              </a:rPr>
              <a:t>Analysis of Hotel Booking Data</a:t>
            </a:r>
            <a:endParaRPr lang="en-US" sz="3200" b="1" dirty="0">
              <a:effectLst>
                <a:outerShdw blurRad="38100" dist="38100" dir="2700000" algn="tl">
                  <a:srgbClr val="000000">
                    <a:alpha val="43137"/>
                  </a:srgbClr>
                </a:outerShdw>
              </a:effectLst>
            </a:endParaRPr>
          </a:p>
        </p:txBody>
      </p:sp>
      <p:sp>
        <p:nvSpPr>
          <p:cNvPr id="7" name="TextBox 6"/>
          <p:cNvSpPr txBox="1"/>
          <p:nvPr/>
        </p:nvSpPr>
        <p:spPr>
          <a:xfrm>
            <a:off x="5283797" y="5159524"/>
            <a:ext cx="3567954" cy="369332"/>
          </a:xfrm>
          <a:prstGeom prst="rect">
            <a:avLst/>
          </a:prstGeom>
          <a:noFill/>
        </p:spPr>
        <p:txBody>
          <a:bodyPr wrap="square" rtlCol="0">
            <a:spAutoFit/>
          </a:bodyPr>
          <a:lstStyle/>
          <a:p>
            <a:r>
              <a:rPr lang="en-US" dirty="0" smtClean="0"/>
              <a:t>Presented By:</a:t>
            </a:r>
            <a:endParaRPr lang="en-IN" dirty="0"/>
          </a:p>
        </p:txBody>
      </p:sp>
      <p:sp>
        <p:nvSpPr>
          <p:cNvPr id="8" name="TextBox 7"/>
          <p:cNvSpPr txBox="1"/>
          <p:nvPr/>
        </p:nvSpPr>
        <p:spPr>
          <a:xfrm>
            <a:off x="6402593" y="5703027"/>
            <a:ext cx="3209365" cy="369332"/>
          </a:xfrm>
          <a:prstGeom prst="rect">
            <a:avLst/>
          </a:prstGeom>
          <a:noFill/>
        </p:spPr>
        <p:txBody>
          <a:bodyPr wrap="square" rtlCol="0">
            <a:spAutoFit/>
          </a:bodyPr>
          <a:lstStyle/>
          <a:p>
            <a:r>
              <a:rPr lang="en-US" b="1" dirty="0" smtClean="0"/>
              <a:t>Dipak Gaikwad</a:t>
            </a:r>
            <a:endParaRPr lang="en-IN" b="1" dirty="0"/>
          </a:p>
        </p:txBody>
      </p:sp>
      <p:sp>
        <p:nvSpPr>
          <p:cNvPr id="10" name="TextBox 9"/>
          <p:cNvSpPr txBox="1"/>
          <p:nvPr/>
        </p:nvSpPr>
        <p:spPr>
          <a:xfrm flipH="1">
            <a:off x="871579" y="787494"/>
            <a:ext cx="5143739" cy="369332"/>
          </a:xfrm>
          <a:prstGeom prst="rect">
            <a:avLst/>
          </a:prstGeom>
          <a:noFill/>
        </p:spPr>
        <p:txBody>
          <a:bodyPr wrap="square" rtlCol="0">
            <a:spAutoFit/>
          </a:bodyPr>
          <a:lstStyle/>
          <a:p>
            <a:r>
              <a:rPr lang="en-US" b="1" dirty="0" smtClean="0"/>
              <a:t>Capstone Project: Exploratory Data Analysis</a:t>
            </a:r>
            <a:endParaRPr lang="en-IN" dirty="0"/>
          </a:p>
        </p:txBody>
      </p:sp>
    </p:spTree>
    <p:extLst>
      <p:ext uri="{BB962C8B-B14F-4D97-AF65-F5344CB8AC3E}">
        <p14:creationId xmlns:p14="http://schemas.microsoft.com/office/powerpoint/2010/main" val="882006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22218" y="287382"/>
            <a:ext cx="10337074" cy="6740307"/>
          </a:xfrm>
          <a:prstGeom prst="rect">
            <a:avLst/>
          </a:prstGeom>
          <a:noFill/>
        </p:spPr>
        <p:txBody>
          <a:bodyPr wrap="square" rtlCol="0">
            <a:spAutoFit/>
          </a:bodyPr>
          <a:lstStyle/>
          <a:p>
            <a:pPr marL="285750" indent="-285750">
              <a:buFont typeface="Arial" panose="020B0604020202020204" pitchFamily="34" charset="0"/>
              <a:buChar char="•"/>
            </a:pPr>
            <a:r>
              <a:rPr lang="en-US" b="1" dirty="0"/>
              <a:t>Objective:</a:t>
            </a:r>
            <a:endParaRPr lang="en-US" dirty="0"/>
          </a:p>
          <a:p>
            <a:pPr marL="285750" indent="-285750">
              <a:buFont typeface="Arial" panose="020B0604020202020204" pitchFamily="34" charset="0"/>
              <a:buChar char="•"/>
            </a:pPr>
            <a:r>
              <a:rPr lang="en-US" dirty="0"/>
              <a:t>To explore and analyze key factors affecting hotel bookings, guiding operational </a:t>
            </a:r>
            <a:r>
              <a:rPr lang="en-US" dirty="0" smtClean="0"/>
              <a:t>and</a:t>
            </a:r>
          </a:p>
          <a:p>
            <a:r>
              <a:rPr lang="en-US" dirty="0"/>
              <a:t> </a:t>
            </a:r>
            <a:r>
              <a:rPr lang="en-US" dirty="0" smtClean="0"/>
              <a:t>     </a:t>
            </a:r>
            <a:r>
              <a:rPr lang="en-US" dirty="0"/>
              <a:t>strategic decisions to enhance profitability and guest satisfaction</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smtClean="0"/>
              <a:t>Introduction</a:t>
            </a:r>
            <a:endParaRPr lang="en-US" dirty="0"/>
          </a:p>
          <a:p>
            <a:pPr marL="742950" lvl="1" indent="-285750">
              <a:buFont typeface="Arial" panose="020B0604020202020204" pitchFamily="34" charset="0"/>
              <a:buChar char="•"/>
            </a:pPr>
            <a:r>
              <a:rPr lang="en-US" dirty="0"/>
              <a:t>Dataset overview and analytical focus.</a:t>
            </a:r>
          </a:p>
          <a:p>
            <a:pPr marL="285750" indent="-285750">
              <a:buFont typeface="Arial" panose="020B0604020202020204" pitchFamily="34" charset="0"/>
              <a:buChar char="•"/>
            </a:pPr>
            <a:r>
              <a:rPr lang="en-US" b="1" dirty="0"/>
              <a:t>Data Overview</a:t>
            </a:r>
            <a:endParaRPr lang="en-US" dirty="0"/>
          </a:p>
          <a:p>
            <a:pPr marL="742950" lvl="1" indent="-285750">
              <a:buFont typeface="Arial" panose="020B0604020202020204" pitchFamily="34" charset="0"/>
              <a:buChar char="•"/>
            </a:pPr>
            <a:r>
              <a:rPr lang="en-US" dirty="0"/>
              <a:t>Key variables and initial data assessment.</a:t>
            </a:r>
          </a:p>
          <a:p>
            <a:pPr marL="285750" indent="-285750">
              <a:buFont typeface="Arial" panose="020B0604020202020204" pitchFamily="34" charset="0"/>
              <a:buChar char="•"/>
            </a:pPr>
            <a:r>
              <a:rPr lang="en-US" b="1" dirty="0"/>
              <a:t>Booking Time and Length of Stay Analysis</a:t>
            </a:r>
            <a:endParaRPr lang="en-US" dirty="0"/>
          </a:p>
          <a:p>
            <a:pPr marL="742950" lvl="1" indent="-285750">
              <a:buFont typeface="Arial" panose="020B0604020202020204" pitchFamily="34" charset="0"/>
              <a:buChar char="•"/>
            </a:pPr>
            <a:r>
              <a:rPr lang="en-US" dirty="0"/>
              <a:t>Impact on pricing and guest decisions.</a:t>
            </a:r>
          </a:p>
          <a:p>
            <a:pPr marL="285750" indent="-285750">
              <a:buFont typeface="Arial" panose="020B0604020202020204" pitchFamily="34" charset="0"/>
              <a:buChar char="•"/>
            </a:pPr>
            <a:r>
              <a:rPr lang="en-US" b="1" dirty="0" smtClean="0"/>
              <a:t>Seasonal </a:t>
            </a:r>
            <a:r>
              <a:rPr lang="en-US" b="1" dirty="0"/>
              <a:t>and Weekly Trends</a:t>
            </a:r>
            <a:endParaRPr lang="en-US" dirty="0"/>
          </a:p>
          <a:p>
            <a:pPr marL="742950" lvl="1" indent="-285750">
              <a:buFont typeface="Arial" panose="020B0604020202020204" pitchFamily="34" charset="0"/>
              <a:buChar char="•"/>
            </a:pPr>
            <a:r>
              <a:rPr lang="en-US" dirty="0"/>
              <a:t>Identifying peak and low demand periods.</a:t>
            </a:r>
          </a:p>
          <a:p>
            <a:pPr marL="285750" indent="-285750">
              <a:buFont typeface="Arial" panose="020B0604020202020204" pitchFamily="34" charset="0"/>
              <a:buChar char="•"/>
            </a:pPr>
            <a:r>
              <a:rPr lang="en-US" b="1" dirty="0"/>
              <a:t>Demographic Insights</a:t>
            </a:r>
            <a:endParaRPr lang="en-US" dirty="0"/>
          </a:p>
          <a:p>
            <a:pPr marL="742950" lvl="1" indent="-285750">
              <a:buFont typeface="Arial" panose="020B0604020202020204" pitchFamily="34" charset="0"/>
              <a:buChar char="•"/>
            </a:pPr>
            <a:r>
              <a:rPr lang="en-US" dirty="0"/>
              <a:t>Guest composition and behavior analysis.</a:t>
            </a:r>
          </a:p>
          <a:p>
            <a:pPr marL="285750" indent="-285750">
              <a:buFont typeface="Arial" panose="020B0604020202020204" pitchFamily="34" charset="0"/>
              <a:buChar char="•"/>
            </a:pPr>
            <a:r>
              <a:rPr lang="en-US" b="1" dirty="0"/>
              <a:t>Parking Utilization and Influence</a:t>
            </a:r>
            <a:endParaRPr lang="en-US" dirty="0"/>
          </a:p>
          <a:p>
            <a:pPr marL="742950" lvl="1" indent="-285750">
              <a:buFont typeface="Arial" panose="020B0604020202020204" pitchFamily="34" charset="0"/>
              <a:buChar char="•"/>
            </a:pPr>
            <a:r>
              <a:rPr lang="en-US" dirty="0"/>
              <a:t>Correlation with guest choices and hotel type.</a:t>
            </a:r>
          </a:p>
          <a:p>
            <a:pPr marL="285750" indent="-285750">
              <a:buFont typeface="Arial" panose="020B0604020202020204" pitchFamily="34" charset="0"/>
              <a:buChar char="•"/>
            </a:pPr>
            <a:r>
              <a:rPr lang="en-US" b="1" dirty="0"/>
              <a:t>Cancellation Trends and Predictive Modeling</a:t>
            </a:r>
            <a:endParaRPr lang="en-US" dirty="0"/>
          </a:p>
          <a:p>
            <a:pPr marL="742950" lvl="1" indent="-285750">
              <a:buFont typeface="Arial" panose="020B0604020202020204" pitchFamily="34" charset="0"/>
              <a:buChar char="•"/>
            </a:pPr>
            <a:r>
              <a:rPr lang="en-US" dirty="0"/>
              <a:t>Insights and forecast model development.</a:t>
            </a:r>
          </a:p>
          <a:p>
            <a:pPr marL="285750" indent="-285750">
              <a:buFont typeface="Arial" panose="020B0604020202020204" pitchFamily="34" charset="0"/>
              <a:buChar char="•"/>
            </a:pPr>
            <a:r>
              <a:rPr lang="en-US" b="1" dirty="0"/>
              <a:t>Revenue Analysis and Promotion Impact</a:t>
            </a:r>
            <a:endParaRPr lang="en-US" dirty="0"/>
          </a:p>
          <a:p>
            <a:pPr marL="742950" lvl="1" indent="-285750">
              <a:buFont typeface="Arial" panose="020B0604020202020204" pitchFamily="34" charset="0"/>
              <a:buChar char="•"/>
            </a:pPr>
            <a:r>
              <a:rPr lang="en-US" dirty="0"/>
              <a:t>Evaluating financial outcomes and marketing strategies.</a:t>
            </a:r>
          </a:p>
          <a:p>
            <a:pPr marL="285750" indent="-285750">
              <a:buFont typeface="Arial" panose="020B0604020202020204" pitchFamily="34" charset="0"/>
              <a:buChar char="•"/>
            </a:pPr>
            <a:r>
              <a:rPr lang="en-US" b="1" dirty="0"/>
              <a:t>Conclusions and Recommendations</a:t>
            </a:r>
            <a:endParaRPr lang="en-US" dirty="0"/>
          </a:p>
          <a:p>
            <a:pPr marL="742950" lvl="1" indent="-285750">
              <a:buFont typeface="Arial" panose="020B0604020202020204" pitchFamily="34" charset="0"/>
              <a:buChar char="•"/>
            </a:pPr>
            <a:r>
              <a:rPr lang="en-US" dirty="0"/>
              <a:t>Key findings and actionable strategies.</a:t>
            </a:r>
          </a:p>
          <a:p>
            <a:r>
              <a:rPr lang="en-US" dirty="0" smtClean="0"/>
              <a:t/>
            </a:r>
            <a:br>
              <a:rPr lang="en-US" dirty="0" smtClean="0"/>
            </a:br>
            <a:endParaRPr lang="en-IN" dirty="0"/>
          </a:p>
        </p:txBody>
      </p:sp>
    </p:spTree>
    <p:extLst>
      <p:ext uri="{BB962C8B-B14F-4D97-AF65-F5344CB8AC3E}">
        <p14:creationId xmlns:p14="http://schemas.microsoft.com/office/powerpoint/2010/main" val="2034710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838199" y="154016"/>
            <a:ext cx="6363789" cy="646331"/>
          </a:xfrm>
          <a:prstGeom prst="rect">
            <a:avLst/>
          </a:prstGeom>
          <a:noFill/>
        </p:spPr>
        <p:txBody>
          <a:bodyPr wrap="square" rtlCol="0">
            <a:spAutoFit/>
          </a:bodyPr>
          <a:lstStyle/>
          <a:p>
            <a:r>
              <a:rPr lang="en-US" b="1" dirty="0" smtClean="0"/>
              <a:t>Here I have divided this task in to Three steps:</a:t>
            </a:r>
          </a:p>
          <a:p>
            <a:endParaRPr lang="en-IN" dirty="0"/>
          </a:p>
        </p:txBody>
      </p:sp>
      <p:sp>
        <p:nvSpPr>
          <p:cNvPr id="3" name="Right Arrow 2"/>
          <p:cNvSpPr/>
          <p:nvPr/>
        </p:nvSpPr>
        <p:spPr>
          <a:xfrm>
            <a:off x="0" y="974799"/>
            <a:ext cx="2595153" cy="1733006"/>
          </a:xfrm>
          <a:prstGeom prst="rightArrow">
            <a:avLst>
              <a:gd name="adj1" fmla="val 5402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t> 1.   Data </a:t>
            </a:r>
            <a:r>
              <a:rPr lang="en-IN" sz="1600" b="1" dirty="0"/>
              <a:t>Collection </a:t>
            </a:r>
            <a:r>
              <a:rPr lang="en-IN" sz="1600" b="1" dirty="0" smtClean="0"/>
              <a:t>&amp; Understanding</a:t>
            </a:r>
            <a:endParaRPr lang="en-IN" sz="1600" b="1" dirty="0"/>
          </a:p>
          <a:p>
            <a:pPr algn="ctr"/>
            <a:endParaRPr lang="en-IN" dirty="0"/>
          </a:p>
        </p:txBody>
      </p:sp>
      <p:sp>
        <p:nvSpPr>
          <p:cNvPr id="6" name="TextBox 5"/>
          <p:cNvSpPr txBox="1"/>
          <p:nvPr/>
        </p:nvSpPr>
        <p:spPr>
          <a:xfrm>
            <a:off x="2272936" y="2516777"/>
            <a:ext cx="9405257" cy="923330"/>
          </a:xfrm>
          <a:prstGeom prst="rect">
            <a:avLst/>
          </a:prstGeom>
          <a:noFill/>
        </p:spPr>
        <p:txBody>
          <a:bodyPr wrap="square" rtlCol="0">
            <a:spAutoFit/>
          </a:bodyPr>
          <a:lstStyle/>
          <a:p>
            <a:pPr marL="285750" indent="-285750">
              <a:buFont typeface="Wingdings" panose="05000000000000000000" pitchFamily="2" charset="2"/>
              <a:buChar char="q"/>
            </a:pPr>
            <a:r>
              <a:rPr lang="en-IN" b="1" dirty="0"/>
              <a:t>Data Collection:</a:t>
            </a:r>
            <a:endParaRPr lang="en-US" dirty="0" smtClean="0"/>
          </a:p>
          <a:p>
            <a:pPr marL="285750" indent="-285750">
              <a:buFont typeface="Arial" panose="020B0604020202020204" pitchFamily="34" charset="0"/>
              <a:buChar char="•"/>
            </a:pPr>
            <a:r>
              <a:rPr lang="en-US" dirty="0" smtClean="0"/>
              <a:t>Gather </a:t>
            </a:r>
            <a:r>
              <a:rPr lang="en-US" dirty="0"/>
              <a:t>all necessary data files or sources.</a:t>
            </a:r>
          </a:p>
          <a:p>
            <a:pPr marL="285750" indent="-285750">
              <a:buFont typeface="Arial" panose="020B0604020202020204" pitchFamily="34" charset="0"/>
              <a:buChar char="•"/>
            </a:pPr>
            <a:r>
              <a:rPr lang="en-US" dirty="0"/>
              <a:t>Verify the completeness and accuracy of the data sources.</a:t>
            </a:r>
          </a:p>
        </p:txBody>
      </p:sp>
      <p:sp>
        <p:nvSpPr>
          <p:cNvPr id="7" name="TextBox 6"/>
          <p:cNvSpPr txBox="1"/>
          <p:nvPr/>
        </p:nvSpPr>
        <p:spPr>
          <a:xfrm>
            <a:off x="1576251" y="3703040"/>
            <a:ext cx="8891451" cy="1754326"/>
          </a:xfrm>
          <a:prstGeom prst="rect">
            <a:avLst/>
          </a:prstGeom>
          <a:noFill/>
        </p:spPr>
        <p:txBody>
          <a:bodyPr wrap="square" rtlCol="0">
            <a:spAutoFit/>
          </a:bodyPr>
          <a:lstStyle/>
          <a:p>
            <a:pPr marL="285750" indent="-285750">
              <a:buFont typeface="Wingdings" panose="05000000000000000000" pitchFamily="2" charset="2"/>
              <a:buChar char="q"/>
            </a:pPr>
            <a:r>
              <a:rPr lang="en-IN" b="1" dirty="0"/>
              <a:t>Initial Data Exploration:</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Perform </a:t>
            </a:r>
            <a:r>
              <a:rPr lang="en-US" dirty="0"/>
              <a:t>an initial scan of the data to understand the variables and their types (numerical, categorical).</a:t>
            </a:r>
          </a:p>
          <a:p>
            <a:pPr marL="285750" indent="-285750">
              <a:buFont typeface="Arial" panose="020B0604020202020204" pitchFamily="34" charset="0"/>
              <a:buChar char="•"/>
            </a:pPr>
            <a:r>
              <a:rPr lang="en-US" dirty="0"/>
              <a:t>Identify key variables that will be relevant to the analysis based on the project's objectives.</a:t>
            </a:r>
          </a:p>
        </p:txBody>
      </p:sp>
    </p:spTree>
    <p:extLst>
      <p:ext uri="{BB962C8B-B14F-4D97-AF65-F5344CB8AC3E}">
        <p14:creationId xmlns:p14="http://schemas.microsoft.com/office/powerpoint/2010/main" val="3741917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21082" y="5168087"/>
            <a:ext cx="10067109" cy="1477328"/>
          </a:xfrm>
          <a:prstGeom prst="rect">
            <a:avLst/>
          </a:prstGeom>
          <a:noFill/>
        </p:spPr>
        <p:txBody>
          <a:bodyPr wrap="square" rtlCol="0">
            <a:spAutoFit/>
          </a:bodyPr>
          <a:lstStyle/>
          <a:p>
            <a:pPr marL="285750" indent="-285750">
              <a:buFont typeface="Wingdings" panose="05000000000000000000" pitchFamily="2" charset="2"/>
              <a:buChar char="q"/>
            </a:pPr>
            <a:r>
              <a:rPr lang="en-US" b="1" dirty="0"/>
              <a:t>Data Reduction:</a:t>
            </a:r>
            <a:endParaRPr lang="en-US" dirty="0"/>
          </a:p>
          <a:p>
            <a:pPr marL="285750" indent="-285750">
              <a:buFont typeface="Arial" panose="020B0604020202020204" pitchFamily="34" charset="0"/>
              <a:buChar char="•"/>
            </a:pPr>
            <a:r>
              <a:rPr lang="en-US" dirty="0"/>
              <a:t>Reduce the dataset to a manageable size if necessary, focusing on the most </a:t>
            </a:r>
            <a:endParaRPr lang="en-US" dirty="0" smtClean="0"/>
          </a:p>
          <a:p>
            <a:r>
              <a:rPr lang="en-US" dirty="0"/>
              <a:t> </a:t>
            </a:r>
            <a:r>
              <a:rPr lang="en-US" dirty="0" smtClean="0"/>
              <a:t>    relevant </a:t>
            </a:r>
            <a:r>
              <a:rPr lang="en-US" dirty="0"/>
              <a:t>attributes.</a:t>
            </a:r>
          </a:p>
          <a:p>
            <a:pPr marL="285750" indent="-285750">
              <a:buFont typeface="Arial" panose="020B0604020202020204" pitchFamily="34" charset="0"/>
              <a:buChar char="•"/>
            </a:pPr>
            <a:r>
              <a:rPr lang="en-US" dirty="0"/>
              <a:t>Perform initial feature selection to remove redundant or irrelevant features.</a:t>
            </a:r>
          </a:p>
          <a:p>
            <a:pPr marL="285750" indent="-285750">
              <a:buFont typeface="Arial" panose="020B0604020202020204" pitchFamily="34" charset="0"/>
              <a:buChar char="•"/>
            </a:pPr>
            <a:endParaRPr lang="en-IN" dirty="0"/>
          </a:p>
        </p:txBody>
      </p:sp>
      <p:sp>
        <p:nvSpPr>
          <p:cNvPr id="4" name="Right Arrow 3"/>
          <p:cNvSpPr/>
          <p:nvPr/>
        </p:nvSpPr>
        <p:spPr>
          <a:xfrm>
            <a:off x="0" y="245362"/>
            <a:ext cx="2595153" cy="1733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26125" y="819477"/>
            <a:ext cx="2569028" cy="584775"/>
          </a:xfrm>
          <a:prstGeom prst="rect">
            <a:avLst/>
          </a:prstGeom>
          <a:noFill/>
        </p:spPr>
        <p:txBody>
          <a:bodyPr wrap="square" rtlCol="0">
            <a:spAutoFit/>
          </a:bodyPr>
          <a:lstStyle/>
          <a:p>
            <a:r>
              <a:rPr lang="en-IN" sz="1600" b="1" dirty="0" smtClean="0">
                <a:solidFill>
                  <a:schemeClr val="bg1"/>
                </a:solidFill>
              </a:rPr>
              <a:t>  2.  Data </a:t>
            </a:r>
            <a:r>
              <a:rPr lang="en-IN" sz="1600" b="1" dirty="0">
                <a:solidFill>
                  <a:schemeClr val="bg1"/>
                </a:solidFill>
              </a:rPr>
              <a:t>Cleaning </a:t>
            </a:r>
            <a:endParaRPr lang="en-IN" sz="1600" b="1" dirty="0" smtClean="0">
              <a:solidFill>
                <a:schemeClr val="bg1"/>
              </a:solidFill>
            </a:endParaRPr>
          </a:p>
          <a:p>
            <a:r>
              <a:rPr lang="en-IN" sz="1600" b="1" dirty="0">
                <a:solidFill>
                  <a:schemeClr val="bg1"/>
                </a:solidFill>
              </a:rPr>
              <a:t> </a:t>
            </a:r>
            <a:r>
              <a:rPr lang="en-IN" sz="1600" b="1" dirty="0" smtClean="0">
                <a:solidFill>
                  <a:schemeClr val="bg1"/>
                </a:solidFill>
              </a:rPr>
              <a:t>    &amp; </a:t>
            </a:r>
            <a:r>
              <a:rPr lang="en-IN" sz="1600" b="1" dirty="0">
                <a:solidFill>
                  <a:schemeClr val="bg1"/>
                </a:solidFill>
              </a:rPr>
              <a:t>Manipulation</a:t>
            </a:r>
          </a:p>
        </p:txBody>
      </p:sp>
      <p:sp>
        <p:nvSpPr>
          <p:cNvPr id="6" name="TextBox 5"/>
          <p:cNvSpPr txBox="1"/>
          <p:nvPr/>
        </p:nvSpPr>
        <p:spPr>
          <a:xfrm>
            <a:off x="2621278" y="794475"/>
            <a:ext cx="9117874" cy="1754326"/>
          </a:xfrm>
          <a:prstGeom prst="rect">
            <a:avLst/>
          </a:prstGeom>
          <a:noFill/>
        </p:spPr>
        <p:txBody>
          <a:bodyPr wrap="square" rtlCol="0">
            <a:spAutoFit/>
          </a:bodyPr>
          <a:lstStyle/>
          <a:p>
            <a:pPr marL="285750" indent="-285750">
              <a:buFont typeface="Wingdings" panose="05000000000000000000" pitchFamily="2" charset="2"/>
              <a:buChar char="q"/>
            </a:pPr>
            <a:r>
              <a:rPr lang="en-IN" b="1" dirty="0"/>
              <a:t>Data </a:t>
            </a:r>
            <a:r>
              <a:rPr lang="en-IN" b="1" dirty="0" smtClean="0"/>
              <a:t>Cleaning:</a:t>
            </a:r>
          </a:p>
          <a:p>
            <a:endParaRPr lang="en-US" dirty="0" smtClean="0"/>
          </a:p>
          <a:p>
            <a:pPr marL="285750" indent="-285750">
              <a:buFont typeface="Arial" panose="020B0604020202020204" pitchFamily="34" charset="0"/>
              <a:buChar char="•"/>
            </a:pPr>
            <a:r>
              <a:rPr lang="en-US" dirty="0" smtClean="0"/>
              <a:t>Handle </a:t>
            </a:r>
            <a:r>
              <a:rPr lang="en-US" dirty="0"/>
              <a:t>missing values by either imputing or removing them based </a:t>
            </a:r>
            <a:endParaRPr lang="en-US" dirty="0" smtClean="0"/>
          </a:p>
          <a:p>
            <a:r>
              <a:rPr lang="en-US" dirty="0"/>
              <a:t> </a:t>
            </a:r>
            <a:r>
              <a:rPr lang="en-US" dirty="0" smtClean="0"/>
              <a:t>    on </a:t>
            </a:r>
            <a:r>
              <a:rPr lang="en-US" dirty="0"/>
              <a:t>their impact on the dataset.</a:t>
            </a:r>
          </a:p>
          <a:p>
            <a:pPr marL="285750" indent="-285750">
              <a:buFont typeface="Arial" panose="020B0604020202020204" pitchFamily="34" charset="0"/>
              <a:buChar char="•"/>
            </a:pPr>
            <a:r>
              <a:rPr lang="en-US" dirty="0"/>
              <a:t>Detect and correct errors or outliers in the data.</a:t>
            </a:r>
          </a:p>
          <a:p>
            <a:pPr marL="285750" indent="-285750">
              <a:buFont typeface="Arial" panose="020B0604020202020204" pitchFamily="34" charset="0"/>
              <a:buChar char="•"/>
            </a:pPr>
            <a:endParaRPr lang="en-IN" dirty="0"/>
          </a:p>
        </p:txBody>
      </p:sp>
      <p:sp>
        <p:nvSpPr>
          <p:cNvPr id="7" name="TextBox 6"/>
          <p:cNvSpPr txBox="1"/>
          <p:nvPr/>
        </p:nvSpPr>
        <p:spPr>
          <a:xfrm>
            <a:off x="840376" y="2859763"/>
            <a:ext cx="9331236" cy="2308324"/>
          </a:xfrm>
          <a:prstGeom prst="rect">
            <a:avLst/>
          </a:prstGeom>
          <a:noFill/>
        </p:spPr>
        <p:txBody>
          <a:bodyPr wrap="square" rtlCol="0">
            <a:spAutoFit/>
          </a:bodyPr>
          <a:lstStyle/>
          <a:p>
            <a:pPr marL="285750" indent="-285750">
              <a:buFont typeface="Wingdings" panose="05000000000000000000" pitchFamily="2" charset="2"/>
              <a:buChar char="q"/>
            </a:pPr>
            <a:r>
              <a:rPr lang="en-US" b="1" dirty="0"/>
              <a:t>Data Manipulation</a:t>
            </a:r>
            <a:r>
              <a:rPr lang="en-US" b="1" dirty="0" smtClean="0"/>
              <a:t>:</a:t>
            </a:r>
          </a:p>
          <a:p>
            <a:endParaRPr lang="en-US" dirty="0"/>
          </a:p>
          <a:p>
            <a:pPr marL="285750" indent="-285750">
              <a:buFont typeface="Arial" panose="020B0604020202020204" pitchFamily="34" charset="0"/>
              <a:buChar char="•"/>
            </a:pPr>
            <a:r>
              <a:rPr lang="en-US" dirty="0"/>
              <a:t>Create new variables that might be necessary for deeper insights, such as combining date and time fields, or segmenting guests into new demographic groups.</a:t>
            </a:r>
          </a:p>
          <a:p>
            <a:pPr marL="285750" indent="-285750">
              <a:buFont typeface="Arial" panose="020B0604020202020204" pitchFamily="34" charset="0"/>
              <a:buChar char="•"/>
            </a:pPr>
            <a:r>
              <a:rPr lang="en-US" dirty="0"/>
              <a:t>Format and transform data (e.g., converting strings to </a:t>
            </a:r>
            <a:r>
              <a:rPr lang="en-US" dirty="0" err="1"/>
              <a:t>datetime</a:t>
            </a:r>
            <a:r>
              <a:rPr lang="en-US" dirty="0"/>
              <a:t> objects, categorizing numerical values into bins).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748724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2"/>
          <p:cNvSpPr/>
          <p:nvPr/>
        </p:nvSpPr>
        <p:spPr>
          <a:xfrm>
            <a:off x="0" y="0"/>
            <a:ext cx="2455817" cy="17919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121920" y="593693"/>
            <a:ext cx="1854925" cy="830997"/>
          </a:xfrm>
          <a:prstGeom prst="rect">
            <a:avLst/>
          </a:prstGeom>
          <a:noFill/>
        </p:spPr>
        <p:txBody>
          <a:bodyPr wrap="square" rtlCol="0">
            <a:spAutoFit/>
          </a:bodyPr>
          <a:lstStyle/>
          <a:p>
            <a:r>
              <a:rPr lang="en-US" sz="1600" b="1" dirty="0">
                <a:solidFill>
                  <a:schemeClr val="bg1"/>
                </a:solidFill>
              </a:rPr>
              <a:t>3: Exploratory </a:t>
            </a:r>
            <a:r>
              <a:rPr lang="en-US" sz="1600" b="1" dirty="0" smtClean="0">
                <a:solidFill>
                  <a:schemeClr val="bg1"/>
                </a:solidFill>
              </a:rPr>
              <a:t>&amp; Analysis </a:t>
            </a:r>
            <a:r>
              <a:rPr lang="en-US" sz="1600" b="1" dirty="0">
                <a:solidFill>
                  <a:schemeClr val="bg1"/>
                </a:solidFill>
              </a:rPr>
              <a:t>(EDA)</a:t>
            </a:r>
          </a:p>
          <a:p>
            <a:endParaRPr lang="en-IN" sz="1600" dirty="0"/>
          </a:p>
        </p:txBody>
      </p:sp>
      <p:sp>
        <p:nvSpPr>
          <p:cNvPr id="6" name="TextBox 5"/>
          <p:cNvSpPr txBox="1"/>
          <p:nvPr/>
        </p:nvSpPr>
        <p:spPr>
          <a:xfrm>
            <a:off x="2577737" y="339634"/>
            <a:ext cx="8908869" cy="1754326"/>
          </a:xfrm>
          <a:prstGeom prst="rect">
            <a:avLst/>
          </a:prstGeom>
          <a:noFill/>
        </p:spPr>
        <p:txBody>
          <a:bodyPr wrap="square" rtlCol="0">
            <a:spAutoFit/>
          </a:bodyPr>
          <a:lstStyle/>
          <a:p>
            <a:pPr marL="285750" indent="-285750">
              <a:buFont typeface="Wingdings" panose="05000000000000000000" pitchFamily="2" charset="2"/>
              <a:buChar char="q"/>
            </a:pPr>
            <a:r>
              <a:rPr lang="en-US" b="1" dirty="0"/>
              <a:t>Univariate Analysis:</a:t>
            </a:r>
            <a:endParaRPr lang="en-US" dirty="0"/>
          </a:p>
          <a:p>
            <a:pPr marL="285750" indent="-285750">
              <a:buFont typeface="Arial" panose="020B0604020202020204" pitchFamily="34" charset="0"/>
              <a:buChar char="•"/>
            </a:pPr>
            <a:r>
              <a:rPr lang="en-US" dirty="0"/>
              <a:t>Analyze single variables to understand their distribution, </a:t>
            </a:r>
            <a:r>
              <a:rPr lang="en-US" dirty="0" smtClean="0"/>
              <a:t>central</a:t>
            </a:r>
          </a:p>
          <a:p>
            <a:r>
              <a:rPr lang="en-US" dirty="0"/>
              <a:t> </a:t>
            </a:r>
            <a:r>
              <a:rPr lang="en-US" dirty="0" smtClean="0"/>
              <a:t>   </a:t>
            </a:r>
            <a:r>
              <a:rPr lang="en-US" dirty="0"/>
              <a:t>tendency, and dispersion.</a:t>
            </a:r>
          </a:p>
          <a:p>
            <a:pPr marL="285750" indent="-285750">
              <a:buFont typeface="Arial" panose="020B0604020202020204" pitchFamily="34" charset="0"/>
              <a:buChar char="•"/>
            </a:pPr>
            <a:r>
              <a:rPr lang="en-US" dirty="0"/>
              <a:t>Generate histograms, box plots, and summary statistics for </a:t>
            </a:r>
            <a:endParaRPr lang="en-US" dirty="0" smtClean="0"/>
          </a:p>
          <a:p>
            <a:r>
              <a:rPr lang="en-US" dirty="0"/>
              <a:t> </a:t>
            </a:r>
            <a:r>
              <a:rPr lang="en-US" dirty="0" smtClean="0"/>
              <a:t>    individual </a:t>
            </a:r>
            <a:r>
              <a:rPr lang="en-US" dirty="0"/>
              <a:t>variables.</a:t>
            </a:r>
          </a:p>
          <a:p>
            <a:pPr marL="285750" indent="-285750">
              <a:buFont typeface="Arial" panose="020B0604020202020204" pitchFamily="34" charset="0"/>
              <a:buChar char="•"/>
            </a:pPr>
            <a:endParaRPr lang="en-IN" dirty="0"/>
          </a:p>
        </p:txBody>
      </p:sp>
      <p:sp>
        <p:nvSpPr>
          <p:cNvPr id="7" name="TextBox 6"/>
          <p:cNvSpPr txBox="1"/>
          <p:nvPr/>
        </p:nvSpPr>
        <p:spPr>
          <a:xfrm>
            <a:off x="522513" y="2012572"/>
            <a:ext cx="8795657" cy="1754326"/>
          </a:xfrm>
          <a:prstGeom prst="rect">
            <a:avLst/>
          </a:prstGeom>
          <a:noFill/>
        </p:spPr>
        <p:txBody>
          <a:bodyPr wrap="square" rtlCol="0">
            <a:spAutoFit/>
          </a:bodyPr>
          <a:lstStyle/>
          <a:p>
            <a:pPr marL="285750" indent="-285750">
              <a:buFont typeface="Wingdings" panose="05000000000000000000" pitchFamily="2" charset="2"/>
              <a:buChar char="q"/>
            </a:pPr>
            <a:r>
              <a:rPr lang="en-US" b="1" dirty="0"/>
              <a:t>Bivariate/Multivariate Analysis:</a:t>
            </a:r>
            <a:endParaRPr lang="en-US" dirty="0"/>
          </a:p>
          <a:p>
            <a:pPr marL="285750" indent="-285750" algn="just">
              <a:buFont typeface="Arial" panose="020B0604020202020204" pitchFamily="34" charset="0"/>
              <a:buChar char="•"/>
            </a:pPr>
            <a:r>
              <a:rPr lang="en-US" dirty="0" smtClean="0"/>
              <a:t>Explore </a:t>
            </a:r>
            <a:r>
              <a:rPr lang="en-US" dirty="0"/>
              <a:t>relationships between pairs or groups of variables using scatter plots, correlation matrices, and cross-tabulations.</a:t>
            </a:r>
          </a:p>
          <a:p>
            <a:pPr marL="285750" indent="-285750" algn="just">
              <a:buFont typeface="Arial" panose="020B0604020202020204" pitchFamily="34" charset="0"/>
              <a:buChar char="•"/>
            </a:pPr>
            <a:r>
              <a:rPr lang="en-US" dirty="0"/>
              <a:t>Investigate potential relationships and patterns that could influence hotel bookings, such as the relationship between lead time and cancellation rates.</a:t>
            </a:r>
          </a:p>
        </p:txBody>
      </p:sp>
      <p:sp>
        <p:nvSpPr>
          <p:cNvPr id="8" name="TextBox 7"/>
          <p:cNvSpPr txBox="1"/>
          <p:nvPr/>
        </p:nvSpPr>
        <p:spPr>
          <a:xfrm>
            <a:off x="461553" y="3731676"/>
            <a:ext cx="8856617" cy="3416320"/>
          </a:xfrm>
          <a:prstGeom prst="rect">
            <a:avLst/>
          </a:prstGeom>
          <a:noFill/>
        </p:spPr>
        <p:txBody>
          <a:bodyPr wrap="square" rtlCol="0">
            <a:spAutoFit/>
          </a:bodyPr>
          <a:lstStyle/>
          <a:p>
            <a:pPr marL="285750" indent="-285750">
              <a:buFont typeface="Wingdings" panose="05000000000000000000" pitchFamily="2" charset="2"/>
              <a:buChar char="q"/>
            </a:pPr>
            <a:r>
              <a:rPr lang="en-US" b="1" dirty="0"/>
              <a:t>Insight Generation:</a:t>
            </a:r>
            <a:endParaRPr lang="en-US" dirty="0"/>
          </a:p>
          <a:p>
            <a:pPr marL="742950" lvl="1" indent="-285750" algn="just">
              <a:buFont typeface="Arial" panose="020B0604020202020204" pitchFamily="34" charset="0"/>
              <a:buChar char="•"/>
            </a:pPr>
            <a:r>
              <a:rPr lang="en-US" dirty="0"/>
              <a:t>Synthesize findings from univariate and multivariate analysis to generate actionable insights.</a:t>
            </a:r>
          </a:p>
          <a:p>
            <a:pPr marL="742950" lvl="1" indent="-285750" algn="just">
              <a:buFont typeface="Arial" panose="020B0604020202020204" pitchFamily="34" charset="0"/>
              <a:buChar char="•"/>
            </a:pPr>
            <a:r>
              <a:rPr lang="en-US" dirty="0"/>
              <a:t>Prepare preliminary reports or dashboards that summarize key statistics and show visual trends.</a:t>
            </a:r>
          </a:p>
          <a:p>
            <a:pPr marL="285750" indent="-285750">
              <a:buFont typeface="Wingdings" panose="05000000000000000000" pitchFamily="2" charset="2"/>
              <a:buChar char="q"/>
            </a:pPr>
            <a:r>
              <a:rPr lang="en-US" b="1" dirty="0"/>
              <a:t>Hypothesis Testing:</a:t>
            </a:r>
            <a:endParaRPr lang="en-US" dirty="0"/>
          </a:p>
          <a:p>
            <a:pPr marL="742950" lvl="1" indent="-285750" algn="just">
              <a:buFont typeface="Arial" panose="020B0604020202020204" pitchFamily="34" charset="0"/>
              <a:buChar char="•"/>
            </a:pPr>
            <a:r>
              <a:rPr lang="en-US" dirty="0"/>
              <a:t>Formulate and test statistical hypotheses based on patterns observed in the data.</a:t>
            </a:r>
          </a:p>
          <a:p>
            <a:pPr marL="742950" lvl="1" indent="-285750" algn="just">
              <a:buFont typeface="Arial" panose="020B0604020202020204" pitchFamily="34" charset="0"/>
              <a:buChar char="•"/>
            </a:pPr>
            <a:r>
              <a:rPr lang="en-US" dirty="0"/>
              <a:t>Use tests such as t-tests, chi-square tests, or ANOVA to validate these hypotheses, focusing on relationships that are crucial for decision-making.</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935399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14601" y="119631"/>
            <a:ext cx="5663730" cy="461665"/>
          </a:xfrm>
          <a:prstGeom prst="rect">
            <a:avLst/>
          </a:prstGeom>
          <a:noFill/>
        </p:spPr>
        <p:txBody>
          <a:bodyPr wrap="none" lIns="91440" tIns="45720" rIns="91440" bIns="45720">
            <a:spAutoFit/>
          </a:bodyPr>
          <a:lstStyle/>
          <a:p>
            <a:pPr algn="ctr"/>
            <a:r>
              <a:rPr lang="en-IN" sz="2400" b="1" dirty="0" smtClean="0"/>
              <a:t> 1.   Data Collection &amp; Understanding</a:t>
            </a:r>
            <a:endParaRPr lang="en-IN" sz="2400" b="1" dirty="0"/>
          </a:p>
        </p:txBody>
      </p:sp>
      <p:sp>
        <p:nvSpPr>
          <p:cNvPr id="4" name="TextBox 3"/>
          <p:cNvSpPr txBox="1"/>
          <p:nvPr/>
        </p:nvSpPr>
        <p:spPr>
          <a:xfrm>
            <a:off x="653142" y="653143"/>
            <a:ext cx="10232571" cy="5355312"/>
          </a:xfrm>
          <a:prstGeom prst="rect">
            <a:avLst/>
          </a:prstGeom>
          <a:noFill/>
        </p:spPr>
        <p:txBody>
          <a:bodyPr wrap="square" rtlCol="0">
            <a:spAutoFit/>
          </a:bodyPr>
          <a:lstStyle/>
          <a:p>
            <a:r>
              <a:rPr lang="en-US" b="1" dirty="0" smtClean="0"/>
              <a:t>The Data Contains of </a:t>
            </a:r>
            <a:r>
              <a:rPr lang="en-IN" b="1" dirty="0" smtClean="0"/>
              <a:t>119390 rows and 32 Columns </a:t>
            </a:r>
            <a:endParaRPr lang="en-IN" b="1" dirty="0"/>
          </a:p>
          <a:p>
            <a:pPr marL="285750" indent="-285750">
              <a:buFont typeface="Wingdings" panose="05000000000000000000" pitchFamily="2" charset="2"/>
              <a:buChar char="q"/>
            </a:pPr>
            <a:r>
              <a:rPr lang="en-US" b="1" dirty="0" smtClean="0"/>
              <a:t>Dataset Description: </a:t>
            </a:r>
          </a:p>
          <a:p>
            <a:pPr marL="285750" indent="-285750">
              <a:buFont typeface="Arial" panose="020B0604020202020204" pitchFamily="34" charset="0"/>
              <a:buChar char="•"/>
            </a:pPr>
            <a:r>
              <a:rPr lang="en-US" b="1" dirty="0"/>
              <a:t>hotel</a:t>
            </a:r>
            <a:r>
              <a:rPr lang="en-US" dirty="0"/>
              <a:t>: Indicates the type of hotel - either a resort hotel (H1) or a city hotel (H2).</a:t>
            </a:r>
          </a:p>
          <a:p>
            <a:pPr marL="285750" indent="-285750">
              <a:buFont typeface="Arial" panose="020B0604020202020204" pitchFamily="34" charset="0"/>
              <a:buChar char="•"/>
            </a:pPr>
            <a:r>
              <a:rPr lang="en-US" b="1" dirty="0" err="1"/>
              <a:t>is_cancelled</a:t>
            </a:r>
            <a:r>
              <a:rPr lang="en-US" dirty="0"/>
              <a:t>: Specifies whether the booking was cancelled (1) or not (0).</a:t>
            </a:r>
          </a:p>
          <a:p>
            <a:pPr marL="285750" indent="-285750">
              <a:buFont typeface="Arial" panose="020B0604020202020204" pitchFamily="34" charset="0"/>
              <a:buChar char="•"/>
            </a:pPr>
            <a:r>
              <a:rPr lang="en-US" b="1" dirty="0" err="1"/>
              <a:t>lead_time</a:t>
            </a:r>
            <a:r>
              <a:rPr lang="en-US" dirty="0"/>
              <a:t>: Number of days elapsed between the booking entry date and the arrival date.</a:t>
            </a:r>
          </a:p>
          <a:p>
            <a:pPr marL="285750" indent="-285750">
              <a:buFont typeface="Arial" panose="020B0604020202020204" pitchFamily="34" charset="0"/>
              <a:buChar char="•"/>
            </a:pPr>
            <a:r>
              <a:rPr lang="en-US" b="1" dirty="0" err="1"/>
              <a:t>arrival_date_year</a:t>
            </a:r>
            <a:r>
              <a:rPr lang="en-US" dirty="0"/>
              <a:t>: Year of the arrival date.</a:t>
            </a:r>
          </a:p>
          <a:p>
            <a:pPr marL="285750" indent="-285750">
              <a:buFont typeface="Arial" panose="020B0604020202020204" pitchFamily="34" charset="0"/>
              <a:buChar char="•"/>
            </a:pPr>
            <a:r>
              <a:rPr lang="en-US" b="1" dirty="0" err="1"/>
              <a:t>arrival_date_month</a:t>
            </a:r>
            <a:r>
              <a:rPr lang="en-US" dirty="0"/>
              <a:t>: Month of the arrival date.</a:t>
            </a:r>
          </a:p>
          <a:p>
            <a:pPr marL="285750" indent="-285750">
              <a:buFont typeface="Arial" panose="020B0604020202020204" pitchFamily="34" charset="0"/>
              <a:buChar char="•"/>
            </a:pPr>
            <a:r>
              <a:rPr lang="en-US" b="1" dirty="0" err="1"/>
              <a:t>arrival_date_week_number</a:t>
            </a:r>
            <a:r>
              <a:rPr lang="en-US" dirty="0"/>
              <a:t>: Week number of the arrival date.</a:t>
            </a:r>
          </a:p>
          <a:p>
            <a:pPr marL="285750" indent="-285750">
              <a:buFont typeface="Arial" panose="020B0604020202020204" pitchFamily="34" charset="0"/>
              <a:buChar char="•"/>
            </a:pPr>
            <a:r>
              <a:rPr lang="en-US" b="1" dirty="0" err="1"/>
              <a:t>arrival_date_day_of_month</a:t>
            </a:r>
            <a:r>
              <a:rPr lang="en-US" dirty="0"/>
              <a:t>: Day of the month of the arrival date.</a:t>
            </a:r>
          </a:p>
          <a:p>
            <a:pPr marL="285750" indent="-285750">
              <a:buFont typeface="Arial" panose="020B0604020202020204" pitchFamily="34" charset="0"/>
              <a:buChar char="•"/>
            </a:pPr>
            <a:r>
              <a:rPr lang="en-US" b="1" dirty="0" err="1"/>
              <a:t>stays_in_weekend_nights</a:t>
            </a:r>
            <a:r>
              <a:rPr lang="en-US" dirty="0"/>
              <a:t>: Number of weekend nights (Saturday or Sunday) the guest stayed or booked to stay at the hotel.</a:t>
            </a:r>
          </a:p>
          <a:p>
            <a:pPr marL="285750" indent="-285750">
              <a:buFont typeface="Arial" panose="020B0604020202020204" pitchFamily="34" charset="0"/>
              <a:buChar char="•"/>
            </a:pPr>
            <a:r>
              <a:rPr lang="en-US" b="1" dirty="0" err="1"/>
              <a:t>stays_in_week_nights</a:t>
            </a:r>
            <a:r>
              <a:rPr lang="en-US" dirty="0"/>
              <a:t>: Number of week nights (Monday to Friday) the guest stayed or booked to stay at the hotel.</a:t>
            </a:r>
          </a:p>
          <a:p>
            <a:pPr marL="285750" indent="-285750">
              <a:buFont typeface="Arial" panose="020B0604020202020204" pitchFamily="34" charset="0"/>
              <a:buChar char="•"/>
            </a:pPr>
            <a:r>
              <a:rPr lang="en-US" b="1" dirty="0"/>
              <a:t>adults</a:t>
            </a:r>
            <a:r>
              <a:rPr lang="en-US" dirty="0"/>
              <a:t>: Number of adults included in the booking.</a:t>
            </a:r>
          </a:p>
          <a:p>
            <a:pPr marL="285750" indent="-285750">
              <a:buFont typeface="Arial" panose="020B0604020202020204" pitchFamily="34" charset="0"/>
              <a:buChar char="•"/>
            </a:pPr>
            <a:r>
              <a:rPr lang="en-US" b="1" dirty="0"/>
              <a:t>children</a:t>
            </a:r>
            <a:r>
              <a:rPr lang="en-US" dirty="0"/>
              <a:t>: Number of children included in the booking.</a:t>
            </a:r>
          </a:p>
          <a:p>
            <a:pPr marL="285750" indent="-285750">
              <a:buFont typeface="Arial" panose="020B0604020202020204" pitchFamily="34" charset="0"/>
              <a:buChar char="•"/>
            </a:pPr>
            <a:r>
              <a:rPr lang="en-US" b="1" dirty="0"/>
              <a:t>babies</a:t>
            </a:r>
            <a:r>
              <a:rPr lang="en-US" dirty="0"/>
              <a:t>: Number of babies included in the booking.</a:t>
            </a:r>
          </a:p>
          <a:p>
            <a:pPr marL="285750" indent="-285750">
              <a:buFont typeface="Arial" panose="020B0604020202020204" pitchFamily="34" charset="0"/>
              <a:buChar char="•"/>
            </a:pPr>
            <a:r>
              <a:rPr lang="en-US" b="1" dirty="0"/>
              <a:t>meal</a:t>
            </a:r>
            <a:r>
              <a:rPr lang="en-US" dirty="0"/>
              <a:t>: Type of meal option opted for.</a:t>
            </a:r>
          </a:p>
          <a:p>
            <a:pPr marL="285750" indent="-285750">
              <a:buFont typeface="Arial" panose="020B0604020202020204" pitchFamily="34" charset="0"/>
              <a:buChar char="•"/>
            </a:pPr>
            <a:r>
              <a:rPr lang="en-US" b="1" dirty="0"/>
              <a:t>country</a:t>
            </a:r>
            <a:r>
              <a:rPr lang="en-US" dirty="0"/>
              <a:t>: Country code of the guest.</a:t>
            </a:r>
          </a:p>
          <a:p>
            <a:pPr marL="285750" indent="-285750">
              <a:buFont typeface="Arial" panose="020B0604020202020204" pitchFamily="34" charset="0"/>
              <a:buChar char="•"/>
            </a:pPr>
            <a:r>
              <a:rPr lang="en-US" b="1" dirty="0" err="1"/>
              <a:t>market_segment</a:t>
            </a:r>
            <a:r>
              <a:rPr lang="en-US" dirty="0"/>
              <a:t>: Market segment of the booking (e.g., corporate, direct, travel agents</a:t>
            </a:r>
            <a:r>
              <a:rPr lang="en-US" dirty="0" smtClean="0"/>
              <a:t>).</a:t>
            </a:r>
            <a:endParaRPr lang="en-US" dirty="0"/>
          </a:p>
        </p:txBody>
      </p:sp>
    </p:spTree>
    <p:extLst>
      <p:ext uri="{BB962C8B-B14F-4D97-AF65-F5344CB8AC3E}">
        <p14:creationId xmlns:p14="http://schemas.microsoft.com/office/powerpoint/2010/main" val="3654711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216" y="309388"/>
            <a:ext cx="10998926" cy="7171194"/>
          </a:xfrm>
          <a:prstGeom prst="rect">
            <a:avLst/>
          </a:prstGeom>
        </p:spPr>
        <p:txBody>
          <a:bodyPr wrap="square">
            <a:spAutoFit/>
          </a:bodyPr>
          <a:lstStyle/>
          <a:p>
            <a:pPr marL="342900" indent="-342900">
              <a:buFont typeface="Arial" panose="020B0604020202020204" pitchFamily="34" charset="0"/>
              <a:buChar char="•"/>
            </a:pPr>
            <a:r>
              <a:rPr lang="en-US" sz="2000" b="1" dirty="0" err="1" smtClean="0"/>
              <a:t>distribution_channel</a:t>
            </a:r>
            <a:r>
              <a:rPr lang="en-US" sz="2000" dirty="0" smtClean="0"/>
              <a:t>: Channel through which the booking was made</a:t>
            </a:r>
          </a:p>
          <a:p>
            <a:r>
              <a:rPr lang="en-US" sz="2000" dirty="0" smtClean="0"/>
              <a:t>                                       (e.g., corporate, direct, travel agents).</a:t>
            </a:r>
          </a:p>
          <a:p>
            <a:pPr marL="342900" indent="-342900">
              <a:buFont typeface="Arial" panose="020B0604020202020204" pitchFamily="34" charset="0"/>
              <a:buChar char="•"/>
            </a:pPr>
            <a:r>
              <a:rPr lang="en-US" sz="2000" b="1" dirty="0" err="1" smtClean="0"/>
              <a:t>is_repeated_guest</a:t>
            </a:r>
            <a:r>
              <a:rPr lang="en-US" sz="2000" dirty="0" smtClean="0"/>
              <a:t>: Indicates if the guest is a repeated guest (1) or not (0).</a:t>
            </a:r>
          </a:p>
          <a:p>
            <a:pPr marL="342900" indent="-342900">
              <a:buFont typeface="Arial" panose="020B0604020202020204" pitchFamily="34" charset="0"/>
              <a:buChar char="•"/>
            </a:pPr>
            <a:r>
              <a:rPr lang="en-US" sz="2000" b="1" dirty="0" err="1" smtClean="0"/>
              <a:t>previous_cancellations</a:t>
            </a:r>
            <a:r>
              <a:rPr lang="en-US" sz="2000" dirty="0" smtClean="0"/>
              <a:t>: Count of previous booking cancellations by the guest.</a:t>
            </a:r>
          </a:p>
          <a:p>
            <a:pPr marL="342900" indent="-342900">
              <a:buFont typeface="Arial" panose="020B0604020202020204" pitchFamily="34" charset="0"/>
              <a:buChar char="•"/>
            </a:pPr>
            <a:r>
              <a:rPr lang="en-US" sz="2000" b="1" dirty="0" err="1" smtClean="0"/>
              <a:t>previous_bookings_not_canceled</a:t>
            </a:r>
            <a:r>
              <a:rPr lang="en-US" sz="2000" dirty="0" smtClean="0"/>
              <a:t>: Count of previous bookings not canceled by</a:t>
            </a:r>
          </a:p>
          <a:p>
            <a:r>
              <a:rPr lang="en-US" sz="2000" dirty="0"/>
              <a:t> </a:t>
            </a:r>
            <a:r>
              <a:rPr lang="en-US" sz="2000" dirty="0" smtClean="0"/>
              <a:t>                                                          the guest.</a:t>
            </a:r>
          </a:p>
          <a:p>
            <a:pPr marL="342900" indent="-342900">
              <a:buFont typeface="Arial" panose="020B0604020202020204" pitchFamily="34" charset="0"/>
              <a:buChar char="•"/>
            </a:pPr>
            <a:r>
              <a:rPr lang="en-US" sz="2000" b="1" dirty="0" err="1" smtClean="0"/>
              <a:t>reserved_room_type</a:t>
            </a:r>
            <a:r>
              <a:rPr lang="en-US" sz="2000" dirty="0" smtClean="0"/>
              <a:t>: Type of room reserved by the guest.</a:t>
            </a:r>
          </a:p>
          <a:p>
            <a:pPr marL="342900" indent="-342900">
              <a:buFont typeface="Arial" panose="020B0604020202020204" pitchFamily="34" charset="0"/>
              <a:buChar char="•"/>
            </a:pPr>
            <a:r>
              <a:rPr lang="en-US" sz="2000" b="1" dirty="0" err="1" smtClean="0"/>
              <a:t>assigned_room_type</a:t>
            </a:r>
            <a:r>
              <a:rPr lang="en-US" sz="2000" dirty="0" smtClean="0"/>
              <a:t>: Type of room assigned to the guest.</a:t>
            </a:r>
          </a:p>
          <a:p>
            <a:pPr marL="342900" indent="-342900">
              <a:buFont typeface="Arial" panose="020B0604020202020204" pitchFamily="34" charset="0"/>
              <a:buChar char="•"/>
            </a:pPr>
            <a:r>
              <a:rPr lang="en-US" sz="2000" b="1" dirty="0" err="1" smtClean="0"/>
              <a:t>booking_changes</a:t>
            </a:r>
            <a:r>
              <a:rPr lang="en-US" sz="2000" dirty="0" smtClean="0"/>
              <a:t>: Count of changes made to the booking.</a:t>
            </a:r>
          </a:p>
          <a:p>
            <a:pPr marL="342900" indent="-342900">
              <a:buFont typeface="Arial" panose="020B0604020202020204" pitchFamily="34" charset="0"/>
              <a:buChar char="•"/>
            </a:pPr>
            <a:r>
              <a:rPr lang="en-US" sz="2000" b="1" dirty="0" err="1" smtClean="0"/>
              <a:t>deposit_type</a:t>
            </a:r>
            <a:r>
              <a:rPr lang="en-US" sz="2000" dirty="0" smtClean="0"/>
              <a:t>: Type of deposit made for the booking.</a:t>
            </a:r>
          </a:p>
          <a:p>
            <a:pPr marL="342900" indent="-342900">
              <a:buFont typeface="Arial" panose="020B0604020202020204" pitchFamily="34" charset="0"/>
              <a:buChar char="•"/>
            </a:pPr>
            <a:r>
              <a:rPr lang="en-US" sz="2000" b="1" dirty="0" smtClean="0"/>
              <a:t>agent</a:t>
            </a:r>
            <a:r>
              <a:rPr lang="en-US" sz="2000" dirty="0" smtClean="0"/>
              <a:t>: ID of the travel agent through whom the booking was made.</a:t>
            </a:r>
          </a:p>
          <a:p>
            <a:pPr marL="342900" indent="-342900">
              <a:buFont typeface="Arial" panose="020B0604020202020204" pitchFamily="34" charset="0"/>
              <a:buChar char="•"/>
            </a:pPr>
            <a:r>
              <a:rPr lang="en-US" sz="2000" b="1" dirty="0" err="1" smtClean="0"/>
              <a:t>days_in_waiting_list</a:t>
            </a:r>
            <a:r>
              <a:rPr lang="en-US" sz="2000" dirty="0" smtClean="0"/>
              <a:t>: Number of days the booking was in the waiting list before</a:t>
            </a:r>
          </a:p>
          <a:p>
            <a:r>
              <a:rPr lang="en-US" sz="2000" dirty="0"/>
              <a:t> </a:t>
            </a:r>
            <a:r>
              <a:rPr lang="en-US" sz="2000" dirty="0" smtClean="0"/>
              <a:t>                                      it was confirmed.</a:t>
            </a:r>
          </a:p>
          <a:p>
            <a:pPr marL="342900" indent="-342900">
              <a:buFont typeface="Arial" panose="020B0604020202020204" pitchFamily="34" charset="0"/>
              <a:buChar char="•"/>
            </a:pPr>
            <a:r>
              <a:rPr lang="en-US" sz="2000" b="1" dirty="0" err="1" smtClean="0"/>
              <a:t>customer_type</a:t>
            </a:r>
            <a:r>
              <a:rPr lang="en-US" sz="2000" dirty="0" smtClean="0"/>
              <a:t>: Type of customer (e.g., transient, contract, group).</a:t>
            </a:r>
          </a:p>
          <a:p>
            <a:pPr marL="342900" indent="-342900">
              <a:buFont typeface="Arial" panose="020B0604020202020204" pitchFamily="34" charset="0"/>
              <a:buChar char="•"/>
            </a:pPr>
            <a:r>
              <a:rPr lang="en-US" sz="2000" b="1" dirty="0" err="1" smtClean="0"/>
              <a:t>adr</a:t>
            </a:r>
            <a:r>
              <a:rPr lang="en-US" sz="2000" dirty="0" smtClean="0"/>
              <a:t>: Average daily rate (i.e., average revenue per available room).</a:t>
            </a:r>
          </a:p>
          <a:p>
            <a:pPr marL="342900" indent="-342900">
              <a:buFont typeface="Arial" panose="020B0604020202020204" pitchFamily="34" charset="0"/>
              <a:buChar char="•"/>
            </a:pPr>
            <a:r>
              <a:rPr lang="en-US" sz="2000" b="1" dirty="0" err="1" smtClean="0"/>
              <a:t>required_car_parking_spaces</a:t>
            </a:r>
            <a:r>
              <a:rPr lang="en-US" sz="2000" dirty="0" smtClean="0"/>
              <a:t>: Number of car parking spaces required by the guest.</a:t>
            </a:r>
          </a:p>
          <a:p>
            <a:pPr marL="342900" indent="-342900">
              <a:buFont typeface="Arial" panose="020B0604020202020204" pitchFamily="34" charset="0"/>
              <a:buChar char="•"/>
            </a:pPr>
            <a:r>
              <a:rPr lang="en-US" sz="2000" b="1" dirty="0" err="1" smtClean="0"/>
              <a:t>total_of_special_requests</a:t>
            </a:r>
            <a:r>
              <a:rPr lang="en-US" sz="2000" dirty="0" smtClean="0"/>
              <a:t>: Number of additional special requests made by the guest.</a:t>
            </a:r>
          </a:p>
          <a:p>
            <a:pPr marL="342900" indent="-342900">
              <a:buFont typeface="Arial" panose="020B0604020202020204" pitchFamily="34" charset="0"/>
              <a:buChar char="•"/>
            </a:pPr>
            <a:r>
              <a:rPr lang="en-US" sz="2000" b="1" dirty="0" err="1" smtClean="0"/>
              <a:t>reservation_status</a:t>
            </a:r>
            <a:r>
              <a:rPr lang="en-US" sz="2000" dirty="0" smtClean="0"/>
              <a:t>: Status of the reservation (e.g., canceled, check-out, no-show).</a:t>
            </a:r>
          </a:p>
          <a:p>
            <a:pPr marL="342900" indent="-342900">
              <a:buFont typeface="Arial" panose="020B0604020202020204" pitchFamily="34" charset="0"/>
              <a:buChar char="•"/>
            </a:pPr>
            <a:r>
              <a:rPr lang="en-US" sz="2000" b="1" dirty="0" err="1" smtClean="0"/>
              <a:t>reservation_status_date</a:t>
            </a:r>
            <a:r>
              <a:rPr lang="en-US" sz="2000" dirty="0" smtClean="0"/>
              <a:t>: Date of the specific reservation status.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smtClean="0"/>
          </a:p>
          <a:p>
            <a:endParaRPr lang="en-IN" sz="2000" dirty="0"/>
          </a:p>
        </p:txBody>
      </p:sp>
    </p:spTree>
    <p:extLst>
      <p:ext uri="{BB962C8B-B14F-4D97-AF65-F5344CB8AC3E}">
        <p14:creationId xmlns:p14="http://schemas.microsoft.com/office/powerpoint/2010/main" val="108888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q"/>
            </a:pPr>
            <a:r>
              <a:rPr lang="en-US" sz="2800" dirty="0" smtClean="0">
                <a:solidFill>
                  <a:schemeClr val="tx1"/>
                </a:solidFill>
              </a:rPr>
              <a:t>Data Cleaning &amp; Manipulation: </a:t>
            </a:r>
            <a:endParaRPr lang="en-IN" sz="2800" dirty="0">
              <a:solidFill>
                <a:schemeClr val="tx1"/>
              </a:solidFill>
            </a:endParaRPr>
          </a:p>
        </p:txBody>
      </p:sp>
      <p:sp>
        <p:nvSpPr>
          <p:cNvPr id="3" name="TextBox 2"/>
          <p:cNvSpPr txBox="1"/>
          <p:nvPr/>
        </p:nvSpPr>
        <p:spPr>
          <a:xfrm>
            <a:off x="740230" y="1270000"/>
            <a:ext cx="8908868" cy="5078313"/>
          </a:xfrm>
          <a:prstGeom prst="rect">
            <a:avLst/>
          </a:prstGeom>
          <a:noFill/>
        </p:spPr>
        <p:txBody>
          <a:bodyPr wrap="square" rtlCol="0">
            <a:spAutoFit/>
          </a:bodyPr>
          <a:lstStyle/>
          <a:p>
            <a:r>
              <a:rPr lang="en-US" dirty="0"/>
              <a:t>Number of duplicate rows in the dataset: </a:t>
            </a:r>
            <a:r>
              <a:rPr lang="en-US" dirty="0" smtClean="0"/>
              <a:t>31994</a:t>
            </a:r>
          </a:p>
          <a:p>
            <a:r>
              <a:rPr lang="en-US" dirty="0" smtClean="0"/>
              <a:t>Used </a:t>
            </a:r>
            <a:r>
              <a:rPr lang="en-IN" dirty="0"/>
              <a:t>.</a:t>
            </a:r>
            <a:r>
              <a:rPr lang="en-IN" dirty="0" err="1"/>
              <a:t>drop_duplicates</a:t>
            </a:r>
            <a:r>
              <a:rPr lang="en-IN" dirty="0" smtClean="0"/>
              <a:t>() Method to remove Duplicate rows from datasets </a:t>
            </a:r>
            <a:r>
              <a:rPr lang="en-US" dirty="0" smtClean="0"/>
              <a:t>Number </a:t>
            </a:r>
            <a:r>
              <a:rPr lang="en-US" dirty="0"/>
              <a:t>of rows after removing duplicates: </a:t>
            </a:r>
            <a:r>
              <a:rPr lang="en-US" dirty="0" smtClean="0"/>
              <a:t>87396</a:t>
            </a:r>
          </a:p>
          <a:p>
            <a:endParaRPr lang="en-US" dirty="0"/>
          </a:p>
          <a:p>
            <a:r>
              <a:rPr lang="en-US" dirty="0"/>
              <a:t>Here are the columns with the most missing values along with their respective counts:</a:t>
            </a:r>
          </a:p>
          <a:p>
            <a:r>
              <a:rPr lang="en-US" b="1" dirty="0"/>
              <a:t>company</a:t>
            </a:r>
            <a:r>
              <a:rPr lang="en-US" dirty="0"/>
              <a:t>: 82,137 missing values</a:t>
            </a:r>
          </a:p>
          <a:p>
            <a:r>
              <a:rPr lang="en-US" b="1" dirty="0"/>
              <a:t>agent</a:t>
            </a:r>
            <a:r>
              <a:rPr lang="en-US" dirty="0"/>
              <a:t>: 12,193 missing values</a:t>
            </a:r>
          </a:p>
          <a:p>
            <a:r>
              <a:rPr lang="en-US" b="1" dirty="0"/>
              <a:t>country</a:t>
            </a:r>
            <a:r>
              <a:rPr lang="en-US" dirty="0"/>
              <a:t>: 452 missing values</a:t>
            </a:r>
          </a:p>
          <a:p>
            <a:r>
              <a:rPr lang="en-US" b="1" dirty="0"/>
              <a:t>children</a:t>
            </a:r>
            <a:r>
              <a:rPr lang="en-US" dirty="0"/>
              <a:t>: 4 missing values</a:t>
            </a:r>
          </a:p>
          <a:p>
            <a:r>
              <a:rPr lang="en-US" altLang="en-US" dirty="0" smtClean="0"/>
              <a:t>"After identifying columns with the most missing values in the dataset, which include 'company', 'agent', 'country', and 'children', we utilized the </a:t>
            </a:r>
            <a:r>
              <a:rPr lang="en-US" altLang="en-US" dirty="0" err="1" smtClean="0"/>
              <a:t>fillna</a:t>
            </a:r>
            <a:r>
              <a:rPr lang="en-US" altLang="en-US" dirty="0" smtClean="0"/>
              <a:t>() method in pandas to replace the missing values in these columns. For 'company' and 'country', we replaced the missing values with 'Unknown' to indicate unknown or unspecified values. For 'agent', which likely represents the ID of the booking agent, and 'children', we replaced missing values with 0, assuming no children were specified for those bookings. </a:t>
            </a:r>
            <a:r>
              <a:rPr lang="en-US" dirty="0" smtClean="0"/>
              <a:t> </a:t>
            </a:r>
          </a:p>
          <a:p>
            <a:r>
              <a:rPr lang="en-US" dirty="0" smtClean="0"/>
              <a:t> </a:t>
            </a:r>
            <a:endParaRPr lang="en-IN" dirty="0"/>
          </a:p>
        </p:txBody>
      </p:sp>
    </p:spTree>
    <p:extLst>
      <p:ext uri="{BB962C8B-B14F-4D97-AF65-F5344CB8AC3E}">
        <p14:creationId xmlns:p14="http://schemas.microsoft.com/office/powerpoint/2010/main" val="1795287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Wisp</Template>
  <TotalTime>532</TotalTime>
  <Words>1077</Words>
  <Application>Microsoft Office PowerPoint</Application>
  <PresentationFormat>Widescreen</PresentationFormat>
  <Paragraphs>118</Paragraphs>
  <Slides>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Trebuchet MS</vt:lpstr>
      <vt:lpstr>Wingdings</vt:lpstr>
      <vt:lpstr>Wingdings 3</vt:lpstr>
      <vt:lpstr>Facet</vt:lpstr>
      <vt:lpstr>1_Facet</vt:lpstr>
      <vt:lpstr>Module 2</vt:lpstr>
      <vt:lpstr>PowerPoint Presentation</vt:lpstr>
      <vt:lpstr>PowerPoint Presentation</vt:lpstr>
      <vt:lpstr>PowerPoint Presentation</vt:lpstr>
      <vt:lpstr>PowerPoint Presentation</vt:lpstr>
      <vt:lpstr>PowerPoint Presentation</vt:lpstr>
      <vt:lpstr>PowerPoint Presentation</vt:lpstr>
      <vt:lpstr>Data Cleaning &amp; Manipulation: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Microsoft account</dc:creator>
  <cp:lastModifiedBy>Microsoft account</cp:lastModifiedBy>
  <cp:revision>13</cp:revision>
  <dcterms:created xsi:type="dcterms:W3CDTF">2024-04-15T21:36:15Z</dcterms:created>
  <dcterms:modified xsi:type="dcterms:W3CDTF">2024-04-18T12:59:42Z</dcterms:modified>
</cp:coreProperties>
</file>