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handoutMasterIdLst>
    <p:handoutMasterId r:id="rId41"/>
  </p:handoutMasterIdLst>
  <p:sldIdLst>
    <p:sldId id="256" r:id="rId3"/>
    <p:sldId id="257" r:id="rId4"/>
    <p:sldId id="258" r:id="rId5"/>
    <p:sldId id="265" r:id="rId6"/>
    <p:sldId id="260" r:id="rId7"/>
    <p:sldId id="261" r:id="rId8"/>
    <p:sldId id="268" r:id="rId9"/>
    <p:sldId id="281" r:id="rId10"/>
    <p:sldId id="307" r:id="rId11"/>
    <p:sldId id="303" r:id="rId12"/>
    <p:sldId id="277" r:id="rId13"/>
    <p:sldId id="284" r:id="rId14"/>
    <p:sldId id="304" r:id="rId15"/>
    <p:sldId id="287" r:id="rId16"/>
    <p:sldId id="288" r:id="rId17"/>
    <p:sldId id="280" r:id="rId18"/>
    <p:sldId id="285" r:id="rId19"/>
    <p:sldId id="291" r:id="rId20"/>
    <p:sldId id="289" r:id="rId21"/>
    <p:sldId id="290" r:id="rId22"/>
    <p:sldId id="297" r:id="rId23"/>
    <p:sldId id="292" r:id="rId24"/>
    <p:sldId id="298" r:id="rId25"/>
    <p:sldId id="293" r:id="rId26"/>
    <p:sldId id="299" r:id="rId27"/>
    <p:sldId id="294" r:id="rId28"/>
    <p:sldId id="300" r:id="rId29"/>
    <p:sldId id="295" r:id="rId30"/>
    <p:sldId id="311" r:id="rId31"/>
    <p:sldId id="313" r:id="rId32"/>
    <p:sldId id="312" r:id="rId33"/>
    <p:sldId id="308" r:id="rId34"/>
    <p:sldId id="309" r:id="rId35"/>
    <p:sldId id="310" r:id="rId36"/>
    <p:sldId id="301" r:id="rId37"/>
    <p:sldId id="275" r:id="rId38"/>
    <p:sldId id="262" r:id="rId39"/>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89" autoAdjust="0"/>
    <p:restoredTop sz="94291" autoAdjust="0"/>
  </p:normalViewPr>
  <p:slideViewPr>
    <p:cSldViewPr snapToGrid="0">
      <p:cViewPr varScale="1">
        <p:scale>
          <a:sx n="84" d="100"/>
          <a:sy n="84" d="100"/>
        </p:scale>
        <p:origin x="2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pak.D\Documents\MSC\MSC_SEM_4\Project\DATA3_Grap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dipak.D\Documents\MSC\MSC_SEM_4\Project\DATA3_drudger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tx>
            <c:strRef>
              <c:f>Sheet3!$S$17</c:f>
              <c:strCache>
                <c:ptCount val="1"/>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9B7E-435C-AB6E-050538A8A66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9B7E-435C-AB6E-050538A8A66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9B7E-435C-AB6E-050538A8A66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Sheet3!$R$18:$R$20</c:f>
              <c:strCache>
                <c:ptCount val="3"/>
                <c:pt idx="0">
                  <c:v>Lower Middle Class</c:v>
                </c:pt>
                <c:pt idx="1">
                  <c:v>Middle Class</c:v>
                </c:pt>
                <c:pt idx="2">
                  <c:v>Upper Middle Class</c:v>
                </c:pt>
              </c:strCache>
            </c:strRef>
          </c:cat>
          <c:val>
            <c:numRef>
              <c:f>Sheet3!$S$18:$S$20</c:f>
              <c:numCache>
                <c:formatCode>0.00%</c:formatCode>
                <c:ptCount val="3"/>
                <c:pt idx="0">
                  <c:v>0.25600000000000001</c:v>
                </c:pt>
                <c:pt idx="1">
                  <c:v>0.69599999999999995</c:v>
                </c:pt>
                <c:pt idx="2">
                  <c:v>4.8000000000000001E-2</c:v>
                </c:pt>
              </c:numCache>
            </c:numRef>
          </c:val>
          <c:extLst>
            <c:ext xmlns:c16="http://schemas.microsoft.com/office/drawing/2014/chart" uri="{C3380CC4-5D6E-409C-BE32-E72D297353CC}">
              <c16:uniqueId val="{00000006-9B7E-435C-AB6E-050538A8A66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Drudgery Index for different activities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Sheet1!$ES$129:$ES$135</c:f>
              <c:strCache>
                <c:ptCount val="7"/>
                <c:pt idx="0">
                  <c:v>વાવણી </c:v>
                </c:pt>
                <c:pt idx="1">
                  <c:v>નીંદણ </c:v>
                </c:pt>
                <c:pt idx="2">
                  <c:v>ખેતરની સફાઇ </c:v>
                </c:pt>
                <c:pt idx="3">
                  <c:v>અનાજ નો સંગ્રહ </c:v>
                </c:pt>
                <c:pt idx="4">
                  <c:v>ખાતરનો છંટકાવ </c:v>
                </c:pt>
                <c:pt idx="5">
                  <c:v>કાપણી </c:v>
                </c:pt>
                <c:pt idx="6">
                  <c:v>અનાજની સફાઇ </c:v>
                </c:pt>
              </c:strCache>
            </c:strRef>
          </c:cat>
          <c:val>
            <c:numRef>
              <c:f>Sheet1!$EU$129:$EU$135</c:f>
              <c:numCache>
                <c:formatCode>General</c:formatCode>
                <c:ptCount val="7"/>
                <c:pt idx="0">
                  <c:v>57.72</c:v>
                </c:pt>
                <c:pt idx="1">
                  <c:v>62.74</c:v>
                </c:pt>
                <c:pt idx="2">
                  <c:v>61.46</c:v>
                </c:pt>
                <c:pt idx="3">
                  <c:v>47.96</c:v>
                </c:pt>
                <c:pt idx="4">
                  <c:v>50.06</c:v>
                </c:pt>
                <c:pt idx="5">
                  <c:v>66.349999999999994</c:v>
                </c:pt>
                <c:pt idx="6">
                  <c:v>53.39</c:v>
                </c:pt>
              </c:numCache>
            </c:numRef>
          </c:val>
          <c:extLst>
            <c:ext xmlns:c16="http://schemas.microsoft.com/office/drawing/2014/chart" uri="{C3380CC4-5D6E-409C-BE32-E72D297353CC}">
              <c16:uniqueId val="{00000000-E1CC-44B8-A656-01288CA79A27}"/>
            </c:ext>
          </c:extLst>
        </c:ser>
        <c:dLbls>
          <c:dLblPos val="outEnd"/>
          <c:showLegendKey val="0"/>
          <c:showVal val="1"/>
          <c:showCatName val="0"/>
          <c:showSerName val="0"/>
          <c:showPercent val="0"/>
          <c:showBubbleSize val="0"/>
        </c:dLbls>
        <c:gapWidth val="115"/>
        <c:overlap val="-20"/>
        <c:axId val="84946304"/>
        <c:axId val="357566416"/>
      </c:barChart>
      <c:catAx>
        <c:axId val="8494630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Activities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566416"/>
        <c:crosses val="autoZero"/>
        <c:auto val="1"/>
        <c:lblAlgn val="ctr"/>
        <c:lblOffset val="100"/>
        <c:noMultiLvlLbl val="0"/>
      </c:catAx>
      <c:valAx>
        <c:axId val="3575664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Drudgery Index</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46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IN" sz="1600" b="1" dirty="0">
                <a:solidFill>
                  <a:schemeClr val="tx1"/>
                </a:solidFill>
              </a:rPr>
              <a:t> Difficulty in different parts of body in different farm activities</a:t>
            </a:r>
          </a:p>
        </c:rich>
      </c:tx>
      <c:overlay val="0"/>
      <c:spPr>
        <a:noFill/>
        <a:ln>
          <a:noFill/>
        </a:ln>
        <a:effectLst/>
      </c:spPr>
    </c:title>
    <c:autoTitleDeleted val="0"/>
    <c:plotArea>
      <c:layout/>
      <c:scatterChart>
        <c:scatterStyle val="lineMarker"/>
        <c:varyColors val="0"/>
        <c:ser>
          <c:idx val="0"/>
          <c:order val="0"/>
          <c:tx>
            <c:strRef>
              <c:f>Sheet2!$G$47</c:f>
              <c:strCache>
                <c:ptCount val="1"/>
                <c:pt idx="0">
                  <c:v>Sowing</c:v>
                </c:pt>
              </c:strCache>
            </c:strRef>
          </c:tx>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strRef>
              <c:f>Sheet2!$F$48:$F$55</c:f>
              <c:strCache>
                <c:ptCount val="8"/>
                <c:pt idx="0">
                  <c:v>Neck</c:v>
                </c:pt>
                <c:pt idx="1">
                  <c:v>Shoulder</c:v>
                </c:pt>
                <c:pt idx="2">
                  <c:v>Back</c:v>
                </c:pt>
                <c:pt idx="3">
                  <c:v>Hand</c:v>
                </c:pt>
                <c:pt idx="4">
                  <c:v>Thigh</c:v>
                </c:pt>
                <c:pt idx="5">
                  <c:v>Leg</c:v>
                </c:pt>
                <c:pt idx="6">
                  <c:v>Knee</c:v>
                </c:pt>
                <c:pt idx="7">
                  <c:v>Joints</c:v>
                </c:pt>
              </c:strCache>
            </c:strRef>
          </c:xVal>
          <c:yVal>
            <c:numRef>
              <c:f>Sheet2!$G$48:$G$55</c:f>
              <c:numCache>
                <c:formatCode>0%</c:formatCode>
                <c:ptCount val="8"/>
                <c:pt idx="0">
                  <c:v>0.504</c:v>
                </c:pt>
                <c:pt idx="1">
                  <c:v>0.504</c:v>
                </c:pt>
                <c:pt idx="2">
                  <c:v>0.66400000000000003</c:v>
                </c:pt>
                <c:pt idx="3">
                  <c:v>0.65600000000000003</c:v>
                </c:pt>
                <c:pt idx="4">
                  <c:v>0.51200000000000001</c:v>
                </c:pt>
                <c:pt idx="5">
                  <c:v>0.60799999999999998</c:v>
                </c:pt>
                <c:pt idx="6">
                  <c:v>0.60799999999999998</c:v>
                </c:pt>
                <c:pt idx="7">
                  <c:v>0.54400000000000004</c:v>
                </c:pt>
              </c:numCache>
            </c:numRef>
          </c:yVal>
          <c:smooth val="0"/>
          <c:extLst>
            <c:ext xmlns:c16="http://schemas.microsoft.com/office/drawing/2014/chart" uri="{C3380CC4-5D6E-409C-BE32-E72D297353CC}">
              <c16:uniqueId val="{00000000-7513-414B-A109-79A4FF013D3A}"/>
            </c:ext>
          </c:extLst>
        </c:ser>
        <c:ser>
          <c:idx val="1"/>
          <c:order val="1"/>
          <c:tx>
            <c:strRef>
              <c:f>Sheet2!$H$47</c:f>
              <c:strCache>
                <c:ptCount val="1"/>
                <c:pt idx="0">
                  <c:v>Weeding</c:v>
                </c:pt>
              </c:strCache>
            </c:strRef>
          </c:tx>
          <c:spPr>
            <a:ln w="25400" cap="flat" cmpd="sng" algn="ctr">
              <a:noFill/>
              <a:prstDash val="sysDot"/>
              <a:round/>
            </a:ln>
            <a:effectLst/>
          </c:spPr>
          <c:marker>
            <c:symbol val="circle"/>
            <c:size val="5"/>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xVal>
            <c:strRef>
              <c:f>Sheet2!$F$48:$F$55</c:f>
              <c:strCache>
                <c:ptCount val="8"/>
                <c:pt idx="0">
                  <c:v>Neck</c:v>
                </c:pt>
                <c:pt idx="1">
                  <c:v>Shoulder</c:v>
                </c:pt>
                <c:pt idx="2">
                  <c:v>Back</c:v>
                </c:pt>
                <c:pt idx="3">
                  <c:v>Hand</c:v>
                </c:pt>
                <c:pt idx="4">
                  <c:v>Thigh</c:v>
                </c:pt>
                <c:pt idx="5">
                  <c:v>Leg</c:v>
                </c:pt>
                <c:pt idx="6">
                  <c:v>Knee</c:v>
                </c:pt>
                <c:pt idx="7">
                  <c:v>Joints</c:v>
                </c:pt>
              </c:strCache>
            </c:strRef>
          </c:xVal>
          <c:yVal>
            <c:numRef>
              <c:f>Sheet2!$H$48:$H$55</c:f>
              <c:numCache>
                <c:formatCode>0%</c:formatCode>
                <c:ptCount val="8"/>
                <c:pt idx="0">
                  <c:v>0.68799999999999994</c:v>
                </c:pt>
                <c:pt idx="1">
                  <c:v>0.504</c:v>
                </c:pt>
                <c:pt idx="2">
                  <c:v>0.52800000000000002</c:v>
                </c:pt>
                <c:pt idx="3">
                  <c:v>0.57599999999999996</c:v>
                </c:pt>
                <c:pt idx="4">
                  <c:v>0.184</c:v>
                </c:pt>
                <c:pt idx="5">
                  <c:v>0.24</c:v>
                </c:pt>
                <c:pt idx="6">
                  <c:v>0.224</c:v>
                </c:pt>
                <c:pt idx="7">
                  <c:v>0.504</c:v>
                </c:pt>
              </c:numCache>
            </c:numRef>
          </c:yVal>
          <c:smooth val="0"/>
          <c:extLst>
            <c:ext xmlns:c16="http://schemas.microsoft.com/office/drawing/2014/chart" uri="{C3380CC4-5D6E-409C-BE32-E72D297353CC}">
              <c16:uniqueId val="{00000001-7513-414B-A109-79A4FF013D3A}"/>
            </c:ext>
          </c:extLst>
        </c:ser>
        <c:ser>
          <c:idx val="2"/>
          <c:order val="2"/>
          <c:tx>
            <c:strRef>
              <c:f>Sheet2!$I$47</c:f>
              <c:strCache>
                <c:ptCount val="1"/>
                <c:pt idx="0">
                  <c:v>Storage</c:v>
                </c:pt>
              </c:strCache>
            </c:strRef>
          </c:tx>
          <c:spPr>
            <a:ln w="25400" cap="flat" cmpd="sng" algn="ctr">
              <a:noFill/>
              <a:prstDash val="sysDot"/>
              <a:round/>
            </a:ln>
            <a:effectLst/>
          </c:spPr>
          <c:marker>
            <c:symbol val="circle"/>
            <c:size val="5"/>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xVal>
            <c:strRef>
              <c:f>Sheet2!$F$48:$F$55</c:f>
              <c:strCache>
                <c:ptCount val="8"/>
                <c:pt idx="0">
                  <c:v>Neck</c:v>
                </c:pt>
                <c:pt idx="1">
                  <c:v>Shoulder</c:v>
                </c:pt>
                <c:pt idx="2">
                  <c:v>Back</c:v>
                </c:pt>
                <c:pt idx="3">
                  <c:v>Hand</c:v>
                </c:pt>
                <c:pt idx="4">
                  <c:v>Thigh</c:v>
                </c:pt>
                <c:pt idx="5">
                  <c:v>Leg</c:v>
                </c:pt>
                <c:pt idx="6">
                  <c:v>Knee</c:v>
                </c:pt>
                <c:pt idx="7">
                  <c:v>Joints</c:v>
                </c:pt>
              </c:strCache>
            </c:strRef>
          </c:xVal>
          <c:yVal>
            <c:numRef>
              <c:f>Sheet2!$I$48:$I$55</c:f>
              <c:numCache>
                <c:formatCode>0%</c:formatCode>
                <c:ptCount val="8"/>
                <c:pt idx="0">
                  <c:v>0.54800000000000004</c:v>
                </c:pt>
                <c:pt idx="1">
                  <c:v>0.59699999999999998</c:v>
                </c:pt>
                <c:pt idx="2">
                  <c:v>0.5</c:v>
                </c:pt>
                <c:pt idx="3">
                  <c:v>0.621</c:v>
                </c:pt>
                <c:pt idx="4">
                  <c:v>0.218</c:v>
                </c:pt>
                <c:pt idx="5">
                  <c:v>0.34699999999999998</c:v>
                </c:pt>
                <c:pt idx="6">
                  <c:v>0.28199999999999997</c:v>
                </c:pt>
                <c:pt idx="7">
                  <c:v>0.65300000000000002</c:v>
                </c:pt>
              </c:numCache>
            </c:numRef>
          </c:yVal>
          <c:smooth val="0"/>
          <c:extLst>
            <c:ext xmlns:c16="http://schemas.microsoft.com/office/drawing/2014/chart" uri="{C3380CC4-5D6E-409C-BE32-E72D297353CC}">
              <c16:uniqueId val="{00000002-7513-414B-A109-79A4FF013D3A}"/>
            </c:ext>
          </c:extLst>
        </c:ser>
        <c:ser>
          <c:idx val="3"/>
          <c:order val="3"/>
          <c:tx>
            <c:strRef>
              <c:f>Sheet2!$J$47</c:f>
              <c:strCache>
                <c:ptCount val="1"/>
                <c:pt idx="0">
                  <c:v>Cleaning of grains</c:v>
                </c:pt>
              </c:strCache>
            </c:strRef>
          </c:tx>
          <c:spPr>
            <a:ln w="25400" cap="flat" cmpd="sng" algn="ctr">
              <a:noFill/>
              <a:prstDash val="sysDot"/>
              <a:round/>
            </a:ln>
            <a:effectLst/>
          </c:spPr>
          <c:marker>
            <c:symbol val="circle"/>
            <c:size val="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xVal>
            <c:strRef>
              <c:f>Sheet2!$F$48:$F$55</c:f>
              <c:strCache>
                <c:ptCount val="8"/>
                <c:pt idx="0">
                  <c:v>Neck</c:v>
                </c:pt>
                <c:pt idx="1">
                  <c:v>Shoulder</c:v>
                </c:pt>
                <c:pt idx="2">
                  <c:v>Back</c:v>
                </c:pt>
                <c:pt idx="3">
                  <c:v>Hand</c:v>
                </c:pt>
                <c:pt idx="4">
                  <c:v>Thigh</c:v>
                </c:pt>
                <c:pt idx="5">
                  <c:v>Leg</c:v>
                </c:pt>
                <c:pt idx="6">
                  <c:v>Knee</c:v>
                </c:pt>
                <c:pt idx="7">
                  <c:v>Joints</c:v>
                </c:pt>
              </c:strCache>
            </c:strRef>
          </c:xVal>
          <c:yVal>
            <c:numRef>
              <c:f>Sheet2!$J$48:$J$55</c:f>
              <c:numCache>
                <c:formatCode>0%</c:formatCode>
                <c:ptCount val="8"/>
                <c:pt idx="0">
                  <c:v>0.68799999999999994</c:v>
                </c:pt>
                <c:pt idx="1">
                  <c:v>0.504</c:v>
                </c:pt>
                <c:pt idx="2">
                  <c:v>0.52800000000000002</c:v>
                </c:pt>
                <c:pt idx="3">
                  <c:v>0.57599999999999996</c:v>
                </c:pt>
                <c:pt idx="4">
                  <c:v>0.184</c:v>
                </c:pt>
                <c:pt idx="5">
                  <c:v>0.24</c:v>
                </c:pt>
                <c:pt idx="6">
                  <c:v>0.224</c:v>
                </c:pt>
                <c:pt idx="7">
                  <c:v>0.504</c:v>
                </c:pt>
              </c:numCache>
            </c:numRef>
          </c:yVal>
          <c:smooth val="0"/>
          <c:extLst>
            <c:ext xmlns:c16="http://schemas.microsoft.com/office/drawing/2014/chart" uri="{C3380CC4-5D6E-409C-BE32-E72D297353CC}">
              <c16:uniqueId val="{00000003-7513-414B-A109-79A4FF013D3A}"/>
            </c:ext>
          </c:extLst>
        </c:ser>
        <c:ser>
          <c:idx val="4"/>
          <c:order val="4"/>
          <c:tx>
            <c:strRef>
              <c:f>Sheet2!$K$47</c:f>
              <c:strCache>
                <c:ptCount val="1"/>
                <c:pt idx="0">
                  <c:v>Fertilizer application</c:v>
                </c:pt>
              </c:strCache>
            </c:strRef>
          </c:tx>
          <c:spPr>
            <a:ln w="25400" cap="flat" cmpd="sng" algn="ctr">
              <a:noFill/>
              <a:prstDash val="sysDot"/>
              <a:round/>
            </a:ln>
            <a:effectLst/>
          </c:spPr>
          <c:marker>
            <c:symbol val="circle"/>
            <c:size val="5"/>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marker>
          <c:dPt>
            <c:idx val="0"/>
            <c:marker>
              <c:symbol val="none"/>
            </c:marker>
            <c:bubble3D val="0"/>
            <c:spPr>
              <a:ln w="25400" cap="flat" cmpd="sng" algn="ctr">
                <a:solidFill>
                  <a:schemeClr val="accent2">
                    <a:lumMod val="50000"/>
                  </a:schemeClr>
                </a:solidFill>
                <a:prstDash val="sysDot"/>
                <a:round/>
              </a:ln>
              <a:effectLst/>
            </c:spPr>
            <c:extLst>
              <c:ext xmlns:c16="http://schemas.microsoft.com/office/drawing/2014/chart" uri="{C3380CC4-5D6E-409C-BE32-E72D297353CC}">
                <c16:uniqueId val="{00000005-7513-414B-A109-79A4FF013D3A}"/>
              </c:ext>
            </c:extLst>
          </c:dPt>
          <c:xVal>
            <c:strRef>
              <c:f>Sheet2!$F$48:$F$55</c:f>
              <c:strCache>
                <c:ptCount val="8"/>
                <c:pt idx="0">
                  <c:v>Neck</c:v>
                </c:pt>
                <c:pt idx="1">
                  <c:v>Shoulder</c:v>
                </c:pt>
                <c:pt idx="2">
                  <c:v>Back</c:v>
                </c:pt>
                <c:pt idx="3">
                  <c:v>Hand</c:v>
                </c:pt>
                <c:pt idx="4">
                  <c:v>Thigh</c:v>
                </c:pt>
                <c:pt idx="5">
                  <c:v>Leg</c:v>
                </c:pt>
                <c:pt idx="6">
                  <c:v>Knee</c:v>
                </c:pt>
                <c:pt idx="7">
                  <c:v>Joints</c:v>
                </c:pt>
              </c:strCache>
            </c:strRef>
          </c:xVal>
          <c:yVal>
            <c:numRef>
              <c:f>Sheet2!$K$48:$K$55</c:f>
              <c:numCache>
                <c:formatCode>0%</c:formatCode>
                <c:ptCount val="8"/>
                <c:pt idx="0">
                  <c:v>0.39200000000000002</c:v>
                </c:pt>
                <c:pt idx="1">
                  <c:v>0.55200000000000005</c:v>
                </c:pt>
                <c:pt idx="2">
                  <c:v>0.624</c:v>
                </c:pt>
                <c:pt idx="3">
                  <c:v>0.67200000000000004</c:v>
                </c:pt>
                <c:pt idx="4">
                  <c:v>0.25600000000000001</c:v>
                </c:pt>
                <c:pt idx="5">
                  <c:v>0.59199999999999997</c:v>
                </c:pt>
                <c:pt idx="6">
                  <c:v>0.45600000000000002</c:v>
                </c:pt>
                <c:pt idx="7">
                  <c:v>0.58399999999999996</c:v>
                </c:pt>
              </c:numCache>
            </c:numRef>
          </c:yVal>
          <c:smooth val="0"/>
          <c:extLst>
            <c:ext xmlns:c16="http://schemas.microsoft.com/office/drawing/2014/chart" uri="{C3380CC4-5D6E-409C-BE32-E72D297353CC}">
              <c16:uniqueId val="{00000006-7513-414B-A109-79A4FF013D3A}"/>
            </c:ext>
          </c:extLst>
        </c:ser>
        <c:ser>
          <c:idx val="5"/>
          <c:order val="5"/>
          <c:tx>
            <c:strRef>
              <c:f>Sheet2!$L$47</c:f>
              <c:strCache>
                <c:ptCount val="1"/>
                <c:pt idx="0">
                  <c:v>Farm cleaning</c:v>
                </c:pt>
              </c:strCache>
            </c:strRef>
          </c:tx>
          <c:spPr>
            <a:ln w="25400" cap="flat" cmpd="sng" algn="ctr">
              <a:noFill/>
              <a:prstDash val="sysDot"/>
              <a:round/>
            </a:ln>
            <a:effectLst/>
          </c:spPr>
          <c:marker>
            <c:symbol val="circle"/>
            <c:size val="5"/>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xVal>
            <c:strRef>
              <c:f>Sheet2!$F$48:$F$55</c:f>
              <c:strCache>
                <c:ptCount val="8"/>
                <c:pt idx="0">
                  <c:v>Neck</c:v>
                </c:pt>
                <c:pt idx="1">
                  <c:v>Shoulder</c:v>
                </c:pt>
                <c:pt idx="2">
                  <c:v>Back</c:v>
                </c:pt>
                <c:pt idx="3">
                  <c:v>Hand</c:v>
                </c:pt>
                <c:pt idx="4">
                  <c:v>Thigh</c:v>
                </c:pt>
                <c:pt idx="5">
                  <c:v>Leg</c:v>
                </c:pt>
                <c:pt idx="6">
                  <c:v>Knee</c:v>
                </c:pt>
                <c:pt idx="7">
                  <c:v>Joints</c:v>
                </c:pt>
              </c:strCache>
            </c:strRef>
          </c:xVal>
          <c:yVal>
            <c:numRef>
              <c:f>Sheet2!$L$48:$L$55</c:f>
              <c:numCache>
                <c:formatCode>0%</c:formatCode>
                <c:ptCount val="8"/>
                <c:pt idx="0">
                  <c:v>0.46400000000000002</c:v>
                </c:pt>
                <c:pt idx="1">
                  <c:v>0.57599999999999996</c:v>
                </c:pt>
                <c:pt idx="2">
                  <c:v>0.58399999999999996</c:v>
                </c:pt>
                <c:pt idx="3">
                  <c:v>0.64800000000000002</c:v>
                </c:pt>
                <c:pt idx="4">
                  <c:v>0.504</c:v>
                </c:pt>
                <c:pt idx="5">
                  <c:v>0.624</c:v>
                </c:pt>
                <c:pt idx="6">
                  <c:v>0.6</c:v>
                </c:pt>
                <c:pt idx="7">
                  <c:v>0.55200000000000005</c:v>
                </c:pt>
              </c:numCache>
            </c:numRef>
          </c:yVal>
          <c:smooth val="0"/>
          <c:extLst>
            <c:ext xmlns:c16="http://schemas.microsoft.com/office/drawing/2014/chart" uri="{C3380CC4-5D6E-409C-BE32-E72D297353CC}">
              <c16:uniqueId val="{00000007-7513-414B-A109-79A4FF013D3A}"/>
            </c:ext>
          </c:extLst>
        </c:ser>
        <c:ser>
          <c:idx val="6"/>
          <c:order val="6"/>
          <c:tx>
            <c:strRef>
              <c:f>Sheet2!$M$47</c:f>
              <c:strCache>
                <c:ptCount val="1"/>
                <c:pt idx="0">
                  <c:v>Fodder cutting</c:v>
                </c:pt>
              </c:strCache>
            </c:strRef>
          </c:tx>
          <c:spPr>
            <a:ln w="25400" cap="flat" cmpd="sng" algn="ctr">
              <a:noFill/>
              <a:prstDash val="sysDot"/>
              <a:round/>
            </a:ln>
            <a:effectLst/>
          </c:spPr>
          <c:marker>
            <c:symbol val="circle"/>
            <c:size val="5"/>
            <c:spPr>
              <a:gradFill rotWithShape="1">
                <a:gsLst>
                  <a:gs pos="0">
                    <a:schemeClr val="accent1">
                      <a:lumMod val="60000"/>
                      <a:lumMod val="110000"/>
                      <a:satMod val="105000"/>
                      <a:tint val="67000"/>
                    </a:schemeClr>
                  </a:gs>
                  <a:gs pos="50000">
                    <a:schemeClr val="accent1">
                      <a:lumMod val="60000"/>
                      <a:lumMod val="105000"/>
                      <a:satMod val="103000"/>
                      <a:tint val="73000"/>
                    </a:schemeClr>
                  </a:gs>
                  <a:gs pos="100000">
                    <a:schemeClr val="accent1">
                      <a:lumMod val="60000"/>
                      <a:lumMod val="105000"/>
                      <a:satMod val="109000"/>
                      <a:tint val="81000"/>
                    </a:schemeClr>
                  </a:gs>
                </a:gsLst>
                <a:lin ang="5400000" scaled="0"/>
              </a:gradFill>
              <a:ln w="9525" cap="flat" cmpd="sng" algn="ctr">
                <a:solidFill>
                  <a:schemeClr val="accent1">
                    <a:lumMod val="60000"/>
                    <a:shade val="95000"/>
                  </a:schemeClr>
                </a:solidFill>
                <a:round/>
              </a:ln>
              <a:effectLst/>
            </c:spPr>
          </c:marker>
          <c:xVal>
            <c:strRef>
              <c:f>Sheet2!$F$48:$F$55</c:f>
              <c:strCache>
                <c:ptCount val="8"/>
                <c:pt idx="0">
                  <c:v>Neck</c:v>
                </c:pt>
                <c:pt idx="1">
                  <c:v>Shoulder</c:v>
                </c:pt>
                <c:pt idx="2">
                  <c:v>Back</c:v>
                </c:pt>
                <c:pt idx="3">
                  <c:v>Hand</c:v>
                </c:pt>
                <c:pt idx="4">
                  <c:v>Thigh</c:v>
                </c:pt>
                <c:pt idx="5">
                  <c:v>Leg</c:v>
                </c:pt>
                <c:pt idx="6">
                  <c:v>Knee</c:v>
                </c:pt>
                <c:pt idx="7">
                  <c:v>Joints</c:v>
                </c:pt>
              </c:strCache>
            </c:strRef>
          </c:xVal>
          <c:yVal>
            <c:numRef>
              <c:f>Sheet2!$M$48:$M$55</c:f>
              <c:numCache>
                <c:formatCode>0%</c:formatCode>
                <c:ptCount val="8"/>
                <c:pt idx="0">
                  <c:v>0.58399999999999996</c:v>
                </c:pt>
                <c:pt idx="1">
                  <c:v>0.57599999999999996</c:v>
                </c:pt>
                <c:pt idx="2">
                  <c:v>0.624</c:v>
                </c:pt>
                <c:pt idx="3">
                  <c:v>0.72799999999999998</c:v>
                </c:pt>
                <c:pt idx="4">
                  <c:v>0.504</c:v>
                </c:pt>
                <c:pt idx="5">
                  <c:v>0.59199999999999997</c:v>
                </c:pt>
                <c:pt idx="6">
                  <c:v>0.58399999999999996</c:v>
                </c:pt>
                <c:pt idx="7">
                  <c:v>0.63200000000000001</c:v>
                </c:pt>
              </c:numCache>
            </c:numRef>
          </c:yVal>
          <c:smooth val="0"/>
          <c:extLst>
            <c:ext xmlns:c16="http://schemas.microsoft.com/office/drawing/2014/chart" uri="{C3380CC4-5D6E-409C-BE32-E72D297353CC}">
              <c16:uniqueId val="{00000008-7513-414B-A109-79A4FF013D3A}"/>
            </c:ext>
          </c:extLst>
        </c:ser>
        <c:dLbls>
          <c:showLegendKey val="0"/>
          <c:showVal val="0"/>
          <c:showCatName val="0"/>
          <c:showSerName val="0"/>
          <c:showPercent val="0"/>
          <c:showBubbleSize val="0"/>
        </c:dLbls>
        <c:axId val="299585648"/>
        <c:axId val="299581840"/>
      </c:scatterChart>
      <c:valAx>
        <c:axId val="299585648"/>
        <c:scaling>
          <c:orientation val="minMax"/>
        </c:scaling>
        <c:delete val="0"/>
        <c:axPos val="b"/>
        <c:majorGridlines>
          <c:spPr>
            <a:ln w="9525" cap="flat" cmpd="sng" algn="ctr">
              <a:solidFill>
                <a:schemeClr val="dk1">
                  <a:lumMod val="15000"/>
                  <a:lumOff val="85000"/>
                </a:schemeClr>
              </a:solidFill>
              <a:round/>
            </a:ln>
            <a:effectLst/>
          </c:spPr>
        </c:majorGridlines>
        <c:title>
          <c:tx>
            <c:rich>
              <a:bodyPr/>
              <a:lstStyle/>
              <a:p>
                <a:pPr>
                  <a:defRPr/>
                </a:pPr>
                <a:r>
                  <a:rPr lang="en-IN" sz="1000" b="1" i="0" u="none" strike="noStrike" baseline="0" dirty="0">
                    <a:effectLst/>
                  </a:rPr>
                  <a:t>Neck        Shoulder</a:t>
                </a:r>
                <a:r>
                  <a:rPr lang="en-IN" sz="1000" b="1" i="0" u="none" strike="noStrike" baseline="0" dirty="0"/>
                  <a:t>       </a:t>
                </a:r>
                <a:r>
                  <a:rPr lang="en-IN" sz="1000" b="1" i="0" u="none" strike="noStrike" baseline="0" dirty="0">
                    <a:effectLst/>
                  </a:rPr>
                  <a:t>Back    </a:t>
                </a:r>
                <a:r>
                  <a:rPr lang="en-IN" sz="1000" b="1" i="0" u="none" strike="noStrike" baseline="0" dirty="0"/>
                  <a:t>     </a:t>
                </a:r>
                <a:r>
                  <a:rPr lang="en-IN" sz="1000" b="1" i="0" u="none" strike="noStrike" baseline="0" dirty="0">
                    <a:effectLst/>
                  </a:rPr>
                  <a:t>Hand</a:t>
                </a:r>
                <a:r>
                  <a:rPr lang="en-IN" sz="1000" b="1" i="0" u="none" strike="noStrike" baseline="0" dirty="0"/>
                  <a:t>        </a:t>
                </a:r>
                <a:r>
                  <a:rPr lang="en-IN" sz="1000" b="1" i="0" u="none" strike="noStrike" baseline="0" dirty="0">
                    <a:effectLst/>
                  </a:rPr>
                  <a:t>Thigh</a:t>
                </a:r>
                <a:r>
                  <a:rPr lang="en-IN" sz="1000" b="1" i="0" u="none" strike="noStrike" baseline="0" dirty="0"/>
                  <a:t>            </a:t>
                </a:r>
                <a:r>
                  <a:rPr lang="en-IN" sz="1000" b="1" i="0" u="none" strike="noStrike" baseline="0" dirty="0">
                    <a:effectLst/>
                  </a:rPr>
                  <a:t>Leg</a:t>
                </a:r>
                <a:r>
                  <a:rPr lang="en-IN" sz="1000" b="1" i="0" u="none" strike="noStrike" baseline="0" dirty="0"/>
                  <a:t>          </a:t>
                </a:r>
                <a:r>
                  <a:rPr lang="en-IN" sz="1000" b="1" i="0" u="none" strike="noStrike" baseline="0" dirty="0">
                    <a:effectLst/>
                  </a:rPr>
                  <a:t>Knee</a:t>
                </a:r>
                <a:r>
                  <a:rPr lang="en-IN" sz="1000" b="1" i="0" u="none" strike="noStrike" baseline="0" dirty="0"/>
                  <a:t>      </a:t>
                </a:r>
                <a:r>
                  <a:rPr lang="en-IN" sz="1000" b="1" i="0" u="none" strike="noStrike" baseline="0" dirty="0">
                    <a:effectLst/>
                  </a:rPr>
                  <a:t>Joints</a:t>
                </a:r>
                <a:r>
                  <a:rPr lang="en-IN" sz="1000" b="1" i="0" u="none" strike="noStrike" baseline="0" dirty="0"/>
                  <a:t> </a:t>
                </a:r>
                <a:endParaRPr lang="en-IN" b="1" dirty="0"/>
              </a:p>
            </c:rich>
          </c:tx>
          <c:layout>
            <c:manualLayout>
              <c:xMode val="edge"/>
              <c:yMode val="edge"/>
              <c:x val="0.15742028747348169"/>
              <c:y val="0.90225660567939214"/>
            </c:manualLayout>
          </c:layout>
          <c:overlay val="0"/>
        </c:title>
        <c:majorTickMark val="none"/>
        <c:minorTickMark val="none"/>
        <c:tickLblPos val="nextTo"/>
        <c:spPr>
          <a:noFill/>
          <a:ln w="9525" cap="rnd">
            <a:solidFill>
              <a:schemeClr val="dk1">
                <a:lumMod val="20000"/>
                <a:lumOff val="80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299581840"/>
        <c:crosses val="autoZero"/>
        <c:crossBetween val="midCat"/>
      </c:valAx>
      <c:valAx>
        <c:axId val="299581840"/>
        <c:scaling>
          <c:orientation val="minMax"/>
        </c:scaling>
        <c:delete val="0"/>
        <c:axPos val="l"/>
        <c:majorGridlines>
          <c:spPr>
            <a:ln w="9525" cap="flat" cmpd="sng" algn="ctr">
              <a:solidFill>
                <a:schemeClr val="dk1">
                  <a:lumMod val="15000"/>
                  <a:lumOff val="85000"/>
                </a:schemeClr>
              </a:solidFill>
              <a:round/>
            </a:ln>
            <a:effectLst/>
          </c:spPr>
        </c:majorGridlines>
        <c:title>
          <c:tx>
            <c:rich>
              <a:bodyPr/>
              <a:lstStyle/>
              <a:p>
                <a:pPr>
                  <a:defRPr/>
                </a:pPr>
                <a:r>
                  <a:rPr lang="en-IN"/>
                  <a:t>Percentage</a:t>
                </a:r>
              </a:p>
            </c:rich>
          </c:tx>
          <c:overlay val="0"/>
        </c:title>
        <c:numFmt formatCode="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299585648"/>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0.30017</cdr:x>
      <cdr:y>0.93647</cdr:y>
    </cdr:from>
    <cdr:to>
      <cdr:x>0.52356</cdr:x>
      <cdr:y>1</cdr:y>
    </cdr:to>
    <cdr:pic>
      <cdr:nvPicPr>
        <cdr:cNvPr id="2" name="chart">
          <a:extLst xmlns:a="http://schemas.openxmlformats.org/drawingml/2006/main">
            <a:ext uri="{FF2B5EF4-FFF2-40B4-BE49-F238E27FC236}">
              <a16:creationId xmlns:a16="http://schemas.microsoft.com/office/drawing/2014/main" id="{E0E13E28-4F82-4018-96D9-557F72AB6C6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069431" y="3684368"/>
          <a:ext cx="1540044" cy="249958"/>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C249CEA-83C1-48B7-8152-3B94235B9136}" type="slidenum">
              <a:t>‹#›</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Tree>
    <p:extLst>
      <p:ext uri="{BB962C8B-B14F-4D97-AF65-F5344CB8AC3E}">
        <p14:creationId xmlns:p14="http://schemas.microsoft.com/office/powerpoint/2010/main" val="2205172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IN"/>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IN"/>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fld id="{8BEF388B-49F0-4880-9815-1CA46C7806D3}" type="slidenum">
              <a:t>‹#›</a:t>
            </a:fld>
            <a:endParaRPr lang="en-IN"/>
          </a:p>
        </p:txBody>
      </p:sp>
    </p:spTree>
    <p:extLst>
      <p:ext uri="{BB962C8B-B14F-4D97-AF65-F5344CB8AC3E}">
        <p14:creationId xmlns:p14="http://schemas.microsoft.com/office/powerpoint/2010/main" val="2849956641"/>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IN" sz="20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0E2D41F-BBF4-4505-9A6A-F558118EE859}" type="slidenum">
              <a:t>1</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Image Placeholder 1"/>
          <p:cNvSpPr>
            <a:spLocks noGrp="1" noRot="1" noChangeAspect="1"/>
          </p:cNvSpPr>
          <p:nvPr>
            <p:ph type="sldImg"/>
          </p:nvPr>
        </p:nvSpPr>
        <p:spPr>
          <a:xfrm>
            <a:off x="217488" y="812800"/>
            <a:ext cx="7123112" cy="4008438"/>
          </a:xfrm>
          <a:solidFill>
            <a:srgbClr val="5B9BD5"/>
          </a:solidFill>
          <a:ln w="12600" cap="flat">
            <a:solidFill>
              <a:srgbClr val="41719C"/>
            </a:solidFill>
            <a:prstDash val="solid"/>
            <a:miter/>
          </a:ln>
        </p:spPr>
      </p:sp>
      <p:sp>
        <p:nvSpPr>
          <p:cNvPr id="4"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38502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8BEF388B-49F0-4880-9815-1CA46C7806D3}" type="slidenum">
              <a:rPr lang="en-IN" smtClean="0"/>
              <a:t>31</a:t>
            </a:fld>
            <a:endParaRPr lang="en-IN"/>
          </a:p>
        </p:txBody>
      </p:sp>
    </p:spTree>
    <p:extLst>
      <p:ext uri="{BB962C8B-B14F-4D97-AF65-F5344CB8AC3E}">
        <p14:creationId xmlns:p14="http://schemas.microsoft.com/office/powerpoint/2010/main" val="2259769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lvl="0"/>
            <a:fld id="{8BEF388B-49F0-4880-9815-1CA46C7806D3}" type="slidenum">
              <a:rPr lang="en-US" smtClean="0"/>
              <a:t>32</a:t>
            </a:fld>
            <a:endParaRPr lang="en-US"/>
          </a:p>
        </p:txBody>
      </p:sp>
    </p:spTree>
    <p:extLst>
      <p:ext uri="{BB962C8B-B14F-4D97-AF65-F5344CB8AC3E}">
        <p14:creationId xmlns:p14="http://schemas.microsoft.com/office/powerpoint/2010/main" val="3044378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8BEF388B-49F0-4880-9815-1CA46C7806D3}" type="slidenum">
              <a:rPr lang="en-IN" smtClean="0"/>
              <a:t>33</a:t>
            </a:fld>
            <a:endParaRPr lang="en-IN"/>
          </a:p>
        </p:txBody>
      </p:sp>
    </p:spTree>
    <p:extLst>
      <p:ext uri="{BB962C8B-B14F-4D97-AF65-F5344CB8AC3E}">
        <p14:creationId xmlns:p14="http://schemas.microsoft.com/office/powerpoint/2010/main" val="200327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00C3667-5FF9-45D0-92C8-E3EBE3DC5F22}" type="slidenum">
              <a:t>37</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40D00E2-6733-440B-AF0B-BD884F1A2CD0}" type="slidenum">
              <a:t>37</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4" name="Slide Image Placeholder 1"/>
          <p:cNvSpPr>
            <a:spLocks noGrp="1" noRot="1" noChangeAspect="1"/>
          </p:cNvSpPr>
          <p:nvPr>
            <p:ph type="sldImg"/>
          </p:nvPr>
        </p:nvSpPr>
        <p:spPr>
          <a:xfrm>
            <a:off x="217488" y="812800"/>
            <a:ext cx="7124700" cy="4008438"/>
          </a:xfrm>
          <a:solidFill>
            <a:srgbClr val="5B9BD5"/>
          </a:solidFill>
          <a:ln w="12600" cap="flat">
            <a:solidFill>
              <a:srgbClr val="41719C"/>
            </a:solidFill>
            <a:prstDash val="solid"/>
            <a:miter/>
          </a:ln>
        </p:spPr>
      </p:sp>
      <p:sp>
        <p:nvSpPr>
          <p:cNvPr id="5"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405692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A1BBEF7-80EB-4BBF-9B92-71EC36129441}" type="slidenum">
              <a:t>2</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DB9B235-1703-416D-8DAA-BCB9259396D8}" type="slidenum">
              <a:t>2</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4" name="Slide Image Placeholder 1"/>
          <p:cNvSpPr>
            <a:spLocks noGrp="1" noRot="1" noChangeAspect="1"/>
          </p:cNvSpPr>
          <p:nvPr>
            <p:ph type="sldImg"/>
          </p:nvPr>
        </p:nvSpPr>
        <p:spPr>
          <a:xfrm>
            <a:off x="217488" y="812800"/>
            <a:ext cx="7124700" cy="4008438"/>
          </a:xfrm>
          <a:solidFill>
            <a:srgbClr val="5B9BD5"/>
          </a:solidFill>
          <a:ln w="12600" cap="flat">
            <a:solidFill>
              <a:srgbClr val="41719C"/>
            </a:solidFill>
            <a:prstDash val="solid"/>
            <a:miter/>
          </a:ln>
        </p:spPr>
      </p:sp>
      <p:sp>
        <p:nvSpPr>
          <p:cNvPr id="5"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001821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983148A-DB78-48FA-9D47-5FBF8869D291}" type="slidenum">
              <a:t>3</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BF44EF-CD0A-48EA-A02A-F4812A3BF95F}" type="slidenum">
              <a:t>3</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4" name="Slide Image Placeholder 1"/>
          <p:cNvSpPr>
            <a:spLocks noGrp="1" noRot="1" noChangeAspect="1"/>
          </p:cNvSpPr>
          <p:nvPr>
            <p:ph type="sldImg"/>
          </p:nvPr>
        </p:nvSpPr>
        <p:spPr>
          <a:xfrm>
            <a:off x="217488" y="812800"/>
            <a:ext cx="7124700" cy="4008438"/>
          </a:xfrm>
          <a:solidFill>
            <a:srgbClr val="5B9BD5"/>
          </a:solidFill>
          <a:ln w="12600" cap="flat">
            <a:solidFill>
              <a:srgbClr val="41719C"/>
            </a:solidFill>
            <a:prstDash val="solid"/>
            <a:miter/>
          </a:ln>
        </p:spPr>
      </p:sp>
      <p:sp>
        <p:nvSpPr>
          <p:cNvPr id="5"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25639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4DB2444-46DA-4F79-8C97-CF66004783C7}" type="slidenum">
              <a:t>5</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AD56ED-C66D-4EA2-8ADB-C0B562C67134}" type="slidenum">
              <a:t>5</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4" name="Slide Image Placeholder 1"/>
          <p:cNvSpPr>
            <a:spLocks noGrp="1" noRot="1" noChangeAspect="1"/>
          </p:cNvSpPr>
          <p:nvPr>
            <p:ph type="sldImg"/>
          </p:nvPr>
        </p:nvSpPr>
        <p:spPr>
          <a:xfrm>
            <a:off x="217488" y="812800"/>
            <a:ext cx="7124700" cy="4008438"/>
          </a:xfrm>
          <a:solidFill>
            <a:srgbClr val="5B9BD5"/>
          </a:solidFill>
          <a:ln w="12600" cap="flat">
            <a:solidFill>
              <a:srgbClr val="41719C"/>
            </a:solidFill>
            <a:prstDash val="solid"/>
            <a:miter/>
          </a:ln>
        </p:spPr>
      </p:sp>
      <p:sp>
        <p:nvSpPr>
          <p:cNvPr id="5"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817023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6DFFD04-2B1F-41BF-B3D0-77EF4D236E3C}" type="slidenum">
              <a:t>6</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B087FE1-D99F-412B-8319-94AA171FC6E0}" type="slidenum">
              <a:t>6</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4" name="Slide Image Placeholder 1"/>
          <p:cNvSpPr>
            <a:spLocks noGrp="1" noRot="1" noChangeAspect="1"/>
          </p:cNvSpPr>
          <p:nvPr>
            <p:ph type="sldImg"/>
          </p:nvPr>
        </p:nvSpPr>
        <p:spPr>
          <a:xfrm>
            <a:off x="217488" y="812800"/>
            <a:ext cx="7124700" cy="4008438"/>
          </a:xfrm>
          <a:solidFill>
            <a:srgbClr val="5B9BD5"/>
          </a:solidFill>
          <a:ln w="12600" cap="flat">
            <a:solidFill>
              <a:srgbClr val="41719C"/>
            </a:solidFill>
            <a:prstDash val="solid"/>
            <a:miter/>
          </a:ln>
        </p:spPr>
      </p:sp>
      <p:sp>
        <p:nvSpPr>
          <p:cNvPr id="5"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880203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lvl="0"/>
            <a:fld id="{8BEF388B-49F0-4880-9815-1CA46C7806D3}" type="slidenum">
              <a:rPr lang="en-US" smtClean="0"/>
              <a:t>10</a:t>
            </a:fld>
            <a:endParaRPr lang="en-US"/>
          </a:p>
        </p:txBody>
      </p:sp>
    </p:spTree>
    <p:extLst>
      <p:ext uri="{BB962C8B-B14F-4D97-AF65-F5344CB8AC3E}">
        <p14:creationId xmlns:p14="http://schemas.microsoft.com/office/powerpoint/2010/main" val="1107371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lvl="0"/>
            <a:fld id="{8BEF388B-49F0-4880-9815-1CA46C7806D3}" type="slidenum">
              <a:rPr lang="en-US" smtClean="0"/>
              <a:t>11</a:t>
            </a:fld>
            <a:endParaRPr lang="en-US"/>
          </a:p>
        </p:txBody>
      </p:sp>
    </p:spTree>
    <p:extLst>
      <p:ext uri="{BB962C8B-B14F-4D97-AF65-F5344CB8AC3E}">
        <p14:creationId xmlns:p14="http://schemas.microsoft.com/office/powerpoint/2010/main" val="1522723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8BEF388B-49F0-4880-9815-1CA46C7806D3}" type="slidenum">
              <a:rPr lang="en-IN" smtClean="0"/>
              <a:t>21</a:t>
            </a:fld>
            <a:endParaRPr lang="en-IN"/>
          </a:p>
        </p:txBody>
      </p:sp>
    </p:spTree>
    <p:extLst>
      <p:ext uri="{BB962C8B-B14F-4D97-AF65-F5344CB8AC3E}">
        <p14:creationId xmlns:p14="http://schemas.microsoft.com/office/powerpoint/2010/main" val="255987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8BEF388B-49F0-4880-9815-1CA46C7806D3}" type="slidenum">
              <a:rPr lang="en-IN" smtClean="0"/>
              <a:t>25</a:t>
            </a:fld>
            <a:endParaRPr lang="en-IN"/>
          </a:p>
        </p:txBody>
      </p:sp>
    </p:spTree>
    <p:extLst>
      <p:ext uri="{BB962C8B-B14F-4D97-AF65-F5344CB8AC3E}">
        <p14:creationId xmlns:p14="http://schemas.microsoft.com/office/powerpoint/2010/main" val="2827510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928801"/>
            <a:ext cx="7559637" cy="1973156"/>
          </a:xfrm>
        </p:spPr>
        <p:txBody>
          <a:bodyPr anchor="b"/>
          <a:lstStyle>
            <a:lvl1pPr>
              <a:defRPr lang="en-US" sz="6000"/>
            </a:lvl1pPr>
          </a:lstStyle>
          <a:p>
            <a:pPr lvl="0"/>
            <a:r>
              <a:rPr lang="en-US"/>
              <a:t>Click to edit Master title style</a:t>
            </a:r>
          </a:p>
        </p:txBody>
      </p:sp>
      <p:sp>
        <p:nvSpPr>
          <p:cNvPr id="3" name="Subtitle 2"/>
          <p:cNvSpPr txBox="1">
            <a:spLocks noGrp="1"/>
          </p:cNvSpPr>
          <p:nvPr>
            <p:ph type="subTitle" idx="1"/>
          </p:nvPr>
        </p:nvSpPr>
        <p:spPr>
          <a:xfrm>
            <a:off x="1260363" y="2978283"/>
            <a:ext cx="7559637" cy="1370155"/>
          </a:xfrm>
        </p:spPr>
        <p:txBody>
          <a:bodyPr anchorCtr="1"/>
          <a:lstStyle>
            <a:lvl1pPr algn="ctr">
              <a:buNone/>
              <a:defRPr/>
            </a:lvl1pPr>
          </a:lstStyle>
          <a:p>
            <a:pPr lvl="0"/>
            <a:r>
              <a:rPr lang="en-US"/>
              <a:t>Click to edit Master subtitle style</a:t>
            </a:r>
          </a:p>
        </p:txBody>
      </p:sp>
      <p:sp>
        <p:nvSpPr>
          <p:cNvPr id="4" name="Text Placeholder 3"/>
          <p:cNvSpPr txBox="1">
            <a:spLocks noGrp="1"/>
          </p:cNvSpPr>
          <p:nvPr>
            <p:ph type="body" idx="4294967295"/>
          </p:nvPr>
        </p:nvSpPr>
        <p:spPr>
          <a:xfrm>
            <a:off x="503998" y="1326602"/>
            <a:ext cx="9072000" cy="3288603"/>
          </a:xfrm>
        </p:spPr>
        <p:txBody>
          <a:bodyPr/>
          <a:lstStyle>
            <a:lvl1pPr>
              <a:spcBef>
                <a:spcPts val="1415"/>
              </a:spcBef>
              <a:spcAft>
                <a:spcPts val="0"/>
              </a:spcAft>
              <a:defRPr lang="en-IN" sz="3200"/>
            </a:lvl1pPr>
          </a:lstStyle>
          <a:p>
            <a:pPr lvl="0"/>
            <a:endParaRPr lang="en-IN"/>
          </a:p>
        </p:txBody>
      </p:sp>
    </p:spTree>
    <p:extLst>
      <p:ext uri="{BB962C8B-B14F-4D97-AF65-F5344CB8AC3E}">
        <p14:creationId xmlns:p14="http://schemas.microsoft.com/office/powerpoint/2010/main" val="163888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sz="3300"/>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546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308716" y="1914479"/>
            <a:ext cx="2266916" cy="2351160"/>
          </a:xfrm>
        </p:spPr>
        <p:txBody>
          <a:bodyPr vert="eaVert"/>
          <a:lstStyle>
            <a:lvl1pPr>
              <a:defRPr lang="en-US" sz="3300"/>
            </a:lvl1pPr>
          </a:lstStyle>
          <a:p>
            <a:pPr lvl="0"/>
            <a:r>
              <a:rPr lang="en-US"/>
              <a:t>Click to edit Master title style</a:t>
            </a:r>
          </a:p>
        </p:txBody>
      </p:sp>
      <p:sp>
        <p:nvSpPr>
          <p:cNvPr id="3" name="Vertical Text Placeholder 2"/>
          <p:cNvSpPr txBox="1">
            <a:spLocks noGrp="1"/>
          </p:cNvSpPr>
          <p:nvPr>
            <p:ph type="body" orient="vert" idx="1"/>
          </p:nvPr>
        </p:nvSpPr>
        <p:spPr>
          <a:xfrm>
            <a:off x="503276" y="1914479"/>
            <a:ext cx="6653156" cy="235116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213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928801"/>
            <a:ext cx="7559637" cy="1973156"/>
          </a:xfrm>
        </p:spPr>
        <p:txBody>
          <a:bodyPr anchor="b"/>
          <a:lstStyle>
            <a:lvl1pPr>
              <a:defRPr lang="en-US" sz="6000"/>
            </a:lvl1pPr>
          </a:lstStyle>
          <a:p>
            <a:pPr lvl="0"/>
            <a:r>
              <a:rPr lang="en-US"/>
              <a:t>Click to edit Master title style</a:t>
            </a:r>
          </a:p>
        </p:txBody>
      </p:sp>
      <p:sp>
        <p:nvSpPr>
          <p:cNvPr id="3" name="Subtitle 2"/>
          <p:cNvSpPr txBox="1">
            <a:spLocks noGrp="1"/>
          </p:cNvSpPr>
          <p:nvPr>
            <p:ph type="subTitle" idx="1"/>
          </p:nvPr>
        </p:nvSpPr>
        <p:spPr>
          <a:xfrm>
            <a:off x="1260363" y="2978283"/>
            <a:ext cx="7559637" cy="1370155"/>
          </a:xfrm>
        </p:spPr>
        <p:txBody>
          <a:bodyPr anchorCtr="1">
            <a:noAutofit/>
          </a:bodyPr>
          <a:lstStyle>
            <a:lvl1pPr algn="ctr">
              <a:buNone/>
              <a:defRPr/>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88153ADB-29C7-41B2-96F8-69F5EF673D08}" type="slidenum">
              <a:t>‹#›</a:t>
            </a:fld>
            <a:endParaRPr lang="en-IN"/>
          </a:p>
        </p:txBody>
      </p:sp>
    </p:spTree>
    <p:extLst>
      <p:ext uri="{BB962C8B-B14F-4D97-AF65-F5344CB8AC3E}">
        <p14:creationId xmlns:p14="http://schemas.microsoft.com/office/powerpoint/2010/main" val="308301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p:cNvSpPr txBox="1">
            <a:spLocks noGrp="1"/>
          </p:cNvSpPr>
          <p:nvPr>
            <p:ph type="title" idx="4294967295"/>
          </p:nvPr>
        </p:nvSpPr>
        <p:spPr>
          <a:xfrm>
            <a:off x="503998" y="1326602"/>
            <a:ext cx="9071643" cy="3288237"/>
          </a:xfrm>
        </p:spPr>
        <p:txBody>
          <a:bodyPr anchor="t"/>
          <a:lstStyle>
            <a:lvl1pPr>
              <a:defRPr lang="en-US" sz="24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3D91EE3C-E515-4E42-B439-B49C999B8FE6}" type="slidenum">
              <a:t>‹#›</a:t>
            </a:fld>
            <a:endParaRPr lang="en-IN"/>
          </a:p>
        </p:txBody>
      </p:sp>
    </p:spTree>
    <p:extLst>
      <p:ext uri="{BB962C8B-B14F-4D97-AF65-F5344CB8AC3E}">
        <p14:creationId xmlns:p14="http://schemas.microsoft.com/office/powerpoint/2010/main" val="2995625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414439"/>
            <a:ext cx="8694718" cy="2357277"/>
          </a:xfrm>
        </p:spPr>
        <p:txBody>
          <a:bodyPr anchor="b"/>
          <a:lstStyle>
            <a:lvl1pPr>
              <a:defRPr lang="en-US" sz="6000"/>
            </a:lvl1pPr>
          </a:lstStyle>
          <a:p>
            <a:pPr lvl="0"/>
            <a:r>
              <a:rPr lang="en-US"/>
              <a:t>Click to edit Master title style</a:t>
            </a:r>
          </a:p>
        </p:txBody>
      </p:sp>
      <p:sp>
        <p:nvSpPr>
          <p:cNvPr id="3" name="Text Placeholder 2"/>
          <p:cNvSpPr txBox="1">
            <a:spLocks noGrp="1"/>
          </p:cNvSpPr>
          <p:nvPr>
            <p:ph type="body" idx="1"/>
          </p:nvPr>
        </p:nvSpPr>
        <p:spPr>
          <a:xfrm>
            <a:off x="687235" y="3794037"/>
            <a:ext cx="8694718" cy="1241279"/>
          </a:xfrm>
        </p:spPr>
        <p:txBody>
          <a:bodyPr/>
          <a:lstStyle>
            <a:lvl1pPr>
              <a:defRPr>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B9F7A967-E20C-4F5C-BE23-91C76E117BED}" type="slidenum">
              <a:t>‹#›</a:t>
            </a:fld>
            <a:endParaRPr lang="en-IN"/>
          </a:p>
        </p:txBody>
      </p:sp>
    </p:spTree>
    <p:extLst>
      <p:ext uri="{BB962C8B-B14F-4D97-AF65-F5344CB8AC3E}">
        <p14:creationId xmlns:p14="http://schemas.microsoft.com/office/powerpoint/2010/main" val="3716276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p:cNvSpPr txBox="1">
            <a:spLocks noGrp="1"/>
          </p:cNvSpPr>
          <p:nvPr>
            <p:ph type="title" idx="4294967295"/>
          </p:nvPr>
        </p:nvSpPr>
        <p:spPr>
          <a:xfrm>
            <a:off x="503276" y="1327315"/>
            <a:ext cx="4459318" cy="3287880"/>
          </a:xfrm>
        </p:spPr>
        <p:txBody>
          <a:bodyPr anchor="t"/>
          <a:lstStyle>
            <a:lvl1pPr>
              <a:defRPr lang="en-US" sz="24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4879" y="1327315"/>
            <a:ext cx="4460763" cy="3287880"/>
          </a:xfrm>
        </p:spPr>
        <p:txBody>
          <a:bodyPr anchor="t"/>
          <a:lstStyle>
            <a:lvl1pPr>
              <a:defRPr lang="en-US" sz="24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2F5DB1F1-FD68-46F5-BAA7-38DAC268537A}" type="slidenum">
              <a:t>‹#›</a:t>
            </a:fld>
            <a:endParaRPr lang="en-IN"/>
          </a:p>
        </p:txBody>
      </p:sp>
    </p:spTree>
    <p:extLst>
      <p:ext uri="{BB962C8B-B14F-4D97-AF65-F5344CB8AC3E}">
        <p14:creationId xmlns:p14="http://schemas.microsoft.com/office/powerpoint/2010/main" val="2889779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01678"/>
            <a:ext cx="8694718" cy="1096923"/>
          </a:xfrm>
        </p:spPr>
        <p:txBody>
          <a:bodyPr/>
          <a:lstStyle>
            <a:lvl1pPr>
              <a:defRPr lang="en-US"/>
            </a:lvl1pPr>
          </a:lstStyle>
          <a:p>
            <a:pPr lvl="0"/>
            <a:r>
              <a:rPr lang="en-US"/>
              <a:t>Click to edit Master title style</a:t>
            </a:r>
          </a:p>
        </p:txBody>
      </p:sp>
      <p:sp>
        <p:nvSpPr>
          <p:cNvPr id="3" name="Text Placeholder 2"/>
          <p:cNvSpPr txBox="1">
            <a:spLocks noGrp="1"/>
          </p:cNvSpPr>
          <p:nvPr>
            <p:ph type="body" idx="1"/>
          </p:nvPr>
        </p:nvSpPr>
        <p:spPr>
          <a:xfrm>
            <a:off x="693718" y="1390683"/>
            <a:ext cx="4265639" cy="681118"/>
          </a:xfrm>
        </p:spPr>
        <p:txBody>
          <a:bodyPr anchor="b"/>
          <a:lstStyle>
            <a:lvl1pPr>
              <a:defRPr b="1"/>
            </a:lvl1pPr>
          </a:lstStyle>
          <a:p>
            <a:pPr lvl="0"/>
            <a:r>
              <a:rPr lang="en-US"/>
              <a:t>Click to edit Master text styles</a:t>
            </a:r>
          </a:p>
        </p:txBody>
      </p:sp>
      <p:sp>
        <p:nvSpPr>
          <p:cNvPr id="4" name="Content Placeholder 3"/>
          <p:cNvSpPr txBox="1">
            <a:spLocks noGrp="1"/>
          </p:cNvSpPr>
          <p:nvPr>
            <p:ph type="title" idx="4294967295"/>
          </p:nvPr>
        </p:nvSpPr>
        <p:spPr>
          <a:xfrm>
            <a:off x="693718" y="2071801"/>
            <a:ext cx="4265639" cy="3046323"/>
          </a:xfrm>
        </p:spPr>
        <p:txBody>
          <a:bodyPr anchor="t"/>
          <a:lstStyle>
            <a:lvl1pPr>
              <a:defRPr lang="en-US" sz="24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390683"/>
            <a:ext cx="4284722" cy="681118"/>
          </a:xfrm>
        </p:spPr>
        <p:txBody>
          <a:bodyPr anchor="b"/>
          <a:lstStyle>
            <a:lvl1pPr>
              <a:buNone/>
              <a:defRPr b="1"/>
            </a:lvl1pPr>
          </a:lstStyle>
          <a:p>
            <a:pPr lvl="0"/>
            <a:r>
              <a:rPr lang="en-US"/>
              <a:t>Click to edit Master text styles</a:t>
            </a:r>
          </a:p>
        </p:txBody>
      </p:sp>
      <p:sp>
        <p:nvSpPr>
          <p:cNvPr id="6" name="Content Placeholder 5"/>
          <p:cNvSpPr txBox="1">
            <a:spLocks noGrp="1"/>
          </p:cNvSpPr>
          <p:nvPr>
            <p:ph type="title" idx="4294967295"/>
          </p:nvPr>
        </p:nvSpPr>
        <p:spPr>
          <a:xfrm>
            <a:off x="5103723" y="2071801"/>
            <a:ext cx="4284722" cy="3046323"/>
          </a:xfrm>
        </p:spPr>
        <p:txBody>
          <a:bodyPr anchor="t"/>
          <a:lstStyle>
            <a:lvl1pPr>
              <a:defRPr lang="en-US" sz="24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IN"/>
          </a:p>
        </p:txBody>
      </p:sp>
      <p:sp>
        <p:nvSpPr>
          <p:cNvPr id="8" name="Footer Placeholder 7"/>
          <p:cNvSpPr txBox="1">
            <a:spLocks noGrp="1"/>
          </p:cNvSpPr>
          <p:nvPr>
            <p:ph type="ftr" sz="quarter" idx="9"/>
          </p:nvPr>
        </p:nvSpPr>
        <p:spPr/>
        <p:txBody>
          <a:bodyPr/>
          <a:lstStyle>
            <a:lvl1pPr>
              <a:defRPr/>
            </a:lvl1pPr>
          </a:lstStyle>
          <a:p>
            <a:pPr lvl="0"/>
            <a:endParaRPr lang="en-IN"/>
          </a:p>
        </p:txBody>
      </p:sp>
      <p:sp>
        <p:nvSpPr>
          <p:cNvPr id="9" name="Slide Number Placeholder 8"/>
          <p:cNvSpPr txBox="1">
            <a:spLocks noGrp="1"/>
          </p:cNvSpPr>
          <p:nvPr>
            <p:ph type="sldNum" sz="quarter" idx="8"/>
          </p:nvPr>
        </p:nvSpPr>
        <p:spPr/>
        <p:txBody>
          <a:bodyPr/>
          <a:lstStyle>
            <a:lvl1pPr>
              <a:defRPr/>
            </a:lvl1pPr>
          </a:lstStyle>
          <a:p>
            <a:pPr lvl="0"/>
            <a:fld id="{032CA510-8E5B-490F-A859-94496494CAD9}" type="slidenum">
              <a:t>‹#›</a:t>
            </a:fld>
            <a:endParaRPr lang="en-IN"/>
          </a:p>
        </p:txBody>
      </p:sp>
    </p:spTree>
    <p:extLst>
      <p:ext uri="{BB962C8B-B14F-4D97-AF65-F5344CB8AC3E}">
        <p14:creationId xmlns:p14="http://schemas.microsoft.com/office/powerpoint/2010/main" val="3760551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IN"/>
          </a:p>
        </p:txBody>
      </p:sp>
      <p:sp>
        <p:nvSpPr>
          <p:cNvPr id="4" name="Footer Placeholder 3"/>
          <p:cNvSpPr txBox="1">
            <a:spLocks noGrp="1"/>
          </p:cNvSpPr>
          <p:nvPr>
            <p:ph type="ftr" sz="quarter" idx="9"/>
          </p:nvPr>
        </p:nvSpPr>
        <p:spPr/>
        <p:txBody>
          <a:bodyPr/>
          <a:lstStyle>
            <a:lvl1pPr>
              <a:defRPr/>
            </a:lvl1pPr>
          </a:lstStyle>
          <a:p>
            <a:pPr lvl="0"/>
            <a:endParaRPr lang="en-IN"/>
          </a:p>
        </p:txBody>
      </p:sp>
      <p:sp>
        <p:nvSpPr>
          <p:cNvPr id="5" name="Slide Number Placeholder 4"/>
          <p:cNvSpPr txBox="1">
            <a:spLocks noGrp="1"/>
          </p:cNvSpPr>
          <p:nvPr>
            <p:ph type="sldNum" sz="quarter" idx="8"/>
          </p:nvPr>
        </p:nvSpPr>
        <p:spPr/>
        <p:txBody>
          <a:bodyPr/>
          <a:lstStyle>
            <a:lvl1pPr>
              <a:defRPr/>
            </a:lvl1pPr>
          </a:lstStyle>
          <a:p>
            <a:pPr lvl="0"/>
            <a:fld id="{DDA1ADDB-F3CF-49C0-9761-C668BF778739}" type="slidenum">
              <a:t>‹#›</a:t>
            </a:fld>
            <a:endParaRPr lang="en-IN"/>
          </a:p>
        </p:txBody>
      </p:sp>
    </p:spTree>
    <p:extLst>
      <p:ext uri="{BB962C8B-B14F-4D97-AF65-F5344CB8AC3E}">
        <p14:creationId xmlns:p14="http://schemas.microsoft.com/office/powerpoint/2010/main" val="4170770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IN"/>
          </a:p>
        </p:txBody>
      </p:sp>
      <p:sp>
        <p:nvSpPr>
          <p:cNvPr id="3" name="Footer Placeholder 2"/>
          <p:cNvSpPr txBox="1">
            <a:spLocks noGrp="1"/>
          </p:cNvSpPr>
          <p:nvPr>
            <p:ph type="ftr" sz="quarter" idx="9"/>
          </p:nvPr>
        </p:nvSpPr>
        <p:spPr/>
        <p:txBody>
          <a:bodyPr/>
          <a:lstStyle>
            <a:lvl1pPr>
              <a:defRPr/>
            </a:lvl1pPr>
          </a:lstStyle>
          <a:p>
            <a:pPr lvl="0"/>
            <a:endParaRPr lang="en-IN"/>
          </a:p>
        </p:txBody>
      </p:sp>
      <p:sp>
        <p:nvSpPr>
          <p:cNvPr id="4" name="Slide Number Placeholder 3"/>
          <p:cNvSpPr txBox="1">
            <a:spLocks noGrp="1"/>
          </p:cNvSpPr>
          <p:nvPr>
            <p:ph type="sldNum" sz="quarter" idx="8"/>
          </p:nvPr>
        </p:nvSpPr>
        <p:spPr/>
        <p:txBody>
          <a:bodyPr/>
          <a:lstStyle>
            <a:lvl1pPr>
              <a:defRPr/>
            </a:lvl1pPr>
          </a:lstStyle>
          <a:p>
            <a:pPr lvl="0"/>
            <a:fld id="{7B66082E-A5CB-46F7-B9EC-D6B4079363DD}" type="slidenum">
              <a:t>‹#›</a:t>
            </a:fld>
            <a:endParaRPr lang="en-IN"/>
          </a:p>
        </p:txBody>
      </p:sp>
      <p:sp>
        <p:nvSpPr>
          <p:cNvPr id="5" name="Title 4"/>
          <p:cNvSpPr txBox="1">
            <a:spLocks noGrp="1"/>
          </p:cNvSpPr>
          <p:nvPr>
            <p:ph type="title" idx="4294967295"/>
          </p:nvPr>
        </p:nvSpPr>
        <p:spPr>
          <a:xfrm>
            <a:off x="503998" y="226076"/>
            <a:ext cx="9072000" cy="946440"/>
          </a:xfrm>
        </p:spPr>
        <p:txBody>
          <a:bodyPr/>
          <a:lstStyle>
            <a:lvl1pPr>
              <a:defRPr/>
            </a:lvl1pPr>
          </a:lstStyle>
          <a:p>
            <a:pPr lvl="0"/>
            <a:endParaRPr lang="en-IN"/>
          </a:p>
        </p:txBody>
      </p:sp>
      <p:sp>
        <p:nvSpPr>
          <p:cNvPr id="6" name="Text Placeholder 5"/>
          <p:cNvSpPr txBox="1">
            <a:spLocks noGrp="1"/>
          </p:cNvSpPr>
          <p:nvPr>
            <p:ph type="body" idx="4294967295"/>
          </p:nvPr>
        </p:nvSpPr>
        <p:spPr>
          <a:xfrm>
            <a:off x="503998" y="1326602"/>
            <a:ext cx="9072000" cy="3288603"/>
          </a:xfrm>
        </p:spPr>
        <p:txBody>
          <a:bodyPr/>
          <a:lstStyle>
            <a:lvl1pPr>
              <a:spcBef>
                <a:spcPts val="1415"/>
              </a:spcBef>
              <a:defRPr lang="en-IN" sz="3200" kern="1200"/>
            </a:lvl1pPr>
          </a:lstStyle>
          <a:p>
            <a:pPr lvl="0"/>
            <a:endParaRPr lang="en-IN"/>
          </a:p>
        </p:txBody>
      </p:sp>
    </p:spTree>
    <p:extLst>
      <p:ext uri="{BB962C8B-B14F-4D97-AF65-F5344CB8AC3E}">
        <p14:creationId xmlns:p14="http://schemas.microsoft.com/office/powerpoint/2010/main" val="300507926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78003"/>
            <a:ext cx="3251158" cy="1324078"/>
          </a:xfrm>
        </p:spPr>
        <p:txBody>
          <a:bodyPr anchor="b"/>
          <a:lstStyle>
            <a:lvl1pPr>
              <a:defRPr lang="en-US" sz="3200"/>
            </a:lvl1pPr>
          </a:lstStyle>
          <a:p>
            <a:pPr lvl="0"/>
            <a:r>
              <a:rPr lang="en-US"/>
              <a:t>Click to edit Master title style</a:t>
            </a:r>
          </a:p>
        </p:txBody>
      </p:sp>
      <p:sp>
        <p:nvSpPr>
          <p:cNvPr id="3" name="Content Placeholder 2"/>
          <p:cNvSpPr txBox="1">
            <a:spLocks noGrp="1"/>
          </p:cNvSpPr>
          <p:nvPr>
            <p:ph type="title" idx="4294967295"/>
          </p:nvPr>
        </p:nvSpPr>
        <p:spPr>
          <a:xfrm>
            <a:off x="4286158" y="816120"/>
            <a:ext cx="5102278" cy="4030556"/>
          </a:xfrm>
        </p:spPr>
        <p:txBody>
          <a:bodyPr anchor="t"/>
          <a:lstStyle>
            <a:lvl1pPr>
              <a:defRPr lang="en-US" sz="32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1701716"/>
            <a:ext cx="3251158" cy="3151077"/>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F2424018-49DC-4395-A2D5-7E112C034BD9}" type="slidenum">
              <a:t>‹#›</a:t>
            </a:fld>
            <a:endParaRPr lang="en-IN"/>
          </a:p>
        </p:txBody>
      </p:sp>
    </p:spTree>
    <p:extLst>
      <p:ext uri="{BB962C8B-B14F-4D97-AF65-F5344CB8AC3E}">
        <p14:creationId xmlns:p14="http://schemas.microsoft.com/office/powerpoint/2010/main" val="202982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sz="3300"/>
            </a:lvl1pPr>
          </a:lstStyle>
          <a:p>
            <a:pPr lvl="0"/>
            <a:r>
              <a:rPr lang="en-US"/>
              <a:t>Click to edit Master title style</a:t>
            </a:r>
          </a:p>
        </p:txBody>
      </p:sp>
      <p:sp>
        <p:nvSpPr>
          <p:cNvPr id="3" name="Content Placeholder 2"/>
          <p:cNvSpPr txBox="1">
            <a:spLocks noGrp="1"/>
          </p:cNvSpPr>
          <p:nvPr>
            <p:ph type="title" idx="4294967295"/>
          </p:nvPr>
        </p:nvSpPr>
        <p:spPr>
          <a:xfrm>
            <a:off x="503998" y="3401997"/>
            <a:ext cx="9071643" cy="863998"/>
          </a:xfrm>
        </p:spPr>
        <p:txBody>
          <a:bodyPr anchor="t">
            <a:normAutofit/>
          </a:bodyPr>
          <a:lstStyle>
            <a:lvl1pPr>
              <a:spcAft>
                <a:spcPts val="1060"/>
              </a:spcAft>
              <a:defRPr lang="en-US"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Tree>
    <p:extLst>
      <p:ext uri="{BB962C8B-B14F-4D97-AF65-F5344CB8AC3E}">
        <p14:creationId xmlns:p14="http://schemas.microsoft.com/office/powerpoint/2010/main" val="37096701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78003"/>
            <a:ext cx="3251158" cy="1324078"/>
          </a:xfrm>
        </p:spPr>
        <p:txBody>
          <a:bodyPr anchor="b"/>
          <a:lstStyle>
            <a:lvl1pPr>
              <a:defRPr lang="en-US" sz="3200"/>
            </a:lvl1pPr>
          </a:lstStyle>
          <a:p>
            <a:pPr lvl="0"/>
            <a:r>
              <a:rPr lang="en-US"/>
              <a:t>Click to edit Master title style</a:t>
            </a:r>
          </a:p>
        </p:txBody>
      </p:sp>
      <p:sp>
        <p:nvSpPr>
          <p:cNvPr id="3" name="Picture Placeholder 2"/>
          <p:cNvSpPr txBox="1">
            <a:spLocks noGrp="1"/>
          </p:cNvSpPr>
          <p:nvPr>
            <p:ph type="title" idx="4294967295"/>
          </p:nvPr>
        </p:nvSpPr>
        <p:spPr>
          <a:xfrm>
            <a:off x="4286158" y="816120"/>
            <a:ext cx="5102278" cy="4030556"/>
          </a:xfrm>
        </p:spPr>
        <p:txBody>
          <a:bodyPr anchor="t"/>
          <a:lstStyle>
            <a:lvl1pPr>
              <a:defRPr/>
            </a:lvl1pPr>
          </a:lstStyle>
          <a:p>
            <a:pPr lvl="0"/>
            <a:endParaRPr lang="en-IN"/>
          </a:p>
        </p:txBody>
      </p:sp>
      <p:sp>
        <p:nvSpPr>
          <p:cNvPr id="4" name="Text Placeholder 3"/>
          <p:cNvSpPr txBox="1">
            <a:spLocks noGrp="1"/>
          </p:cNvSpPr>
          <p:nvPr>
            <p:ph type="body" idx="2"/>
          </p:nvPr>
        </p:nvSpPr>
        <p:spPr>
          <a:xfrm>
            <a:off x="693718" y="1701716"/>
            <a:ext cx="3251158" cy="3151077"/>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103981BB-B851-41ED-8895-741A4B341D71}" type="slidenum">
              <a:t>‹#›</a:t>
            </a:fld>
            <a:endParaRPr lang="en-IN"/>
          </a:p>
        </p:txBody>
      </p:sp>
    </p:spTree>
    <p:extLst>
      <p:ext uri="{BB962C8B-B14F-4D97-AF65-F5344CB8AC3E}">
        <p14:creationId xmlns:p14="http://schemas.microsoft.com/office/powerpoint/2010/main" val="1645041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F0DE6E9E-1562-4170-A796-6297640590D1}" type="slidenum">
              <a:t>‹#›</a:t>
            </a:fld>
            <a:endParaRPr lang="en-IN"/>
          </a:p>
        </p:txBody>
      </p:sp>
    </p:spTree>
    <p:extLst>
      <p:ext uri="{BB962C8B-B14F-4D97-AF65-F5344CB8AC3E}">
        <p14:creationId xmlns:p14="http://schemas.microsoft.com/office/powerpoint/2010/main" val="1977146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308716" y="225363"/>
            <a:ext cx="2266916" cy="4389476"/>
          </a:xfrm>
        </p:spPr>
        <p:txBody>
          <a:bodyPr vert="eaVert"/>
          <a:lstStyle>
            <a:lvl1pPr>
              <a:defRPr lang="en-US"/>
            </a:lvl1pPr>
          </a:lstStyle>
          <a:p>
            <a:pPr lvl="0"/>
            <a:r>
              <a:rPr lang="en-US"/>
              <a:t>Click to edit Master title style</a:t>
            </a:r>
          </a:p>
        </p:txBody>
      </p:sp>
      <p:sp>
        <p:nvSpPr>
          <p:cNvPr id="3" name="Vertical Text Placeholder 2"/>
          <p:cNvSpPr txBox="1">
            <a:spLocks noGrp="1"/>
          </p:cNvSpPr>
          <p:nvPr>
            <p:ph type="body" orient="vert" idx="1"/>
          </p:nvPr>
        </p:nvSpPr>
        <p:spPr>
          <a:xfrm>
            <a:off x="503276" y="225363"/>
            <a:ext cx="6653156" cy="4389476"/>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06E6C75A-7980-4B07-AA81-C120CA31A1C2}" type="slidenum">
              <a:t>‹#›</a:t>
            </a:fld>
            <a:endParaRPr lang="en-IN"/>
          </a:p>
        </p:txBody>
      </p:sp>
    </p:spTree>
    <p:extLst>
      <p:ext uri="{BB962C8B-B14F-4D97-AF65-F5344CB8AC3E}">
        <p14:creationId xmlns:p14="http://schemas.microsoft.com/office/powerpoint/2010/main" val="326217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414439"/>
            <a:ext cx="8694718" cy="2357277"/>
          </a:xfrm>
        </p:spPr>
        <p:txBody>
          <a:bodyPr anchor="b"/>
          <a:lstStyle>
            <a:lvl1pPr>
              <a:defRPr lang="en-US" sz="6000"/>
            </a:lvl1pPr>
          </a:lstStyle>
          <a:p>
            <a:pPr lvl="0"/>
            <a:r>
              <a:rPr lang="en-US"/>
              <a:t>Click to edit Master title style</a:t>
            </a:r>
          </a:p>
        </p:txBody>
      </p:sp>
      <p:sp>
        <p:nvSpPr>
          <p:cNvPr id="3" name="Text Placeholder 2"/>
          <p:cNvSpPr txBox="1">
            <a:spLocks noGrp="1"/>
          </p:cNvSpPr>
          <p:nvPr>
            <p:ph type="body" idx="1"/>
          </p:nvPr>
        </p:nvSpPr>
        <p:spPr>
          <a:xfrm>
            <a:off x="687235" y="3794037"/>
            <a:ext cx="8694718" cy="1241279"/>
          </a:xfrm>
        </p:spPr>
        <p:txBody>
          <a:bodyPr/>
          <a:lstStyle>
            <a:lvl1pPr>
              <a:defRPr>
                <a:solidFill>
                  <a:srgbClr val="898989"/>
                </a:solidFill>
              </a:defRPr>
            </a:lvl1pPr>
          </a:lstStyle>
          <a:p>
            <a:pPr lvl="0"/>
            <a:r>
              <a:rPr lang="en-US"/>
              <a:t>Click to edit Master text styles</a:t>
            </a:r>
          </a:p>
        </p:txBody>
      </p:sp>
    </p:spTree>
    <p:extLst>
      <p:ext uri="{BB962C8B-B14F-4D97-AF65-F5344CB8AC3E}">
        <p14:creationId xmlns:p14="http://schemas.microsoft.com/office/powerpoint/2010/main" val="287761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sz="3300"/>
            </a:lvl1pPr>
          </a:lstStyle>
          <a:p>
            <a:pPr lvl="0"/>
            <a:r>
              <a:rPr lang="en-US"/>
              <a:t>Click to edit Master title style</a:t>
            </a:r>
          </a:p>
        </p:txBody>
      </p:sp>
      <p:sp>
        <p:nvSpPr>
          <p:cNvPr id="3" name="Content Placeholder 2"/>
          <p:cNvSpPr txBox="1">
            <a:spLocks noGrp="1"/>
          </p:cNvSpPr>
          <p:nvPr>
            <p:ph type="title" idx="4294967295"/>
          </p:nvPr>
        </p:nvSpPr>
        <p:spPr>
          <a:xfrm>
            <a:off x="503276" y="3401997"/>
            <a:ext cx="4459318" cy="863641"/>
          </a:xfrm>
        </p:spPr>
        <p:txBody>
          <a:bodyPr anchor="t">
            <a:normAutofit/>
          </a:bodyPr>
          <a:lstStyle>
            <a:lvl1pPr>
              <a:spcAft>
                <a:spcPts val="1060"/>
              </a:spcAft>
              <a:defRPr lang="en-US"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4879" y="3401997"/>
            <a:ext cx="4460763" cy="863641"/>
          </a:xfrm>
        </p:spPr>
        <p:txBody>
          <a:bodyPr anchor="t">
            <a:normAutofit/>
          </a:bodyPr>
          <a:lstStyle>
            <a:lvl1pPr>
              <a:spcAft>
                <a:spcPts val="1060"/>
              </a:spcAft>
              <a:defRPr lang="en-US"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Tree>
    <p:extLst>
      <p:ext uri="{BB962C8B-B14F-4D97-AF65-F5344CB8AC3E}">
        <p14:creationId xmlns:p14="http://schemas.microsoft.com/office/powerpoint/2010/main" val="219851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01678"/>
            <a:ext cx="8694718" cy="1096923"/>
          </a:xfrm>
        </p:spPr>
        <p:txBody>
          <a:bodyPr/>
          <a:lstStyle>
            <a:lvl1pPr>
              <a:defRPr lang="en-US" sz="3300"/>
            </a:lvl1pPr>
          </a:lstStyle>
          <a:p>
            <a:pPr lvl="0"/>
            <a:r>
              <a:rPr lang="en-US"/>
              <a:t>Click to edit Master title style</a:t>
            </a:r>
          </a:p>
        </p:txBody>
      </p:sp>
      <p:sp>
        <p:nvSpPr>
          <p:cNvPr id="3" name="Text Placeholder 2"/>
          <p:cNvSpPr txBox="1">
            <a:spLocks noGrp="1"/>
          </p:cNvSpPr>
          <p:nvPr>
            <p:ph type="body" idx="1"/>
          </p:nvPr>
        </p:nvSpPr>
        <p:spPr>
          <a:xfrm>
            <a:off x="693718" y="1390683"/>
            <a:ext cx="4265639" cy="681118"/>
          </a:xfrm>
        </p:spPr>
        <p:txBody>
          <a:bodyPr anchor="b"/>
          <a:lstStyle>
            <a:lvl1pPr>
              <a:defRPr b="1"/>
            </a:lvl1pPr>
          </a:lstStyle>
          <a:p>
            <a:pPr lvl="0"/>
            <a:r>
              <a:rPr lang="en-US"/>
              <a:t>Click to edit Master text styles</a:t>
            </a:r>
          </a:p>
        </p:txBody>
      </p:sp>
      <p:sp>
        <p:nvSpPr>
          <p:cNvPr id="4" name="Content Placeholder 3"/>
          <p:cNvSpPr txBox="1">
            <a:spLocks noGrp="1"/>
          </p:cNvSpPr>
          <p:nvPr>
            <p:ph type="title" idx="4294967295"/>
          </p:nvPr>
        </p:nvSpPr>
        <p:spPr>
          <a:xfrm>
            <a:off x="693718" y="2071801"/>
            <a:ext cx="4265639" cy="3046323"/>
          </a:xfrm>
        </p:spPr>
        <p:txBody>
          <a:bodyPr anchor="t">
            <a:normAutofit/>
          </a:bodyPr>
          <a:lstStyle>
            <a:lvl1pPr>
              <a:spcAft>
                <a:spcPts val="1060"/>
              </a:spcAft>
              <a:defRPr lang="en-US"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390683"/>
            <a:ext cx="4284722" cy="681118"/>
          </a:xfrm>
        </p:spPr>
        <p:txBody>
          <a:bodyPr anchor="b"/>
          <a:lstStyle>
            <a:lvl1pPr>
              <a:buNone/>
              <a:defRPr b="1"/>
            </a:lvl1pPr>
          </a:lstStyle>
          <a:p>
            <a:pPr lvl="0"/>
            <a:r>
              <a:rPr lang="en-US"/>
              <a:t>Click to edit Master text styles</a:t>
            </a:r>
          </a:p>
        </p:txBody>
      </p:sp>
      <p:sp>
        <p:nvSpPr>
          <p:cNvPr id="6" name="Content Placeholder 5"/>
          <p:cNvSpPr txBox="1">
            <a:spLocks noGrp="1"/>
          </p:cNvSpPr>
          <p:nvPr>
            <p:ph type="title" idx="4294967295"/>
          </p:nvPr>
        </p:nvSpPr>
        <p:spPr>
          <a:xfrm>
            <a:off x="5103723" y="2071801"/>
            <a:ext cx="4284722" cy="3046323"/>
          </a:xfrm>
        </p:spPr>
        <p:txBody>
          <a:bodyPr anchor="t">
            <a:normAutofit/>
          </a:bodyPr>
          <a:lstStyle>
            <a:lvl1pPr>
              <a:spcAft>
                <a:spcPts val="1060"/>
              </a:spcAft>
              <a:defRPr lang="en-US"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Tree>
    <p:extLst>
      <p:ext uri="{BB962C8B-B14F-4D97-AF65-F5344CB8AC3E}">
        <p14:creationId xmlns:p14="http://schemas.microsoft.com/office/powerpoint/2010/main" val="339134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sz="3300"/>
            </a:lvl1pPr>
          </a:lstStyle>
          <a:p>
            <a:pPr lvl="0"/>
            <a:r>
              <a:rPr lang="en-US"/>
              <a:t>Click to edit Master title style</a:t>
            </a:r>
          </a:p>
        </p:txBody>
      </p:sp>
    </p:spTree>
    <p:extLst>
      <p:ext uri="{BB962C8B-B14F-4D97-AF65-F5344CB8AC3E}">
        <p14:creationId xmlns:p14="http://schemas.microsoft.com/office/powerpoint/2010/main" val="161680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3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78003"/>
            <a:ext cx="3251158" cy="1324078"/>
          </a:xfrm>
        </p:spPr>
        <p:txBody>
          <a:bodyPr anchor="b"/>
          <a:lstStyle>
            <a:lvl1pPr>
              <a:defRPr lang="en-US" sz="3200"/>
            </a:lvl1pPr>
          </a:lstStyle>
          <a:p>
            <a:pPr lvl="0"/>
            <a:r>
              <a:rPr lang="en-US"/>
              <a:t>Click to edit Master title style</a:t>
            </a:r>
          </a:p>
        </p:txBody>
      </p:sp>
      <p:sp>
        <p:nvSpPr>
          <p:cNvPr id="3" name="Content Placeholder 2"/>
          <p:cNvSpPr txBox="1">
            <a:spLocks noGrp="1"/>
          </p:cNvSpPr>
          <p:nvPr>
            <p:ph type="title" idx="4294967295"/>
          </p:nvPr>
        </p:nvSpPr>
        <p:spPr>
          <a:xfrm>
            <a:off x="4286158" y="816120"/>
            <a:ext cx="5102278" cy="4030556"/>
          </a:xfrm>
        </p:spPr>
        <p:txBody>
          <a:bodyPr anchor="t">
            <a:normAutofit/>
          </a:bodyPr>
          <a:lstStyle>
            <a:lvl1pPr>
              <a:spcAft>
                <a:spcPts val="1060"/>
              </a:spcAft>
              <a:defRPr lang="en-US" sz="32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1701716"/>
            <a:ext cx="3251158" cy="3151077"/>
          </a:xfrm>
        </p:spPr>
        <p:txBody>
          <a:bodyPr/>
          <a:lstStyle>
            <a:lvl1pPr>
              <a:defRPr sz="1600"/>
            </a:lvl1pPr>
          </a:lstStyle>
          <a:p>
            <a:pPr lvl="0"/>
            <a:r>
              <a:rPr lang="en-US"/>
              <a:t>Click to edit Master text styles</a:t>
            </a:r>
          </a:p>
        </p:txBody>
      </p:sp>
    </p:spTree>
    <p:extLst>
      <p:ext uri="{BB962C8B-B14F-4D97-AF65-F5344CB8AC3E}">
        <p14:creationId xmlns:p14="http://schemas.microsoft.com/office/powerpoint/2010/main" val="63923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78003"/>
            <a:ext cx="3251158" cy="1324078"/>
          </a:xfrm>
        </p:spPr>
        <p:txBody>
          <a:bodyPr anchor="b"/>
          <a:lstStyle>
            <a:lvl1pPr>
              <a:defRPr lang="en-US" sz="3200"/>
            </a:lvl1pPr>
          </a:lstStyle>
          <a:p>
            <a:pPr lvl="0"/>
            <a:r>
              <a:rPr lang="en-US"/>
              <a:t>Click to edit Master title style</a:t>
            </a:r>
          </a:p>
        </p:txBody>
      </p:sp>
      <p:sp>
        <p:nvSpPr>
          <p:cNvPr id="3" name="Picture Placeholder 2"/>
          <p:cNvSpPr txBox="1">
            <a:spLocks noGrp="1"/>
          </p:cNvSpPr>
          <p:nvPr>
            <p:ph type="title" idx="4294967295"/>
          </p:nvPr>
        </p:nvSpPr>
        <p:spPr>
          <a:xfrm>
            <a:off x="4286158" y="816120"/>
            <a:ext cx="5102278" cy="4030556"/>
          </a:xfrm>
        </p:spPr>
        <p:txBody>
          <a:bodyPr anchor="t">
            <a:normAutofit/>
          </a:bodyPr>
          <a:lstStyle>
            <a:lvl1pPr>
              <a:defRPr/>
            </a:lvl1pPr>
          </a:lstStyle>
          <a:p>
            <a:pPr lvl="0"/>
            <a:endParaRPr lang="en-IN"/>
          </a:p>
        </p:txBody>
      </p:sp>
      <p:sp>
        <p:nvSpPr>
          <p:cNvPr id="4" name="Text Placeholder 3"/>
          <p:cNvSpPr txBox="1">
            <a:spLocks noGrp="1"/>
          </p:cNvSpPr>
          <p:nvPr>
            <p:ph type="body" idx="2"/>
          </p:nvPr>
        </p:nvSpPr>
        <p:spPr>
          <a:xfrm>
            <a:off x="693718" y="1701716"/>
            <a:ext cx="3251158" cy="3151077"/>
          </a:xfrm>
        </p:spPr>
        <p:txBody>
          <a:bodyPr/>
          <a:lstStyle>
            <a:lvl1pPr>
              <a:defRPr sz="1600"/>
            </a:lvl1pPr>
          </a:lstStyle>
          <a:p>
            <a:pPr lvl="0"/>
            <a:r>
              <a:rPr lang="en-US"/>
              <a:t>Click to edit Master text styles</a:t>
            </a:r>
          </a:p>
        </p:txBody>
      </p:sp>
    </p:spTree>
    <p:extLst>
      <p:ext uri="{BB962C8B-B14F-4D97-AF65-F5344CB8AC3E}">
        <p14:creationId xmlns:p14="http://schemas.microsoft.com/office/powerpoint/2010/main" val="3592489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1"/>
          <p:cNvSpPr/>
          <p:nvPr/>
        </p:nvSpPr>
        <p:spPr>
          <a:xfrm>
            <a:off x="-54004"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 name="Freeform 2"/>
          <p:cNvSpPr/>
          <p:nvPr/>
        </p:nvSpPr>
        <p:spPr>
          <a:xfrm>
            <a:off x="-414003"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 name="Freeform 3"/>
          <p:cNvSpPr/>
          <p:nvPr/>
        </p:nvSpPr>
        <p:spPr>
          <a:xfrm>
            <a:off x="1350001"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 name="Freeform 4"/>
          <p:cNvSpPr/>
          <p:nvPr/>
        </p:nvSpPr>
        <p:spPr>
          <a:xfrm>
            <a:off x="647998"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 name="Freeform 5"/>
          <p:cNvSpPr/>
          <p:nvPr/>
        </p:nvSpPr>
        <p:spPr>
          <a:xfrm>
            <a:off x="990002"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 name="Freeform 6"/>
          <p:cNvSpPr/>
          <p:nvPr/>
        </p:nvSpPr>
        <p:spPr>
          <a:xfrm>
            <a:off x="2393999"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8" name="Freeform 7"/>
          <p:cNvSpPr/>
          <p:nvPr/>
        </p:nvSpPr>
        <p:spPr>
          <a:xfrm>
            <a:off x="1691996"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9" name="Freeform 8"/>
          <p:cNvSpPr/>
          <p:nvPr/>
        </p:nvSpPr>
        <p:spPr>
          <a:xfrm>
            <a:off x="2753999"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0" name="Freeform 9"/>
          <p:cNvSpPr/>
          <p:nvPr/>
        </p:nvSpPr>
        <p:spPr>
          <a:xfrm>
            <a:off x="2051995" y="72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1" name="Freeform 10"/>
          <p:cNvSpPr/>
          <p:nvPr/>
        </p:nvSpPr>
        <p:spPr>
          <a:xfrm>
            <a:off x="3456002"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2" name="Freeform 11"/>
          <p:cNvSpPr/>
          <p:nvPr/>
        </p:nvSpPr>
        <p:spPr>
          <a:xfrm>
            <a:off x="3096002"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3" name="Freeform 12"/>
          <p:cNvSpPr/>
          <p:nvPr/>
        </p:nvSpPr>
        <p:spPr>
          <a:xfrm>
            <a:off x="4140000"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4" name="Freeform 13"/>
          <p:cNvSpPr/>
          <p:nvPr/>
        </p:nvSpPr>
        <p:spPr>
          <a:xfrm>
            <a:off x="4500000"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5" name="Freeform 14"/>
          <p:cNvSpPr/>
          <p:nvPr/>
        </p:nvSpPr>
        <p:spPr>
          <a:xfrm>
            <a:off x="3797996"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6" name="Freeform 15"/>
          <p:cNvSpPr/>
          <p:nvPr/>
        </p:nvSpPr>
        <p:spPr>
          <a:xfrm>
            <a:off x="5526002"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7" name="Freeform 16"/>
          <p:cNvSpPr/>
          <p:nvPr/>
        </p:nvSpPr>
        <p:spPr>
          <a:xfrm>
            <a:off x="4842004"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8" name="Freeform 17"/>
          <p:cNvSpPr/>
          <p:nvPr/>
        </p:nvSpPr>
        <p:spPr>
          <a:xfrm>
            <a:off x="5202003"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9" name="Freeform 18"/>
          <p:cNvSpPr/>
          <p:nvPr/>
        </p:nvSpPr>
        <p:spPr>
          <a:xfrm>
            <a:off x="6606000"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0" name="Freeform 19"/>
          <p:cNvSpPr/>
          <p:nvPr/>
        </p:nvSpPr>
        <p:spPr>
          <a:xfrm>
            <a:off x="5903997"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1" name="Freeform 20"/>
          <p:cNvSpPr/>
          <p:nvPr/>
        </p:nvSpPr>
        <p:spPr>
          <a:xfrm>
            <a:off x="6929999"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2" name="Freeform 21"/>
          <p:cNvSpPr/>
          <p:nvPr/>
        </p:nvSpPr>
        <p:spPr>
          <a:xfrm>
            <a:off x="6227996"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3" name="Freeform 22"/>
          <p:cNvSpPr/>
          <p:nvPr/>
        </p:nvSpPr>
        <p:spPr>
          <a:xfrm>
            <a:off x="7632003"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4" name="Freeform 23"/>
          <p:cNvSpPr/>
          <p:nvPr/>
        </p:nvSpPr>
        <p:spPr>
          <a:xfrm>
            <a:off x="7308003"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5" name="Freeform 24"/>
          <p:cNvSpPr/>
          <p:nvPr/>
        </p:nvSpPr>
        <p:spPr>
          <a:xfrm>
            <a:off x="8333997" y="1908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DE59"/>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6" name="Freeform 25"/>
          <p:cNvSpPr/>
          <p:nvPr/>
        </p:nvSpPr>
        <p:spPr>
          <a:xfrm>
            <a:off x="8009997" y="55908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7" name="Freeform 26"/>
          <p:cNvSpPr/>
          <p:nvPr/>
        </p:nvSpPr>
        <p:spPr>
          <a:xfrm>
            <a:off x="9414004" y="55908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8" name="Freeform 27"/>
          <p:cNvSpPr/>
          <p:nvPr/>
        </p:nvSpPr>
        <p:spPr>
          <a:xfrm>
            <a:off x="8712000" y="55908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9" name="Freeform 28"/>
          <p:cNvSpPr/>
          <p:nvPr/>
        </p:nvSpPr>
        <p:spPr>
          <a:xfrm>
            <a:off x="9738003" y="1908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0" name="Freeform 29"/>
          <p:cNvSpPr/>
          <p:nvPr/>
        </p:nvSpPr>
        <p:spPr>
          <a:xfrm>
            <a:off x="9036000" y="1908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1" name="Freeform 30"/>
          <p:cNvSpPr/>
          <p:nvPr/>
        </p:nvSpPr>
        <p:spPr>
          <a:xfrm>
            <a:off x="287999"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DE59"/>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grpSp>
        <p:nvGrpSpPr>
          <p:cNvPr id="32" name="Group 31"/>
          <p:cNvGrpSpPr/>
          <p:nvPr/>
        </p:nvGrpSpPr>
        <p:grpSpPr>
          <a:xfrm>
            <a:off x="-359999" y="4895642"/>
            <a:ext cx="10854000" cy="1260363"/>
            <a:chOff x="-359999" y="4895642"/>
            <a:chExt cx="10854000" cy="1260363"/>
          </a:xfrm>
        </p:grpSpPr>
        <p:sp>
          <p:nvSpPr>
            <p:cNvPr id="33" name="Freeform 32"/>
            <p:cNvSpPr/>
            <p:nvPr/>
          </p:nvSpPr>
          <p:spPr>
            <a:xfrm flipH="1">
              <a:off x="9431999"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4" name="Freeform 33"/>
            <p:cNvSpPr/>
            <p:nvPr/>
          </p:nvSpPr>
          <p:spPr>
            <a:xfrm flipH="1">
              <a:off x="9791998"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5" name="Freeform 34"/>
            <p:cNvSpPr/>
            <p:nvPr/>
          </p:nvSpPr>
          <p:spPr>
            <a:xfrm flipH="1">
              <a:off x="8028002"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6" name="Freeform 35"/>
            <p:cNvSpPr/>
            <p:nvPr/>
          </p:nvSpPr>
          <p:spPr>
            <a:xfrm flipH="1">
              <a:off x="8729996"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DE59"/>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7" name="Freeform 36"/>
            <p:cNvSpPr/>
            <p:nvPr/>
          </p:nvSpPr>
          <p:spPr>
            <a:xfrm flipH="1">
              <a:off x="8388001"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8" name="Freeform 37"/>
            <p:cNvSpPr/>
            <p:nvPr/>
          </p:nvSpPr>
          <p:spPr>
            <a:xfrm flipH="1">
              <a:off x="6983995"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9" name="Freeform 38"/>
            <p:cNvSpPr/>
            <p:nvPr/>
          </p:nvSpPr>
          <p:spPr>
            <a:xfrm flipH="1">
              <a:off x="7685998"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0" name="Freeform 39"/>
            <p:cNvSpPr/>
            <p:nvPr/>
          </p:nvSpPr>
          <p:spPr>
            <a:xfrm flipH="1">
              <a:off x="6623995"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1" name="Freeform 40"/>
            <p:cNvSpPr/>
            <p:nvPr/>
          </p:nvSpPr>
          <p:spPr>
            <a:xfrm flipH="1">
              <a:off x="7325999" y="489564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2" name="Freeform 41"/>
            <p:cNvSpPr/>
            <p:nvPr/>
          </p:nvSpPr>
          <p:spPr>
            <a:xfrm flipH="1">
              <a:off x="5922001"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3" name="Freeform 42"/>
            <p:cNvSpPr/>
            <p:nvPr/>
          </p:nvSpPr>
          <p:spPr>
            <a:xfrm flipH="1">
              <a:off x="6282001"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4" name="Freeform 43"/>
            <p:cNvSpPr/>
            <p:nvPr/>
          </p:nvSpPr>
          <p:spPr>
            <a:xfrm flipH="1">
              <a:off x="5238003"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5" name="Freeform 44"/>
            <p:cNvSpPr/>
            <p:nvPr/>
          </p:nvSpPr>
          <p:spPr>
            <a:xfrm flipH="1">
              <a:off x="4878003"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6" name="Freeform 45"/>
            <p:cNvSpPr/>
            <p:nvPr/>
          </p:nvSpPr>
          <p:spPr>
            <a:xfrm flipH="1">
              <a:off x="5579997"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7" name="Freeform 46"/>
            <p:cNvSpPr/>
            <p:nvPr/>
          </p:nvSpPr>
          <p:spPr>
            <a:xfrm flipH="1">
              <a:off x="3852001"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8" name="Freeform 47"/>
            <p:cNvSpPr/>
            <p:nvPr/>
          </p:nvSpPr>
          <p:spPr>
            <a:xfrm flipH="1">
              <a:off x="4536000"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9" name="Freeform 48"/>
            <p:cNvSpPr/>
            <p:nvPr/>
          </p:nvSpPr>
          <p:spPr>
            <a:xfrm flipH="1">
              <a:off x="4176000"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0" name="Freeform 49"/>
            <p:cNvSpPr/>
            <p:nvPr/>
          </p:nvSpPr>
          <p:spPr>
            <a:xfrm flipH="1">
              <a:off x="2772003"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1" name="Freeform 50"/>
            <p:cNvSpPr/>
            <p:nvPr/>
          </p:nvSpPr>
          <p:spPr>
            <a:xfrm flipH="1">
              <a:off x="3473997"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2" name="Freeform 51"/>
            <p:cNvSpPr/>
            <p:nvPr/>
          </p:nvSpPr>
          <p:spPr>
            <a:xfrm flipH="1">
              <a:off x="2448004"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3" name="Freeform 52"/>
            <p:cNvSpPr/>
            <p:nvPr/>
          </p:nvSpPr>
          <p:spPr>
            <a:xfrm flipH="1">
              <a:off x="3149998"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4" name="Freeform 53"/>
            <p:cNvSpPr/>
            <p:nvPr/>
          </p:nvSpPr>
          <p:spPr>
            <a:xfrm flipH="1">
              <a:off x="1746001"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5" name="Freeform 54"/>
            <p:cNvSpPr/>
            <p:nvPr/>
          </p:nvSpPr>
          <p:spPr>
            <a:xfrm flipH="1">
              <a:off x="2070000"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6" name="Freeform 55"/>
            <p:cNvSpPr/>
            <p:nvPr/>
          </p:nvSpPr>
          <p:spPr>
            <a:xfrm flipH="1">
              <a:off x="1043997" y="491400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7" name="Freeform 56"/>
            <p:cNvSpPr/>
            <p:nvPr/>
          </p:nvSpPr>
          <p:spPr>
            <a:xfrm flipH="1">
              <a:off x="1367997" y="545400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8" name="Freeform 57"/>
            <p:cNvSpPr/>
            <p:nvPr/>
          </p:nvSpPr>
          <p:spPr>
            <a:xfrm flipH="1">
              <a:off x="-35999" y="545400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9" name="Freeform 58"/>
            <p:cNvSpPr/>
            <p:nvPr/>
          </p:nvSpPr>
          <p:spPr>
            <a:xfrm flipH="1">
              <a:off x="666003" y="545400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0" name="Freeform 59"/>
            <p:cNvSpPr/>
            <p:nvPr/>
          </p:nvSpPr>
          <p:spPr>
            <a:xfrm flipH="1">
              <a:off x="-359999" y="491400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1" name="Freeform 60"/>
            <p:cNvSpPr/>
            <p:nvPr/>
          </p:nvSpPr>
          <p:spPr>
            <a:xfrm flipH="1">
              <a:off x="342003" y="491400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DE59"/>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2" name="Freeform 61"/>
            <p:cNvSpPr/>
            <p:nvPr/>
          </p:nvSpPr>
          <p:spPr>
            <a:xfrm flipH="1">
              <a:off x="9089995"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grpSp>
      <p:sp>
        <p:nvSpPr>
          <p:cNvPr id="63" name="Title Placeholder 62"/>
          <p:cNvSpPr txBox="1">
            <a:spLocks noGrp="1"/>
          </p:cNvSpPr>
          <p:nvPr>
            <p:ph type="title"/>
          </p:nvPr>
        </p:nvSpPr>
        <p:spPr>
          <a:xfrm>
            <a:off x="504355" y="1915201"/>
            <a:ext cx="9071643" cy="1216801"/>
          </a:xfrm>
          <a:prstGeom prst="rect">
            <a:avLst/>
          </a:prstGeom>
          <a:noFill/>
          <a:ln>
            <a:noFill/>
          </a:ln>
        </p:spPr>
        <p:txBody>
          <a:bodyPr vert="horz" wrap="square" lIns="0" tIns="0" rIns="0" bIns="0" anchor="ctr" anchorCtr="1" compatLnSpc="1">
            <a:noAutofit/>
          </a:bodyPr>
          <a:lstStyle/>
          <a:p>
            <a:pPr lvl="0"/>
            <a:endParaRPr lang="en-IN"/>
          </a:p>
        </p:txBody>
      </p:sp>
      <p:sp>
        <p:nvSpPr>
          <p:cNvPr id="64" name="Text Placeholder 63"/>
          <p:cNvSpPr txBox="1">
            <a:spLocks noGrp="1"/>
          </p:cNvSpPr>
          <p:nvPr>
            <p:ph type="body" idx="1"/>
          </p:nvPr>
        </p:nvSpPr>
        <p:spPr>
          <a:xfrm>
            <a:off x="503998" y="3401997"/>
            <a:ext cx="9071643" cy="863998"/>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5" name="Freeform 64"/>
          <p:cNvSpPr/>
          <p:nvPr/>
        </p:nvSpPr>
        <p:spPr>
          <a:xfrm>
            <a:off x="-414003"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6" name="Freeform 65"/>
          <p:cNvSpPr/>
          <p:nvPr/>
        </p:nvSpPr>
        <p:spPr>
          <a:xfrm>
            <a:off x="990002"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7" name="Freeform 66"/>
          <p:cNvSpPr/>
          <p:nvPr/>
        </p:nvSpPr>
        <p:spPr>
          <a:xfrm>
            <a:off x="2393999"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8" name="Freeform 67"/>
          <p:cNvSpPr/>
          <p:nvPr/>
        </p:nvSpPr>
        <p:spPr>
          <a:xfrm>
            <a:off x="1691996"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9" name="Freeform 68"/>
          <p:cNvSpPr/>
          <p:nvPr/>
        </p:nvSpPr>
        <p:spPr>
          <a:xfrm>
            <a:off x="3096002"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0" name="Freeform 69"/>
          <p:cNvSpPr/>
          <p:nvPr/>
        </p:nvSpPr>
        <p:spPr>
          <a:xfrm>
            <a:off x="4500000"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1" name="Freeform 70"/>
          <p:cNvSpPr/>
          <p:nvPr/>
        </p:nvSpPr>
        <p:spPr>
          <a:xfrm>
            <a:off x="3797996"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2" name="Freeform 71"/>
          <p:cNvSpPr/>
          <p:nvPr/>
        </p:nvSpPr>
        <p:spPr>
          <a:xfrm>
            <a:off x="5202003"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3" name="Freeform 72"/>
          <p:cNvSpPr/>
          <p:nvPr/>
        </p:nvSpPr>
        <p:spPr>
          <a:xfrm>
            <a:off x="6606000"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4" name="Freeform 73"/>
          <p:cNvSpPr/>
          <p:nvPr/>
        </p:nvSpPr>
        <p:spPr>
          <a:xfrm>
            <a:off x="5903997"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5" name="Freeform 74"/>
          <p:cNvSpPr/>
          <p:nvPr/>
        </p:nvSpPr>
        <p:spPr>
          <a:xfrm>
            <a:off x="7308003"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6" name="Freeform 75"/>
          <p:cNvSpPr/>
          <p:nvPr/>
        </p:nvSpPr>
        <p:spPr>
          <a:xfrm>
            <a:off x="8009997" y="-52055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7" name="Freeform 76"/>
          <p:cNvSpPr/>
          <p:nvPr/>
        </p:nvSpPr>
        <p:spPr>
          <a:xfrm>
            <a:off x="9414004" y="-52055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8" name="Freeform 77"/>
          <p:cNvSpPr/>
          <p:nvPr/>
        </p:nvSpPr>
        <p:spPr>
          <a:xfrm>
            <a:off x="8712000" y="-52055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9" name="Freeform 78"/>
          <p:cNvSpPr/>
          <p:nvPr/>
        </p:nvSpPr>
        <p:spPr>
          <a:xfrm>
            <a:off x="287999"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IN" sz="44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1060"/>
        </a:spcAft>
        <a:buSzPct val="45000"/>
        <a:buFont typeface="StarSymbol"/>
        <a:buChar char="●"/>
        <a:tabLst/>
        <a:defRPr lang="en-US" sz="24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75000"/>
        <a:buFont typeface="StarSymbol"/>
        <a:buChar char="–"/>
        <a:tabLst/>
        <a:defRPr lang="en-US" sz="24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45000"/>
        <a:buFont typeface="StarSymbol"/>
        <a:buChar char="●"/>
        <a:tabLst/>
        <a:defRPr lang="en-US" sz="20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75000"/>
        <a:buFont typeface="StarSymbol"/>
        <a:buChar char="–"/>
        <a:tabLst/>
        <a:defRPr lang="en-US" sz="18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45000"/>
        <a:buFont typeface="StarSymbol"/>
        <a:buChar char="●"/>
        <a:tabLst/>
        <a:defRPr lang="en-US" sz="18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8" y="226076"/>
            <a:ext cx="9071643" cy="946440"/>
          </a:xfrm>
          <a:prstGeom prst="rect">
            <a:avLst/>
          </a:prstGeom>
          <a:noFill/>
          <a:ln>
            <a:noFill/>
          </a:ln>
        </p:spPr>
        <p:txBody>
          <a:bodyPr vert="horz" wrap="square" lIns="0" tIns="0" rIns="0" bIns="0" anchor="ctr" anchorCtr="1" compatLnSpc="1">
            <a:noAutofit/>
          </a:bodyPr>
          <a:lstStyle/>
          <a:p>
            <a:pPr lvl="0"/>
            <a:endParaRPr lang="en-IN"/>
          </a:p>
        </p:txBody>
      </p:sp>
      <p:sp>
        <p:nvSpPr>
          <p:cNvPr id="3" name="Text Placeholder 2"/>
          <p:cNvSpPr txBox="1">
            <a:spLocks noGrp="1"/>
          </p:cNvSpPr>
          <p:nvPr>
            <p:ph type="body" idx="1"/>
          </p:nvPr>
        </p:nvSpPr>
        <p:spPr>
          <a:xfrm>
            <a:off x="503998" y="1326602"/>
            <a:ext cx="9071643" cy="3288237"/>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03998" y="5165281"/>
            <a:ext cx="2348279" cy="390604"/>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IN"/>
          </a:p>
        </p:txBody>
      </p:sp>
      <p:sp>
        <p:nvSpPr>
          <p:cNvPr id="5" name="Footer Placeholder 4"/>
          <p:cNvSpPr txBox="1">
            <a:spLocks noGrp="1"/>
          </p:cNvSpPr>
          <p:nvPr>
            <p:ph type="ftr" sz="quarter" idx="3"/>
          </p:nvPr>
        </p:nvSpPr>
        <p:spPr>
          <a:xfrm>
            <a:off x="3447361" y="5165281"/>
            <a:ext cx="3194995" cy="390604"/>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IN"/>
          </a:p>
        </p:txBody>
      </p:sp>
      <p:sp>
        <p:nvSpPr>
          <p:cNvPr id="6" name="Slide Number Placeholder 5"/>
          <p:cNvSpPr txBox="1">
            <a:spLocks noGrp="1"/>
          </p:cNvSpPr>
          <p:nvPr>
            <p:ph type="sldNum" sz="quarter" idx="4"/>
          </p:nvPr>
        </p:nvSpPr>
        <p:spPr>
          <a:xfrm>
            <a:off x="7227362" y="5165281"/>
            <a:ext cx="2348279" cy="390604"/>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fld id="{EB83407C-F6A3-41C6-A25B-8FC6888899AD}"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IN" sz="44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0"/>
        </a:spcAft>
        <a:buSzPct val="45000"/>
        <a:buFont typeface="StarSymbol"/>
        <a:buChar char="●"/>
        <a:tabLst/>
        <a:defRPr lang="en-US" sz="2400" b="0" i="0" u="none" strike="noStrike" kern="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75000"/>
        <a:buFont typeface="StarSymbol"/>
        <a:buChar char="–"/>
        <a:tabLst/>
        <a:defRPr lang="en-US" sz="24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45000"/>
        <a:buFont typeface="StarSymbol"/>
        <a:buChar char="●"/>
        <a:tabLst/>
        <a:defRPr lang="en-US" sz="20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75000"/>
        <a:buFont typeface="StarSymbol"/>
        <a:buChar char="–"/>
        <a:tabLst/>
        <a:defRPr lang="en-US" sz="18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45000"/>
        <a:buFont typeface="StarSymbol"/>
        <a:buChar char="●"/>
        <a:tabLst/>
        <a:defRPr lang="en-US" sz="18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4.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www.researchgate.net/publication/337903792_Drudgery_reduction_for_women_in_agriculture_sector_in_Nepal_An_analytical_study" TargetMode="External"/><Relationship Id="rId2" Type="http://schemas.openxmlformats.org/officeDocument/2006/relationships/hyperlink" Target="https://www.researchgate.net/publication/323147882_Impact_of_Drudgery_Reducing_Technologies_among_Farmwomen_of_Gorakhpur_and_Deoria_districts_of_U_P" TargetMode="Externa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Rectangle 4"/>
          <p:cNvSpPr/>
          <p:nvPr/>
        </p:nvSpPr>
        <p:spPr>
          <a:xfrm>
            <a:off x="358920" y="2106756"/>
            <a:ext cx="9361078" cy="1558570"/>
          </a:xfrm>
          <a:prstGeom prst="rect">
            <a:avLst/>
          </a:prstGeom>
          <a:noFill/>
          <a:ln w="38157" cap="flat">
            <a:solidFill>
              <a:srgbClr val="3465A4"/>
            </a:solidFill>
            <a:prstDash val="solid"/>
            <a:miter/>
          </a:ln>
        </p:spPr>
        <p:txBody>
          <a:bodyPr vert="horz" wrap="square" lIns="110523" tIns="64803" rIns="110523" bIns="64803" anchor="t" anchorCtr="0" compatLnSpc="0">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3200" b="0" i="0" u="none" strike="noStrike" kern="1200" cap="none" spc="0" baseline="0" dirty="0">
                <a:solidFill>
                  <a:srgbClr val="000000"/>
                </a:solidFill>
                <a:uFillTx/>
                <a:latin typeface="Gill Sans MT" pitchFamily="34"/>
                <a:ea typeface="Microsoft YaHei" pitchFamily="2"/>
                <a:cs typeface="Mangal" pitchFamily="2"/>
              </a:rPr>
              <a:t>TO STUDY SOCIO - ECONOMIC STATUS AND IMPACT OF DRUDGERY ON PHYSICAL HEALTH OF FARMING WOMEN</a:t>
            </a:r>
          </a:p>
        </p:txBody>
      </p:sp>
      <p:pic>
        <p:nvPicPr>
          <p:cNvPr id="4" name="Picture 6"/>
          <p:cNvPicPr>
            <a:picLocks noChangeAspect="1"/>
          </p:cNvPicPr>
          <p:nvPr/>
        </p:nvPicPr>
        <p:blipFill>
          <a:blip r:embed="rId3"/>
          <a:stretch>
            <a:fillRect/>
          </a:stretch>
        </p:blipFill>
        <p:spPr>
          <a:xfrm>
            <a:off x="3790617" y="14584"/>
            <a:ext cx="2066041" cy="1901522"/>
          </a:xfrm>
          <a:prstGeom prst="rect">
            <a:avLst/>
          </a:prstGeom>
          <a:noFill/>
          <a:ln cap="flat">
            <a:noFill/>
          </a:ln>
        </p:spPr>
      </p:pic>
      <p:sp>
        <p:nvSpPr>
          <p:cNvPr id="5" name="Text Placeholder 3"/>
          <p:cNvSpPr txBox="1"/>
          <p:nvPr/>
        </p:nvSpPr>
        <p:spPr>
          <a:xfrm>
            <a:off x="6753955" y="3855976"/>
            <a:ext cx="3251158" cy="1743477"/>
          </a:xfrm>
          <a:prstGeom prst="rect">
            <a:avLst/>
          </a:prstGeom>
          <a:noFill/>
          <a:ln cap="flat">
            <a:noFill/>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2400" b="0" i="0" u="none" strike="noStrike" kern="0" cap="none" spc="0" baseline="0" dirty="0">
                <a:solidFill>
                  <a:srgbClr val="000000"/>
                </a:solidFill>
                <a:uFillTx/>
                <a:latin typeface="Gill Sans MT" pitchFamily="34"/>
                <a:ea typeface="Microsoft YaHei" pitchFamily="2"/>
                <a:cs typeface="Mangal" pitchFamily="2"/>
              </a:rPr>
              <a:t>Presented by:</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2400" b="0" i="0" u="none" strike="noStrike" kern="0" cap="none" spc="0" baseline="0" dirty="0">
                <a:solidFill>
                  <a:srgbClr val="000000"/>
                </a:solidFill>
                <a:uFillTx/>
                <a:latin typeface="Gill Sans MT" pitchFamily="34"/>
                <a:ea typeface="Microsoft YaHei" pitchFamily="2"/>
                <a:cs typeface="Mangal" pitchFamily="2"/>
              </a:rPr>
              <a:t>	</a:t>
            </a:r>
            <a:r>
              <a:rPr lang="en-US" sz="2000" b="0" i="0" u="none" strike="noStrike" kern="0" cap="none" spc="0" baseline="0" dirty="0">
                <a:solidFill>
                  <a:srgbClr val="000000"/>
                </a:solidFill>
                <a:uFillTx/>
                <a:latin typeface="Gill Sans MT" pitchFamily="34"/>
                <a:ea typeface="Microsoft YaHei" pitchFamily="2"/>
                <a:cs typeface="Mangal" pitchFamily="2"/>
              </a:rPr>
              <a:t>Darpan </a:t>
            </a:r>
            <a:r>
              <a:rPr lang="en-US" sz="2000" b="0" i="0" u="none" strike="noStrike" kern="0" cap="none" spc="0" baseline="0" dirty="0" err="1">
                <a:solidFill>
                  <a:srgbClr val="000000"/>
                </a:solidFill>
                <a:uFillTx/>
                <a:latin typeface="Gill Sans MT" pitchFamily="34"/>
                <a:ea typeface="Microsoft YaHei" pitchFamily="2"/>
                <a:cs typeface="Mangal" pitchFamily="2"/>
              </a:rPr>
              <a:t>Padaria</a:t>
            </a:r>
            <a:endParaRPr lang="en-US" sz="2000" b="0" i="0" u="none" strike="noStrike" kern="0" cap="none" spc="0" baseline="0" dirty="0">
              <a:solidFill>
                <a:srgbClr val="000000"/>
              </a:solidFill>
              <a:uFillTx/>
              <a:latin typeface="Gill Sans MT" pitchFamily="34"/>
              <a:ea typeface="Microsoft YaHei" pitchFamily="2"/>
              <a:cs typeface="Mangal"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2000" b="0" i="0" u="none" strike="noStrike" kern="0" cap="none" spc="0" baseline="0" dirty="0">
                <a:solidFill>
                  <a:srgbClr val="000000"/>
                </a:solidFill>
                <a:uFillTx/>
                <a:latin typeface="Gill Sans MT" pitchFamily="34"/>
                <a:ea typeface="Microsoft YaHei" pitchFamily="2"/>
                <a:cs typeface="Mangal" pitchFamily="2"/>
              </a:rPr>
              <a:t>	Vishal Harijan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2000" b="0" i="0" u="none" strike="noStrike" kern="0" cap="none" spc="0" baseline="0" dirty="0">
                <a:solidFill>
                  <a:srgbClr val="000000"/>
                </a:solidFill>
                <a:uFillTx/>
                <a:latin typeface="Gill Sans MT" pitchFamily="34"/>
                <a:ea typeface="Microsoft YaHei" pitchFamily="2"/>
                <a:cs typeface="Mangal" pitchFamily="2"/>
              </a:rPr>
              <a:t>	Rajdeep </a:t>
            </a:r>
            <a:r>
              <a:rPr lang="en-US" sz="2000" b="0" i="0" u="none" strike="noStrike" kern="0" cap="none" spc="0" baseline="0" dirty="0" err="1">
                <a:solidFill>
                  <a:srgbClr val="000000"/>
                </a:solidFill>
                <a:uFillTx/>
                <a:latin typeface="Gill Sans MT" pitchFamily="34"/>
                <a:ea typeface="Microsoft YaHei" pitchFamily="2"/>
                <a:cs typeface="Mangal" pitchFamily="2"/>
              </a:rPr>
              <a:t>Chhasatiya</a:t>
            </a:r>
            <a:endParaRPr lang="en-US" sz="2000" b="0" i="0" u="none" strike="noStrike" kern="0" cap="none" spc="0" baseline="0" dirty="0">
              <a:solidFill>
                <a:srgbClr val="000000"/>
              </a:solidFill>
              <a:uFillTx/>
              <a:latin typeface="Gill Sans MT" pitchFamily="34"/>
              <a:ea typeface="Microsoft YaHei" pitchFamily="2"/>
              <a:cs typeface="Mangal"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2000" b="0" i="0" u="none" strike="noStrike" kern="0" cap="none" spc="0" baseline="0" dirty="0">
                <a:solidFill>
                  <a:srgbClr val="000000"/>
                </a:solidFill>
                <a:uFillTx/>
                <a:latin typeface="Gill Sans MT" pitchFamily="34"/>
                <a:ea typeface="Microsoft YaHei" pitchFamily="2"/>
                <a:cs typeface="Mangal" pitchFamily="2"/>
              </a:rPr>
              <a:t>	Dipak </a:t>
            </a:r>
            <a:r>
              <a:rPr lang="en-US" sz="2000" b="0" i="0" u="none" strike="noStrike" kern="0" cap="none" spc="0" baseline="0" dirty="0" err="1">
                <a:solidFill>
                  <a:srgbClr val="000000"/>
                </a:solidFill>
                <a:uFillTx/>
                <a:latin typeface="Gill Sans MT" pitchFamily="34"/>
                <a:ea typeface="Microsoft YaHei" pitchFamily="2"/>
                <a:cs typeface="Mangal" pitchFamily="2"/>
              </a:rPr>
              <a:t>Bariya</a:t>
            </a:r>
            <a:endParaRPr lang="en-US" sz="2000" b="0" i="0" u="none" strike="noStrike" kern="0" cap="none" spc="0" baseline="0" dirty="0">
              <a:solidFill>
                <a:srgbClr val="000000"/>
              </a:solidFill>
              <a:uFillTx/>
              <a:latin typeface="Gill Sans MT" pitchFamily="34"/>
              <a:ea typeface="Microsoft YaHei" pitchFamily="2"/>
              <a:cs typeface="Mangal" pitchFamily="2"/>
            </a:endParaRPr>
          </a:p>
        </p:txBody>
      </p:sp>
      <p:sp>
        <p:nvSpPr>
          <p:cNvPr id="6" name="TextBox 5">
            <a:extLst>
              <a:ext uri="{FF2B5EF4-FFF2-40B4-BE49-F238E27FC236}">
                <a16:creationId xmlns:a16="http://schemas.microsoft.com/office/drawing/2014/main" id="{DB8AFCC7-9192-47D3-BCB8-D48D1CD27580}"/>
              </a:ext>
            </a:extLst>
          </p:cNvPr>
          <p:cNvSpPr txBox="1"/>
          <p:nvPr/>
        </p:nvSpPr>
        <p:spPr>
          <a:xfrm>
            <a:off x="751582" y="3927238"/>
            <a:ext cx="3251158" cy="1015663"/>
          </a:xfrm>
          <a:prstGeom prst="rect">
            <a:avLst/>
          </a:prstGeom>
          <a:noFill/>
        </p:spPr>
        <p:txBody>
          <a:bodyPr wrap="square" rtlCol="0">
            <a:spAutoFit/>
          </a:bodyPr>
          <a:lstStyle/>
          <a:p>
            <a:r>
              <a:rPr lang="en-US" sz="2000" dirty="0">
                <a:latin typeface="Gill Sans MT" panose="020B0502020104020203" pitchFamily="34" charset="0"/>
              </a:rPr>
              <a:t>Guided by:</a:t>
            </a:r>
          </a:p>
          <a:p>
            <a:r>
              <a:rPr lang="en-US" sz="2000" dirty="0">
                <a:latin typeface="Gill Sans MT" panose="020B0502020104020203" pitchFamily="34" charset="0"/>
              </a:rPr>
              <a:t>	Dr. Manisha Pandya</a:t>
            </a:r>
          </a:p>
          <a:p>
            <a:r>
              <a:rPr lang="en-US" sz="2000" dirty="0">
                <a:latin typeface="Gill Sans MT" panose="020B0502020104020203" pitchFamily="34" charset="0"/>
              </a:rPr>
              <a:t>	Mr. </a:t>
            </a:r>
            <a:r>
              <a:rPr lang="en-US" sz="2000" dirty="0" err="1">
                <a:latin typeface="Gill Sans MT" panose="020B0502020104020203" pitchFamily="34" charset="0"/>
              </a:rPr>
              <a:t>Shrey</a:t>
            </a:r>
            <a:r>
              <a:rPr lang="en-US" sz="2000" dirty="0">
                <a:latin typeface="Gill Sans MT" panose="020B0502020104020203" pitchFamily="34" charset="0"/>
              </a:rPr>
              <a:t> Pandya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978B-E959-4A07-B4F8-BC7B5A470F70}"/>
              </a:ext>
            </a:extLst>
          </p:cNvPr>
          <p:cNvSpPr>
            <a:spLocks noGrp="1"/>
          </p:cNvSpPr>
          <p:nvPr>
            <p:ph type="title" idx="4294967295"/>
          </p:nvPr>
        </p:nvSpPr>
        <p:spPr/>
        <p:txBody>
          <a:bodyPr/>
          <a:lstStyle/>
          <a:p>
            <a:r>
              <a:rPr lang="en-US" sz="3600" b="1" dirty="0">
                <a:latin typeface="Gill Sans MT" panose="020B0502020104020203" pitchFamily="34" charset="0"/>
              </a:rPr>
              <a:t>DRUDGERY INDEX</a:t>
            </a:r>
            <a:endParaRPr lang="en-US" sz="3600" dirty="0"/>
          </a:p>
        </p:txBody>
      </p:sp>
      <p:sp>
        <p:nvSpPr>
          <p:cNvPr id="3" name="Text Placeholder 2">
            <a:extLst>
              <a:ext uri="{FF2B5EF4-FFF2-40B4-BE49-F238E27FC236}">
                <a16:creationId xmlns:a16="http://schemas.microsoft.com/office/drawing/2014/main" id="{65473AE9-2F69-4BCA-909D-5146602B9BA6}"/>
              </a:ext>
            </a:extLst>
          </p:cNvPr>
          <p:cNvSpPr>
            <a:spLocks noGrp="1"/>
          </p:cNvSpPr>
          <p:nvPr>
            <p:ph type="body" idx="4294967295"/>
          </p:nvPr>
        </p:nvSpPr>
        <p:spPr>
          <a:xfrm>
            <a:off x="503640" y="1507075"/>
            <a:ext cx="9417599" cy="3937399"/>
          </a:xfrm>
        </p:spPr>
        <p:txBody>
          <a:bodyPr>
            <a:normAutofit fontScale="92500" lnSpcReduction="10000"/>
          </a:bodyPr>
          <a:lstStyle/>
          <a:p>
            <a:pPr lvl="0">
              <a:lnSpc>
                <a:spcPct val="80000"/>
              </a:lnSpc>
              <a:buNone/>
            </a:pPr>
            <a:r>
              <a:rPr lang="en-US" sz="2000" dirty="0">
                <a:latin typeface="Gill Sans MT" panose="020B0502020104020203" pitchFamily="34" charset="0"/>
              </a:rPr>
              <a:t>To decide drudgery load for various farming activities</a:t>
            </a:r>
            <a:endParaRPr lang="en-IN" sz="2000" dirty="0">
              <a:latin typeface="Gill Sans MT" panose="020B0502020104020203" pitchFamily="34" charset="0"/>
            </a:endParaRPr>
          </a:p>
          <a:p>
            <a:pPr lvl="0">
              <a:lnSpc>
                <a:spcPct val="80000"/>
              </a:lnSpc>
              <a:buNone/>
            </a:pPr>
            <a:r>
              <a:rPr lang="en-US" sz="2000" dirty="0">
                <a:latin typeface="Gill Sans MT" panose="020B0502020104020203" pitchFamily="34" charset="0"/>
              </a:rPr>
              <a:t>        </a:t>
            </a:r>
          </a:p>
          <a:p>
            <a:pPr lvl="0">
              <a:lnSpc>
                <a:spcPct val="80000"/>
              </a:lnSpc>
              <a:buNone/>
            </a:pPr>
            <a:r>
              <a:rPr lang="en-US" sz="2000" dirty="0">
                <a:latin typeface="Gill Sans MT" panose="020B0502020104020203" pitchFamily="34" charset="0"/>
              </a:rPr>
              <a:t>       Drudgery Index  = [ (X+Y+Z)/3 ] *100</a:t>
            </a:r>
            <a:endParaRPr lang="en-IN" sz="2000" dirty="0">
              <a:latin typeface="Gill Sans MT" panose="020B0502020104020203" pitchFamily="34" charset="0"/>
            </a:endParaRPr>
          </a:p>
          <a:p>
            <a:pPr lvl="0">
              <a:lnSpc>
                <a:spcPct val="80000"/>
              </a:lnSpc>
              <a:buNone/>
            </a:pPr>
            <a:r>
              <a:rPr lang="en-US" sz="3200" dirty="0">
                <a:latin typeface="Gill Sans MT" panose="020B0502020104020203" pitchFamily="34" charset="0"/>
              </a:rPr>
              <a:t>	     </a:t>
            </a:r>
          </a:p>
          <a:p>
            <a:pPr lvl="0">
              <a:lnSpc>
                <a:spcPct val="80000"/>
              </a:lnSpc>
              <a:buNone/>
            </a:pPr>
            <a:r>
              <a:rPr lang="en-US" sz="3200" dirty="0">
                <a:latin typeface="Gill Sans MT" panose="020B0502020104020203" pitchFamily="34" charset="0"/>
              </a:rPr>
              <a:t>    </a:t>
            </a:r>
            <a:r>
              <a:rPr lang="en-US" sz="1800" dirty="0">
                <a:latin typeface="Gill Sans MT" panose="020B0502020104020203" pitchFamily="34" charset="0"/>
              </a:rPr>
              <a:t>Where, </a:t>
            </a:r>
          </a:p>
          <a:p>
            <a:pPr lvl="0">
              <a:lnSpc>
                <a:spcPct val="80000"/>
              </a:lnSpc>
              <a:buNone/>
            </a:pPr>
            <a:r>
              <a:rPr lang="en-US" sz="1800" dirty="0">
                <a:latin typeface="Gill Sans MT" panose="020B0502020104020203" pitchFamily="34" charset="0"/>
              </a:rPr>
              <a:t>       X = Co-efficient of frequency of performance </a:t>
            </a:r>
            <a:endParaRPr lang="en-IN" sz="1800" dirty="0">
              <a:latin typeface="Gill Sans MT" panose="020B0502020104020203" pitchFamily="34" charset="0"/>
            </a:endParaRPr>
          </a:p>
          <a:p>
            <a:pPr lvl="0">
              <a:lnSpc>
                <a:spcPct val="80000"/>
              </a:lnSpc>
              <a:buNone/>
            </a:pPr>
            <a:r>
              <a:rPr lang="en-US" sz="1800" dirty="0">
                <a:latin typeface="Gill Sans MT" panose="020B0502020104020203" pitchFamily="34" charset="0"/>
              </a:rPr>
              <a:t>       Y = Co-efficient of difficulty felt </a:t>
            </a:r>
            <a:endParaRPr lang="en-IN" sz="1800" dirty="0">
              <a:latin typeface="Gill Sans MT" panose="020B0502020104020203" pitchFamily="34" charset="0"/>
            </a:endParaRPr>
          </a:p>
          <a:p>
            <a:pPr lvl="0">
              <a:lnSpc>
                <a:spcPct val="80000"/>
              </a:lnSpc>
              <a:buNone/>
            </a:pPr>
            <a:r>
              <a:rPr lang="en-US" sz="1800" dirty="0">
                <a:latin typeface="Gill Sans MT" panose="020B0502020104020203" pitchFamily="34" charset="0"/>
              </a:rPr>
              <a:t>       Z = Co-efficient of time spent in particular farm activity</a:t>
            </a:r>
            <a:endParaRPr lang="en-IN" sz="1800" dirty="0">
              <a:latin typeface="Gill Sans MT" panose="020B0502020104020203" pitchFamily="34" charset="0"/>
            </a:endParaRPr>
          </a:p>
          <a:p>
            <a:pPr lvl="0">
              <a:lnSpc>
                <a:spcPct val="80000"/>
              </a:lnSpc>
            </a:pPr>
            <a:endParaRPr lang="en-IN" sz="2600" dirty="0">
              <a:latin typeface="Gill Sans MT" panose="020B0502020104020203" pitchFamily="34" charset="0"/>
            </a:endParaRPr>
          </a:p>
          <a:p>
            <a:pPr>
              <a:buNone/>
            </a:pPr>
            <a:r>
              <a:rPr lang="en-US" sz="1700" dirty="0">
                <a:latin typeface="Gill Sans MT" panose="020B0502020104020203" pitchFamily="34" charset="0"/>
              </a:rPr>
              <a:t>Y = Difficulty score			X = Performance score		Z = Time score</a:t>
            </a:r>
          </a:p>
          <a:p>
            <a:pPr>
              <a:buNone/>
            </a:pPr>
            <a:r>
              <a:rPr lang="en-US" sz="1700" dirty="0">
                <a:latin typeface="Gill Sans MT" panose="020B0502020104020203" pitchFamily="34" charset="0"/>
              </a:rPr>
              <a:t>        -   Very hard -5			More then 10 days - 6</a:t>
            </a:r>
          </a:p>
          <a:p>
            <a:pPr lvl="1"/>
            <a:r>
              <a:rPr lang="en-US" sz="1700" dirty="0">
                <a:latin typeface="Gill Sans MT" panose="020B0502020104020203" pitchFamily="34" charset="0"/>
              </a:rPr>
              <a:t>Hard – 4 			8 – 10 days - 5		No of hour * no of days per crop</a:t>
            </a:r>
          </a:p>
          <a:p>
            <a:pPr lvl="1"/>
            <a:r>
              <a:rPr lang="en-US" sz="1700" dirty="0">
                <a:latin typeface="Gill Sans MT" panose="020B0502020104020203" pitchFamily="34" charset="0"/>
              </a:rPr>
              <a:t>Neutral – 3 			</a:t>
            </a:r>
            <a:r>
              <a:rPr lang="en-IN" sz="1700" dirty="0">
                <a:latin typeface="Gill Sans MT" panose="020B0502020104020203" pitchFamily="34" charset="0"/>
              </a:rPr>
              <a:t>6 – 8 days - 4</a:t>
            </a:r>
            <a:endParaRPr lang="en-US" sz="1700" dirty="0">
              <a:latin typeface="Gill Sans MT" panose="020B0502020104020203" pitchFamily="34" charset="0"/>
            </a:endParaRPr>
          </a:p>
          <a:p>
            <a:pPr lvl="1"/>
            <a:r>
              <a:rPr lang="en-US" sz="1700" dirty="0">
                <a:latin typeface="Gill Sans MT" panose="020B0502020104020203" pitchFamily="34" charset="0"/>
              </a:rPr>
              <a:t>Easy – 2 			4 – 6 days - 3</a:t>
            </a:r>
          </a:p>
          <a:p>
            <a:pPr lvl="1"/>
            <a:r>
              <a:rPr lang="en-US" sz="1700" dirty="0">
                <a:latin typeface="Gill Sans MT" panose="020B0502020104020203" pitchFamily="34" charset="0"/>
              </a:rPr>
              <a:t>Very easy – 1 		2 – 4 days	- 2</a:t>
            </a:r>
          </a:p>
          <a:p>
            <a:pPr marL="457200" lvl="1" indent="0">
              <a:buNone/>
            </a:pPr>
            <a:r>
              <a:rPr lang="en-US" sz="1700" dirty="0">
                <a:latin typeface="Gill Sans MT" panose="020B0502020104020203" pitchFamily="34" charset="0"/>
              </a:rPr>
              <a:t>				0 – 2 days - 1</a:t>
            </a:r>
          </a:p>
        </p:txBody>
      </p:sp>
    </p:spTree>
    <p:extLst>
      <p:ext uri="{BB962C8B-B14F-4D97-AF65-F5344CB8AC3E}">
        <p14:creationId xmlns:p14="http://schemas.microsoft.com/office/powerpoint/2010/main" val="348924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0FEB2-566A-43B8-9A28-F29BD0CB0FAC}"/>
              </a:ext>
            </a:extLst>
          </p:cNvPr>
          <p:cNvSpPr txBox="1"/>
          <p:nvPr/>
        </p:nvSpPr>
        <p:spPr>
          <a:xfrm>
            <a:off x="414428" y="22069"/>
            <a:ext cx="9251768" cy="707886"/>
          </a:xfrm>
          <a:prstGeom prst="rect">
            <a:avLst/>
          </a:prstGeom>
          <a:noFill/>
        </p:spPr>
        <p:txBody>
          <a:bodyPr wrap="square" rtlCol="0">
            <a:spAutoFit/>
          </a:bodyPr>
          <a:lstStyle/>
          <a:p>
            <a:pPr algn="ctr"/>
            <a:r>
              <a:rPr lang="en-IN" sz="4000" b="1" u="sng" dirty="0">
                <a:latin typeface="Gill Sans MT" panose="020B0502020104020203" pitchFamily="34" charset="0"/>
              </a:rPr>
              <a:t>GRAPHICAL  VISUALIZATION</a:t>
            </a:r>
          </a:p>
        </p:txBody>
      </p:sp>
      <p:graphicFrame>
        <p:nvGraphicFramePr>
          <p:cNvPr id="7" name="Chart 6">
            <a:extLst>
              <a:ext uri="{FF2B5EF4-FFF2-40B4-BE49-F238E27FC236}">
                <a16:creationId xmlns:a16="http://schemas.microsoft.com/office/drawing/2014/main" id="{26937137-DFBE-4BAD-A3FA-FBF86479E53E}"/>
              </a:ext>
            </a:extLst>
          </p:cNvPr>
          <p:cNvGraphicFramePr/>
          <p:nvPr>
            <p:extLst>
              <p:ext uri="{D42A27DB-BD31-4B8C-83A1-F6EECF244321}">
                <p14:modId xmlns:p14="http://schemas.microsoft.com/office/powerpoint/2010/main" val="1702319512"/>
              </p:ext>
            </p:extLst>
          </p:nvPr>
        </p:nvGraphicFramePr>
        <p:xfrm>
          <a:off x="0" y="933224"/>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28A7035A-53D1-4D72-966D-6F2BB88581FE}"/>
              </a:ext>
            </a:extLst>
          </p:cNvPr>
          <p:cNvPicPr/>
          <p:nvPr/>
        </p:nvPicPr>
        <p:blipFill>
          <a:blip r:embed="rId4"/>
          <a:stretch>
            <a:fillRect/>
          </a:stretch>
        </p:blipFill>
        <p:spPr>
          <a:xfrm>
            <a:off x="5154930" y="933224"/>
            <a:ext cx="4831902" cy="3116580"/>
          </a:xfrm>
          <a:prstGeom prst="rect">
            <a:avLst/>
          </a:prstGeom>
        </p:spPr>
      </p:pic>
      <p:sp>
        <p:nvSpPr>
          <p:cNvPr id="4" name="TextBox 3">
            <a:extLst>
              <a:ext uri="{FF2B5EF4-FFF2-40B4-BE49-F238E27FC236}">
                <a16:creationId xmlns:a16="http://schemas.microsoft.com/office/drawing/2014/main" id="{91DAA5E6-9665-4EBA-8E16-27CC90BFFB15}"/>
              </a:ext>
            </a:extLst>
          </p:cNvPr>
          <p:cNvSpPr txBox="1"/>
          <p:nvPr/>
        </p:nvSpPr>
        <p:spPr>
          <a:xfrm>
            <a:off x="208411" y="4056033"/>
            <a:ext cx="4642989" cy="1077218"/>
          </a:xfrm>
          <a:prstGeom prst="rect">
            <a:avLst/>
          </a:prstGeom>
          <a:noFill/>
        </p:spPr>
        <p:txBody>
          <a:bodyPr wrap="square" rtlCol="0">
            <a:spAutoFit/>
          </a:bodyPr>
          <a:lstStyle/>
          <a:p>
            <a:pPr algn="just"/>
            <a:r>
              <a:rPr lang="en-US" sz="1600" dirty="0">
                <a:latin typeface="Gill Sans MT" panose="020B0502020104020203" pitchFamily="34" charset="0"/>
              </a:rPr>
              <a:t>INTERPRETATION: 69.60% of women belongs to Middle class family,  25.60% women belongs to Lower middle class family. And 4.80% comes from upper middle class family.</a:t>
            </a:r>
          </a:p>
        </p:txBody>
      </p:sp>
      <p:sp>
        <p:nvSpPr>
          <p:cNvPr id="5" name="TextBox 4">
            <a:extLst>
              <a:ext uri="{FF2B5EF4-FFF2-40B4-BE49-F238E27FC236}">
                <a16:creationId xmlns:a16="http://schemas.microsoft.com/office/drawing/2014/main" id="{45F1B0EA-1BA5-493A-AEAF-DF10A13517AD}"/>
              </a:ext>
            </a:extLst>
          </p:cNvPr>
          <p:cNvSpPr txBox="1"/>
          <p:nvPr/>
        </p:nvSpPr>
        <p:spPr>
          <a:xfrm>
            <a:off x="5050061" y="4056033"/>
            <a:ext cx="4831902" cy="1077218"/>
          </a:xfrm>
          <a:prstGeom prst="rect">
            <a:avLst/>
          </a:prstGeom>
          <a:noFill/>
        </p:spPr>
        <p:txBody>
          <a:bodyPr wrap="square" rtlCol="0">
            <a:spAutoFit/>
          </a:bodyPr>
          <a:lstStyle/>
          <a:p>
            <a:pPr algn="just"/>
            <a:r>
              <a:rPr lang="en-US" sz="1600" dirty="0">
                <a:latin typeface="Gill Sans MT" panose="020B0502020104020203" pitchFamily="34" charset="0"/>
              </a:rPr>
              <a:t>INTERPRETATION:  Percentage of illiterate women are bigger than any other category. After that most women completes their primary, middle and high school education.</a:t>
            </a:r>
          </a:p>
        </p:txBody>
      </p:sp>
    </p:spTree>
    <p:extLst>
      <p:ext uri="{BB962C8B-B14F-4D97-AF65-F5344CB8AC3E}">
        <p14:creationId xmlns:p14="http://schemas.microsoft.com/office/powerpoint/2010/main" val="17030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6ADAF5-701A-4544-9DF3-65592617850A}"/>
              </a:ext>
            </a:extLst>
          </p:cNvPr>
          <p:cNvPicPr/>
          <p:nvPr/>
        </p:nvPicPr>
        <p:blipFill>
          <a:blip r:embed="rId2"/>
          <a:stretch>
            <a:fillRect/>
          </a:stretch>
        </p:blipFill>
        <p:spPr>
          <a:xfrm>
            <a:off x="98855" y="103265"/>
            <a:ext cx="4678885" cy="2594215"/>
          </a:xfrm>
          <a:prstGeom prst="rect">
            <a:avLst/>
          </a:prstGeom>
        </p:spPr>
      </p:pic>
      <p:pic>
        <p:nvPicPr>
          <p:cNvPr id="5" name="Picture 4">
            <a:extLst>
              <a:ext uri="{FF2B5EF4-FFF2-40B4-BE49-F238E27FC236}">
                <a16:creationId xmlns:a16="http://schemas.microsoft.com/office/drawing/2014/main" id="{5F12A709-9064-4E35-9E6F-3D9DAD42C08E}"/>
              </a:ext>
            </a:extLst>
          </p:cNvPr>
          <p:cNvPicPr/>
          <p:nvPr/>
        </p:nvPicPr>
        <p:blipFill>
          <a:blip r:embed="rId3"/>
          <a:stretch>
            <a:fillRect/>
          </a:stretch>
        </p:blipFill>
        <p:spPr>
          <a:xfrm>
            <a:off x="5554980" y="3053423"/>
            <a:ext cx="4426791" cy="2537460"/>
          </a:xfrm>
          <a:prstGeom prst="rect">
            <a:avLst/>
          </a:prstGeom>
        </p:spPr>
      </p:pic>
      <p:sp>
        <p:nvSpPr>
          <p:cNvPr id="2" name="TextBox 1">
            <a:extLst>
              <a:ext uri="{FF2B5EF4-FFF2-40B4-BE49-F238E27FC236}">
                <a16:creationId xmlns:a16="http://schemas.microsoft.com/office/drawing/2014/main" id="{4C79FCEF-D43A-46DF-91B7-7E8E14F56661}"/>
              </a:ext>
            </a:extLst>
          </p:cNvPr>
          <p:cNvSpPr txBox="1"/>
          <p:nvPr/>
        </p:nvSpPr>
        <p:spPr>
          <a:xfrm>
            <a:off x="5449331" y="400504"/>
            <a:ext cx="4127156" cy="830997"/>
          </a:xfrm>
          <a:prstGeom prst="rect">
            <a:avLst/>
          </a:prstGeom>
          <a:noFill/>
        </p:spPr>
        <p:txBody>
          <a:bodyPr wrap="square" rtlCol="0">
            <a:spAutoFit/>
          </a:bodyPr>
          <a:lstStyle/>
          <a:p>
            <a:pPr algn="just"/>
            <a:r>
              <a:rPr lang="en-US" sz="1600" dirty="0">
                <a:latin typeface="Gill Sans MT" panose="020B0502020104020203" pitchFamily="34" charset="0"/>
              </a:rPr>
              <a:t>INTERPRETATION: Most women generally prefers either to do housework or to work in farm or both.</a:t>
            </a:r>
          </a:p>
        </p:txBody>
      </p:sp>
      <p:sp>
        <p:nvSpPr>
          <p:cNvPr id="3" name="TextBox 2">
            <a:extLst>
              <a:ext uri="{FF2B5EF4-FFF2-40B4-BE49-F238E27FC236}">
                <a16:creationId xmlns:a16="http://schemas.microsoft.com/office/drawing/2014/main" id="{7B8BF4C0-31A0-4270-90AF-9E73149B7260}"/>
              </a:ext>
            </a:extLst>
          </p:cNvPr>
          <p:cNvSpPr txBox="1"/>
          <p:nvPr/>
        </p:nvSpPr>
        <p:spPr>
          <a:xfrm>
            <a:off x="98854" y="3906654"/>
            <a:ext cx="4257675" cy="830997"/>
          </a:xfrm>
          <a:prstGeom prst="rect">
            <a:avLst/>
          </a:prstGeom>
          <a:noFill/>
        </p:spPr>
        <p:txBody>
          <a:bodyPr wrap="square" rtlCol="0">
            <a:spAutoFit/>
          </a:bodyPr>
          <a:lstStyle/>
          <a:p>
            <a:pPr algn="just"/>
            <a:r>
              <a:rPr lang="en-US" sz="1600" dirty="0">
                <a:latin typeface="Gill Sans MT" panose="020B0502020104020203" pitchFamily="34" charset="0"/>
              </a:rPr>
              <a:t>INTERPRETATION: We, can see that, in village there are more population comes from SC and OBC cast.</a:t>
            </a:r>
          </a:p>
        </p:txBody>
      </p:sp>
    </p:spTree>
    <p:extLst>
      <p:ext uri="{BB962C8B-B14F-4D97-AF65-F5344CB8AC3E}">
        <p14:creationId xmlns:p14="http://schemas.microsoft.com/office/powerpoint/2010/main" val="136815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700F7D9-93A2-4698-B4FD-59CD8B06926E}"/>
              </a:ext>
            </a:extLst>
          </p:cNvPr>
          <p:cNvGraphicFramePr/>
          <p:nvPr>
            <p:extLst>
              <p:ext uri="{D42A27DB-BD31-4B8C-83A1-F6EECF244321}">
                <p14:modId xmlns:p14="http://schemas.microsoft.com/office/powerpoint/2010/main" val="2171299662"/>
              </p:ext>
            </p:extLst>
          </p:nvPr>
        </p:nvGraphicFramePr>
        <p:xfrm>
          <a:off x="1853513" y="192504"/>
          <a:ext cx="5570622" cy="357338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05764E50-EBD0-48CD-A17C-28E56F38E8E7}"/>
              </a:ext>
            </a:extLst>
          </p:cNvPr>
          <p:cNvSpPr txBox="1"/>
          <p:nvPr/>
        </p:nvSpPr>
        <p:spPr>
          <a:xfrm>
            <a:off x="321893" y="4049618"/>
            <a:ext cx="8902117" cy="646331"/>
          </a:xfrm>
          <a:prstGeom prst="rect">
            <a:avLst/>
          </a:prstGeom>
          <a:noFill/>
        </p:spPr>
        <p:txBody>
          <a:bodyPr wrap="square" rtlCol="0">
            <a:spAutoFit/>
          </a:bodyPr>
          <a:lstStyle/>
          <a:p>
            <a:pPr algn="just"/>
            <a:r>
              <a:rPr lang="en-US" b="1" dirty="0">
                <a:latin typeface="Gill Sans MT" panose="020B0502020104020203" pitchFamily="34" charset="0"/>
              </a:rPr>
              <a:t>INTERPRETATION</a:t>
            </a:r>
            <a:r>
              <a:rPr lang="en-US" dirty="0">
                <a:latin typeface="Gill Sans MT" panose="020B0502020104020203" pitchFamily="34" charset="0"/>
              </a:rPr>
              <a:t>: Weeding, Farm Cleaning, Sowing, and Fodder cutting are the most drudgery prone farm activities</a:t>
            </a:r>
            <a:r>
              <a:rPr lang="en-US" sz="1600" dirty="0">
                <a:latin typeface="Gill Sans MT" panose="020B0502020104020203" pitchFamily="34" charset="0"/>
              </a:rPr>
              <a:t>.</a:t>
            </a:r>
          </a:p>
        </p:txBody>
      </p:sp>
    </p:spTree>
    <p:extLst>
      <p:ext uri="{BB962C8B-B14F-4D97-AF65-F5344CB8AC3E}">
        <p14:creationId xmlns:p14="http://schemas.microsoft.com/office/powerpoint/2010/main" val="91366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CB338B-07E4-4D2F-A399-79B5942AE50B}"/>
              </a:ext>
            </a:extLst>
          </p:cNvPr>
          <p:cNvPicPr/>
          <p:nvPr/>
        </p:nvPicPr>
        <p:blipFill>
          <a:blip r:embed="rId2"/>
          <a:stretch>
            <a:fillRect/>
          </a:stretch>
        </p:blipFill>
        <p:spPr>
          <a:xfrm>
            <a:off x="1" y="0"/>
            <a:ext cx="5040312" cy="2835275"/>
          </a:xfrm>
          <a:prstGeom prst="rect">
            <a:avLst/>
          </a:prstGeom>
        </p:spPr>
      </p:pic>
      <p:pic>
        <p:nvPicPr>
          <p:cNvPr id="6" name="Picture 5">
            <a:extLst>
              <a:ext uri="{FF2B5EF4-FFF2-40B4-BE49-F238E27FC236}">
                <a16:creationId xmlns:a16="http://schemas.microsoft.com/office/drawing/2014/main" id="{41CEEA3E-F2EB-43E8-8073-8C0BE37B3D62}"/>
              </a:ext>
            </a:extLst>
          </p:cNvPr>
          <p:cNvPicPr/>
          <p:nvPr/>
        </p:nvPicPr>
        <p:blipFill>
          <a:blip r:embed="rId3"/>
          <a:stretch>
            <a:fillRect/>
          </a:stretch>
        </p:blipFill>
        <p:spPr>
          <a:xfrm>
            <a:off x="5332162" y="2674619"/>
            <a:ext cx="4748463" cy="2995931"/>
          </a:xfrm>
          <a:prstGeom prst="rect">
            <a:avLst/>
          </a:prstGeom>
        </p:spPr>
      </p:pic>
      <p:sp>
        <p:nvSpPr>
          <p:cNvPr id="7" name="TextBox 6">
            <a:extLst>
              <a:ext uri="{FF2B5EF4-FFF2-40B4-BE49-F238E27FC236}">
                <a16:creationId xmlns:a16="http://schemas.microsoft.com/office/drawing/2014/main" id="{E7B77B71-5251-4CAF-B557-66073D59973C}"/>
              </a:ext>
            </a:extLst>
          </p:cNvPr>
          <p:cNvSpPr txBox="1"/>
          <p:nvPr/>
        </p:nvSpPr>
        <p:spPr>
          <a:xfrm>
            <a:off x="0" y="3648010"/>
            <a:ext cx="4748463" cy="830997"/>
          </a:xfrm>
          <a:prstGeom prst="rect">
            <a:avLst/>
          </a:prstGeom>
          <a:noFill/>
        </p:spPr>
        <p:txBody>
          <a:bodyPr wrap="square" rtlCol="0">
            <a:spAutoFit/>
          </a:bodyPr>
          <a:lstStyle/>
          <a:p>
            <a:pPr algn="just"/>
            <a:r>
              <a:rPr lang="en-US" sz="1600" dirty="0">
                <a:latin typeface="Gill Sans MT" panose="020B0502020104020203" pitchFamily="34" charset="0"/>
              </a:rPr>
              <a:t>INTERPRETATION: We can observe that majority of women are spending almost 5-8 hours per day for various farm activities.</a:t>
            </a:r>
            <a:endParaRPr lang="en-US" dirty="0"/>
          </a:p>
        </p:txBody>
      </p:sp>
      <p:sp>
        <p:nvSpPr>
          <p:cNvPr id="8" name="TextBox 7">
            <a:extLst>
              <a:ext uri="{FF2B5EF4-FFF2-40B4-BE49-F238E27FC236}">
                <a16:creationId xmlns:a16="http://schemas.microsoft.com/office/drawing/2014/main" id="{92AAB9E4-A06F-4FEA-8313-CE904AD17FBC}"/>
              </a:ext>
            </a:extLst>
          </p:cNvPr>
          <p:cNvSpPr txBox="1"/>
          <p:nvPr/>
        </p:nvSpPr>
        <p:spPr>
          <a:xfrm>
            <a:off x="5398169" y="198556"/>
            <a:ext cx="3954162" cy="1323439"/>
          </a:xfrm>
          <a:prstGeom prst="rect">
            <a:avLst/>
          </a:prstGeom>
          <a:noFill/>
        </p:spPr>
        <p:txBody>
          <a:bodyPr wrap="square" rtlCol="0">
            <a:spAutoFit/>
          </a:bodyPr>
          <a:lstStyle/>
          <a:p>
            <a:pPr algn="just"/>
            <a:r>
              <a:rPr lang="en-US" sz="1600" dirty="0">
                <a:latin typeface="Gill Sans MT" panose="020B0502020104020203" pitchFamily="34" charset="0"/>
              </a:rPr>
              <a:t>INTERPRETATION: From the above graph, most people feels that all activities are hard for them. According to women Weeding, Farm cleaning and Fodder cutting activities are the most challenging activity for them.</a:t>
            </a:r>
          </a:p>
        </p:txBody>
      </p:sp>
    </p:spTree>
    <p:extLst>
      <p:ext uri="{BB962C8B-B14F-4D97-AF65-F5344CB8AC3E}">
        <p14:creationId xmlns:p14="http://schemas.microsoft.com/office/powerpoint/2010/main" val="361178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4698311A-D66D-4A96-B7FE-7718BEAB8C37}"/>
              </a:ext>
            </a:extLst>
          </p:cNvPr>
          <p:cNvGraphicFramePr>
            <a:graphicFrameLocks/>
          </p:cNvGraphicFramePr>
          <p:nvPr>
            <p:extLst>
              <p:ext uri="{D42A27DB-BD31-4B8C-83A1-F6EECF244321}">
                <p14:modId xmlns:p14="http://schemas.microsoft.com/office/powerpoint/2010/main" val="772276051"/>
              </p:ext>
            </p:extLst>
          </p:nvPr>
        </p:nvGraphicFramePr>
        <p:xfrm>
          <a:off x="1565591" y="137160"/>
          <a:ext cx="6949441" cy="392049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8613B641-C5E0-4CD1-840C-40F5A61BBF3E}"/>
              </a:ext>
            </a:extLst>
          </p:cNvPr>
          <p:cNvSpPr txBox="1"/>
          <p:nvPr/>
        </p:nvSpPr>
        <p:spPr>
          <a:xfrm>
            <a:off x="628650" y="4560570"/>
            <a:ext cx="7738110" cy="646331"/>
          </a:xfrm>
          <a:prstGeom prst="rect">
            <a:avLst/>
          </a:prstGeom>
          <a:noFill/>
        </p:spPr>
        <p:txBody>
          <a:bodyPr wrap="square" rtlCol="0">
            <a:spAutoFit/>
          </a:bodyPr>
          <a:lstStyle/>
          <a:p>
            <a:r>
              <a:rPr lang="en-IN" b="1" dirty="0">
                <a:latin typeface="Gill Sans MT" panose="020B0502020104020203" pitchFamily="34" charset="0"/>
              </a:rPr>
              <a:t>INTERPRETATION:  </a:t>
            </a:r>
            <a:r>
              <a:rPr lang="en-IN" dirty="0">
                <a:latin typeface="Gill Sans MT" panose="020B0502020104020203" pitchFamily="34" charset="0"/>
              </a:rPr>
              <a:t>More than 50% of women having joint pain/injuries during farming activity.</a:t>
            </a:r>
            <a:endParaRPr lang="en-IN" b="1" dirty="0">
              <a:latin typeface="Gill Sans MT" panose="020B0502020104020203" pitchFamily="34" charset="0"/>
            </a:endParaRPr>
          </a:p>
        </p:txBody>
      </p:sp>
    </p:spTree>
    <p:extLst>
      <p:ext uri="{BB962C8B-B14F-4D97-AF65-F5344CB8AC3E}">
        <p14:creationId xmlns:p14="http://schemas.microsoft.com/office/powerpoint/2010/main" val="2804513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3122A-922A-49E9-93D3-D7C69492ECF5}"/>
              </a:ext>
            </a:extLst>
          </p:cNvPr>
          <p:cNvSpPr txBox="1"/>
          <p:nvPr/>
        </p:nvSpPr>
        <p:spPr>
          <a:xfrm>
            <a:off x="437146" y="114726"/>
            <a:ext cx="9435903" cy="769441"/>
          </a:xfrm>
          <a:prstGeom prst="rect">
            <a:avLst/>
          </a:prstGeom>
          <a:noFill/>
        </p:spPr>
        <p:txBody>
          <a:bodyPr wrap="square" rtlCol="0">
            <a:spAutoFit/>
          </a:bodyPr>
          <a:lstStyle/>
          <a:p>
            <a:pPr algn="ctr"/>
            <a:r>
              <a:rPr lang="en-IN" sz="4400" b="1" u="sng" dirty="0">
                <a:latin typeface="Gill Sans MT" panose="020B0502020104020203" pitchFamily="34" charset="0"/>
              </a:rPr>
              <a:t>STATISTICAL  ANALYSIS</a:t>
            </a:r>
          </a:p>
        </p:txBody>
      </p:sp>
      <p:sp>
        <p:nvSpPr>
          <p:cNvPr id="3" name="TextBox 2">
            <a:extLst>
              <a:ext uri="{FF2B5EF4-FFF2-40B4-BE49-F238E27FC236}">
                <a16:creationId xmlns:a16="http://schemas.microsoft.com/office/drawing/2014/main" id="{44304BF6-82CE-421C-B057-5C76551DBA8F}"/>
              </a:ext>
            </a:extLst>
          </p:cNvPr>
          <p:cNvSpPr txBox="1"/>
          <p:nvPr/>
        </p:nvSpPr>
        <p:spPr>
          <a:xfrm>
            <a:off x="207576" y="884167"/>
            <a:ext cx="9665473" cy="5355312"/>
          </a:xfrm>
          <a:prstGeom prst="rect">
            <a:avLst/>
          </a:prstGeom>
          <a:noFill/>
        </p:spPr>
        <p:txBody>
          <a:bodyPr wrap="square" rtlCol="0">
            <a:spAutoFit/>
          </a:bodyPr>
          <a:lstStyle/>
          <a:p>
            <a:pPr algn="just"/>
            <a:r>
              <a:rPr lang="en-IN" b="1" u="sng" dirty="0">
                <a:latin typeface="Gill Sans MT" panose="020B0502020104020203" pitchFamily="34" charset="0"/>
              </a:rPr>
              <a:t>NORMALITY TEST </a:t>
            </a:r>
          </a:p>
          <a:p>
            <a:pPr algn="just"/>
            <a:endParaRPr lang="en-IN" b="1" u="sng" dirty="0">
              <a:latin typeface="Gill Sans MT" panose="020B0502020104020203" pitchFamily="34" charset="0"/>
            </a:endParaRPr>
          </a:p>
          <a:p>
            <a:pPr algn="just"/>
            <a:r>
              <a:rPr lang="en-IN" b="1" dirty="0">
                <a:latin typeface="Gill Sans MT" panose="020B0502020104020203" pitchFamily="34" charset="0"/>
              </a:rPr>
              <a:t>-By </a:t>
            </a:r>
            <a:r>
              <a:rPr lang="en-IN" b="1" dirty="0" err="1">
                <a:latin typeface="Gill Sans MT" panose="020B0502020104020203" pitchFamily="34" charset="0"/>
              </a:rPr>
              <a:t>shapiro</a:t>
            </a:r>
            <a:r>
              <a:rPr lang="en-IN" b="1" dirty="0">
                <a:latin typeface="Gill Sans MT" panose="020B0502020104020203" pitchFamily="34" charset="0"/>
              </a:rPr>
              <a:t> </a:t>
            </a:r>
            <a:r>
              <a:rPr lang="en-IN" b="1" dirty="0" err="1">
                <a:latin typeface="Gill Sans MT" panose="020B0502020104020203" pitchFamily="34" charset="0"/>
              </a:rPr>
              <a:t>wilk</a:t>
            </a:r>
            <a:r>
              <a:rPr lang="en-IN" b="1" dirty="0">
                <a:latin typeface="Gill Sans MT" panose="020B0502020104020203" pitchFamily="34" charset="0"/>
              </a:rPr>
              <a:t> test</a:t>
            </a:r>
          </a:p>
          <a:p>
            <a:pPr algn="just"/>
            <a:endParaRPr lang="en-IN" b="1" dirty="0">
              <a:latin typeface="Gill Sans MT" panose="020B0502020104020203" pitchFamily="34" charset="0"/>
            </a:endParaRPr>
          </a:p>
          <a:p>
            <a:pPr algn="just"/>
            <a:r>
              <a:rPr lang="en-IN" b="1" dirty="0">
                <a:latin typeface="Gill Sans MT" panose="020B0502020104020203" pitchFamily="34" charset="0"/>
              </a:rPr>
              <a:t>Objective:   </a:t>
            </a:r>
            <a:r>
              <a:rPr lang="en-IN" dirty="0">
                <a:latin typeface="Gill Sans MT" panose="020B0502020104020203" pitchFamily="34" charset="0"/>
              </a:rPr>
              <a:t>To check whether SES follows Normally distribution or not.</a:t>
            </a:r>
          </a:p>
          <a:p>
            <a:pPr algn="just"/>
            <a:endParaRPr lang="en-IN" dirty="0">
              <a:latin typeface="Gill Sans MT" panose="020B0502020104020203" pitchFamily="34" charset="0"/>
            </a:endParaRPr>
          </a:p>
          <a:p>
            <a:pPr algn="just"/>
            <a:r>
              <a:rPr lang="en-IN" b="1" dirty="0">
                <a:latin typeface="Gill Sans MT" panose="020B0502020104020203" pitchFamily="34" charset="0"/>
              </a:rPr>
              <a:t>Hypothesis:</a:t>
            </a:r>
          </a:p>
          <a:p>
            <a:pPr algn="just"/>
            <a:r>
              <a:rPr lang="en-IN" b="1" dirty="0">
                <a:latin typeface="Gill Sans MT" panose="020B0502020104020203" pitchFamily="34" charset="0"/>
              </a:rPr>
              <a:t>	</a:t>
            </a:r>
            <a:r>
              <a:rPr lang="en-IN" dirty="0">
                <a:latin typeface="Gill Sans MT" panose="020B0502020104020203" pitchFamily="34" charset="0"/>
              </a:rPr>
              <a:t>Ho : SES is normally distributed.</a:t>
            </a:r>
          </a:p>
          <a:p>
            <a:pPr algn="just"/>
            <a:r>
              <a:rPr lang="en-IN" dirty="0">
                <a:latin typeface="Gill Sans MT" panose="020B0502020104020203" pitchFamily="34" charset="0"/>
              </a:rPr>
              <a:t>	H1 : SES is non-normally distributed.</a:t>
            </a:r>
          </a:p>
          <a:p>
            <a:pPr algn="just"/>
            <a:endParaRPr lang="en-IN" b="1" dirty="0">
              <a:latin typeface="Gill Sans MT" panose="020B0502020104020203" pitchFamily="34" charset="0"/>
            </a:endParaRPr>
          </a:p>
          <a:p>
            <a:pPr algn="just"/>
            <a:r>
              <a:rPr lang="en-IN" b="1" dirty="0">
                <a:latin typeface="Gill Sans MT" panose="020B0502020104020203" pitchFamily="34" charset="0"/>
              </a:rPr>
              <a:t>Output:</a:t>
            </a:r>
          </a:p>
          <a:p>
            <a:pPr algn="just"/>
            <a:r>
              <a:rPr lang="en-IN" b="1" dirty="0">
                <a:latin typeface="Gill Sans MT" panose="020B0502020104020203" pitchFamily="34" charset="0"/>
              </a:rPr>
              <a:t>	</a:t>
            </a:r>
            <a:r>
              <a:rPr lang="en-IN" dirty="0">
                <a:latin typeface="Gill Sans MT" panose="020B0502020104020203" pitchFamily="34" charset="0"/>
              </a:rPr>
              <a:t>test statistic = 0.981</a:t>
            </a:r>
          </a:p>
          <a:p>
            <a:pPr algn="just"/>
            <a:r>
              <a:rPr lang="en-IN" dirty="0">
                <a:latin typeface="Gill Sans MT" panose="020B0502020104020203" pitchFamily="34" charset="0"/>
              </a:rPr>
              <a:t>	p value = 0.079</a:t>
            </a:r>
          </a:p>
          <a:p>
            <a:pPr algn="just"/>
            <a:endParaRPr lang="en-IN" b="1" dirty="0">
              <a:latin typeface="Gill Sans MT" panose="020B0502020104020203" pitchFamily="34" charset="0"/>
            </a:endParaRPr>
          </a:p>
          <a:p>
            <a:pPr algn="just"/>
            <a:r>
              <a:rPr lang="en-IN" b="1" dirty="0">
                <a:latin typeface="Gill Sans MT" panose="020B0502020104020203" pitchFamily="34" charset="0"/>
              </a:rPr>
              <a:t>Conclusion:</a:t>
            </a:r>
          </a:p>
          <a:p>
            <a:pPr algn="just"/>
            <a:r>
              <a:rPr lang="en-IN" b="1" dirty="0">
                <a:latin typeface="Gill Sans MT" panose="020B0502020104020203" pitchFamily="34" charset="0"/>
              </a:rPr>
              <a:t>	</a:t>
            </a:r>
            <a:r>
              <a:rPr lang="en-IN" dirty="0">
                <a:latin typeface="Gill Sans MT" panose="020B0502020104020203" pitchFamily="34" charset="0"/>
              </a:rPr>
              <a:t>p value &gt; alpha, so test not significant, and we do not reject Ho, and conclude that SES is normally distributed.</a:t>
            </a:r>
          </a:p>
          <a:p>
            <a:pPr algn="just"/>
            <a:endParaRPr lang="en-IN" b="1" dirty="0">
              <a:latin typeface="Gill Sans MT" panose="020B0502020104020203" pitchFamily="34" charset="0"/>
            </a:endParaRPr>
          </a:p>
          <a:p>
            <a:pPr algn="just"/>
            <a:endParaRPr lang="en-IN" b="1" dirty="0">
              <a:latin typeface="Gill Sans MT" panose="020B0502020104020203" pitchFamily="34" charset="0"/>
            </a:endParaRPr>
          </a:p>
        </p:txBody>
      </p:sp>
    </p:spTree>
    <p:extLst>
      <p:ext uri="{BB962C8B-B14F-4D97-AF65-F5344CB8AC3E}">
        <p14:creationId xmlns:p14="http://schemas.microsoft.com/office/powerpoint/2010/main" val="407546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02C6B7-C863-4B2B-A853-A2FD9B367D7E}"/>
              </a:ext>
            </a:extLst>
          </p:cNvPr>
          <p:cNvSpPr txBox="1"/>
          <p:nvPr/>
        </p:nvSpPr>
        <p:spPr>
          <a:xfrm>
            <a:off x="417690" y="592237"/>
            <a:ext cx="8025065" cy="5078313"/>
          </a:xfrm>
          <a:prstGeom prst="rect">
            <a:avLst/>
          </a:prstGeom>
          <a:noFill/>
        </p:spPr>
        <p:txBody>
          <a:bodyPr wrap="square" rtlCol="0">
            <a:spAutoFit/>
          </a:bodyPr>
          <a:lstStyle/>
          <a:p>
            <a:pPr algn="just"/>
            <a:r>
              <a:rPr lang="en-IN" sz="2000" b="1" u="sng" dirty="0">
                <a:latin typeface="Gill Sans MT" panose="020B0502020104020203" pitchFamily="34" charset="0"/>
              </a:rPr>
              <a:t>NORMALITY  TEST </a:t>
            </a:r>
          </a:p>
          <a:p>
            <a:pPr algn="just"/>
            <a:endParaRPr lang="en-IN" b="1" dirty="0">
              <a:latin typeface="Gill Sans MT" panose="020B0502020104020203" pitchFamily="34" charset="0"/>
            </a:endParaRPr>
          </a:p>
          <a:p>
            <a:pPr algn="just"/>
            <a:r>
              <a:rPr lang="en-IN" b="1" dirty="0">
                <a:latin typeface="Gill Sans MT" panose="020B0502020104020203" pitchFamily="34" charset="0"/>
              </a:rPr>
              <a:t>Objective: To check whether Drudgery score follows Normally distribution or not.</a:t>
            </a:r>
          </a:p>
          <a:p>
            <a:pPr algn="just"/>
            <a:endParaRPr lang="en-IN" b="1" dirty="0">
              <a:latin typeface="Gill Sans MT" panose="020B0502020104020203" pitchFamily="34" charset="0"/>
            </a:endParaRPr>
          </a:p>
          <a:p>
            <a:pPr algn="just"/>
            <a:r>
              <a:rPr lang="en-IN" b="1" dirty="0">
                <a:latin typeface="Gill Sans MT" panose="020B0502020104020203" pitchFamily="34" charset="0"/>
              </a:rPr>
              <a:t>Hypothesis:</a:t>
            </a:r>
          </a:p>
          <a:p>
            <a:pPr algn="just"/>
            <a:r>
              <a:rPr lang="en-IN" b="1" dirty="0">
                <a:latin typeface="Gill Sans MT" panose="020B0502020104020203" pitchFamily="34" charset="0"/>
              </a:rPr>
              <a:t>	</a:t>
            </a:r>
            <a:r>
              <a:rPr lang="en-IN" dirty="0">
                <a:latin typeface="Gill Sans MT" panose="020B0502020104020203" pitchFamily="34" charset="0"/>
              </a:rPr>
              <a:t>Ho : Drudgery Score is normally distributed.</a:t>
            </a:r>
          </a:p>
          <a:p>
            <a:pPr algn="just"/>
            <a:r>
              <a:rPr lang="en-IN" dirty="0">
                <a:latin typeface="Gill Sans MT" panose="020B0502020104020203" pitchFamily="34" charset="0"/>
              </a:rPr>
              <a:t>	H1 : Drudgery Score is non-normally distributed.</a:t>
            </a:r>
          </a:p>
          <a:p>
            <a:pPr algn="just"/>
            <a:endParaRPr lang="en-IN" b="1" dirty="0">
              <a:latin typeface="Gill Sans MT" panose="020B0502020104020203" pitchFamily="34" charset="0"/>
            </a:endParaRPr>
          </a:p>
          <a:p>
            <a:pPr algn="just"/>
            <a:r>
              <a:rPr lang="en-IN" b="1" dirty="0">
                <a:latin typeface="Gill Sans MT" panose="020B0502020104020203" pitchFamily="34" charset="0"/>
              </a:rPr>
              <a:t>Output:</a:t>
            </a:r>
          </a:p>
          <a:p>
            <a:pPr algn="just"/>
            <a:r>
              <a:rPr lang="en-IN" b="1" dirty="0">
                <a:latin typeface="Gill Sans MT" panose="020B0502020104020203" pitchFamily="34" charset="0"/>
              </a:rPr>
              <a:t>	</a:t>
            </a:r>
            <a:r>
              <a:rPr lang="en-IN" dirty="0">
                <a:latin typeface="Gill Sans MT" panose="020B0502020104020203" pitchFamily="34" charset="0"/>
              </a:rPr>
              <a:t>test statistic = 0.981</a:t>
            </a:r>
          </a:p>
          <a:p>
            <a:pPr algn="just"/>
            <a:r>
              <a:rPr lang="en-IN" dirty="0">
                <a:latin typeface="Gill Sans MT" panose="020B0502020104020203" pitchFamily="34" charset="0"/>
              </a:rPr>
              <a:t>	p value = 0.081</a:t>
            </a:r>
          </a:p>
          <a:p>
            <a:pPr algn="just"/>
            <a:endParaRPr lang="en-IN" b="1" dirty="0">
              <a:latin typeface="Gill Sans MT" panose="020B0502020104020203" pitchFamily="34" charset="0"/>
            </a:endParaRPr>
          </a:p>
          <a:p>
            <a:pPr algn="just"/>
            <a:r>
              <a:rPr lang="en-IN" b="1" dirty="0">
                <a:latin typeface="Gill Sans MT" panose="020B0502020104020203" pitchFamily="34" charset="0"/>
              </a:rPr>
              <a:t>Conclusion:</a:t>
            </a:r>
          </a:p>
          <a:p>
            <a:pPr algn="just"/>
            <a:r>
              <a:rPr lang="en-IN" b="1" dirty="0">
                <a:latin typeface="Gill Sans MT" panose="020B0502020104020203" pitchFamily="34" charset="0"/>
              </a:rPr>
              <a:t>	</a:t>
            </a:r>
            <a:r>
              <a:rPr lang="en-IN" dirty="0">
                <a:latin typeface="Gill Sans MT" panose="020B0502020104020203" pitchFamily="34" charset="0"/>
              </a:rPr>
              <a:t>p value &gt; alpha, so test not significant, and we do not reject Ho, and conclude that Drudgery score is normally distributed.</a:t>
            </a:r>
          </a:p>
          <a:p>
            <a:pPr algn="just"/>
            <a:endParaRPr lang="en-IN" dirty="0">
              <a:latin typeface="Gill Sans MT" panose="020B0502020104020203" pitchFamily="34" charset="0"/>
            </a:endParaRPr>
          </a:p>
          <a:p>
            <a:pPr algn="just"/>
            <a:endParaRPr lang="en-IN" b="1" dirty="0">
              <a:latin typeface="Gill Sans MT" panose="020B0502020104020203" pitchFamily="34" charset="0"/>
            </a:endParaRPr>
          </a:p>
        </p:txBody>
      </p:sp>
    </p:spTree>
    <p:extLst>
      <p:ext uri="{BB962C8B-B14F-4D97-AF65-F5344CB8AC3E}">
        <p14:creationId xmlns:p14="http://schemas.microsoft.com/office/powerpoint/2010/main" val="1580425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A38AA7A-1571-4AE8-B5D7-69DB467B92E0}"/>
              </a:ext>
            </a:extLst>
          </p:cNvPr>
          <p:cNvGraphicFramePr>
            <a:graphicFrameLocks noGrp="1"/>
          </p:cNvGraphicFramePr>
          <p:nvPr>
            <p:extLst>
              <p:ext uri="{D42A27DB-BD31-4B8C-83A1-F6EECF244321}">
                <p14:modId xmlns:p14="http://schemas.microsoft.com/office/powerpoint/2010/main" val="1737774104"/>
              </p:ext>
            </p:extLst>
          </p:nvPr>
        </p:nvGraphicFramePr>
        <p:xfrm>
          <a:off x="1277682" y="1248033"/>
          <a:ext cx="7698255" cy="2631990"/>
        </p:xfrm>
        <a:graphic>
          <a:graphicData uri="http://schemas.openxmlformats.org/drawingml/2006/table">
            <a:tbl>
              <a:tblPr firstRow="1" bandRow="1">
                <a:tableStyleId>{5C22544A-7EE6-4342-B048-85BDC9FD1C3A}</a:tableStyleId>
              </a:tblPr>
              <a:tblGrid>
                <a:gridCol w="1235676">
                  <a:extLst>
                    <a:ext uri="{9D8B030D-6E8A-4147-A177-3AD203B41FA5}">
                      <a16:colId xmlns:a16="http://schemas.microsoft.com/office/drawing/2014/main" val="3790755739"/>
                    </a:ext>
                  </a:extLst>
                </a:gridCol>
                <a:gridCol w="2273643">
                  <a:extLst>
                    <a:ext uri="{9D8B030D-6E8A-4147-A177-3AD203B41FA5}">
                      <a16:colId xmlns:a16="http://schemas.microsoft.com/office/drawing/2014/main" val="2872371587"/>
                    </a:ext>
                  </a:extLst>
                </a:gridCol>
                <a:gridCol w="1482811">
                  <a:extLst>
                    <a:ext uri="{9D8B030D-6E8A-4147-A177-3AD203B41FA5}">
                      <a16:colId xmlns:a16="http://schemas.microsoft.com/office/drawing/2014/main" val="4201192089"/>
                    </a:ext>
                  </a:extLst>
                </a:gridCol>
                <a:gridCol w="1166474">
                  <a:extLst>
                    <a:ext uri="{9D8B030D-6E8A-4147-A177-3AD203B41FA5}">
                      <a16:colId xmlns:a16="http://schemas.microsoft.com/office/drawing/2014/main" val="809972295"/>
                    </a:ext>
                  </a:extLst>
                </a:gridCol>
                <a:gridCol w="1539651">
                  <a:extLst>
                    <a:ext uri="{9D8B030D-6E8A-4147-A177-3AD203B41FA5}">
                      <a16:colId xmlns:a16="http://schemas.microsoft.com/office/drawing/2014/main" val="3632955750"/>
                    </a:ext>
                  </a:extLst>
                </a:gridCol>
              </a:tblGrid>
              <a:tr h="656200">
                <a:tc>
                  <a:txBody>
                    <a:bodyPr/>
                    <a:lstStyle/>
                    <a:p>
                      <a:r>
                        <a:rPr lang="en-US" dirty="0"/>
                        <a:t>variable</a:t>
                      </a:r>
                    </a:p>
                  </a:txBody>
                  <a:tcPr/>
                </a:tc>
                <a:tc>
                  <a:txBody>
                    <a:bodyPr/>
                    <a:lstStyle/>
                    <a:p>
                      <a:r>
                        <a:rPr lang="en-US" dirty="0"/>
                        <a:t>Null Hypothesis</a:t>
                      </a:r>
                    </a:p>
                  </a:txBody>
                  <a:tcPr/>
                </a:tc>
                <a:tc>
                  <a:txBody>
                    <a:bodyPr/>
                    <a:lstStyle/>
                    <a:p>
                      <a:r>
                        <a:rPr lang="en-US" dirty="0"/>
                        <a:t>Statistic value</a:t>
                      </a:r>
                    </a:p>
                  </a:txBody>
                  <a:tcPr/>
                </a:tc>
                <a:tc>
                  <a:txBody>
                    <a:bodyPr/>
                    <a:lstStyle/>
                    <a:p>
                      <a:r>
                        <a:rPr lang="en-US" dirty="0"/>
                        <a:t>P-value</a:t>
                      </a:r>
                    </a:p>
                  </a:txBody>
                  <a:tcPr/>
                </a:tc>
                <a:tc>
                  <a:txBody>
                    <a:bodyPr/>
                    <a:lstStyle/>
                    <a:p>
                      <a:r>
                        <a:rPr lang="en-US" dirty="0"/>
                        <a:t>Conclusion</a:t>
                      </a:r>
                    </a:p>
                  </a:txBody>
                  <a:tcPr/>
                </a:tc>
                <a:extLst>
                  <a:ext uri="{0D108BD9-81ED-4DB2-BD59-A6C34878D82A}">
                    <a16:rowId xmlns:a16="http://schemas.microsoft.com/office/drawing/2014/main" val="2250236284"/>
                  </a:ext>
                </a:extLst>
              </a:tr>
              <a:tr h="757132">
                <a:tc>
                  <a:txBody>
                    <a:bodyPr/>
                    <a:lstStyle/>
                    <a:p>
                      <a:r>
                        <a:rPr lang="en-US" dirty="0"/>
                        <a:t>SES</a:t>
                      </a:r>
                    </a:p>
                  </a:txBody>
                  <a:tcPr/>
                </a:tc>
                <a:tc>
                  <a:txBody>
                    <a:bodyPr/>
                    <a:lstStyle/>
                    <a:p>
                      <a:r>
                        <a:rPr lang="en-US" dirty="0"/>
                        <a:t>Sample follows Normal distribution.</a:t>
                      </a:r>
                    </a:p>
                  </a:txBody>
                  <a:tcPr/>
                </a:tc>
                <a:tc>
                  <a:txBody>
                    <a:bodyPr/>
                    <a:lstStyle/>
                    <a:p>
                      <a:r>
                        <a:rPr lang="en-US" dirty="0"/>
                        <a:t>0.981</a:t>
                      </a:r>
                    </a:p>
                  </a:txBody>
                  <a:tcPr/>
                </a:tc>
                <a:tc>
                  <a:txBody>
                    <a:bodyPr/>
                    <a:lstStyle/>
                    <a:p>
                      <a:r>
                        <a:rPr lang="en-US" dirty="0"/>
                        <a:t>0.079</a:t>
                      </a:r>
                    </a:p>
                  </a:txBody>
                  <a:tcPr/>
                </a:tc>
                <a:tc>
                  <a:txBody>
                    <a:bodyPr/>
                    <a:lstStyle/>
                    <a:p>
                      <a:r>
                        <a:rPr lang="en-US" dirty="0"/>
                        <a:t>Do not reject H0.</a:t>
                      </a:r>
                    </a:p>
                  </a:txBody>
                  <a:tcPr/>
                </a:tc>
                <a:extLst>
                  <a:ext uri="{0D108BD9-81ED-4DB2-BD59-A6C34878D82A}">
                    <a16:rowId xmlns:a16="http://schemas.microsoft.com/office/drawing/2014/main" val="950317939"/>
                  </a:ext>
                </a:extLst>
              </a:tr>
              <a:tr h="1218658">
                <a:tc>
                  <a:txBody>
                    <a:bodyPr/>
                    <a:lstStyle/>
                    <a:p>
                      <a:r>
                        <a:rPr lang="en-US" dirty="0"/>
                        <a:t>Drudgery Score</a:t>
                      </a:r>
                    </a:p>
                  </a:txBody>
                  <a:tcPr/>
                </a:tc>
                <a:tc>
                  <a:txBody>
                    <a:bodyPr/>
                    <a:lstStyle/>
                    <a:p>
                      <a:r>
                        <a:rPr lang="en-US" dirty="0"/>
                        <a:t>Sample follows normal distribution.</a:t>
                      </a:r>
                    </a:p>
                  </a:txBody>
                  <a:tcPr/>
                </a:tc>
                <a:tc>
                  <a:txBody>
                    <a:bodyPr/>
                    <a:lstStyle/>
                    <a:p>
                      <a:r>
                        <a:rPr lang="en-US" dirty="0"/>
                        <a:t>0.981</a:t>
                      </a:r>
                    </a:p>
                  </a:txBody>
                  <a:tcPr/>
                </a:tc>
                <a:tc>
                  <a:txBody>
                    <a:bodyPr/>
                    <a:lstStyle/>
                    <a:p>
                      <a:r>
                        <a:rPr lang="en-US" dirty="0"/>
                        <a:t>0.081</a:t>
                      </a:r>
                    </a:p>
                  </a:txBody>
                  <a:tcPr/>
                </a:tc>
                <a:tc>
                  <a:txBody>
                    <a:bodyPr/>
                    <a:lstStyle/>
                    <a:p>
                      <a:r>
                        <a:rPr lang="en-US" dirty="0"/>
                        <a:t>Do not reject H0.</a:t>
                      </a:r>
                    </a:p>
                  </a:txBody>
                  <a:tcPr/>
                </a:tc>
                <a:extLst>
                  <a:ext uri="{0D108BD9-81ED-4DB2-BD59-A6C34878D82A}">
                    <a16:rowId xmlns:a16="http://schemas.microsoft.com/office/drawing/2014/main" val="3325501233"/>
                  </a:ext>
                </a:extLst>
              </a:tr>
            </a:tbl>
          </a:graphicData>
        </a:graphic>
      </p:graphicFrame>
      <p:sp>
        <p:nvSpPr>
          <p:cNvPr id="5" name="TextBox 4">
            <a:extLst>
              <a:ext uri="{FF2B5EF4-FFF2-40B4-BE49-F238E27FC236}">
                <a16:creationId xmlns:a16="http://schemas.microsoft.com/office/drawing/2014/main" id="{5BB71E98-7435-432A-8431-A3ADFD9C8B12}"/>
              </a:ext>
            </a:extLst>
          </p:cNvPr>
          <p:cNvSpPr txBox="1"/>
          <p:nvPr/>
        </p:nvSpPr>
        <p:spPr>
          <a:xfrm>
            <a:off x="172995" y="444844"/>
            <a:ext cx="2607275" cy="461665"/>
          </a:xfrm>
          <a:prstGeom prst="rect">
            <a:avLst/>
          </a:prstGeom>
          <a:noFill/>
        </p:spPr>
        <p:txBody>
          <a:bodyPr wrap="square" rtlCol="0">
            <a:spAutoFit/>
          </a:bodyPr>
          <a:lstStyle/>
          <a:p>
            <a:r>
              <a:rPr lang="en-US" sz="2400" b="1" u="sng" dirty="0">
                <a:latin typeface="Gill Sans MT" panose="020B0502020104020203" pitchFamily="34" charset="0"/>
              </a:rPr>
              <a:t>Normality test:</a:t>
            </a:r>
          </a:p>
        </p:txBody>
      </p:sp>
    </p:spTree>
    <p:extLst>
      <p:ext uri="{BB962C8B-B14F-4D97-AF65-F5344CB8AC3E}">
        <p14:creationId xmlns:p14="http://schemas.microsoft.com/office/powerpoint/2010/main" val="3616923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51715B-D745-4D83-9045-4793C7B1F7C5}"/>
              </a:ext>
            </a:extLst>
          </p:cNvPr>
          <p:cNvSpPr txBox="1"/>
          <p:nvPr/>
        </p:nvSpPr>
        <p:spPr>
          <a:xfrm>
            <a:off x="417690" y="592237"/>
            <a:ext cx="8025065" cy="5078313"/>
          </a:xfrm>
          <a:prstGeom prst="rect">
            <a:avLst/>
          </a:prstGeom>
          <a:noFill/>
        </p:spPr>
        <p:txBody>
          <a:bodyPr wrap="square" rtlCol="0">
            <a:spAutoFit/>
          </a:bodyPr>
          <a:lstStyle/>
          <a:p>
            <a:pPr algn="just"/>
            <a:r>
              <a:rPr lang="en-IN" b="1" u="sng" dirty="0">
                <a:latin typeface="Gill Sans MT" panose="020B0502020104020203" pitchFamily="34" charset="0"/>
              </a:rPr>
              <a:t>PROPORTION  TEST </a:t>
            </a:r>
          </a:p>
          <a:p>
            <a:pPr algn="just"/>
            <a:endParaRPr lang="en-IN" b="1" dirty="0">
              <a:latin typeface="Gill Sans MT" panose="020B0502020104020203" pitchFamily="34" charset="0"/>
            </a:endParaRPr>
          </a:p>
          <a:p>
            <a:pPr algn="just"/>
            <a:r>
              <a:rPr lang="en-IN" b="1" dirty="0">
                <a:latin typeface="Gill Sans MT" panose="020B0502020104020203" pitchFamily="34" charset="0"/>
              </a:rPr>
              <a:t>Objective: To check whether the population of two groups have same proportion.</a:t>
            </a:r>
          </a:p>
          <a:p>
            <a:pPr algn="just"/>
            <a:endParaRPr lang="en-IN" b="1" dirty="0">
              <a:latin typeface="Gill Sans MT" panose="020B0502020104020203" pitchFamily="34" charset="0"/>
            </a:endParaRPr>
          </a:p>
          <a:p>
            <a:pPr algn="just"/>
            <a:r>
              <a:rPr lang="en-IN" b="1" dirty="0">
                <a:latin typeface="Gill Sans MT" panose="020B0502020104020203" pitchFamily="34" charset="0"/>
              </a:rPr>
              <a:t>Hypothesis:</a:t>
            </a:r>
          </a:p>
          <a:p>
            <a:pPr algn="just"/>
            <a:r>
              <a:rPr lang="en-IN" b="1" dirty="0">
                <a:latin typeface="Gill Sans MT" panose="020B0502020104020203" pitchFamily="34" charset="0"/>
              </a:rPr>
              <a:t>	</a:t>
            </a:r>
            <a:r>
              <a:rPr lang="en-IN" dirty="0">
                <a:latin typeface="Gill Sans MT" panose="020B0502020104020203" pitchFamily="34" charset="0"/>
              </a:rPr>
              <a:t>Ho : Proportion of farming and non farming group are same </a:t>
            </a:r>
          </a:p>
          <a:p>
            <a:pPr algn="just"/>
            <a:r>
              <a:rPr lang="en-IN" dirty="0">
                <a:latin typeface="Gill Sans MT" panose="020B0502020104020203" pitchFamily="34" charset="0"/>
              </a:rPr>
              <a:t>	H1 : Proportion of farming and non farming group are not same </a:t>
            </a:r>
          </a:p>
          <a:p>
            <a:pPr algn="just"/>
            <a:endParaRPr lang="en-IN" dirty="0">
              <a:latin typeface="Gill Sans MT" panose="020B0502020104020203" pitchFamily="34" charset="0"/>
            </a:endParaRPr>
          </a:p>
          <a:p>
            <a:pPr algn="just"/>
            <a:r>
              <a:rPr lang="en-IN" b="1" dirty="0">
                <a:latin typeface="Gill Sans MT" panose="020B0502020104020203" pitchFamily="34" charset="0"/>
              </a:rPr>
              <a:t>Output:</a:t>
            </a:r>
          </a:p>
          <a:p>
            <a:pPr algn="just"/>
            <a:r>
              <a:rPr lang="en-IN" b="1" dirty="0">
                <a:latin typeface="Gill Sans MT" panose="020B0502020104020203" pitchFamily="34" charset="0"/>
              </a:rPr>
              <a:t>	</a:t>
            </a:r>
            <a:r>
              <a:rPr lang="en-IN" dirty="0">
                <a:latin typeface="Gill Sans MT" panose="020B0502020104020203" pitchFamily="34" charset="0"/>
              </a:rPr>
              <a:t>test statistic = 5.6920</a:t>
            </a:r>
          </a:p>
          <a:p>
            <a:pPr algn="just"/>
            <a:r>
              <a:rPr lang="en-IN" dirty="0">
                <a:latin typeface="Gill Sans MT" panose="020B0502020104020203" pitchFamily="34" charset="0"/>
              </a:rPr>
              <a:t>	p value = 0.000</a:t>
            </a:r>
          </a:p>
          <a:p>
            <a:pPr algn="just"/>
            <a:endParaRPr lang="en-IN" b="1" dirty="0">
              <a:latin typeface="Gill Sans MT" panose="020B0502020104020203" pitchFamily="34" charset="0"/>
            </a:endParaRPr>
          </a:p>
          <a:p>
            <a:pPr algn="just"/>
            <a:r>
              <a:rPr lang="en-IN" b="1" dirty="0">
                <a:latin typeface="Gill Sans MT" panose="020B0502020104020203" pitchFamily="34" charset="0"/>
              </a:rPr>
              <a:t>Conclusion:</a:t>
            </a:r>
          </a:p>
          <a:p>
            <a:pPr algn="just"/>
            <a:r>
              <a:rPr lang="en-IN" b="1" dirty="0">
                <a:latin typeface="Gill Sans MT" panose="020B0502020104020203" pitchFamily="34" charset="0"/>
              </a:rPr>
              <a:t>	</a:t>
            </a:r>
            <a:r>
              <a:rPr lang="en-IN" dirty="0">
                <a:latin typeface="Gill Sans MT" panose="020B0502020104020203" pitchFamily="34" charset="0"/>
              </a:rPr>
              <a:t>p value &lt; alpha, so test is significant, and we reject Ho, and conclude that proportion of farming and non farming are not same</a:t>
            </a:r>
            <a:r>
              <a:rPr lang="en-IN" b="1" dirty="0">
                <a:latin typeface="Gill Sans MT" panose="020B0502020104020203" pitchFamily="34" charset="0"/>
              </a:rPr>
              <a:t>.</a:t>
            </a:r>
          </a:p>
          <a:p>
            <a:pPr algn="just"/>
            <a:endParaRPr lang="en-IN" b="1" dirty="0">
              <a:latin typeface="Gill Sans MT" panose="020B0502020104020203" pitchFamily="34" charset="0"/>
            </a:endParaRPr>
          </a:p>
          <a:p>
            <a:pPr algn="just"/>
            <a:endParaRPr lang="en-IN" b="1" dirty="0">
              <a:latin typeface="Gill Sans MT" panose="020B0502020104020203" pitchFamily="34" charset="0"/>
            </a:endParaRPr>
          </a:p>
        </p:txBody>
      </p:sp>
    </p:spTree>
    <p:extLst>
      <p:ext uri="{BB962C8B-B14F-4D97-AF65-F5344CB8AC3E}">
        <p14:creationId xmlns:p14="http://schemas.microsoft.com/office/powerpoint/2010/main" val="215308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99998" y="359999"/>
            <a:ext cx="8100002" cy="935998"/>
          </a:xfrm>
          <a:ln w="9363">
            <a:solidFill>
              <a:srgbClr val="000000"/>
            </a:solidFill>
            <a:prstDash val="solid"/>
          </a:ln>
        </p:spPr>
        <p:txBody>
          <a:bodyPr/>
          <a:lstStyle/>
          <a:p>
            <a:pPr lvl="0"/>
            <a:r>
              <a:rPr lang="en-IN" u="sng" dirty="0">
                <a:latin typeface="Gill Sans MT" pitchFamily="34"/>
              </a:rPr>
              <a:t>OUTLINE</a:t>
            </a:r>
          </a:p>
        </p:txBody>
      </p:sp>
      <p:sp>
        <p:nvSpPr>
          <p:cNvPr id="3" name="Text Placeholder 2"/>
          <p:cNvSpPr txBox="1">
            <a:spLocks noGrp="1"/>
          </p:cNvSpPr>
          <p:nvPr>
            <p:ph type="body" idx="4294967295"/>
          </p:nvPr>
        </p:nvSpPr>
        <p:spPr>
          <a:xfrm>
            <a:off x="686878" y="1451610"/>
            <a:ext cx="8982902" cy="4218940"/>
          </a:xfrm>
        </p:spPr>
        <p:txBody>
          <a:bodyPr>
            <a:normAutofit fontScale="92500" lnSpcReduction="20000"/>
          </a:bodyPr>
          <a:lstStyle/>
          <a:p>
            <a:pPr lvl="0">
              <a:lnSpc>
                <a:spcPct val="107000"/>
              </a:lnSpc>
              <a:buNone/>
            </a:pPr>
            <a:r>
              <a:rPr lang="en-IN" sz="2000" dirty="0">
                <a:latin typeface="Gill Sans MT" panose="020B0502020104020203" pitchFamily="34" charset="0"/>
              </a:rPr>
              <a:t>1] </a:t>
            </a:r>
            <a:r>
              <a:rPr lang="gu-IN" sz="2000" dirty="0">
                <a:latin typeface="Gill Sans MT" panose="020B0502020104020203" pitchFamily="34" charset="0"/>
              </a:rPr>
              <a:t>INTRODUCTION</a:t>
            </a:r>
            <a:endParaRPr lang="en-IN" sz="2000" dirty="0">
              <a:latin typeface="Gill Sans MT" panose="020B0502020104020203" pitchFamily="34" charset="0"/>
            </a:endParaRPr>
          </a:p>
          <a:p>
            <a:pPr lvl="0">
              <a:lnSpc>
                <a:spcPct val="107000"/>
              </a:lnSpc>
              <a:buNone/>
            </a:pPr>
            <a:endParaRPr lang="en-US" sz="300" dirty="0">
              <a:latin typeface="Gill Sans MT" panose="020B0502020104020203" pitchFamily="34" charset="0"/>
            </a:endParaRPr>
          </a:p>
          <a:p>
            <a:pPr lvl="0">
              <a:lnSpc>
                <a:spcPct val="107000"/>
              </a:lnSpc>
              <a:buNone/>
            </a:pPr>
            <a:r>
              <a:rPr lang="en-US" sz="2000" dirty="0">
                <a:latin typeface="Gill Sans MT" panose="020B0502020104020203" pitchFamily="34" charset="0"/>
                <a:cs typeface="Calibri" pitchFamily="34"/>
              </a:rPr>
              <a:t>2] NEED FOR STUDY</a:t>
            </a:r>
          </a:p>
          <a:p>
            <a:pPr lvl="0">
              <a:lnSpc>
                <a:spcPct val="107000"/>
              </a:lnSpc>
              <a:buNone/>
            </a:pPr>
            <a:endParaRPr lang="en-US" sz="300" dirty="0">
              <a:latin typeface="Gill Sans MT" panose="020B0502020104020203" pitchFamily="34" charset="0"/>
            </a:endParaRPr>
          </a:p>
          <a:p>
            <a:pPr lvl="0">
              <a:lnSpc>
                <a:spcPct val="107000"/>
              </a:lnSpc>
              <a:buNone/>
            </a:pPr>
            <a:r>
              <a:rPr lang="en-US" sz="2000" dirty="0">
                <a:latin typeface="Gill Sans MT" panose="020B0502020104020203" pitchFamily="34" charset="0"/>
                <a:cs typeface="Calibri" pitchFamily="34"/>
              </a:rPr>
              <a:t>3] OBJECTIVES</a:t>
            </a:r>
          </a:p>
          <a:p>
            <a:pPr lvl="0">
              <a:lnSpc>
                <a:spcPct val="107000"/>
              </a:lnSpc>
              <a:buNone/>
            </a:pPr>
            <a:endParaRPr lang="en-US" sz="300" dirty="0">
              <a:latin typeface="Gill Sans MT" panose="020B0502020104020203" pitchFamily="34" charset="0"/>
              <a:cs typeface="Calibri" pitchFamily="34"/>
            </a:endParaRPr>
          </a:p>
          <a:p>
            <a:pPr lvl="0">
              <a:lnSpc>
                <a:spcPct val="107000"/>
              </a:lnSpc>
              <a:buNone/>
            </a:pPr>
            <a:endParaRPr lang="en-US" sz="100" dirty="0">
              <a:latin typeface="Gill Sans MT" panose="020B0502020104020203" pitchFamily="34" charset="0"/>
            </a:endParaRPr>
          </a:p>
          <a:p>
            <a:pPr lvl="0">
              <a:lnSpc>
                <a:spcPct val="107000"/>
              </a:lnSpc>
              <a:buNone/>
            </a:pPr>
            <a:r>
              <a:rPr lang="en-US" sz="2000" dirty="0">
                <a:latin typeface="Gill Sans MT" panose="020B0502020104020203" pitchFamily="34" charset="0"/>
                <a:cs typeface="Calibri" pitchFamily="34"/>
              </a:rPr>
              <a:t>4] METHODOLGY</a:t>
            </a:r>
          </a:p>
          <a:p>
            <a:pPr lvl="0">
              <a:lnSpc>
                <a:spcPct val="107000"/>
              </a:lnSpc>
              <a:buNone/>
            </a:pPr>
            <a:endParaRPr lang="en-US" sz="500" dirty="0">
              <a:latin typeface="Gill Sans MT" panose="020B0502020104020203" pitchFamily="34" charset="0"/>
            </a:endParaRPr>
          </a:p>
          <a:p>
            <a:pPr lvl="0">
              <a:lnSpc>
                <a:spcPct val="107000"/>
              </a:lnSpc>
              <a:buNone/>
            </a:pPr>
            <a:r>
              <a:rPr lang="en-US" sz="2000" dirty="0">
                <a:latin typeface="Gill Sans MT" panose="020B0502020104020203" pitchFamily="34" charset="0"/>
              </a:rPr>
              <a:t>5] GRAPHICAL VISUALIZATION</a:t>
            </a:r>
          </a:p>
          <a:p>
            <a:pPr lvl="0">
              <a:lnSpc>
                <a:spcPct val="107000"/>
              </a:lnSpc>
              <a:buNone/>
            </a:pPr>
            <a:endParaRPr lang="en-US" sz="400" dirty="0">
              <a:latin typeface="Gill Sans MT" panose="020B0502020104020203" pitchFamily="34" charset="0"/>
            </a:endParaRPr>
          </a:p>
          <a:p>
            <a:pPr lvl="0">
              <a:lnSpc>
                <a:spcPct val="107000"/>
              </a:lnSpc>
              <a:buNone/>
            </a:pPr>
            <a:r>
              <a:rPr lang="en-US" sz="2000" dirty="0">
                <a:latin typeface="Gill Sans MT" panose="020B0502020104020203" pitchFamily="34" charset="0"/>
                <a:cs typeface="Calibri" pitchFamily="34"/>
              </a:rPr>
              <a:t>6] ANALYSIS</a:t>
            </a:r>
          </a:p>
          <a:p>
            <a:pPr marL="1028700" lvl="1" indent="-342900">
              <a:lnSpc>
                <a:spcPct val="107000"/>
              </a:lnSpc>
              <a:buFont typeface="Wingdings" panose="05000000000000000000" pitchFamily="2" charset="2"/>
              <a:buChar char="q"/>
            </a:pPr>
            <a:r>
              <a:rPr lang="en-US" sz="2000" dirty="0">
                <a:latin typeface="Gill Sans MT" panose="020B0502020104020203" pitchFamily="34" charset="0"/>
              </a:rPr>
              <a:t>Equality of variance</a:t>
            </a:r>
          </a:p>
          <a:p>
            <a:pPr marL="1028700" lvl="1" indent="-342900">
              <a:lnSpc>
                <a:spcPct val="107000"/>
              </a:lnSpc>
              <a:buFont typeface="Wingdings" panose="05000000000000000000" pitchFamily="2" charset="2"/>
              <a:buChar char="q"/>
            </a:pPr>
            <a:r>
              <a:rPr lang="en-US" sz="2000" dirty="0">
                <a:latin typeface="Gill Sans MT" panose="020B0502020104020203" pitchFamily="34" charset="0"/>
              </a:rPr>
              <a:t>Equality of Mean</a:t>
            </a:r>
          </a:p>
          <a:p>
            <a:pPr marL="1028700" lvl="1" indent="-342900">
              <a:lnSpc>
                <a:spcPct val="107000"/>
              </a:lnSpc>
              <a:buFont typeface="Wingdings" panose="05000000000000000000" pitchFamily="2" charset="2"/>
              <a:buChar char="q"/>
            </a:pPr>
            <a:r>
              <a:rPr lang="en-US" sz="2000" dirty="0">
                <a:latin typeface="Gill Sans MT" panose="020B0502020104020203" pitchFamily="34" charset="0"/>
              </a:rPr>
              <a:t>Chi–square test</a:t>
            </a:r>
          </a:p>
          <a:p>
            <a:pPr marL="1028700" lvl="1" indent="-342900">
              <a:lnSpc>
                <a:spcPct val="107000"/>
              </a:lnSpc>
              <a:buFont typeface="Wingdings" panose="05000000000000000000" pitchFamily="2" charset="2"/>
              <a:buChar char="q"/>
            </a:pPr>
            <a:r>
              <a:rPr lang="en-IN" sz="2000" dirty="0">
                <a:latin typeface="Gill Sans MT" panose="020B0502020104020203" pitchFamily="34" charset="0"/>
              </a:rPr>
              <a:t>Correspondence</a:t>
            </a:r>
            <a:r>
              <a:rPr lang="en-US" sz="2000" dirty="0">
                <a:latin typeface="Gill Sans MT" panose="020B0502020104020203" pitchFamily="34" charset="0"/>
              </a:rPr>
              <a:t> Analysis</a:t>
            </a:r>
          </a:p>
          <a:p>
            <a:pPr marL="1028700" lvl="1" indent="-342900">
              <a:lnSpc>
                <a:spcPct val="107000"/>
              </a:lnSpc>
              <a:buFont typeface="Wingdings" panose="05000000000000000000" pitchFamily="2" charset="2"/>
              <a:buChar char="q"/>
            </a:pPr>
            <a:r>
              <a:rPr lang="en-US" sz="2000" dirty="0">
                <a:latin typeface="Gill Sans MT" panose="020B0502020104020203" pitchFamily="34" charset="0"/>
              </a:rPr>
              <a:t>K modes clustering</a:t>
            </a:r>
          </a:p>
          <a:p>
            <a:pPr lvl="0">
              <a:lnSpc>
                <a:spcPct val="107000"/>
              </a:lnSpc>
              <a:spcAft>
                <a:spcPts val="800"/>
              </a:spcAft>
              <a:buNone/>
            </a:pPr>
            <a:r>
              <a:rPr lang="en-US" sz="2000" dirty="0">
                <a:latin typeface="Gill Sans MT" panose="020B0502020104020203" pitchFamily="34" charset="0"/>
                <a:cs typeface="Calibri" pitchFamily="34"/>
              </a:rPr>
              <a:t>7] SUMMARY</a:t>
            </a:r>
          </a:p>
          <a:p>
            <a:pPr lvl="0">
              <a:lnSpc>
                <a:spcPct val="107000"/>
              </a:lnSpc>
              <a:spcAft>
                <a:spcPts val="800"/>
              </a:spcAft>
              <a:buNone/>
            </a:pPr>
            <a:r>
              <a:rPr lang="en-US" sz="2000" dirty="0">
                <a:latin typeface="Gill Sans MT" panose="020B0502020104020203" pitchFamily="34" charset="0"/>
                <a:cs typeface="Calibri" pitchFamily="34"/>
              </a:rPr>
              <a:t>8] REFERENCES</a:t>
            </a:r>
            <a:endParaRPr lang="en-IN" sz="3200" kern="1200" dirty="0">
              <a:latin typeface="Gill Sans MT" panose="020B05020201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BA79FE82-584A-49CA-AE56-829BAA17FBDB}"/>
              </a:ext>
            </a:extLst>
          </p:cNvPr>
          <p:cNvGraphicFramePr>
            <a:graphicFrameLocks noGrp="1"/>
          </p:cNvGraphicFramePr>
          <p:nvPr>
            <p:extLst>
              <p:ext uri="{D42A27DB-BD31-4B8C-83A1-F6EECF244321}">
                <p14:modId xmlns:p14="http://schemas.microsoft.com/office/powerpoint/2010/main" val="1614919831"/>
              </p:ext>
            </p:extLst>
          </p:nvPr>
        </p:nvGraphicFramePr>
        <p:xfrm>
          <a:off x="1277682" y="1624738"/>
          <a:ext cx="7698255" cy="2421073"/>
        </p:xfrm>
        <a:graphic>
          <a:graphicData uri="http://schemas.openxmlformats.org/drawingml/2006/table">
            <a:tbl>
              <a:tblPr firstRow="1" bandRow="1">
                <a:tableStyleId>{5C22544A-7EE6-4342-B048-85BDC9FD1C3A}</a:tableStyleId>
              </a:tblPr>
              <a:tblGrid>
                <a:gridCol w="1601442">
                  <a:extLst>
                    <a:ext uri="{9D8B030D-6E8A-4147-A177-3AD203B41FA5}">
                      <a16:colId xmlns:a16="http://schemas.microsoft.com/office/drawing/2014/main" val="3790755739"/>
                    </a:ext>
                  </a:extLst>
                </a:gridCol>
                <a:gridCol w="2199503">
                  <a:extLst>
                    <a:ext uri="{9D8B030D-6E8A-4147-A177-3AD203B41FA5}">
                      <a16:colId xmlns:a16="http://schemas.microsoft.com/office/drawing/2014/main" val="2872371587"/>
                    </a:ext>
                  </a:extLst>
                </a:gridCol>
                <a:gridCol w="1191185">
                  <a:extLst>
                    <a:ext uri="{9D8B030D-6E8A-4147-A177-3AD203B41FA5}">
                      <a16:colId xmlns:a16="http://schemas.microsoft.com/office/drawing/2014/main" val="4201192089"/>
                    </a:ext>
                  </a:extLst>
                </a:gridCol>
                <a:gridCol w="1166474">
                  <a:extLst>
                    <a:ext uri="{9D8B030D-6E8A-4147-A177-3AD203B41FA5}">
                      <a16:colId xmlns:a16="http://schemas.microsoft.com/office/drawing/2014/main" val="809972295"/>
                    </a:ext>
                  </a:extLst>
                </a:gridCol>
                <a:gridCol w="1539651">
                  <a:extLst>
                    <a:ext uri="{9D8B030D-6E8A-4147-A177-3AD203B41FA5}">
                      <a16:colId xmlns:a16="http://schemas.microsoft.com/office/drawing/2014/main" val="3632955750"/>
                    </a:ext>
                  </a:extLst>
                </a:gridCol>
              </a:tblGrid>
              <a:tr h="591504">
                <a:tc>
                  <a:txBody>
                    <a:bodyPr/>
                    <a:lstStyle/>
                    <a:p>
                      <a:r>
                        <a:rPr lang="en-US" dirty="0"/>
                        <a:t>Variable</a:t>
                      </a:r>
                    </a:p>
                  </a:txBody>
                  <a:tcPr/>
                </a:tc>
                <a:tc>
                  <a:txBody>
                    <a:bodyPr/>
                    <a:lstStyle/>
                    <a:p>
                      <a:r>
                        <a:rPr lang="en-US" dirty="0"/>
                        <a:t>Null Hypothesis</a:t>
                      </a:r>
                    </a:p>
                  </a:txBody>
                  <a:tcPr/>
                </a:tc>
                <a:tc>
                  <a:txBody>
                    <a:bodyPr/>
                    <a:lstStyle/>
                    <a:p>
                      <a:r>
                        <a:rPr lang="en-US" dirty="0"/>
                        <a:t>Statistic value</a:t>
                      </a:r>
                    </a:p>
                  </a:txBody>
                  <a:tcPr/>
                </a:tc>
                <a:tc>
                  <a:txBody>
                    <a:bodyPr/>
                    <a:lstStyle/>
                    <a:p>
                      <a:r>
                        <a:rPr lang="en-US" dirty="0"/>
                        <a:t>P-value</a:t>
                      </a:r>
                    </a:p>
                  </a:txBody>
                  <a:tcPr/>
                </a:tc>
                <a:tc>
                  <a:txBody>
                    <a:bodyPr/>
                    <a:lstStyle/>
                    <a:p>
                      <a:r>
                        <a:rPr lang="en-US" dirty="0"/>
                        <a:t>Conclusion</a:t>
                      </a:r>
                    </a:p>
                  </a:txBody>
                  <a:tcPr/>
                </a:tc>
                <a:extLst>
                  <a:ext uri="{0D108BD9-81ED-4DB2-BD59-A6C34878D82A}">
                    <a16:rowId xmlns:a16="http://schemas.microsoft.com/office/drawing/2014/main" val="2250236284"/>
                  </a:ext>
                </a:extLst>
              </a:tr>
              <a:tr h="682485">
                <a:tc>
                  <a:txBody>
                    <a:bodyPr/>
                    <a:lstStyle/>
                    <a:p>
                      <a:r>
                        <a:rPr lang="en-US" dirty="0"/>
                        <a:t>Farming &amp; non-Farming</a:t>
                      </a:r>
                    </a:p>
                  </a:txBody>
                  <a:tcPr/>
                </a:tc>
                <a:tc>
                  <a:txBody>
                    <a:bodyPr/>
                    <a:lstStyle/>
                    <a:p>
                      <a:r>
                        <a:rPr lang="en-US" dirty="0"/>
                        <a:t>Both groups have same Proportion.</a:t>
                      </a:r>
                    </a:p>
                  </a:txBody>
                  <a:tcPr/>
                </a:tc>
                <a:tc>
                  <a:txBody>
                    <a:bodyPr/>
                    <a:lstStyle/>
                    <a:p>
                      <a:r>
                        <a:rPr lang="en-US" dirty="0"/>
                        <a:t>5.6920</a:t>
                      </a:r>
                    </a:p>
                  </a:txBody>
                  <a:tcPr/>
                </a:tc>
                <a:tc>
                  <a:txBody>
                    <a:bodyPr/>
                    <a:lstStyle/>
                    <a:p>
                      <a:r>
                        <a:rPr lang="en-US" dirty="0"/>
                        <a:t>0.000</a:t>
                      </a:r>
                    </a:p>
                  </a:txBody>
                  <a:tcPr/>
                </a:tc>
                <a:tc>
                  <a:txBody>
                    <a:bodyPr/>
                    <a:lstStyle/>
                    <a:p>
                      <a:r>
                        <a:rPr lang="en-US" dirty="0"/>
                        <a:t> Reject H0.</a:t>
                      </a:r>
                    </a:p>
                  </a:txBody>
                  <a:tcPr/>
                </a:tc>
                <a:extLst>
                  <a:ext uri="{0D108BD9-81ED-4DB2-BD59-A6C34878D82A}">
                    <a16:rowId xmlns:a16="http://schemas.microsoft.com/office/drawing/2014/main" val="950317939"/>
                  </a:ext>
                </a:extLst>
              </a:tr>
              <a:tr h="1098508">
                <a:tc>
                  <a:txBody>
                    <a:bodyPr/>
                    <a:lstStyle/>
                    <a:p>
                      <a:r>
                        <a:rPr lang="en-US" dirty="0"/>
                        <a:t>SHG &amp;</a:t>
                      </a:r>
                    </a:p>
                    <a:p>
                      <a:r>
                        <a:rPr lang="en-US" dirty="0"/>
                        <a:t> non-SHG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groups have same Proportion.</a:t>
                      </a:r>
                    </a:p>
                    <a:p>
                      <a:endParaRPr lang="en-US" dirty="0"/>
                    </a:p>
                  </a:txBody>
                  <a:tcPr/>
                </a:tc>
                <a:tc>
                  <a:txBody>
                    <a:bodyPr/>
                    <a:lstStyle/>
                    <a:p>
                      <a:r>
                        <a:rPr lang="en-US" dirty="0"/>
                        <a:t>4.6801</a:t>
                      </a:r>
                    </a:p>
                  </a:txBody>
                  <a:tcPr/>
                </a:tc>
                <a:tc>
                  <a:txBody>
                    <a:bodyPr/>
                    <a:lstStyle/>
                    <a:p>
                      <a:r>
                        <a:rPr lang="en-US" dirty="0"/>
                        <a:t>0.000</a:t>
                      </a:r>
                    </a:p>
                  </a:txBody>
                  <a:tcPr/>
                </a:tc>
                <a:tc>
                  <a:txBody>
                    <a:bodyPr/>
                    <a:lstStyle/>
                    <a:p>
                      <a:r>
                        <a:rPr lang="en-US" dirty="0"/>
                        <a:t>Reject H0.</a:t>
                      </a:r>
                    </a:p>
                  </a:txBody>
                  <a:tcPr/>
                </a:tc>
                <a:extLst>
                  <a:ext uri="{0D108BD9-81ED-4DB2-BD59-A6C34878D82A}">
                    <a16:rowId xmlns:a16="http://schemas.microsoft.com/office/drawing/2014/main" val="3325501233"/>
                  </a:ext>
                </a:extLst>
              </a:tr>
            </a:tbl>
          </a:graphicData>
        </a:graphic>
      </p:graphicFrame>
      <p:sp>
        <p:nvSpPr>
          <p:cNvPr id="3" name="TextBox 2">
            <a:extLst>
              <a:ext uri="{FF2B5EF4-FFF2-40B4-BE49-F238E27FC236}">
                <a16:creationId xmlns:a16="http://schemas.microsoft.com/office/drawing/2014/main" id="{BC451BF7-134A-40A7-91A7-22D69924A091}"/>
              </a:ext>
            </a:extLst>
          </p:cNvPr>
          <p:cNvSpPr txBox="1"/>
          <p:nvPr/>
        </p:nvSpPr>
        <p:spPr>
          <a:xfrm>
            <a:off x="642551" y="518984"/>
            <a:ext cx="2743200" cy="461665"/>
          </a:xfrm>
          <a:prstGeom prst="rect">
            <a:avLst/>
          </a:prstGeom>
          <a:noFill/>
        </p:spPr>
        <p:txBody>
          <a:bodyPr wrap="square" rtlCol="0">
            <a:spAutoFit/>
          </a:bodyPr>
          <a:lstStyle/>
          <a:p>
            <a:r>
              <a:rPr lang="en-US" sz="2400" u="sng" dirty="0">
                <a:latin typeface="Gill Sans MT" panose="020B0502020104020203" pitchFamily="34" charset="0"/>
              </a:rPr>
              <a:t>Proportion test:</a:t>
            </a:r>
          </a:p>
        </p:txBody>
      </p:sp>
    </p:spTree>
    <p:extLst>
      <p:ext uri="{BB962C8B-B14F-4D97-AF65-F5344CB8AC3E}">
        <p14:creationId xmlns:p14="http://schemas.microsoft.com/office/powerpoint/2010/main" val="88524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3998" y="349644"/>
            <a:ext cx="9071643" cy="935459"/>
          </a:xfrm>
        </p:spPr>
        <p:txBody>
          <a:bodyPr/>
          <a:lstStyle/>
          <a:p>
            <a:r>
              <a:rPr lang="en-US" sz="3600" b="1" u="sng" dirty="0">
                <a:latin typeface="Gill Sans MT" panose="020B0502020104020203" pitchFamily="34" charset="0"/>
              </a:rPr>
              <a:t>F test for Equality of  Variance </a:t>
            </a:r>
            <a:endParaRPr lang="en-US" sz="3600" u="sng" dirty="0">
              <a:latin typeface="Gill Sans MT" panose="020B0502020104020203" pitchFamily="34" charset="0"/>
            </a:endParaRPr>
          </a:p>
        </p:txBody>
      </p:sp>
      <p:sp>
        <p:nvSpPr>
          <p:cNvPr id="3" name="Text Placeholder 2"/>
          <p:cNvSpPr>
            <a:spLocks noGrp="1"/>
          </p:cNvSpPr>
          <p:nvPr>
            <p:ph type="body" idx="4294967295"/>
          </p:nvPr>
        </p:nvSpPr>
        <p:spPr>
          <a:xfrm>
            <a:off x="503998" y="693805"/>
            <a:ext cx="9071643" cy="4175375"/>
          </a:xfrm>
        </p:spPr>
        <p:txBody>
          <a:bodyPr>
            <a:normAutofit fontScale="85000" lnSpcReduction="20000"/>
          </a:bodyPr>
          <a:lstStyle/>
          <a:p>
            <a:pPr algn="just">
              <a:buNone/>
            </a:pPr>
            <a:endParaRPr lang="en-US" sz="2800" b="1" dirty="0"/>
          </a:p>
          <a:p>
            <a:pPr algn="just"/>
            <a:endParaRPr lang="en-US" sz="3600" b="1" dirty="0"/>
          </a:p>
          <a:p>
            <a:pPr algn="just">
              <a:buNone/>
            </a:pPr>
            <a:r>
              <a:rPr lang="en-US" b="1" u="sng" dirty="0">
                <a:latin typeface="Gill Sans MT" panose="020B0502020104020203" pitchFamily="34" charset="0"/>
              </a:rPr>
              <a:t>Hypothesis:</a:t>
            </a:r>
          </a:p>
          <a:p>
            <a:pPr algn="just"/>
            <a:endParaRPr lang="en-US" sz="3600" b="1" dirty="0">
              <a:latin typeface="Gill Sans MT" panose="020B0502020104020203" pitchFamily="34" charset="0"/>
            </a:endParaRPr>
          </a:p>
          <a:p>
            <a:pPr algn="just">
              <a:buNone/>
            </a:pPr>
            <a:r>
              <a:rPr lang="pt-BR" dirty="0">
                <a:latin typeface="Gill Sans MT" panose="020B0502020104020203" pitchFamily="34" charset="0"/>
              </a:rPr>
              <a:t>H</a:t>
            </a:r>
            <a:r>
              <a:rPr lang="pt-BR" baseline="-25000" dirty="0">
                <a:latin typeface="Gill Sans MT" panose="020B0502020104020203" pitchFamily="34" charset="0"/>
              </a:rPr>
              <a:t>0</a:t>
            </a:r>
            <a:r>
              <a:rPr lang="pt-BR" dirty="0">
                <a:latin typeface="Gill Sans MT" panose="020B0502020104020203" pitchFamily="34" charset="0"/>
              </a:rPr>
              <a:t>: 𝝈</a:t>
            </a:r>
            <a:r>
              <a:rPr lang="pt-BR" baseline="-25000" dirty="0">
                <a:latin typeface="Gill Sans MT" panose="020B0502020104020203" pitchFamily="34" charset="0"/>
              </a:rPr>
              <a:t>1</a:t>
            </a:r>
            <a:r>
              <a:rPr lang="pt-BR" baseline="30000" dirty="0">
                <a:latin typeface="Gill Sans MT" panose="020B0502020104020203" pitchFamily="34" charset="0"/>
              </a:rPr>
              <a:t>2</a:t>
            </a:r>
            <a:r>
              <a:rPr lang="pt-BR" dirty="0">
                <a:latin typeface="Gill Sans MT" panose="020B0502020104020203" pitchFamily="34" charset="0"/>
              </a:rPr>
              <a:t> = 𝝈</a:t>
            </a:r>
            <a:r>
              <a:rPr lang="pt-BR" baseline="-25000" dirty="0">
                <a:latin typeface="Gill Sans MT" panose="020B0502020104020203" pitchFamily="34" charset="0"/>
              </a:rPr>
              <a:t>2</a:t>
            </a:r>
            <a:r>
              <a:rPr lang="pt-BR" baseline="30000" dirty="0">
                <a:latin typeface="Gill Sans MT" panose="020B0502020104020203" pitchFamily="34" charset="0"/>
              </a:rPr>
              <a:t>2</a:t>
            </a:r>
            <a:r>
              <a:rPr lang="pt-BR" dirty="0">
                <a:latin typeface="Gill Sans MT" panose="020B0502020104020203" pitchFamily="34" charset="0"/>
              </a:rPr>
              <a:t> </a:t>
            </a:r>
          </a:p>
          <a:p>
            <a:pPr algn="just">
              <a:buNone/>
            </a:pPr>
            <a:r>
              <a:rPr lang="pt-BR" dirty="0">
                <a:latin typeface="Gill Sans MT" panose="020B0502020104020203" pitchFamily="34" charset="0"/>
              </a:rPr>
              <a:t>H</a:t>
            </a:r>
            <a:r>
              <a:rPr lang="pt-BR" baseline="-25000" dirty="0">
                <a:latin typeface="Gill Sans MT" panose="020B0502020104020203" pitchFamily="34" charset="0"/>
              </a:rPr>
              <a:t>1</a:t>
            </a:r>
            <a:r>
              <a:rPr lang="pt-BR" dirty="0">
                <a:latin typeface="Gill Sans MT" panose="020B0502020104020203" pitchFamily="34" charset="0"/>
              </a:rPr>
              <a:t>: 𝝈</a:t>
            </a:r>
            <a:r>
              <a:rPr lang="pt-BR" baseline="-25000" dirty="0">
                <a:latin typeface="Gill Sans MT" panose="020B0502020104020203" pitchFamily="34" charset="0"/>
              </a:rPr>
              <a:t>1</a:t>
            </a:r>
            <a:r>
              <a:rPr lang="pt-BR" baseline="30000" dirty="0">
                <a:latin typeface="Gill Sans MT" panose="020B0502020104020203" pitchFamily="34" charset="0"/>
              </a:rPr>
              <a:t>2</a:t>
            </a:r>
            <a:r>
              <a:rPr lang="pt-BR" dirty="0">
                <a:latin typeface="Gill Sans MT" panose="020B0502020104020203" pitchFamily="34" charset="0"/>
              </a:rPr>
              <a:t> ≠ 𝝈</a:t>
            </a:r>
            <a:r>
              <a:rPr lang="pt-BR" baseline="-25000" dirty="0">
                <a:latin typeface="Gill Sans MT" panose="020B0502020104020203" pitchFamily="34" charset="0"/>
              </a:rPr>
              <a:t>2</a:t>
            </a:r>
            <a:r>
              <a:rPr lang="pt-BR" baseline="30000" dirty="0">
                <a:latin typeface="Gill Sans MT" panose="020B0502020104020203" pitchFamily="34" charset="0"/>
              </a:rPr>
              <a:t>2</a:t>
            </a:r>
            <a:r>
              <a:rPr lang="pt-BR" dirty="0">
                <a:latin typeface="Gill Sans MT" panose="020B0502020104020203" pitchFamily="34" charset="0"/>
              </a:rPr>
              <a:t> </a:t>
            </a:r>
          </a:p>
          <a:p>
            <a:pPr algn="just">
              <a:buNone/>
            </a:pPr>
            <a:endParaRPr lang="en-US" dirty="0">
              <a:latin typeface="Gill Sans MT" panose="020B0502020104020203" pitchFamily="34" charset="0"/>
            </a:endParaRPr>
          </a:p>
          <a:p>
            <a:pPr algn="just">
              <a:buNone/>
            </a:pPr>
            <a:r>
              <a:rPr lang="en-US" dirty="0">
                <a:latin typeface="Gill Sans MT" panose="020B0502020104020203" pitchFamily="34" charset="0"/>
              </a:rPr>
              <a:t>H</a:t>
            </a:r>
            <a:r>
              <a:rPr lang="en-US" baseline="-25000" dirty="0">
                <a:latin typeface="Gill Sans MT" panose="020B0502020104020203" pitchFamily="34" charset="0"/>
              </a:rPr>
              <a:t>0</a:t>
            </a:r>
            <a:r>
              <a:rPr lang="en-US" dirty="0">
                <a:latin typeface="Gill Sans MT" panose="020B0502020104020203" pitchFamily="34" charset="0"/>
              </a:rPr>
              <a:t>: Variance of SES for farming and non-farming women are equal </a:t>
            </a:r>
          </a:p>
          <a:p>
            <a:pPr algn="just">
              <a:buNone/>
            </a:pPr>
            <a:r>
              <a:rPr lang="en-US" dirty="0">
                <a:latin typeface="Gill Sans MT" panose="020B0502020104020203" pitchFamily="34" charset="0"/>
              </a:rPr>
              <a:t>H</a:t>
            </a:r>
            <a:r>
              <a:rPr lang="en-US" baseline="-25000" dirty="0">
                <a:latin typeface="Gill Sans MT" panose="020B0502020104020203" pitchFamily="34" charset="0"/>
              </a:rPr>
              <a:t>1</a:t>
            </a:r>
            <a:r>
              <a:rPr lang="en-US" dirty="0">
                <a:latin typeface="Gill Sans MT" panose="020B0502020104020203" pitchFamily="34" charset="0"/>
              </a:rPr>
              <a:t>: Variance of SES for farming and non-farming women are not equal</a:t>
            </a:r>
          </a:p>
          <a:p>
            <a:pPr algn="just">
              <a:buNone/>
            </a:pPr>
            <a:endParaRPr lang="en-US" dirty="0">
              <a:latin typeface="Gill Sans MT" panose="020B0502020104020203" pitchFamily="34" charset="0"/>
            </a:endParaRPr>
          </a:p>
          <a:p>
            <a:pPr algn="just">
              <a:buNone/>
            </a:pPr>
            <a:r>
              <a:rPr lang="en-US" b="1" dirty="0">
                <a:latin typeface="Gill Sans MT" panose="020B0502020104020203" pitchFamily="34" charset="0"/>
              </a:rPr>
              <a:t>Test Statistic: </a:t>
            </a:r>
          </a:p>
          <a:p>
            <a:pPr algn="just">
              <a:buNone/>
            </a:pPr>
            <a:endParaRPr lang="en-US" dirty="0">
              <a:latin typeface="Gill Sans MT" panose="020B0502020104020203" pitchFamily="34" charset="0"/>
            </a:endParaRPr>
          </a:p>
          <a:p>
            <a:pPr algn="just">
              <a:buNone/>
            </a:pPr>
            <a:r>
              <a:rPr lang="en-US" dirty="0">
                <a:latin typeface="Gill Sans MT" panose="020B0502020104020203" pitchFamily="34" charset="0"/>
              </a:rPr>
              <a:t>	F = S</a:t>
            </a:r>
            <a:r>
              <a:rPr lang="en-US" baseline="-25000" dirty="0">
                <a:latin typeface="Gill Sans MT" panose="020B0502020104020203" pitchFamily="34" charset="0"/>
              </a:rPr>
              <a:t>1</a:t>
            </a:r>
            <a:r>
              <a:rPr lang="en-US" baseline="30000" dirty="0">
                <a:latin typeface="Gill Sans MT" panose="020B0502020104020203" pitchFamily="34" charset="0"/>
              </a:rPr>
              <a:t>2</a:t>
            </a:r>
            <a:r>
              <a:rPr lang="en-US" dirty="0">
                <a:latin typeface="Gill Sans MT" panose="020B0502020104020203" pitchFamily="34" charset="0"/>
              </a:rPr>
              <a:t> / S</a:t>
            </a:r>
            <a:r>
              <a:rPr lang="en-US" baseline="-25000" dirty="0">
                <a:latin typeface="Gill Sans MT" panose="020B0502020104020203" pitchFamily="34" charset="0"/>
              </a:rPr>
              <a:t>2</a:t>
            </a:r>
            <a:r>
              <a:rPr lang="en-US" baseline="30000" dirty="0">
                <a:latin typeface="Gill Sans MT" panose="020B0502020104020203" pitchFamily="34" charset="0"/>
              </a:rPr>
              <a:t>2</a:t>
            </a:r>
            <a:r>
              <a:rPr lang="en-US" dirty="0">
                <a:latin typeface="Gill Sans MT" panose="020B0502020104020203" pitchFamily="34" charset="0"/>
              </a:rPr>
              <a:t> </a:t>
            </a:r>
          </a:p>
          <a:p>
            <a:pPr algn="just">
              <a:buNone/>
            </a:pPr>
            <a:r>
              <a:rPr lang="en-US" dirty="0">
                <a:latin typeface="Gill Sans MT" panose="020B0502020104020203" pitchFamily="34" charset="0"/>
              </a:rPr>
              <a:t>       </a:t>
            </a:r>
          </a:p>
          <a:p>
            <a:pPr algn="just">
              <a:buNone/>
            </a:pPr>
            <a:r>
              <a:rPr lang="en-US" dirty="0">
                <a:latin typeface="Gill Sans MT" panose="020B0502020104020203" pitchFamily="34" charset="0"/>
              </a:rPr>
              <a:t>	Where S</a:t>
            </a:r>
            <a:r>
              <a:rPr lang="en-US" baseline="-25000" dirty="0">
                <a:latin typeface="Gill Sans MT" panose="020B0502020104020203" pitchFamily="34" charset="0"/>
              </a:rPr>
              <a:t>1</a:t>
            </a:r>
            <a:r>
              <a:rPr lang="en-US" baseline="30000" dirty="0">
                <a:latin typeface="Gill Sans MT" panose="020B0502020104020203" pitchFamily="34" charset="0"/>
              </a:rPr>
              <a:t>2 </a:t>
            </a:r>
            <a:r>
              <a:rPr lang="en-US" dirty="0">
                <a:latin typeface="Gill Sans MT" panose="020B0502020104020203" pitchFamily="34" charset="0"/>
              </a:rPr>
              <a:t>and S</a:t>
            </a:r>
            <a:r>
              <a:rPr lang="en-US" baseline="-25000" dirty="0">
                <a:latin typeface="Gill Sans MT" panose="020B0502020104020203" pitchFamily="34" charset="0"/>
              </a:rPr>
              <a:t>2</a:t>
            </a:r>
            <a:r>
              <a:rPr lang="en-US" baseline="30000" dirty="0">
                <a:latin typeface="Gill Sans MT" panose="020B0502020104020203" pitchFamily="34" charset="0"/>
              </a:rPr>
              <a:t>2</a:t>
            </a:r>
            <a:r>
              <a:rPr lang="en-US" dirty="0">
                <a:latin typeface="Gill Sans MT" panose="020B0502020104020203" pitchFamily="34" charset="0"/>
              </a:rPr>
              <a:t> are the sample variances. </a:t>
            </a:r>
          </a:p>
          <a:p>
            <a:pPr algn="just">
              <a:buNone/>
            </a:pPr>
            <a:endParaRPr lang="pt-BR" dirty="0">
              <a:latin typeface="Gill Sans MT" panose="020B0502020104020203" pitchFamily="34" charset="0"/>
            </a:endParaRPr>
          </a:p>
          <a:p>
            <a:pPr algn="just"/>
            <a:endParaRPr lang="pt-BR" dirty="0">
              <a:latin typeface="Gill Sans MT" panose="020B0502020104020203" pitchFamily="34" charset="0"/>
            </a:endParaRPr>
          </a:p>
          <a:p>
            <a:pPr algn="just"/>
            <a:endParaRPr lang="en-US" dirty="0"/>
          </a:p>
        </p:txBody>
      </p:sp>
    </p:spTree>
    <p:extLst>
      <p:ext uri="{BB962C8B-B14F-4D97-AF65-F5344CB8AC3E}">
        <p14:creationId xmlns:p14="http://schemas.microsoft.com/office/powerpoint/2010/main" val="392199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D845C5-9E6D-4742-BDCA-6F7FFB7CFF22}"/>
              </a:ext>
            </a:extLst>
          </p:cNvPr>
          <p:cNvSpPr txBox="1"/>
          <p:nvPr/>
        </p:nvSpPr>
        <p:spPr>
          <a:xfrm>
            <a:off x="444843" y="296562"/>
            <a:ext cx="3237471" cy="461665"/>
          </a:xfrm>
          <a:prstGeom prst="rect">
            <a:avLst/>
          </a:prstGeom>
          <a:noFill/>
        </p:spPr>
        <p:txBody>
          <a:bodyPr wrap="square" rtlCol="0">
            <a:spAutoFit/>
          </a:bodyPr>
          <a:lstStyle/>
          <a:p>
            <a:r>
              <a:rPr lang="en-US" sz="2400" b="1" u="sng" dirty="0">
                <a:latin typeface="Gill Sans MT" panose="020B0502020104020203" pitchFamily="34" charset="0"/>
              </a:rPr>
              <a:t>Equality of  Variance:</a:t>
            </a:r>
          </a:p>
        </p:txBody>
      </p:sp>
      <p:graphicFrame>
        <p:nvGraphicFramePr>
          <p:cNvPr id="8" name="Table 4">
            <a:extLst>
              <a:ext uri="{FF2B5EF4-FFF2-40B4-BE49-F238E27FC236}">
                <a16:creationId xmlns:a16="http://schemas.microsoft.com/office/drawing/2014/main" id="{6D9E1CD9-883F-4C57-AFF6-1D721CF7DDA1}"/>
              </a:ext>
            </a:extLst>
          </p:cNvPr>
          <p:cNvGraphicFramePr>
            <a:graphicFrameLocks noGrp="1"/>
          </p:cNvGraphicFramePr>
          <p:nvPr>
            <p:extLst>
              <p:ext uri="{D42A27DB-BD31-4B8C-83A1-F6EECF244321}">
                <p14:modId xmlns:p14="http://schemas.microsoft.com/office/powerpoint/2010/main" val="2701915378"/>
              </p:ext>
            </p:extLst>
          </p:nvPr>
        </p:nvGraphicFramePr>
        <p:xfrm>
          <a:off x="1191184" y="1158532"/>
          <a:ext cx="7698255" cy="4215456"/>
        </p:xfrm>
        <a:graphic>
          <a:graphicData uri="http://schemas.openxmlformats.org/drawingml/2006/table">
            <a:tbl>
              <a:tblPr firstRow="1" bandRow="1">
                <a:tableStyleId>{5C22544A-7EE6-4342-B048-85BDC9FD1C3A}</a:tableStyleId>
              </a:tblPr>
              <a:tblGrid>
                <a:gridCol w="1786794">
                  <a:extLst>
                    <a:ext uri="{9D8B030D-6E8A-4147-A177-3AD203B41FA5}">
                      <a16:colId xmlns:a16="http://schemas.microsoft.com/office/drawing/2014/main" val="3790755739"/>
                    </a:ext>
                  </a:extLst>
                </a:gridCol>
                <a:gridCol w="2310714">
                  <a:extLst>
                    <a:ext uri="{9D8B030D-6E8A-4147-A177-3AD203B41FA5}">
                      <a16:colId xmlns:a16="http://schemas.microsoft.com/office/drawing/2014/main" val="2872371587"/>
                    </a:ext>
                  </a:extLst>
                </a:gridCol>
                <a:gridCol w="1075037">
                  <a:extLst>
                    <a:ext uri="{9D8B030D-6E8A-4147-A177-3AD203B41FA5}">
                      <a16:colId xmlns:a16="http://schemas.microsoft.com/office/drawing/2014/main" val="4201192089"/>
                    </a:ext>
                  </a:extLst>
                </a:gridCol>
                <a:gridCol w="986059">
                  <a:extLst>
                    <a:ext uri="{9D8B030D-6E8A-4147-A177-3AD203B41FA5}">
                      <a16:colId xmlns:a16="http://schemas.microsoft.com/office/drawing/2014/main" val="809972295"/>
                    </a:ext>
                  </a:extLst>
                </a:gridCol>
                <a:gridCol w="1539651">
                  <a:extLst>
                    <a:ext uri="{9D8B030D-6E8A-4147-A177-3AD203B41FA5}">
                      <a16:colId xmlns:a16="http://schemas.microsoft.com/office/drawing/2014/main" val="3632955750"/>
                    </a:ext>
                  </a:extLst>
                </a:gridCol>
              </a:tblGrid>
              <a:tr h="570114">
                <a:tc>
                  <a:txBody>
                    <a:bodyPr/>
                    <a:lstStyle/>
                    <a:p>
                      <a:r>
                        <a:rPr lang="en-US" dirty="0"/>
                        <a:t>variable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a:t>Null Hypothesis</a:t>
                      </a:r>
                    </a:p>
                  </a:txBody>
                  <a:tcPr>
                    <a:lnT w="12700" cap="flat" cmpd="sng" algn="ctr">
                      <a:solidFill>
                        <a:schemeClr val="tx1"/>
                      </a:solidFill>
                      <a:prstDash val="solid"/>
                      <a:round/>
                      <a:headEnd type="none" w="med" len="med"/>
                      <a:tailEnd type="none" w="med" len="med"/>
                    </a:lnT>
                  </a:tcPr>
                </a:tc>
                <a:tc>
                  <a:txBody>
                    <a:bodyPr/>
                    <a:lstStyle/>
                    <a:p>
                      <a:r>
                        <a:rPr lang="en-US" dirty="0"/>
                        <a:t>Statistic value</a:t>
                      </a:r>
                    </a:p>
                  </a:txBody>
                  <a:tcPr>
                    <a:lnT w="12700" cap="flat" cmpd="sng" algn="ctr">
                      <a:solidFill>
                        <a:schemeClr val="tx1"/>
                      </a:solidFill>
                      <a:prstDash val="solid"/>
                      <a:round/>
                      <a:headEnd type="none" w="med" len="med"/>
                      <a:tailEnd type="none" w="med" len="med"/>
                    </a:lnT>
                  </a:tcPr>
                </a:tc>
                <a:tc>
                  <a:txBody>
                    <a:bodyPr/>
                    <a:lstStyle/>
                    <a:p>
                      <a:r>
                        <a:rPr lang="en-US" dirty="0"/>
                        <a:t>P-value</a:t>
                      </a:r>
                    </a:p>
                  </a:txBody>
                  <a:tcPr>
                    <a:lnT w="12700" cap="flat" cmpd="sng" algn="ctr">
                      <a:solidFill>
                        <a:schemeClr val="tx1"/>
                      </a:solidFill>
                      <a:prstDash val="solid"/>
                      <a:round/>
                      <a:headEnd type="none" w="med" len="med"/>
                      <a:tailEnd type="none" w="med" len="med"/>
                    </a:lnT>
                  </a:tcPr>
                </a:tc>
                <a:tc>
                  <a:txBody>
                    <a:bodyPr/>
                    <a:lstStyle/>
                    <a:p>
                      <a:r>
                        <a:rPr lang="en-US" dirty="0"/>
                        <a:t>Conclusion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50236284"/>
                  </a:ext>
                </a:extLst>
              </a:tr>
              <a:tr h="607884">
                <a:tc>
                  <a:txBody>
                    <a:bodyPr/>
                    <a:lstStyle/>
                    <a:p>
                      <a:r>
                        <a:rPr lang="en-US" dirty="0"/>
                        <a:t>SES of Farming &amp; non-Farming</a:t>
                      </a:r>
                    </a:p>
                  </a:txBody>
                  <a:tcPr>
                    <a:lnL w="12700" cap="flat" cmpd="sng" algn="ctr">
                      <a:solidFill>
                        <a:schemeClr val="tx1"/>
                      </a:solidFill>
                      <a:prstDash val="solid"/>
                      <a:round/>
                      <a:headEnd type="none" w="med" len="med"/>
                      <a:tailEnd type="none" w="med" len="med"/>
                    </a:lnL>
                  </a:tcPr>
                </a:tc>
                <a:tc>
                  <a:txBody>
                    <a:bodyPr/>
                    <a:lstStyle/>
                    <a:p>
                      <a:r>
                        <a:rPr lang="en-US" dirty="0"/>
                        <a:t>Both group have same variance.</a:t>
                      </a:r>
                    </a:p>
                  </a:txBody>
                  <a:tcPr/>
                </a:tc>
                <a:tc>
                  <a:txBody>
                    <a:bodyPr/>
                    <a:lstStyle/>
                    <a:p>
                      <a:r>
                        <a:rPr lang="en-US" dirty="0"/>
                        <a:t>3.6791</a:t>
                      </a:r>
                    </a:p>
                  </a:txBody>
                  <a:tcPr/>
                </a:tc>
                <a:tc>
                  <a:txBody>
                    <a:bodyPr/>
                    <a:lstStyle/>
                    <a:p>
                      <a:r>
                        <a:rPr lang="en-US" dirty="0"/>
                        <a:t>0.0607</a:t>
                      </a:r>
                    </a:p>
                  </a:txBody>
                  <a:tcPr/>
                </a:tc>
                <a:tc>
                  <a:txBody>
                    <a:bodyPr/>
                    <a:lstStyle/>
                    <a:p>
                      <a:r>
                        <a:rPr lang="en-US" dirty="0"/>
                        <a:t>Do not reject H0.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50317939"/>
                  </a:ext>
                </a:extLst>
              </a:tr>
              <a:tr h="978432">
                <a:tc>
                  <a:txBody>
                    <a:bodyPr/>
                    <a:lstStyle/>
                    <a:p>
                      <a:r>
                        <a:rPr lang="en-US" dirty="0"/>
                        <a:t>SES of SHG &amp;</a:t>
                      </a:r>
                    </a:p>
                    <a:p>
                      <a:r>
                        <a:rPr lang="en-US" dirty="0"/>
                        <a:t> non-SHG</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groups have same variance.</a:t>
                      </a:r>
                    </a:p>
                    <a:p>
                      <a:endParaRPr lang="en-US" dirty="0"/>
                    </a:p>
                  </a:txBody>
                  <a:tcPr/>
                </a:tc>
                <a:tc>
                  <a:txBody>
                    <a:bodyPr/>
                    <a:lstStyle/>
                    <a:p>
                      <a:r>
                        <a:rPr lang="en-US" dirty="0"/>
                        <a:t>0.7487</a:t>
                      </a:r>
                    </a:p>
                  </a:txBody>
                  <a:tcPr/>
                </a:tc>
                <a:tc>
                  <a:txBody>
                    <a:bodyPr/>
                    <a:lstStyle/>
                    <a:p>
                      <a:r>
                        <a:rPr lang="en-US" dirty="0"/>
                        <a:t>0.3885</a:t>
                      </a:r>
                    </a:p>
                  </a:txBody>
                  <a:tcPr/>
                </a:tc>
                <a:tc>
                  <a:txBody>
                    <a:bodyPr/>
                    <a:lstStyle/>
                    <a:p>
                      <a:r>
                        <a:rPr lang="en-US" dirty="0"/>
                        <a:t>Do not reject H0.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25501233"/>
                  </a:ext>
                </a:extLst>
              </a:tr>
              <a:tr h="978432">
                <a:tc>
                  <a:txBody>
                    <a:bodyPr/>
                    <a:lstStyle/>
                    <a:p>
                      <a:r>
                        <a:rPr lang="en-US" dirty="0"/>
                        <a:t>DS of Socio-Economic categories</a:t>
                      </a:r>
                    </a:p>
                  </a:txBody>
                  <a:tcPr>
                    <a:lnL w="12700" cap="flat" cmpd="sng" algn="ctr">
                      <a:solidFill>
                        <a:schemeClr val="tx1"/>
                      </a:solidFill>
                      <a:prstDash val="solid"/>
                      <a:round/>
                      <a:headEnd type="none" w="med" len="med"/>
                      <a:tailEnd type="none" w="med" len="med"/>
                    </a:lnL>
                  </a:tcPr>
                </a:tc>
                <a:tc>
                  <a:txBody>
                    <a:bodyPr/>
                    <a:lstStyle/>
                    <a:p>
                      <a:r>
                        <a:rPr lang="en-US" dirty="0"/>
                        <a:t>Variance of DS for all SES category are same.</a:t>
                      </a:r>
                    </a:p>
                  </a:txBody>
                  <a:tcPr/>
                </a:tc>
                <a:tc>
                  <a:txBody>
                    <a:bodyPr/>
                    <a:lstStyle/>
                    <a:p>
                      <a:r>
                        <a:rPr lang="en-US" dirty="0"/>
                        <a:t>4.7872</a:t>
                      </a:r>
                    </a:p>
                  </a:txBody>
                  <a:tcPr/>
                </a:tc>
                <a:tc>
                  <a:txBody>
                    <a:bodyPr/>
                    <a:lstStyle/>
                    <a:p>
                      <a:r>
                        <a:rPr lang="en-US" dirty="0"/>
                        <a:t>0.0099</a:t>
                      </a:r>
                    </a:p>
                  </a:txBody>
                  <a:tcPr/>
                </a:tc>
                <a:tc>
                  <a:txBody>
                    <a:bodyPr/>
                    <a:lstStyle/>
                    <a:p>
                      <a:r>
                        <a:rPr lang="en-US" dirty="0"/>
                        <a:t>Reject Ho.</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02236587"/>
                  </a:ext>
                </a:extLst>
              </a:tr>
              <a:tr h="978432">
                <a:tc>
                  <a:txBody>
                    <a:bodyPr/>
                    <a:lstStyle/>
                    <a:p>
                      <a:r>
                        <a:rPr lang="en-US" dirty="0"/>
                        <a:t>DS of Farming Activities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Variance of DS for all farming activities are same.</a:t>
                      </a:r>
                    </a:p>
                  </a:txBody>
                  <a:tcPr>
                    <a:lnB w="12700" cap="flat" cmpd="sng" algn="ctr">
                      <a:solidFill>
                        <a:schemeClr val="tx1"/>
                      </a:solidFill>
                      <a:prstDash val="solid"/>
                      <a:round/>
                      <a:headEnd type="none" w="med" len="med"/>
                      <a:tailEnd type="none" w="med" len="med"/>
                    </a:lnB>
                  </a:tcPr>
                </a:tc>
                <a:tc>
                  <a:txBody>
                    <a:bodyPr/>
                    <a:lstStyle/>
                    <a:p>
                      <a:r>
                        <a:rPr lang="en-US" dirty="0"/>
                        <a:t>2.31172</a:t>
                      </a:r>
                    </a:p>
                  </a:txBody>
                  <a:tcPr>
                    <a:lnB w="12700" cap="flat" cmpd="sng" algn="ctr">
                      <a:solidFill>
                        <a:schemeClr val="tx1"/>
                      </a:solidFill>
                      <a:prstDash val="solid"/>
                      <a:round/>
                      <a:headEnd type="none" w="med" len="med"/>
                      <a:tailEnd type="none" w="med" len="med"/>
                    </a:lnB>
                  </a:tcPr>
                </a:tc>
                <a:tc>
                  <a:txBody>
                    <a:bodyPr/>
                    <a:lstStyle/>
                    <a:p>
                      <a:r>
                        <a:rPr lang="en-US" dirty="0"/>
                        <a:t>0.0320</a:t>
                      </a:r>
                    </a:p>
                  </a:txBody>
                  <a:tcPr>
                    <a:lnB w="12700" cap="flat" cmpd="sng" algn="ctr">
                      <a:solidFill>
                        <a:schemeClr val="tx1"/>
                      </a:solidFill>
                      <a:prstDash val="solid"/>
                      <a:round/>
                      <a:headEnd type="none" w="med" len="med"/>
                      <a:tailEnd type="none" w="med" len="med"/>
                    </a:lnB>
                  </a:tcPr>
                </a:tc>
                <a:tc>
                  <a:txBody>
                    <a:bodyPr/>
                    <a:lstStyle/>
                    <a:p>
                      <a:r>
                        <a:rPr lang="en-US" dirty="0"/>
                        <a:t>Reject Ho.</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835783"/>
                  </a:ext>
                </a:extLst>
              </a:tr>
            </a:tbl>
          </a:graphicData>
        </a:graphic>
      </p:graphicFrame>
    </p:spTree>
    <p:extLst>
      <p:ext uri="{BB962C8B-B14F-4D97-AF65-F5344CB8AC3E}">
        <p14:creationId xmlns:p14="http://schemas.microsoft.com/office/powerpoint/2010/main" val="286283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3998" y="226076"/>
            <a:ext cx="9071643" cy="946440"/>
          </a:xfrm>
        </p:spPr>
        <p:txBody>
          <a:bodyPr/>
          <a:lstStyle/>
          <a:p>
            <a:r>
              <a:rPr lang="en-US" b="1" u="sng" dirty="0">
                <a:latin typeface="Gill Sans MT" panose="020B0502020104020203" pitchFamily="34" charset="0"/>
              </a:rPr>
              <a:t>Equality of  Mean</a:t>
            </a:r>
            <a:br>
              <a:rPr lang="en-US" b="1" u="sng" dirty="0">
                <a:latin typeface="Gill Sans MT" panose="020B0502020104020203" pitchFamily="34" charset="0"/>
              </a:rPr>
            </a:b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4294967295"/>
              </p:nvPr>
            </p:nvSpPr>
            <p:spPr>
              <a:xfrm>
                <a:off x="503998" y="1326602"/>
                <a:ext cx="9071643" cy="3999778"/>
              </a:xfrm>
            </p:spPr>
            <p:txBody>
              <a:bodyPr>
                <a:normAutofit lnSpcReduction="10000"/>
              </a:bodyPr>
              <a:lstStyle/>
              <a:p>
                <a:r>
                  <a:rPr lang="en-US" b="1" u="sng" dirty="0">
                    <a:latin typeface="Gill Sans MT" panose="020B0502020104020203" pitchFamily="34" charset="0"/>
                  </a:rPr>
                  <a:t>Hypothesis :</a:t>
                </a:r>
              </a:p>
              <a:p>
                <a:endParaRPr lang="en-US" b="1" u="sng" dirty="0">
                  <a:latin typeface="Gill Sans MT" panose="020B0502020104020203" pitchFamily="34" charset="0"/>
                </a:endParaRPr>
              </a:p>
              <a:p>
                <a:r>
                  <a:rPr lang="en-US" sz="1800" dirty="0">
                    <a:latin typeface="Gill Sans MT" panose="020B0502020104020203" pitchFamily="34" charset="0"/>
                  </a:rPr>
                  <a:t>H</a:t>
                </a:r>
                <a:r>
                  <a:rPr lang="en-US" sz="1800" baseline="-25000" dirty="0">
                    <a:latin typeface="Gill Sans MT" panose="020B0502020104020203" pitchFamily="34" charset="0"/>
                  </a:rPr>
                  <a:t>0</a:t>
                </a:r>
                <a:r>
                  <a:rPr lang="en-US" sz="1800" dirty="0">
                    <a:latin typeface="Gill Sans MT" panose="020B0502020104020203" pitchFamily="34" charset="0"/>
                  </a:rPr>
                  <a:t>: </a:t>
                </a:r>
                <a:r>
                  <a:rPr lang="el-GR" sz="1800" dirty="0"/>
                  <a:t>μ</a:t>
                </a:r>
                <a:r>
                  <a:rPr lang="el-GR" sz="1800" baseline="-25000" dirty="0"/>
                  <a:t>1</a:t>
                </a:r>
                <a:r>
                  <a:rPr lang="el-GR" sz="1800" dirty="0"/>
                  <a:t> = μ</a:t>
                </a:r>
                <a:r>
                  <a:rPr lang="el-GR" sz="1800" baseline="-25000" dirty="0"/>
                  <a:t>2</a:t>
                </a:r>
                <a:r>
                  <a:rPr lang="el-GR" sz="1800" dirty="0"/>
                  <a:t> </a:t>
                </a:r>
              </a:p>
              <a:p>
                <a:r>
                  <a:rPr lang="en-US" sz="1800" dirty="0">
                    <a:latin typeface="Gill Sans MT" panose="020B0502020104020203" pitchFamily="34" charset="0"/>
                  </a:rPr>
                  <a:t>Ha: </a:t>
                </a:r>
                <a:r>
                  <a:rPr lang="el-GR" sz="1800" dirty="0"/>
                  <a:t>μ</a:t>
                </a:r>
                <a:r>
                  <a:rPr lang="el-GR" sz="1800" baseline="-25000" dirty="0"/>
                  <a:t>1</a:t>
                </a:r>
                <a:r>
                  <a:rPr lang="el-GR" sz="1800" dirty="0"/>
                  <a:t> ≠ μ</a:t>
                </a:r>
                <a:r>
                  <a:rPr lang="el-GR" sz="1800" baseline="-25000" dirty="0"/>
                  <a:t>2</a:t>
                </a:r>
                <a:endParaRPr lang="en-IN" sz="1800" baseline="-25000" dirty="0">
                  <a:latin typeface="Gill Sans MT" panose="020B0502020104020203" pitchFamily="34" charset="0"/>
                </a:endParaRPr>
              </a:p>
              <a:p>
                <a:endParaRPr lang="en-US" sz="1800" baseline="-25000" dirty="0">
                  <a:latin typeface="Gill Sans MT" panose="020B0502020104020203" pitchFamily="34" charset="0"/>
                </a:endParaRPr>
              </a:p>
              <a:p>
                <a:r>
                  <a:rPr lang="en-US" sz="1800" dirty="0">
                    <a:latin typeface="Gill Sans MT" panose="020B0502020104020203" pitchFamily="34" charset="0"/>
                  </a:rPr>
                  <a:t>H</a:t>
                </a:r>
                <a:r>
                  <a:rPr lang="en-US" sz="1800" baseline="-25000" dirty="0">
                    <a:latin typeface="Gill Sans MT" panose="020B0502020104020203" pitchFamily="34" charset="0"/>
                  </a:rPr>
                  <a:t>0</a:t>
                </a:r>
                <a:r>
                  <a:rPr lang="en-US" sz="1800" dirty="0">
                    <a:latin typeface="Gill Sans MT" panose="020B0502020104020203" pitchFamily="34" charset="0"/>
                  </a:rPr>
                  <a:t>: Mean values of SES for farming and non – farming are same. </a:t>
                </a:r>
              </a:p>
              <a:p>
                <a:r>
                  <a:rPr lang="en-US" sz="1800" dirty="0">
                    <a:latin typeface="Gill Sans MT" panose="020B0502020104020203" pitchFamily="34" charset="0"/>
                  </a:rPr>
                  <a:t>H</a:t>
                </a:r>
                <a:r>
                  <a:rPr lang="en-US" sz="1800" baseline="-25000" dirty="0">
                    <a:latin typeface="Gill Sans MT" panose="020B0502020104020203" pitchFamily="34" charset="0"/>
                  </a:rPr>
                  <a:t>1</a:t>
                </a:r>
                <a:r>
                  <a:rPr lang="en-US" sz="1800" dirty="0">
                    <a:latin typeface="Gill Sans MT" panose="020B0502020104020203" pitchFamily="34" charset="0"/>
                  </a:rPr>
                  <a:t>: Mean values of SES for farming and non – farming are not same.</a:t>
                </a:r>
              </a:p>
              <a:p>
                <a:endParaRPr lang="en-US" sz="1800" dirty="0">
                  <a:latin typeface="Gill Sans MT" panose="020B0502020104020203" pitchFamily="34" charset="0"/>
                </a:endParaRPr>
              </a:p>
              <a:p>
                <a:r>
                  <a:rPr lang="en-US" sz="2000" b="1" dirty="0">
                    <a:latin typeface="Gill Sans MT" panose="020B0502020104020203" pitchFamily="34" charset="0"/>
                  </a:rPr>
                  <a:t> t statistic :</a:t>
                </a:r>
              </a:p>
              <a:p>
                <a:pPr lvl="1"/>
                <a14:m>
                  <m:oMath xmlns:m="http://schemas.openxmlformats.org/officeDocument/2006/math">
                    <m:r>
                      <a:rPr lang="en-IN" sz="1800" b="0" i="1" smtClean="0">
                        <a:latin typeface="Cambria Math" panose="02040503050406030204" pitchFamily="18" charset="0"/>
                      </a:rPr>
                      <m:t>𝑡</m:t>
                    </m:r>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𝑥</m:t>
                            </m:r>
                            <m:r>
                              <a:rPr lang="en-IN" sz="1800" b="0" i="1" smtClean="0">
                                <a:latin typeface="Cambria Math" panose="02040503050406030204" pitchFamily="18" charset="0"/>
                              </a:rPr>
                              <m:t>1</m:t>
                            </m:r>
                          </m:e>
                        </m:acc>
                        <m:r>
                          <a:rPr lang="en-IN" sz="1800" i="1">
                            <a:latin typeface="Cambria Math" panose="02040503050406030204" pitchFamily="18" charset="0"/>
                          </a:rPr>
                          <m:t>−</m:t>
                        </m:r>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𝑥</m:t>
                            </m:r>
                            <m:r>
                              <a:rPr lang="en-IN" sz="1800" b="0" i="1" smtClean="0">
                                <a:latin typeface="Cambria Math" panose="02040503050406030204" pitchFamily="18" charset="0"/>
                              </a:rPr>
                              <m:t>2</m:t>
                            </m:r>
                          </m:e>
                        </m:acc>
                      </m:num>
                      <m:den>
                        <m:rad>
                          <m:radPr>
                            <m:degHide m:val="on"/>
                            <m:ctrlPr>
                              <a:rPr lang="en-IN" sz="1800" b="0" i="1" smtClean="0">
                                <a:latin typeface="Cambria Math" panose="02040503050406030204" pitchFamily="18" charset="0"/>
                              </a:rPr>
                            </m:ctrlPr>
                          </m:radPr>
                          <m:deg/>
                          <m:e>
                            <m:r>
                              <a:rPr lang="en-IN" sz="1800" b="0" i="1" smtClean="0">
                                <a:latin typeface="Cambria Math" panose="02040503050406030204" pitchFamily="18" charset="0"/>
                              </a:rPr>
                              <m:t>𝑆𝑝</m:t>
                            </m:r>
                            <m:d>
                              <m:dPr>
                                <m:ctrlPr>
                                  <a:rPr lang="en-IN" sz="1800" b="0" i="1" smtClean="0">
                                    <a:latin typeface="Cambria Math" panose="02040503050406030204" pitchFamily="18" charset="0"/>
                                  </a:rPr>
                                </m:ctrlPr>
                              </m:dPr>
                              <m:e>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𝑛</m:t>
                                    </m:r>
                                    <m:r>
                                      <a:rPr lang="en-IN" sz="1800" b="0" i="1" smtClean="0">
                                        <a:latin typeface="Cambria Math" panose="02040503050406030204" pitchFamily="18" charset="0"/>
                                      </a:rPr>
                                      <m:t>1</m:t>
                                    </m:r>
                                  </m:den>
                                </m:f>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𝑛</m:t>
                                    </m:r>
                                    <m:r>
                                      <a:rPr lang="en-IN" sz="1800" b="0" i="1" smtClean="0">
                                        <a:latin typeface="Cambria Math" panose="02040503050406030204" pitchFamily="18" charset="0"/>
                                      </a:rPr>
                                      <m:t>2</m:t>
                                    </m:r>
                                  </m:den>
                                </m:f>
                              </m:e>
                            </m:d>
                          </m:e>
                        </m:rad>
                      </m:den>
                    </m:f>
                  </m:oMath>
                </a14:m>
                <a:endParaRPr lang="en-IN" sz="1800" b="0" dirty="0">
                  <a:latin typeface="Gill Sans MT" panose="020B0502020104020203" pitchFamily="34" charset="0"/>
                </a:endParaRPr>
              </a:p>
              <a:p>
                <a:pPr lvl="1"/>
                <a:endParaRPr lang="en-IN" sz="1800" b="0" i="1" dirty="0">
                  <a:latin typeface="Cambria Math" panose="02040503050406030204" pitchFamily="18" charset="0"/>
                </a:endParaRPr>
              </a:p>
              <a:p>
                <a:pPr lvl="1"/>
                <a14:m>
                  <m:oMath xmlns:m="http://schemas.openxmlformats.org/officeDocument/2006/math">
                    <m:r>
                      <a:rPr lang="en-IN" sz="1800" b="0" i="1" smtClean="0">
                        <a:latin typeface="Cambria Math" panose="02040503050406030204" pitchFamily="18" charset="0"/>
                      </a:rPr>
                      <m:t>𝑆𝑝</m:t>
                    </m:r>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nary>
                          <m:naryPr>
                            <m:chr m:val="∑"/>
                            <m:ctrlPr>
                              <a:rPr lang="en-IN" sz="1800" i="1">
                                <a:latin typeface="Cambria Math" panose="02040503050406030204" pitchFamily="18" charset="0"/>
                              </a:rPr>
                            </m:ctrlPr>
                          </m:naryPr>
                          <m:sub>
                            <m:r>
                              <m:rPr>
                                <m:brk m:alnAt="23"/>
                              </m:rPr>
                              <a:rPr lang="en-IN" sz="1800" i="1">
                                <a:latin typeface="Cambria Math" panose="02040503050406030204" pitchFamily="18" charset="0"/>
                              </a:rPr>
                              <m:t>𝑖</m:t>
                            </m:r>
                            <m:r>
                              <a:rPr lang="en-IN" sz="1800" i="1">
                                <a:latin typeface="Cambria Math" panose="02040503050406030204" pitchFamily="18" charset="0"/>
                              </a:rPr>
                              <m:t>=1</m:t>
                            </m:r>
                          </m:sub>
                          <m:sup>
                            <m:r>
                              <a:rPr lang="en-IN" sz="1800" i="1">
                                <a:latin typeface="Cambria Math" panose="02040503050406030204" pitchFamily="18" charset="0"/>
                              </a:rPr>
                              <m:t>𝑛</m:t>
                            </m:r>
                          </m:sup>
                          <m:e>
                            <m:sSup>
                              <m:sSupPr>
                                <m:ctrlPr>
                                  <a:rPr lang="en-IN" sz="1800" i="1">
                                    <a:latin typeface="Cambria Math" panose="02040503050406030204" pitchFamily="18" charset="0"/>
                                  </a:rPr>
                                </m:ctrlPr>
                              </m:sSupPr>
                              <m:e>
                                <m:d>
                                  <m:dPr>
                                    <m:ctrlPr>
                                      <a:rPr lang="en-IN" sz="1800" i="1">
                                        <a:latin typeface="Cambria Math" panose="02040503050406030204" pitchFamily="18" charset="0"/>
                                      </a:rPr>
                                    </m:ctrlPr>
                                  </m:dPr>
                                  <m:e>
                                    <m:r>
                                      <a:rPr lang="en-IN" sz="1800" i="1">
                                        <a:latin typeface="Cambria Math" panose="02040503050406030204" pitchFamily="18" charset="0"/>
                                      </a:rPr>
                                      <m:t>𝑥𝑖</m:t>
                                    </m:r>
                                    <m:r>
                                      <a:rPr lang="en-IN" sz="1800" i="1">
                                        <a:latin typeface="Cambria Math" panose="02040503050406030204" pitchFamily="18" charset="0"/>
                                      </a:rPr>
                                      <m:t> − </m:t>
                                    </m:r>
                                    <m:acc>
                                      <m:accPr>
                                        <m:chr m:val="̅"/>
                                        <m:ctrlPr>
                                          <a:rPr lang="en-IN" sz="1800" i="1">
                                            <a:latin typeface="Cambria Math" panose="02040503050406030204" pitchFamily="18" charset="0"/>
                                          </a:rPr>
                                        </m:ctrlPr>
                                      </m:accPr>
                                      <m:e>
                                        <m:r>
                                          <a:rPr lang="en-IN" sz="1800" i="1">
                                            <a:latin typeface="Cambria Math" panose="02040503050406030204" pitchFamily="18" charset="0"/>
                                          </a:rPr>
                                          <m:t>𝑥</m:t>
                                        </m:r>
                                        <m:r>
                                          <a:rPr lang="en-IN" sz="1800" i="1">
                                            <a:latin typeface="Cambria Math" panose="02040503050406030204" pitchFamily="18" charset="0"/>
                                          </a:rPr>
                                          <m:t>1</m:t>
                                        </m:r>
                                      </m:e>
                                    </m:acc>
                                  </m:e>
                                </m:d>
                              </m:e>
                              <m:sup>
                                <m:r>
                                  <a:rPr lang="en-IN" sz="1800" i="1">
                                    <a:latin typeface="Cambria Math" panose="02040503050406030204" pitchFamily="18" charset="0"/>
                                  </a:rPr>
                                  <m:t>2</m:t>
                                </m:r>
                              </m:sup>
                            </m:sSup>
                          </m:e>
                        </m:nary>
                        <m:r>
                          <a:rPr lang="en-IN" sz="1800" b="0" i="1" smtClean="0">
                            <a:latin typeface="Cambria Math" panose="02040503050406030204" pitchFamily="18" charset="0"/>
                          </a:rPr>
                          <m:t>+ </m:t>
                        </m:r>
                        <m:nary>
                          <m:naryPr>
                            <m:chr m:val="∑"/>
                            <m:ctrlPr>
                              <a:rPr lang="en-IN" sz="1800" b="0" i="1" smtClean="0">
                                <a:latin typeface="Cambria Math" panose="02040503050406030204" pitchFamily="18" charset="0"/>
                              </a:rPr>
                            </m:ctrlPr>
                          </m:naryPr>
                          <m:sub>
                            <m:r>
                              <m:rPr>
                                <m:brk m:alnAt="23"/>
                              </m:rPr>
                              <a:rPr lang="en-IN" sz="1800" b="0" i="1" smtClean="0">
                                <a:latin typeface="Cambria Math" panose="02040503050406030204" pitchFamily="18" charset="0"/>
                              </a:rPr>
                              <m:t>𝑗</m:t>
                            </m:r>
                            <m:r>
                              <a:rPr lang="en-IN" sz="1800" b="0" i="1" smtClean="0">
                                <a:latin typeface="Cambria Math" panose="02040503050406030204" pitchFamily="18" charset="0"/>
                              </a:rPr>
                              <m:t>=1</m:t>
                            </m:r>
                          </m:sub>
                          <m:sup>
                            <m:r>
                              <a:rPr lang="en-IN" sz="1800" b="0" i="1" smtClean="0">
                                <a:latin typeface="Cambria Math" panose="02040503050406030204" pitchFamily="18" charset="0"/>
                              </a:rPr>
                              <m:t>𝑛</m:t>
                            </m:r>
                          </m:sup>
                          <m:e>
                            <m:sSup>
                              <m:sSupPr>
                                <m:ctrlPr>
                                  <a:rPr lang="en-IN" sz="1800" b="0" i="1" smtClean="0">
                                    <a:latin typeface="Cambria Math" panose="02040503050406030204" pitchFamily="18" charset="0"/>
                                  </a:rPr>
                                </m:ctrlPr>
                              </m:sSupPr>
                              <m:e>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𝑥𝑗</m:t>
                                    </m:r>
                                    <m:r>
                                      <a:rPr lang="en-IN" sz="1800" b="0" i="1" smtClean="0">
                                        <a:latin typeface="Cambria Math" panose="02040503050406030204" pitchFamily="18" charset="0"/>
                                      </a:rPr>
                                      <m:t> − </m:t>
                                    </m:r>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𝑥</m:t>
                                        </m:r>
                                        <m:r>
                                          <a:rPr lang="en-IN" sz="1800" b="0" i="1" smtClean="0">
                                            <a:latin typeface="Cambria Math" panose="02040503050406030204" pitchFamily="18" charset="0"/>
                                          </a:rPr>
                                          <m:t>2</m:t>
                                        </m:r>
                                      </m:e>
                                    </m:acc>
                                  </m:e>
                                </m:d>
                              </m:e>
                              <m:sup>
                                <m:r>
                                  <a:rPr lang="en-IN" sz="1800" b="0" i="1" smtClean="0">
                                    <a:latin typeface="Cambria Math" panose="02040503050406030204" pitchFamily="18" charset="0"/>
                                  </a:rPr>
                                  <m:t>2</m:t>
                                </m:r>
                              </m:sup>
                            </m:sSup>
                          </m:e>
                        </m:nary>
                      </m:num>
                      <m:den>
                        <m:r>
                          <a:rPr lang="en-IN" sz="1800" b="0" i="1" smtClean="0">
                            <a:latin typeface="Cambria Math" panose="02040503050406030204" pitchFamily="18" charset="0"/>
                          </a:rPr>
                          <m:t>𝑛</m:t>
                        </m:r>
                        <m:r>
                          <a:rPr lang="en-IN" sz="1800" b="0" i="1" smtClean="0">
                            <a:latin typeface="Cambria Math" panose="02040503050406030204" pitchFamily="18" charset="0"/>
                          </a:rPr>
                          <m:t>1+</m:t>
                        </m:r>
                        <m:r>
                          <a:rPr lang="en-IN" sz="1800" b="0" i="1" smtClean="0">
                            <a:latin typeface="Cambria Math" panose="02040503050406030204" pitchFamily="18" charset="0"/>
                          </a:rPr>
                          <m:t>𝑛</m:t>
                        </m:r>
                        <m:r>
                          <a:rPr lang="en-IN" sz="1800" b="0" i="1" smtClean="0">
                            <a:latin typeface="Cambria Math" panose="02040503050406030204" pitchFamily="18" charset="0"/>
                          </a:rPr>
                          <m:t>2 −2</m:t>
                        </m:r>
                      </m:den>
                    </m:f>
                  </m:oMath>
                </a14:m>
                <a:endParaRPr lang="en-US" sz="1800" dirty="0">
                  <a:latin typeface="Gill Sans MT" panose="020B0502020104020203" pitchFamily="34"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4294967295"/>
              </p:nvPr>
            </p:nvSpPr>
            <p:spPr>
              <a:xfrm>
                <a:off x="503998" y="1326602"/>
                <a:ext cx="9071643" cy="3999778"/>
              </a:xfrm>
              <a:blipFill>
                <a:blip r:embed="rId2"/>
                <a:stretch>
                  <a:fillRect l="-1142" t="-3354"/>
                </a:stretch>
              </a:blipFill>
            </p:spPr>
            <p:txBody>
              <a:bodyPr/>
              <a:lstStyle/>
              <a:p>
                <a:r>
                  <a:rPr lang="en-IN">
                    <a:noFill/>
                  </a:rPr>
                  <a:t> </a:t>
                </a:r>
              </a:p>
            </p:txBody>
          </p:sp>
        </mc:Fallback>
      </mc:AlternateContent>
    </p:spTree>
    <p:extLst>
      <p:ext uri="{BB962C8B-B14F-4D97-AF65-F5344CB8AC3E}">
        <p14:creationId xmlns:p14="http://schemas.microsoft.com/office/powerpoint/2010/main" val="4276225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D845C5-9E6D-4742-BDCA-6F7FFB7CFF22}"/>
              </a:ext>
            </a:extLst>
          </p:cNvPr>
          <p:cNvSpPr txBox="1"/>
          <p:nvPr/>
        </p:nvSpPr>
        <p:spPr>
          <a:xfrm>
            <a:off x="444843" y="296562"/>
            <a:ext cx="3237471" cy="461665"/>
          </a:xfrm>
          <a:prstGeom prst="rect">
            <a:avLst/>
          </a:prstGeom>
          <a:noFill/>
        </p:spPr>
        <p:txBody>
          <a:bodyPr wrap="square" rtlCol="0">
            <a:spAutoFit/>
          </a:bodyPr>
          <a:lstStyle/>
          <a:p>
            <a:r>
              <a:rPr lang="en-US" sz="2400" b="1" u="sng" dirty="0">
                <a:latin typeface="Gill Sans MT" panose="020B0502020104020203" pitchFamily="34" charset="0"/>
              </a:rPr>
              <a:t>Equality of  Mean:</a:t>
            </a:r>
          </a:p>
        </p:txBody>
      </p:sp>
      <p:graphicFrame>
        <p:nvGraphicFramePr>
          <p:cNvPr id="8" name="Table 4">
            <a:extLst>
              <a:ext uri="{FF2B5EF4-FFF2-40B4-BE49-F238E27FC236}">
                <a16:creationId xmlns:a16="http://schemas.microsoft.com/office/drawing/2014/main" id="{6D9E1CD9-883F-4C57-AFF6-1D721CF7DDA1}"/>
              </a:ext>
            </a:extLst>
          </p:cNvPr>
          <p:cNvGraphicFramePr>
            <a:graphicFrameLocks noGrp="1"/>
          </p:cNvGraphicFramePr>
          <p:nvPr>
            <p:extLst>
              <p:ext uri="{D42A27DB-BD31-4B8C-83A1-F6EECF244321}">
                <p14:modId xmlns:p14="http://schemas.microsoft.com/office/powerpoint/2010/main" val="259264496"/>
              </p:ext>
            </p:extLst>
          </p:nvPr>
        </p:nvGraphicFramePr>
        <p:xfrm>
          <a:off x="1277682" y="1624739"/>
          <a:ext cx="7698255" cy="2472470"/>
        </p:xfrm>
        <a:graphic>
          <a:graphicData uri="http://schemas.openxmlformats.org/drawingml/2006/table">
            <a:tbl>
              <a:tblPr firstRow="1" bandRow="1">
                <a:tableStyleId>{5C22544A-7EE6-4342-B048-85BDC9FD1C3A}</a:tableStyleId>
              </a:tblPr>
              <a:tblGrid>
                <a:gridCol w="1811507">
                  <a:extLst>
                    <a:ext uri="{9D8B030D-6E8A-4147-A177-3AD203B41FA5}">
                      <a16:colId xmlns:a16="http://schemas.microsoft.com/office/drawing/2014/main" val="3790755739"/>
                    </a:ext>
                  </a:extLst>
                </a:gridCol>
                <a:gridCol w="2273643">
                  <a:extLst>
                    <a:ext uri="{9D8B030D-6E8A-4147-A177-3AD203B41FA5}">
                      <a16:colId xmlns:a16="http://schemas.microsoft.com/office/drawing/2014/main" val="2872371587"/>
                    </a:ext>
                  </a:extLst>
                </a:gridCol>
                <a:gridCol w="1124465">
                  <a:extLst>
                    <a:ext uri="{9D8B030D-6E8A-4147-A177-3AD203B41FA5}">
                      <a16:colId xmlns:a16="http://schemas.microsoft.com/office/drawing/2014/main" val="4201192089"/>
                    </a:ext>
                  </a:extLst>
                </a:gridCol>
                <a:gridCol w="948989">
                  <a:extLst>
                    <a:ext uri="{9D8B030D-6E8A-4147-A177-3AD203B41FA5}">
                      <a16:colId xmlns:a16="http://schemas.microsoft.com/office/drawing/2014/main" val="809972295"/>
                    </a:ext>
                  </a:extLst>
                </a:gridCol>
                <a:gridCol w="1539651">
                  <a:extLst>
                    <a:ext uri="{9D8B030D-6E8A-4147-A177-3AD203B41FA5}">
                      <a16:colId xmlns:a16="http://schemas.microsoft.com/office/drawing/2014/main" val="3632955750"/>
                    </a:ext>
                  </a:extLst>
                </a:gridCol>
              </a:tblGrid>
              <a:tr h="570114">
                <a:tc>
                  <a:txBody>
                    <a:bodyPr/>
                    <a:lstStyle/>
                    <a:p>
                      <a:r>
                        <a:rPr lang="en-US" dirty="0"/>
                        <a:t>Variable</a:t>
                      </a:r>
                    </a:p>
                  </a:txBody>
                  <a:tcPr/>
                </a:tc>
                <a:tc>
                  <a:txBody>
                    <a:bodyPr/>
                    <a:lstStyle/>
                    <a:p>
                      <a:r>
                        <a:rPr lang="en-US" dirty="0"/>
                        <a:t>Hypothesis</a:t>
                      </a:r>
                    </a:p>
                  </a:txBody>
                  <a:tcPr/>
                </a:tc>
                <a:tc>
                  <a:txBody>
                    <a:bodyPr/>
                    <a:lstStyle/>
                    <a:p>
                      <a:r>
                        <a:rPr lang="en-US" dirty="0"/>
                        <a:t>Statistic value</a:t>
                      </a:r>
                    </a:p>
                  </a:txBody>
                  <a:tcPr/>
                </a:tc>
                <a:tc>
                  <a:txBody>
                    <a:bodyPr/>
                    <a:lstStyle/>
                    <a:p>
                      <a:r>
                        <a:rPr lang="en-US" dirty="0"/>
                        <a:t>P-value</a:t>
                      </a:r>
                    </a:p>
                  </a:txBody>
                  <a:tcPr/>
                </a:tc>
                <a:tc>
                  <a:txBody>
                    <a:bodyPr/>
                    <a:lstStyle/>
                    <a:p>
                      <a:r>
                        <a:rPr lang="en-US" dirty="0"/>
                        <a:t>Conclusion</a:t>
                      </a:r>
                    </a:p>
                  </a:txBody>
                  <a:tcPr/>
                </a:tc>
                <a:extLst>
                  <a:ext uri="{0D108BD9-81ED-4DB2-BD59-A6C34878D82A}">
                    <a16:rowId xmlns:a16="http://schemas.microsoft.com/office/drawing/2014/main" val="2250236284"/>
                  </a:ext>
                </a:extLst>
              </a:tr>
              <a:tr h="853958">
                <a:tc>
                  <a:txBody>
                    <a:bodyPr/>
                    <a:lstStyle/>
                    <a:p>
                      <a:r>
                        <a:rPr lang="en-US" dirty="0"/>
                        <a:t>Farming &amp;</a:t>
                      </a:r>
                    </a:p>
                    <a:p>
                      <a:r>
                        <a:rPr lang="en-US" dirty="0"/>
                        <a:t> non-Farming</a:t>
                      </a:r>
                    </a:p>
                  </a:txBody>
                  <a:tcPr/>
                </a:tc>
                <a:tc>
                  <a:txBody>
                    <a:bodyPr/>
                    <a:lstStyle/>
                    <a:p>
                      <a:r>
                        <a:rPr lang="en-US" dirty="0"/>
                        <a:t>Both group have same mean.</a:t>
                      </a:r>
                    </a:p>
                  </a:txBody>
                  <a:tcPr/>
                </a:tc>
                <a:tc>
                  <a:txBody>
                    <a:bodyPr/>
                    <a:lstStyle/>
                    <a:p>
                      <a:r>
                        <a:rPr lang="en-US" dirty="0"/>
                        <a:t>-1.9817</a:t>
                      </a:r>
                    </a:p>
                  </a:txBody>
                  <a:tcPr/>
                </a:tc>
                <a:tc>
                  <a:txBody>
                    <a:bodyPr/>
                    <a:lstStyle/>
                    <a:p>
                      <a:r>
                        <a:rPr lang="en-US" dirty="0"/>
                        <a:t>0.0497</a:t>
                      </a:r>
                    </a:p>
                  </a:txBody>
                  <a:tcPr/>
                </a:tc>
                <a:tc>
                  <a:txBody>
                    <a:bodyPr/>
                    <a:lstStyle/>
                    <a:p>
                      <a:r>
                        <a:rPr lang="en-US" dirty="0"/>
                        <a:t>Reject H0.</a:t>
                      </a:r>
                    </a:p>
                  </a:txBody>
                  <a:tcPr/>
                </a:tc>
                <a:extLst>
                  <a:ext uri="{0D108BD9-81ED-4DB2-BD59-A6C34878D82A}">
                    <a16:rowId xmlns:a16="http://schemas.microsoft.com/office/drawing/2014/main" val="950317939"/>
                  </a:ext>
                </a:extLst>
              </a:tr>
              <a:tr h="978432">
                <a:tc>
                  <a:txBody>
                    <a:bodyPr/>
                    <a:lstStyle/>
                    <a:p>
                      <a:r>
                        <a:rPr lang="en-US" dirty="0"/>
                        <a:t>SHG &amp;</a:t>
                      </a:r>
                    </a:p>
                    <a:p>
                      <a:r>
                        <a:rPr lang="en-US" dirty="0"/>
                        <a:t>non-SHG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groups have same mean.</a:t>
                      </a:r>
                    </a:p>
                    <a:p>
                      <a:endParaRPr lang="en-US" dirty="0"/>
                    </a:p>
                  </a:txBody>
                  <a:tcPr/>
                </a:tc>
                <a:tc>
                  <a:txBody>
                    <a:bodyPr/>
                    <a:lstStyle/>
                    <a:p>
                      <a:r>
                        <a:rPr lang="en-US" dirty="0"/>
                        <a:t>0.2031</a:t>
                      </a:r>
                    </a:p>
                  </a:txBody>
                  <a:tcPr/>
                </a:tc>
                <a:tc>
                  <a:txBody>
                    <a:bodyPr/>
                    <a:lstStyle/>
                    <a:p>
                      <a:r>
                        <a:rPr lang="en-US" dirty="0"/>
                        <a:t>0.8393</a:t>
                      </a:r>
                    </a:p>
                  </a:txBody>
                  <a:tcPr/>
                </a:tc>
                <a:tc>
                  <a:txBody>
                    <a:bodyPr/>
                    <a:lstStyle/>
                    <a:p>
                      <a:r>
                        <a:rPr lang="en-US" dirty="0"/>
                        <a:t>Do not reject H0.</a:t>
                      </a:r>
                    </a:p>
                  </a:txBody>
                  <a:tcPr/>
                </a:tc>
                <a:extLst>
                  <a:ext uri="{0D108BD9-81ED-4DB2-BD59-A6C34878D82A}">
                    <a16:rowId xmlns:a16="http://schemas.microsoft.com/office/drawing/2014/main" val="3325501233"/>
                  </a:ext>
                </a:extLst>
              </a:tr>
            </a:tbl>
          </a:graphicData>
        </a:graphic>
      </p:graphicFrame>
    </p:spTree>
    <p:extLst>
      <p:ext uri="{BB962C8B-B14F-4D97-AF65-F5344CB8AC3E}">
        <p14:creationId xmlns:p14="http://schemas.microsoft.com/office/powerpoint/2010/main" val="1754564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503998" y="766119"/>
            <a:ext cx="9071643" cy="4642459"/>
          </a:xfrm>
        </p:spPr>
        <p:txBody>
          <a:bodyPr>
            <a:normAutofit/>
          </a:bodyPr>
          <a:lstStyle/>
          <a:p>
            <a:pPr algn="just"/>
            <a:r>
              <a:rPr lang="en-US" sz="1800" b="1" dirty="0">
                <a:latin typeface="Gill Sans MT" panose="020B0502020104020203" pitchFamily="34" charset="0"/>
              </a:rPr>
              <a:t>Objective : </a:t>
            </a:r>
            <a:r>
              <a:rPr lang="en-US" sz="1800" dirty="0">
                <a:latin typeface="Gill Sans MT" panose="020B0502020104020203" pitchFamily="34" charset="0"/>
              </a:rPr>
              <a:t>To check whether all activities has same drudgery score.</a:t>
            </a:r>
          </a:p>
          <a:p>
            <a:pPr algn="just"/>
            <a:endParaRPr lang="en-US" sz="1800" b="1" dirty="0">
              <a:latin typeface="Gill Sans MT" panose="020B0502020104020203" pitchFamily="34" charset="0"/>
            </a:endParaRPr>
          </a:p>
          <a:p>
            <a:pPr algn="just"/>
            <a:r>
              <a:rPr lang="en-US" sz="1800" b="1" dirty="0">
                <a:latin typeface="Gill Sans MT" panose="020B0502020104020203" pitchFamily="34" charset="0"/>
              </a:rPr>
              <a:t>Using post hoc test </a:t>
            </a:r>
          </a:p>
          <a:p>
            <a:pPr algn="just"/>
            <a:endParaRPr lang="en-US" sz="1800" b="1" dirty="0">
              <a:latin typeface="Gill Sans MT" panose="020B0502020104020203" pitchFamily="34" charset="0"/>
            </a:endParaRPr>
          </a:p>
          <a:p>
            <a:pPr algn="just"/>
            <a:r>
              <a:rPr lang="en-US" sz="1800" b="1" dirty="0">
                <a:latin typeface="Gill Sans MT" panose="020B0502020104020203" pitchFamily="34" charset="0"/>
              </a:rPr>
              <a:t>Hypothesis</a:t>
            </a:r>
            <a:r>
              <a:rPr lang="en-US" sz="1800" u="sng" dirty="0">
                <a:latin typeface="Gill Sans MT" panose="020B0502020104020203" pitchFamily="34" charset="0"/>
              </a:rPr>
              <a:t>: </a:t>
            </a:r>
          </a:p>
          <a:p>
            <a:pPr algn="just">
              <a:buNone/>
            </a:pPr>
            <a:r>
              <a:rPr lang="en-IN" sz="1800" dirty="0"/>
              <a:t> 	</a:t>
            </a:r>
            <a:r>
              <a:rPr lang="el-GR" sz="1800" dirty="0"/>
              <a:t>H</a:t>
            </a:r>
            <a:r>
              <a:rPr lang="el-GR" sz="1800" baseline="-25000" dirty="0"/>
              <a:t>0</a:t>
            </a:r>
            <a:r>
              <a:rPr lang="el-GR" sz="1800" dirty="0"/>
              <a:t>: μ1 = μ2 = μ3 = μ4 = μ5 = μ6 = μ7 </a:t>
            </a:r>
            <a:endParaRPr lang="en-US" sz="1800" dirty="0">
              <a:latin typeface="Gill Sans MT" panose="020B0502020104020203" pitchFamily="34" charset="0"/>
            </a:endParaRPr>
          </a:p>
          <a:p>
            <a:pPr algn="just">
              <a:buNone/>
            </a:pPr>
            <a:r>
              <a:rPr lang="en-US" sz="1800" dirty="0">
                <a:latin typeface="Gill Sans MT" panose="020B0502020104020203" pitchFamily="34" charset="0"/>
              </a:rPr>
              <a:t> 	H</a:t>
            </a:r>
            <a:r>
              <a:rPr lang="en-US" sz="1800" baseline="-25000" dirty="0">
                <a:latin typeface="Gill Sans MT" panose="020B0502020104020203" pitchFamily="34" charset="0"/>
              </a:rPr>
              <a:t>1</a:t>
            </a:r>
            <a:r>
              <a:rPr lang="en-US" sz="1800" dirty="0">
                <a:latin typeface="Gill Sans MT" panose="020B0502020104020203" pitchFamily="34" charset="0"/>
              </a:rPr>
              <a:t>: Inequality at one place</a:t>
            </a:r>
            <a:r>
              <a:rPr lang="en-US" dirty="0">
                <a:latin typeface="Gill Sans MT" panose="020B0502020104020203" pitchFamily="34" charset="0"/>
              </a:rPr>
              <a:t>.</a:t>
            </a:r>
            <a:endParaRPr lang="en-US" sz="1800" dirty="0">
              <a:latin typeface="Gill Sans MT" panose="020B0502020104020203" pitchFamily="34" charset="0"/>
            </a:endParaRPr>
          </a:p>
          <a:p>
            <a:pPr algn="just">
              <a:buNone/>
            </a:pPr>
            <a:r>
              <a:rPr lang="en-US" sz="1800" dirty="0">
                <a:latin typeface="Gill Sans MT" panose="020B0502020104020203" pitchFamily="34" charset="0"/>
              </a:rPr>
              <a:t> </a:t>
            </a:r>
          </a:p>
          <a:p>
            <a:pPr algn="just"/>
            <a:r>
              <a:rPr lang="en-IN" sz="1800" b="1" dirty="0">
                <a:latin typeface="Gill Sans MT" panose="020B0502020104020203" pitchFamily="34" charset="0"/>
              </a:rPr>
              <a:t>Output:</a:t>
            </a:r>
          </a:p>
          <a:p>
            <a:pPr algn="just">
              <a:buNone/>
            </a:pPr>
            <a:r>
              <a:rPr lang="en-IN" sz="1800" b="1" dirty="0">
                <a:latin typeface="Gill Sans MT" panose="020B0502020104020203" pitchFamily="34" charset="0"/>
              </a:rPr>
              <a:t>	</a:t>
            </a:r>
            <a:r>
              <a:rPr lang="en-IN" sz="1800" dirty="0">
                <a:latin typeface="Gill Sans MT" panose="020B0502020104020203" pitchFamily="34" charset="0"/>
              </a:rPr>
              <a:t>test statistic =  30.7074</a:t>
            </a:r>
          </a:p>
          <a:p>
            <a:pPr algn="just">
              <a:buNone/>
            </a:pPr>
            <a:r>
              <a:rPr lang="en-IN" sz="1800" dirty="0">
                <a:latin typeface="Gill Sans MT" panose="020B0502020104020203" pitchFamily="34" charset="0"/>
              </a:rPr>
              <a:t>	p value = 0.00000</a:t>
            </a:r>
          </a:p>
          <a:p>
            <a:endParaRPr lang="en-IN" sz="1800" b="1" dirty="0">
              <a:latin typeface="Gill Sans MT" panose="020B0502020104020203" pitchFamily="34" charset="0"/>
            </a:endParaRPr>
          </a:p>
          <a:p>
            <a:r>
              <a:rPr lang="en-IN" sz="1800" b="1" dirty="0">
                <a:latin typeface="Gill Sans MT" panose="020B0502020104020203" pitchFamily="34" charset="0"/>
              </a:rPr>
              <a:t>Conclusion :</a:t>
            </a:r>
          </a:p>
          <a:p>
            <a:pPr algn="just">
              <a:buNone/>
            </a:pPr>
            <a:r>
              <a:rPr lang="en-IN" sz="1800" b="1" dirty="0">
                <a:latin typeface="Gill Sans MT" panose="020B0502020104020203" pitchFamily="34" charset="0"/>
              </a:rPr>
              <a:t>	</a:t>
            </a:r>
            <a:r>
              <a:rPr lang="en-IN" sz="1800" dirty="0">
                <a:latin typeface="Gill Sans MT" panose="020B0502020104020203" pitchFamily="34" charset="0"/>
              </a:rPr>
              <a:t>Here P-value &lt; alpha so we have enough evidence to reject null hypothesis and conclude that mean drudgery score for all activities are not same</a:t>
            </a:r>
          </a:p>
          <a:p>
            <a:pPr algn="just">
              <a:buNone/>
            </a:pPr>
            <a:endParaRPr lang="en-IN" sz="1800" dirty="0">
              <a:latin typeface="Gill Sans MT" panose="020B0502020104020203" pitchFamily="34" charset="0"/>
            </a:endParaRPr>
          </a:p>
          <a:p>
            <a:pPr algn="just">
              <a:buNone/>
            </a:pPr>
            <a:endParaRPr lang="en-IN" sz="1800" dirty="0">
              <a:latin typeface="Gill Sans MT" panose="020B0502020104020203" pitchFamily="34" charset="0"/>
            </a:endParaRPr>
          </a:p>
          <a:p>
            <a:pPr algn="just"/>
            <a:endParaRPr lang="en-IN" sz="1800" dirty="0">
              <a:latin typeface="Gill Sans MT" panose="020B0502020104020203" pitchFamily="34" charset="0"/>
            </a:endParaRPr>
          </a:p>
          <a:p>
            <a:endParaRPr lang="en-IN" sz="1800" b="1" dirty="0">
              <a:latin typeface="Gill Sans MT" panose="020B0502020104020203" pitchFamily="34" charset="0"/>
            </a:endParaRPr>
          </a:p>
          <a:p>
            <a:endParaRPr lang="en-US" sz="1800" dirty="0">
              <a:latin typeface="Gill Sans MT" panose="020B0502020104020203" pitchFamily="34" charset="0"/>
            </a:endParaRPr>
          </a:p>
          <a:p>
            <a:endParaRPr lang="en-US" sz="1800" dirty="0">
              <a:latin typeface="Gill Sans MT" panose="020B0502020104020203" pitchFamily="34" charset="0"/>
            </a:endParaRPr>
          </a:p>
          <a:p>
            <a:endParaRPr lang="en-US" dirty="0">
              <a:latin typeface="Gill Sans MT" panose="020B0502020104020203" pitchFamily="34" charset="0"/>
            </a:endParaRPr>
          </a:p>
          <a:p>
            <a:endParaRPr lang="en-US" dirty="0">
              <a:latin typeface="Gill Sans MT" panose="020B0502020104020203" pitchFamily="34" charset="0"/>
            </a:endParaRPr>
          </a:p>
        </p:txBody>
      </p:sp>
    </p:spTree>
    <p:extLst>
      <p:ext uri="{BB962C8B-B14F-4D97-AF65-F5344CB8AC3E}">
        <p14:creationId xmlns:p14="http://schemas.microsoft.com/office/powerpoint/2010/main" val="269293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A3D667-9780-4714-BF45-850FF6A83590}"/>
              </a:ext>
            </a:extLst>
          </p:cNvPr>
          <p:cNvSpPr>
            <a:spLocks noGrp="1"/>
          </p:cNvSpPr>
          <p:nvPr>
            <p:ph type="body" idx="4294967295"/>
          </p:nvPr>
        </p:nvSpPr>
        <p:spPr>
          <a:xfrm>
            <a:off x="504312" y="85409"/>
            <a:ext cx="8268985" cy="396506"/>
          </a:xfrm>
        </p:spPr>
        <p:txBody>
          <a:bodyPr>
            <a:normAutofit/>
          </a:bodyPr>
          <a:lstStyle/>
          <a:p>
            <a:pPr>
              <a:buNone/>
            </a:pPr>
            <a:r>
              <a:rPr lang="en-US" sz="2000" dirty="0">
                <a:latin typeface="Gill Sans MT" panose="020B0502020104020203" pitchFamily="34" charset="0"/>
              </a:rPr>
              <a:t>Objective: To check whether mean drudgery score is same two activities</a:t>
            </a:r>
            <a:r>
              <a:rPr lang="en-US" dirty="0"/>
              <a:t>.</a:t>
            </a:r>
          </a:p>
        </p:txBody>
      </p:sp>
      <p:graphicFrame>
        <p:nvGraphicFramePr>
          <p:cNvPr id="4" name="Table 3">
            <a:extLst>
              <a:ext uri="{FF2B5EF4-FFF2-40B4-BE49-F238E27FC236}">
                <a16:creationId xmlns:a16="http://schemas.microsoft.com/office/drawing/2014/main" id="{B7EC966F-BF88-4C96-B338-3CF65EDDA04E}"/>
              </a:ext>
            </a:extLst>
          </p:cNvPr>
          <p:cNvGraphicFramePr>
            <a:graphicFrameLocks noGrp="1"/>
          </p:cNvGraphicFramePr>
          <p:nvPr>
            <p:extLst>
              <p:ext uri="{D42A27DB-BD31-4B8C-83A1-F6EECF244321}">
                <p14:modId xmlns:p14="http://schemas.microsoft.com/office/powerpoint/2010/main" val="2357015647"/>
              </p:ext>
            </p:extLst>
          </p:nvPr>
        </p:nvGraphicFramePr>
        <p:xfrm>
          <a:off x="268128" y="735679"/>
          <a:ext cx="9544368" cy="4934871"/>
        </p:xfrm>
        <a:graphic>
          <a:graphicData uri="http://schemas.openxmlformats.org/drawingml/2006/table">
            <a:tbl>
              <a:tblPr firstRow="1" firstCol="1" bandRow="1">
                <a:tableStyleId>{1FECB4D8-DB02-4DC6-A0A2-4F2EBAE1DC90}</a:tableStyleId>
              </a:tblPr>
              <a:tblGrid>
                <a:gridCol w="2123053">
                  <a:extLst>
                    <a:ext uri="{9D8B030D-6E8A-4147-A177-3AD203B41FA5}">
                      <a16:colId xmlns:a16="http://schemas.microsoft.com/office/drawing/2014/main" val="2146409388"/>
                    </a:ext>
                  </a:extLst>
                </a:gridCol>
                <a:gridCol w="2123053">
                  <a:extLst>
                    <a:ext uri="{9D8B030D-6E8A-4147-A177-3AD203B41FA5}">
                      <a16:colId xmlns:a16="http://schemas.microsoft.com/office/drawing/2014/main" val="2524888084"/>
                    </a:ext>
                  </a:extLst>
                </a:gridCol>
                <a:gridCol w="1640028">
                  <a:extLst>
                    <a:ext uri="{9D8B030D-6E8A-4147-A177-3AD203B41FA5}">
                      <a16:colId xmlns:a16="http://schemas.microsoft.com/office/drawing/2014/main" val="3594610811"/>
                    </a:ext>
                  </a:extLst>
                </a:gridCol>
                <a:gridCol w="1829117">
                  <a:extLst>
                    <a:ext uri="{9D8B030D-6E8A-4147-A177-3AD203B41FA5}">
                      <a16:colId xmlns:a16="http://schemas.microsoft.com/office/drawing/2014/main" val="3151998942"/>
                    </a:ext>
                  </a:extLst>
                </a:gridCol>
                <a:gridCol w="1829117">
                  <a:extLst>
                    <a:ext uri="{9D8B030D-6E8A-4147-A177-3AD203B41FA5}">
                      <a16:colId xmlns:a16="http://schemas.microsoft.com/office/drawing/2014/main" val="1432871992"/>
                    </a:ext>
                  </a:extLst>
                </a:gridCol>
              </a:tblGrid>
              <a:tr h="302451">
                <a:tc>
                  <a:txBody>
                    <a:bodyPr/>
                    <a:lstStyle/>
                    <a:p>
                      <a:pPr marL="0" marR="0" algn="just">
                        <a:lnSpc>
                          <a:spcPct val="107000"/>
                        </a:lnSpc>
                        <a:spcBef>
                          <a:spcPts val="0"/>
                        </a:spcBef>
                        <a:spcAft>
                          <a:spcPts val="0"/>
                        </a:spcAft>
                      </a:pPr>
                      <a:r>
                        <a:rPr lang="en-US" sz="2000" dirty="0">
                          <a:effectLst/>
                        </a:rPr>
                        <a:t>Activity1</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2000" dirty="0">
                          <a:effectLst/>
                        </a:rPr>
                        <a:t>Activity2</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2000" dirty="0">
                          <a:effectLst/>
                        </a:rPr>
                        <a:t>T test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2000" dirty="0">
                          <a:effectLst/>
                        </a:rPr>
                        <a:t>P value</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2000">
                          <a:effectLst/>
                        </a:rPr>
                        <a:t>Result</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3420114120"/>
                  </a:ext>
                </a:extLst>
              </a:tr>
              <a:tr h="211740">
                <a:tc rowSpan="6">
                  <a:txBody>
                    <a:bodyPr/>
                    <a:lstStyle/>
                    <a:p>
                      <a:pPr marL="0" marR="0" algn="just">
                        <a:lnSpc>
                          <a:spcPct val="107000"/>
                        </a:lnSpc>
                        <a:spcBef>
                          <a:spcPts val="0"/>
                        </a:spcBef>
                        <a:spcAft>
                          <a:spcPts val="0"/>
                        </a:spcAft>
                      </a:pPr>
                      <a:r>
                        <a:rPr lang="en-US" sz="1400" dirty="0">
                          <a:effectLst/>
                        </a:rPr>
                        <a:t>Sowing</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Weeding</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dirty="0">
                          <a:effectLst/>
                        </a:rPr>
                        <a:t>-3.0212</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0.0027</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 </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372761856"/>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Farm cleaning</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-2.1941</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0.0291</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952780409"/>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Storage</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5.7668</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dirty="0">
                          <a:effectLst/>
                        </a:rPr>
                        <a:t>Reject Ho</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178486028"/>
                  </a:ext>
                </a:extLst>
              </a:tr>
              <a:tr h="214848">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Fertilizer application</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4.2380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4101881799"/>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Fodder cutting</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-4.8378</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dirty="0">
                          <a:effectLst/>
                        </a:rPr>
                        <a:t>Reject Ho</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1968958467"/>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Cleaning of grains</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2.2792</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0.0235</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4225092850"/>
                  </a:ext>
                </a:extLst>
              </a:tr>
              <a:tr h="258630">
                <a:tc rowSpan="5">
                  <a:txBody>
                    <a:bodyPr/>
                    <a:lstStyle/>
                    <a:p>
                      <a:pPr marL="0" marR="0" algn="just">
                        <a:lnSpc>
                          <a:spcPct val="107000"/>
                        </a:lnSpc>
                        <a:spcBef>
                          <a:spcPts val="0"/>
                        </a:spcBef>
                        <a:spcAft>
                          <a:spcPts val="0"/>
                        </a:spcAft>
                      </a:pPr>
                      <a:r>
                        <a:rPr lang="en-US" sz="1400" dirty="0">
                          <a:effectLst/>
                        </a:rPr>
                        <a:t>Weeding</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Farm cleaning</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0.8056</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dirty="0">
                          <a:effectLst/>
                        </a:rPr>
                        <a:t>0.4212</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dirty="0">
                          <a:solidFill>
                            <a:srgbClr val="7030A0"/>
                          </a:solidFill>
                          <a:effectLst/>
                        </a:rPr>
                        <a:t>Do not reject Ho</a:t>
                      </a:r>
                      <a:endParaRPr lang="en-US" sz="1400" dirty="0">
                        <a:solidFill>
                          <a:srgbClr val="7030A0"/>
                        </a:solidFill>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1607530404"/>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Storage</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9.3558</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355868598"/>
                  </a:ext>
                </a:extLst>
              </a:tr>
              <a:tr h="219049">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Fertilizer application</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dirty="0">
                          <a:effectLst/>
                        </a:rPr>
                        <a:t>7.4461</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3652794495"/>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Fodder cutting</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-2.1546</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0.0321</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4125970541"/>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Cleaning of grains</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5.1862</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2129096381"/>
                  </a:ext>
                </a:extLst>
              </a:tr>
              <a:tr h="211740">
                <a:tc rowSpan="4">
                  <a:txBody>
                    <a:bodyPr/>
                    <a:lstStyle/>
                    <a:p>
                      <a:pPr marL="0" marR="0" algn="just">
                        <a:lnSpc>
                          <a:spcPct val="107000"/>
                        </a:lnSpc>
                        <a:spcBef>
                          <a:spcPts val="0"/>
                        </a:spcBef>
                        <a:spcAft>
                          <a:spcPts val="0"/>
                        </a:spcAft>
                      </a:pPr>
                      <a:r>
                        <a:rPr lang="en-US" sz="1400" dirty="0">
                          <a:effectLst/>
                        </a:rPr>
                        <a:t>Farm cleaning</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Storage</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8.3124</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2179667985"/>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Fertilizer application</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6.5364</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4245330797"/>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Fodder cutting</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-2.8478</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0.0047</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573073107"/>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Cleaning of grains</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4.3819</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337941945"/>
                  </a:ext>
                </a:extLst>
              </a:tr>
              <a:tr h="211740">
                <a:tc rowSpan="3">
                  <a:txBody>
                    <a:bodyPr/>
                    <a:lstStyle/>
                    <a:p>
                      <a:pPr marL="0" marR="0" algn="just">
                        <a:lnSpc>
                          <a:spcPct val="107000"/>
                        </a:lnSpc>
                        <a:spcBef>
                          <a:spcPts val="0"/>
                        </a:spcBef>
                        <a:spcAft>
                          <a:spcPts val="0"/>
                        </a:spcAft>
                      </a:pPr>
                      <a:r>
                        <a:rPr lang="en-US" sz="1400" dirty="0">
                          <a:effectLst/>
                        </a:rPr>
                        <a:t>Storage</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Fertilizer application</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-1.2094</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0.2276</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2808031580"/>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Fodder cutting</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-10.7643</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1754755676"/>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Cleaning of grains</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-2.9572</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0.0034</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dirty="0">
                          <a:effectLst/>
                        </a:rPr>
                        <a:t>Reject Ho</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732797086"/>
                  </a:ext>
                </a:extLst>
              </a:tr>
              <a:tr h="211740">
                <a:tc rowSpan="2">
                  <a:txBody>
                    <a:bodyPr/>
                    <a:lstStyle/>
                    <a:p>
                      <a:pPr marL="0" marR="0" algn="just">
                        <a:lnSpc>
                          <a:spcPct val="107000"/>
                        </a:lnSpc>
                        <a:spcBef>
                          <a:spcPts val="0"/>
                        </a:spcBef>
                        <a:spcAft>
                          <a:spcPts val="0"/>
                        </a:spcAft>
                      </a:pPr>
                      <a:r>
                        <a:rPr lang="en-US" sz="1400">
                          <a:effectLst/>
                        </a:rPr>
                        <a:t>Fertilizer Application</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Fodder cutting</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-8.9364</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Reject Ho</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1481157025"/>
                  </a:ext>
                </a:extLst>
              </a:tr>
              <a:tr h="211740">
                <a:tc vMerge="1">
                  <a:txBody>
                    <a:bodyPr/>
                    <a:lstStyle/>
                    <a:p>
                      <a:endParaRPr lang="en-US"/>
                    </a:p>
                  </a:txBody>
                  <a:tcPr/>
                </a:tc>
                <a:tc>
                  <a:txBody>
                    <a:bodyPr/>
                    <a:lstStyle/>
                    <a:p>
                      <a:pPr marL="0" marR="0" algn="just">
                        <a:lnSpc>
                          <a:spcPct val="107000"/>
                        </a:lnSpc>
                        <a:spcBef>
                          <a:spcPts val="0"/>
                        </a:spcBef>
                        <a:spcAft>
                          <a:spcPts val="0"/>
                        </a:spcAft>
                      </a:pPr>
                      <a:r>
                        <a:rPr lang="en-US" sz="1400">
                          <a:effectLst/>
                        </a:rPr>
                        <a:t>Cleaning of grains</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-1.7130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0.0879</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dirty="0">
                          <a:solidFill>
                            <a:srgbClr val="7030A0"/>
                          </a:solidFill>
                          <a:effectLst/>
                        </a:rPr>
                        <a:t>Do not reject Ho</a:t>
                      </a:r>
                      <a:endParaRPr lang="en-US" sz="1400" dirty="0">
                        <a:solidFill>
                          <a:srgbClr val="7030A0"/>
                        </a:solidFill>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2860821002"/>
                  </a:ext>
                </a:extLst>
              </a:tr>
              <a:tr h="211740">
                <a:tc>
                  <a:txBody>
                    <a:bodyPr/>
                    <a:lstStyle/>
                    <a:p>
                      <a:pPr marL="0" marR="0" algn="just">
                        <a:lnSpc>
                          <a:spcPct val="107000"/>
                        </a:lnSpc>
                        <a:spcBef>
                          <a:spcPts val="0"/>
                        </a:spcBef>
                        <a:spcAft>
                          <a:spcPts val="0"/>
                        </a:spcAft>
                      </a:pPr>
                      <a:r>
                        <a:rPr lang="en-US" sz="1400">
                          <a:effectLst/>
                        </a:rPr>
                        <a:t>Fodder cutting</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dirty="0">
                          <a:effectLst/>
                        </a:rPr>
                        <a:t>Cleaning of grains</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dirty="0">
                          <a:effectLst/>
                        </a:rPr>
                        <a:t>6.7615</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a:effectLst/>
                        </a:rPr>
                        <a:t>0.0000</a:t>
                      </a:r>
                      <a:endParaRPr lang="en-US" sz="140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tc>
                  <a:txBody>
                    <a:bodyPr/>
                    <a:lstStyle/>
                    <a:p>
                      <a:pPr marL="0" marR="0" algn="just">
                        <a:lnSpc>
                          <a:spcPct val="107000"/>
                        </a:lnSpc>
                        <a:spcBef>
                          <a:spcPts val="0"/>
                        </a:spcBef>
                        <a:spcAft>
                          <a:spcPts val="0"/>
                        </a:spcAft>
                      </a:pPr>
                      <a:r>
                        <a:rPr lang="en-US" sz="1400" dirty="0">
                          <a:effectLst/>
                        </a:rPr>
                        <a:t>Reject Ho</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txBody>
                  <a:tcPr marL="42274" marR="42274" marT="0" marB="0"/>
                </a:tc>
                <a:extLst>
                  <a:ext uri="{0D108BD9-81ED-4DB2-BD59-A6C34878D82A}">
                    <a16:rowId xmlns:a16="http://schemas.microsoft.com/office/drawing/2014/main" val="2711430356"/>
                  </a:ext>
                </a:extLst>
              </a:tr>
            </a:tbl>
          </a:graphicData>
        </a:graphic>
      </p:graphicFrame>
      <p:sp>
        <p:nvSpPr>
          <p:cNvPr id="2" name="TextBox 1">
            <a:extLst>
              <a:ext uri="{FF2B5EF4-FFF2-40B4-BE49-F238E27FC236}">
                <a16:creationId xmlns:a16="http://schemas.microsoft.com/office/drawing/2014/main" id="{BD38AF29-BB9C-433D-8059-559DDC3A94D8}"/>
              </a:ext>
            </a:extLst>
          </p:cNvPr>
          <p:cNvSpPr txBox="1"/>
          <p:nvPr/>
        </p:nvSpPr>
        <p:spPr>
          <a:xfrm>
            <a:off x="1223010" y="481915"/>
            <a:ext cx="6572250" cy="584775"/>
          </a:xfrm>
          <a:prstGeom prst="rect">
            <a:avLst/>
          </a:prstGeom>
          <a:noFill/>
        </p:spPr>
        <p:txBody>
          <a:bodyPr wrap="square" rtlCol="0">
            <a:spAutoFit/>
          </a:bodyPr>
          <a:lstStyle/>
          <a:p>
            <a:pPr algn="just">
              <a:buNone/>
            </a:pPr>
            <a:r>
              <a:rPr lang="en-IN" sz="1400" b="1" dirty="0">
                <a:latin typeface="Gill Sans MT" panose="020B0502020104020203" pitchFamily="34" charset="0"/>
              </a:rPr>
              <a:t>Hypothesis</a:t>
            </a:r>
            <a:r>
              <a:rPr lang="en-IN" sz="1400" dirty="0">
                <a:latin typeface="Gill Sans MT" panose="020B0502020104020203" pitchFamily="34" charset="0"/>
              </a:rPr>
              <a:t>:	H0: </a:t>
            </a:r>
            <a:r>
              <a:rPr lang="el-GR" sz="1400" dirty="0"/>
              <a:t>μ1 = μ2</a:t>
            </a:r>
            <a:r>
              <a:rPr lang="en-IN" sz="1400" dirty="0"/>
              <a:t>	Ag.	</a:t>
            </a:r>
            <a:r>
              <a:rPr lang="en-IN" sz="1400" dirty="0">
                <a:latin typeface="Gill Sans MT" panose="020B0502020104020203" pitchFamily="34" charset="0"/>
              </a:rPr>
              <a:t>H1:  </a:t>
            </a:r>
            <a:r>
              <a:rPr lang="el-GR" sz="1400" dirty="0"/>
              <a:t>μ1 </a:t>
            </a:r>
            <a:r>
              <a:rPr lang="en-IN" sz="1400" dirty="0"/>
              <a:t>≠</a:t>
            </a:r>
            <a:r>
              <a:rPr lang="el-GR" sz="1400" dirty="0"/>
              <a:t> μ2</a:t>
            </a:r>
            <a:endParaRPr lang="en-IN" sz="1400" dirty="0">
              <a:latin typeface="Gill Sans MT" panose="020B0502020104020203" pitchFamily="34" charset="0"/>
            </a:endParaRPr>
          </a:p>
          <a:p>
            <a:endParaRPr lang="en-IN" dirty="0"/>
          </a:p>
        </p:txBody>
      </p:sp>
    </p:spTree>
    <p:extLst>
      <p:ext uri="{BB962C8B-B14F-4D97-AF65-F5344CB8AC3E}">
        <p14:creationId xmlns:p14="http://schemas.microsoft.com/office/powerpoint/2010/main" val="3006880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4294967295"/>
              </p:nvPr>
            </p:nvSpPr>
            <p:spPr>
              <a:xfrm>
                <a:off x="324822" y="1085403"/>
                <a:ext cx="9430980" cy="3612327"/>
              </a:xfrm>
            </p:spPr>
            <p:txBody>
              <a:bodyPr>
                <a:normAutofit fontScale="92500" lnSpcReduction="10000"/>
              </a:bodyPr>
              <a:lstStyle/>
              <a:p>
                <a:pPr>
                  <a:buNone/>
                </a:pPr>
                <a:r>
                  <a:rPr lang="en-IN" sz="1800" b="1" dirty="0"/>
                  <a:t> </a:t>
                </a:r>
                <a14:m>
                  <m:oMath xmlns:m="http://schemas.openxmlformats.org/officeDocument/2006/math">
                    <m:sSup>
                      <m:sSupPr>
                        <m:ctrlPr>
                          <a:rPr lang="en-IN" sz="1800" b="1" i="1" smtClean="0">
                            <a:latin typeface="Cambria Math" panose="02040503050406030204" pitchFamily="18" charset="0"/>
                          </a:rPr>
                        </m:ctrlPr>
                      </m:sSupPr>
                      <m:e>
                        <m:r>
                          <m:rPr>
                            <m:sty m:val="p"/>
                          </m:rPr>
                          <a:rPr lang="el-GR" sz="1800" b="1" i="1" smtClean="0">
                            <a:latin typeface="Cambria Math" panose="02040503050406030204" pitchFamily="18" charset="0"/>
                          </a:rPr>
                          <m:t>Χ</m:t>
                        </m:r>
                      </m:e>
                      <m:sup>
                        <m:r>
                          <a:rPr lang="en-IN" sz="1800" b="1" i="1" smtClean="0">
                            <a:latin typeface="Cambria Math" panose="02040503050406030204" pitchFamily="18" charset="0"/>
                          </a:rPr>
                          <m:t>𝟐</m:t>
                        </m:r>
                      </m:sup>
                    </m:sSup>
                    <m:r>
                      <a:rPr lang="en-IN" sz="1800" b="1" i="1" smtClean="0">
                        <a:latin typeface="Cambria Math" panose="02040503050406030204" pitchFamily="18" charset="0"/>
                      </a:rPr>
                      <m:t>=</m:t>
                    </m:r>
                    <m:f>
                      <m:fPr>
                        <m:ctrlPr>
                          <a:rPr lang="en-IN" sz="1800" b="1" i="1" smtClean="0">
                            <a:latin typeface="Cambria Math" panose="02040503050406030204" pitchFamily="18" charset="0"/>
                          </a:rPr>
                        </m:ctrlPr>
                      </m:fPr>
                      <m:num>
                        <m:sSup>
                          <m:sSupPr>
                            <m:ctrlPr>
                              <a:rPr lang="en-IN" sz="1800" b="1" i="1" smtClean="0">
                                <a:latin typeface="Cambria Math" panose="02040503050406030204" pitchFamily="18" charset="0"/>
                              </a:rPr>
                            </m:ctrlPr>
                          </m:sSupPr>
                          <m:e>
                            <m:d>
                              <m:dPr>
                                <m:ctrlPr>
                                  <a:rPr lang="en-IN" sz="1800" b="1" i="1" smtClean="0">
                                    <a:latin typeface="Cambria Math" panose="02040503050406030204" pitchFamily="18" charset="0"/>
                                  </a:rPr>
                                </m:ctrlPr>
                              </m:dPr>
                              <m:e>
                                <m:r>
                                  <a:rPr lang="en-IN" sz="1800" b="1" i="1" smtClean="0">
                                    <a:latin typeface="Cambria Math" panose="02040503050406030204" pitchFamily="18" charset="0"/>
                                  </a:rPr>
                                  <m:t>𝑶𝒊</m:t>
                                </m:r>
                                <m:r>
                                  <a:rPr lang="en-IN" sz="1800" b="1" i="1" smtClean="0">
                                    <a:latin typeface="Cambria Math" panose="02040503050406030204" pitchFamily="18" charset="0"/>
                                  </a:rPr>
                                  <m:t> −</m:t>
                                </m:r>
                                <m:r>
                                  <a:rPr lang="en-IN" sz="1800" b="1" i="1" smtClean="0">
                                    <a:latin typeface="Cambria Math" panose="02040503050406030204" pitchFamily="18" charset="0"/>
                                  </a:rPr>
                                  <m:t>𝑬𝒊</m:t>
                                </m:r>
                              </m:e>
                            </m:d>
                          </m:e>
                          <m:sup>
                            <m:r>
                              <a:rPr lang="en-IN" sz="1800" b="1" i="1" smtClean="0">
                                <a:latin typeface="Cambria Math" panose="02040503050406030204" pitchFamily="18" charset="0"/>
                              </a:rPr>
                              <m:t>𝟐</m:t>
                            </m:r>
                          </m:sup>
                        </m:sSup>
                      </m:num>
                      <m:den>
                        <m:r>
                          <a:rPr lang="en-IN" sz="1800" b="1" i="1" smtClean="0">
                            <a:latin typeface="Cambria Math" panose="02040503050406030204" pitchFamily="18" charset="0"/>
                          </a:rPr>
                          <m:t>𝑬𝒊</m:t>
                        </m:r>
                        <m:r>
                          <a:rPr lang="en-IN" sz="1800" b="1" i="1" smtClean="0">
                            <a:latin typeface="Cambria Math" panose="02040503050406030204" pitchFamily="18" charset="0"/>
                          </a:rPr>
                          <m:t> </m:t>
                        </m:r>
                      </m:den>
                    </m:f>
                  </m:oMath>
                </a14:m>
                <a:endParaRPr lang="en-US" sz="1800" b="1" dirty="0">
                  <a:latin typeface="Gill Sans MT" panose="020B0502020104020203" pitchFamily="34" charset="0"/>
                </a:endParaRPr>
              </a:p>
              <a:p>
                <a:endParaRPr lang="en-US" sz="1800" b="1" dirty="0">
                  <a:latin typeface="Gill Sans MT" panose="020B0502020104020203" pitchFamily="34" charset="0"/>
                </a:endParaRPr>
              </a:p>
              <a:p>
                <a:pPr>
                  <a:buNone/>
                </a:pPr>
                <a:r>
                  <a:rPr lang="en-US" sz="1800" b="1" dirty="0">
                    <a:latin typeface="Gill Sans MT" panose="020B0502020104020203" pitchFamily="34" charset="0"/>
                  </a:rPr>
                  <a:t> Hypothesis:</a:t>
                </a:r>
                <a:r>
                  <a:rPr lang="en-US" sz="1800" b="1" u="sng" dirty="0">
                    <a:latin typeface="Gill Sans MT" panose="020B0502020104020203" pitchFamily="34" charset="0"/>
                  </a:rPr>
                  <a:t> </a:t>
                </a:r>
                <a:endParaRPr lang="en-US" sz="1800" u="sng" dirty="0">
                  <a:latin typeface="Gill Sans MT" panose="020B0502020104020203" pitchFamily="34" charset="0"/>
                </a:endParaRPr>
              </a:p>
              <a:p>
                <a:pPr>
                  <a:buNone/>
                </a:pPr>
                <a:r>
                  <a:rPr lang="en-US" sz="1800" dirty="0">
                    <a:latin typeface="Gill Sans MT" panose="020B0502020104020203" pitchFamily="34" charset="0"/>
                  </a:rPr>
                  <a:t> </a:t>
                </a:r>
              </a:p>
              <a:p>
                <a:pPr>
                  <a:buNone/>
                </a:pPr>
                <a:r>
                  <a:rPr lang="en-US" sz="1800" dirty="0">
                    <a:latin typeface="Gill Sans MT" panose="020B0502020104020203" pitchFamily="34" charset="0"/>
                  </a:rPr>
                  <a:t> H</a:t>
                </a:r>
                <a:r>
                  <a:rPr lang="en-US" sz="1800" baseline="-25000" dirty="0">
                    <a:latin typeface="Gill Sans MT" panose="020B0502020104020203" pitchFamily="34" charset="0"/>
                  </a:rPr>
                  <a:t>0</a:t>
                </a:r>
                <a:r>
                  <a:rPr lang="en-US" sz="1800" dirty="0">
                    <a:latin typeface="Gill Sans MT" panose="020B0502020104020203" pitchFamily="34" charset="0"/>
                  </a:rPr>
                  <a:t>: There is no association between socio-economic categories and Education </a:t>
                </a:r>
              </a:p>
              <a:p>
                <a:pPr>
                  <a:buNone/>
                </a:pPr>
                <a:r>
                  <a:rPr lang="en-US" sz="1800" dirty="0">
                    <a:latin typeface="Gill Sans MT" panose="020B0502020104020203" pitchFamily="34" charset="0"/>
                  </a:rPr>
                  <a:t> H</a:t>
                </a:r>
                <a:r>
                  <a:rPr lang="en-US" sz="1800" baseline="-25000" dirty="0">
                    <a:latin typeface="Gill Sans MT" panose="020B0502020104020203" pitchFamily="34" charset="0"/>
                  </a:rPr>
                  <a:t>1</a:t>
                </a:r>
                <a:r>
                  <a:rPr lang="en-US" sz="1800" dirty="0">
                    <a:latin typeface="Gill Sans MT" panose="020B0502020104020203" pitchFamily="34" charset="0"/>
                  </a:rPr>
                  <a:t>: There is association between socio-economic categories and Education. </a:t>
                </a:r>
              </a:p>
              <a:p>
                <a:pPr>
                  <a:buNone/>
                </a:pPr>
                <a:r>
                  <a:rPr lang="en-US" sz="1800" dirty="0">
                    <a:latin typeface="Gill Sans MT" panose="020B0502020104020203" pitchFamily="34" charset="0"/>
                  </a:rPr>
                  <a:t> </a:t>
                </a:r>
              </a:p>
              <a:p>
                <a:pPr>
                  <a:buNone/>
                </a:pPr>
                <a:r>
                  <a:rPr lang="en-US" sz="1800" dirty="0">
                    <a:latin typeface="Gill Sans MT" panose="020B0502020104020203" pitchFamily="34" charset="0"/>
                  </a:rPr>
                  <a:t> Here </a:t>
                </a:r>
              </a:p>
              <a:p>
                <a:pPr marL="914400" lvl="2" indent="0">
                  <a:buNone/>
                </a:pPr>
                <a:r>
                  <a:rPr lang="en-US" sz="1900" dirty="0">
                    <a:latin typeface="Gill Sans MT" panose="020B0502020104020203" pitchFamily="34" charset="0"/>
                  </a:rPr>
                  <a:t>Statistic value = 61.536</a:t>
                </a:r>
              </a:p>
              <a:p>
                <a:pPr>
                  <a:buNone/>
                </a:pPr>
                <a:r>
                  <a:rPr lang="en-US" sz="1800" dirty="0">
                    <a:latin typeface="Gill Sans MT" panose="020B0502020104020203" pitchFamily="34" charset="0"/>
                  </a:rPr>
                  <a:t>	P value = 0.000 ,alpha = 0.05 </a:t>
                </a:r>
              </a:p>
              <a:p>
                <a:endParaRPr lang="en-US" sz="1800" b="1" dirty="0">
                  <a:latin typeface="Gill Sans MT" panose="020B0502020104020203" pitchFamily="34" charset="0"/>
                </a:endParaRPr>
              </a:p>
              <a:p>
                <a:pPr>
                  <a:buNone/>
                </a:pPr>
                <a:r>
                  <a:rPr lang="en-US" sz="1800" b="1" dirty="0">
                    <a:latin typeface="Gill Sans MT" panose="020B0502020104020203" pitchFamily="34" charset="0"/>
                  </a:rPr>
                  <a:t> Conclusion</a:t>
                </a:r>
                <a:r>
                  <a:rPr lang="en-US" sz="1800" dirty="0">
                    <a:latin typeface="Gill Sans MT" panose="020B0502020104020203" pitchFamily="34" charset="0"/>
                  </a:rPr>
                  <a:t>:</a:t>
                </a:r>
              </a:p>
              <a:p>
                <a:pPr>
                  <a:buNone/>
                </a:pPr>
                <a:r>
                  <a:rPr lang="en-US" sz="1800" dirty="0">
                    <a:latin typeface="Gill Sans MT" panose="020B0502020104020203" pitchFamily="34" charset="0"/>
                  </a:rPr>
                  <a:t>	p-value &lt; alpha, therefore the data do provide enough evidence to reject Ho at 5% level of significance. Hence, we conclude that there is association socio-economic categories and Education. </a:t>
                </a:r>
              </a:p>
              <a:p>
                <a:endParaRPr lang="en-US" sz="1800" dirty="0">
                  <a:latin typeface="Gill Sans MT" panose="020B0502020104020203" pitchFamily="34" charset="0"/>
                </a:endParaRPr>
              </a:p>
              <a:p>
                <a:endParaRPr lang="en-US" sz="1800" dirty="0"/>
              </a:p>
            </p:txBody>
          </p:sp>
        </mc:Choice>
        <mc:Fallback>
          <p:sp>
            <p:nvSpPr>
              <p:cNvPr id="3" name="Text Placeholder 2"/>
              <p:cNvSpPr>
                <a:spLocks noGrp="1" noRot="1" noChangeAspect="1" noMove="1" noResize="1" noEditPoints="1" noAdjustHandles="1" noChangeArrowheads="1" noChangeShapeType="1" noTextEdit="1"/>
              </p:cNvSpPr>
              <p:nvPr>
                <p:ph type="body" idx="4294967295"/>
              </p:nvPr>
            </p:nvSpPr>
            <p:spPr>
              <a:xfrm>
                <a:off x="324822" y="1085403"/>
                <a:ext cx="9430980" cy="3612327"/>
              </a:xfrm>
              <a:blipFill>
                <a:blip r:embed="rId2"/>
                <a:stretch>
                  <a:fillRect l="-1357" t="-843"/>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783C8A06-290B-4346-96B0-1559D949D386}"/>
              </a:ext>
            </a:extLst>
          </p:cNvPr>
          <p:cNvSpPr txBox="1"/>
          <p:nvPr/>
        </p:nvSpPr>
        <p:spPr>
          <a:xfrm>
            <a:off x="815545" y="123567"/>
            <a:ext cx="8600303" cy="646331"/>
          </a:xfrm>
          <a:prstGeom prst="rect">
            <a:avLst/>
          </a:prstGeom>
          <a:noFill/>
        </p:spPr>
        <p:txBody>
          <a:bodyPr wrap="square" rtlCol="0">
            <a:spAutoFit/>
          </a:bodyPr>
          <a:lstStyle/>
          <a:p>
            <a:pPr algn="ctr"/>
            <a:r>
              <a:rPr lang="en-US" sz="3600" b="1" u="sng" dirty="0">
                <a:latin typeface="Gill Sans MT" panose="020B0502020104020203" pitchFamily="34" charset="0"/>
              </a:rPr>
              <a:t>CHI-SQUARE TEST </a:t>
            </a:r>
          </a:p>
        </p:txBody>
      </p:sp>
    </p:spTree>
    <p:extLst>
      <p:ext uri="{BB962C8B-B14F-4D97-AF65-F5344CB8AC3E}">
        <p14:creationId xmlns:p14="http://schemas.microsoft.com/office/powerpoint/2010/main" val="3267736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56FA-6B05-4505-ABB3-AAAC78039533}"/>
              </a:ext>
            </a:extLst>
          </p:cNvPr>
          <p:cNvSpPr>
            <a:spLocks noGrp="1"/>
          </p:cNvSpPr>
          <p:nvPr>
            <p:ph type="title" idx="4294967295"/>
          </p:nvPr>
        </p:nvSpPr>
        <p:spPr>
          <a:xfrm>
            <a:off x="503996" y="215326"/>
            <a:ext cx="9072000" cy="494270"/>
          </a:xfrm>
        </p:spPr>
        <p:txBody>
          <a:bodyPr/>
          <a:lstStyle/>
          <a:p>
            <a:r>
              <a:rPr lang="en-US" dirty="0">
                <a:latin typeface="Gill Sans MT" panose="020B0502020104020203" pitchFamily="34" charset="0"/>
              </a:rPr>
              <a:t>Chi-square test</a:t>
            </a:r>
          </a:p>
        </p:txBody>
      </p:sp>
      <p:graphicFrame>
        <p:nvGraphicFramePr>
          <p:cNvPr id="4" name="Table 4">
            <a:extLst>
              <a:ext uri="{FF2B5EF4-FFF2-40B4-BE49-F238E27FC236}">
                <a16:creationId xmlns:a16="http://schemas.microsoft.com/office/drawing/2014/main" id="{D4927269-4764-4D31-A784-F928AF840A26}"/>
              </a:ext>
            </a:extLst>
          </p:cNvPr>
          <p:cNvGraphicFramePr>
            <a:graphicFrameLocks noGrp="1"/>
          </p:cNvGraphicFramePr>
          <p:nvPr>
            <p:extLst>
              <p:ext uri="{D42A27DB-BD31-4B8C-83A1-F6EECF244321}">
                <p14:modId xmlns:p14="http://schemas.microsoft.com/office/powerpoint/2010/main" val="2083359167"/>
              </p:ext>
            </p:extLst>
          </p:nvPr>
        </p:nvGraphicFramePr>
        <p:xfrm>
          <a:off x="335601" y="999695"/>
          <a:ext cx="9408791" cy="4572000"/>
        </p:xfrm>
        <a:graphic>
          <a:graphicData uri="http://schemas.openxmlformats.org/drawingml/2006/table">
            <a:tbl>
              <a:tblPr firstRow="1" bandRow="1">
                <a:tableStyleId>{5C22544A-7EE6-4342-B048-85BDC9FD1C3A}</a:tableStyleId>
              </a:tblPr>
              <a:tblGrid>
                <a:gridCol w="1889267">
                  <a:extLst>
                    <a:ext uri="{9D8B030D-6E8A-4147-A177-3AD203B41FA5}">
                      <a16:colId xmlns:a16="http://schemas.microsoft.com/office/drawing/2014/main" val="3790755739"/>
                    </a:ext>
                  </a:extLst>
                </a:gridCol>
                <a:gridCol w="2302153">
                  <a:extLst>
                    <a:ext uri="{9D8B030D-6E8A-4147-A177-3AD203B41FA5}">
                      <a16:colId xmlns:a16="http://schemas.microsoft.com/office/drawing/2014/main" val="2872371587"/>
                    </a:ext>
                  </a:extLst>
                </a:gridCol>
                <a:gridCol w="1138566">
                  <a:extLst>
                    <a:ext uri="{9D8B030D-6E8A-4147-A177-3AD203B41FA5}">
                      <a16:colId xmlns:a16="http://schemas.microsoft.com/office/drawing/2014/main" val="4201192089"/>
                    </a:ext>
                  </a:extLst>
                </a:gridCol>
                <a:gridCol w="960889">
                  <a:extLst>
                    <a:ext uri="{9D8B030D-6E8A-4147-A177-3AD203B41FA5}">
                      <a16:colId xmlns:a16="http://schemas.microsoft.com/office/drawing/2014/main" val="809972295"/>
                    </a:ext>
                  </a:extLst>
                </a:gridCol>
                <a:gridCol w="1558958">
                  <a:extLst>
                    <a:ext uri="{9D8B030D-6E8A-4147-A177-3AD203B41FA5}">
                      <a16:colId xmlns:a16="http://schemas.microsoft.com/office/drawing/2014/main" val="3632955750"/>
                    </a:ext>
                  </a:extLst>
                </a:gridCol>
                <a:gridCol w="1558958">
                  <a:extLst>
                    <a:ext uri="{9D8B030D-6E8A-4147-A177-3AD203B41FA5}">
                      <a16:colId xmlns:a16="http://schemas.microsoft.com/office/drawing/2014/main" val="3991750368"/>
                    </a:ext>
                  </a:extLst>
                </a:gridCol>
              </a:tblGrid>
              <a:tr h="405634">
                <a:tc>
                  <a:txBody>
                    <a:bodyPr/>
                    <a:lstStyle/>
                    <a:p>
                      <a:r>
                        <a:rPr lang="en-US" sz="1400" dirty="0"/>
                        <a:t>variable</a:t>
                      </a:r>
                    </a:p>
                  </a:txBody>
                  <a:tcPr/>
                </a:tc>
                <a:tc>
                  <a:txBody>
                    <a:bodyPr/>
                    <a:lstStyle/>
                    <a:p>
                      <a:r>
                        <a:rPr lang="en-US" sz="1400" dirty="0"/>
                        <a:t>Null Hypothesis</a:t>
                      </a:r>
                    </a:p>
                  </a:txBody>
                  <a:tcPr/>
                </a:tc>
                <a:tc>
                  <a:txBody>
                    <a:bodyPr/>
                    <a:lstStyle/>
                    <a:p>
                      <a:r>
                        <a:rPr lang="en-US" sz="1400" dirty="0"/>
                        <a:t>Statistic value</a:t>
                      </a:r>
                    </a:p>
                  </a:txBody>
                  <a:tcPr/>
                </a:tc>
                <a:tc>
                  <a:txBody>
                    <a:bodyPr/>
                    <a:lstStyle/>
                    <a:p>
                      <a:r>
                        <a:rPr lang="en-US" sz="1400" dirty="0"/>
                        <a:t>P-value</a:t>
                      </a:r>
                    </a:p>
                  </a:txBody>
                  <a:tcPr/>
                </a:tc>
                <a:tc>
                  <a:txBody>
                    <a:bodyPr/>
                    <a:lstStyle/>
                    <a:p>
                      <a:r>
                        <a:rPr lang="en-US" sz="1400" dirty="0"/>
                        <a:t>Conclusion</a:t>
                      </a:r>
                    </a:p>
                  </a:txBody>
                  <a:tcPr/>
                </a:tc>
                <a:tc>
                  <a:txBody>
                    <a:bodyPr/>
                    <a:lstStyle/>
                    <a:p>
                      <a:r>
                        <a:rPr lang="en-US" sz="1400" dirty="0"/>
                        <a:t>Association</a:t>
                      </a:r>
                    </a:p>
                  </a:txBody>
                  <a:tcPr/>
                </a:tc>
                <a:extLst>
                  <a:ext uri="{0D108BD9-81ED-4DB2-BD59-A6C34878D82A}">
                    <a16:rowId xmlns:a16="http://schemas.microsoft.com/office/drawing/2014/main" val="2250236284"/>
                  </a:ext>
                </a:extLst>
              </a:tr>
              <a:tr h="405634">
                <a:tc>
                  <a:txBody>
                    <a:bodyPr/>
                    <a:lstStyle/>
                    <a:p>
                      <a:r>
                        <a:rPr lang="en-US" sz="1400" dirty="0"/>
                        <a:t>Age &amp; SES</a:t>
                      </a:r>
                    </a:p>
                  </a:txBody>
                  <a:tcPr/>
                </a:tc>
                <a:tc>
                  <a:txBody>
                    <a:bodyPr/>
                    <a:lstStyle/>
                    <a:p>
                      <a:r>
                        <a:rPr lang="en-US" sz="1400" dirty="0"/>
                        <a:t>There is no association between variables.</a:t>
                      </a:r>
                    </a:p>
                  </a:txBody>
                  <a:tcPr/>
                </a:tc>
                <a:tc>
                  <a:txBody>
                    <a:bodyPr/>
                    <a:lstStyle/>
                    <a:p>
                      <a:r>
                        <a:rPr lang="en-US" sz="1400" dirty="0"/>
                        <a:t>73.789</a:t>
                      </a:r>
                    </a:p>
                  </a:txBody>
                  <a:tcPr/>
                </a:tc>
                <a:tc>
                  <a:txBody>
                    <a:bodyPr/>
                    <a:lstStyle/>
                    <a:p>
                      <a:r>
                        <a:rPr lang="en-US" sz="1400" dirty="0"/>
                        <a:t>0.239</a:t>
                      </a:r>
                    </a:p>
                  </a:txBody>
                  <a:tcPr/>
                </a:tc>
                <a:tc>
                  <a:txBody>
                    <a:bodyPr/>
                    <a:lstStyle/>
                    <a:p>
                      <a:r>
                        <a:rPr lang="en-US" sz="1400" dirty="0"/>
                        <a:t>Do not reject H0.</a:t>
                      </a:r>
                    </a:p>
                  </a:txBody>
                  <a:tcPr/>
                </a:tc>
                <a:tc>
                  <a:txBody>
                    <a:bodyPr/>
                    <a:lstStyle/>
                    <a:p>
                      <a:endParaRPr lang="en-US" sz="1400" dirty="0"/>
                    </a:p>
                  </a:txBody>
                  <a:tcPr/>
                </a:tc>
                <a:extLst>
                  <a:ext uri="{0D108BD9-81ED-4DB2-BD59-A6C34878D82A}">
                    <a16:rowId xmlns:a16="http://schemas.microsoft.com/office/drawing/2014/main" val="950317939"/>
                  </a:ext>
                </a:extLst>
              </a:tr>
              <a:tr h="579478">
                <a:tc>
                  <a:txBody>
                    <a:bodyPr/>
                    <a:lstStyle/>
                    <a:p>
                      <a:r>
                        <a:rPr lang="en-US" sz="1400" dirty="0"/>
                        <a:t>Education &amp; 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There is no association between variables.</a:t>
                      </a:r>
                    </a:p>
                    <a:p>
                      <a:endParaRPr lang="en-US" sz="1400" dirty="0"/>
                    </a:p>
                  </a:txBody>
                  <a:tcPr/>
                </a:tc>
                <a:tc>
                  <a:txBody>
                    <a:bodyPr/>
                    <a:lstStyle/>
                    <a:p>
                      <a:r>
                        <a:rPr lang="en-US" sz="1400" dirty="0"/>
                        <a:t>61.536</a:t>
                      </a:r>
                    </a:p>
                  </a:txBody>
                  <a:tcPr/>
                </a:tc>
                <a:tc>
                  <a:txBody>
                    <a:bodyPr/>
                    <a:lstStyle/>
                    <a:p>
                      <a:r>
                        <a:rPr lang="en-US" sz="1400" dirty="0"/>
                        <a:t>0.0000</a:t>
                      </a:r>
                    </a:p>
                  </a:txBody>
                  <a:tcPr/>
                </a:tc>
                <a:tc>
                  <a:txBody>
                    <a:bodyPr/>
                    <a:lstStyle/>
                    <a:p>
                      <a:r>
                        <a:rPr lang="en-US" sz="1400" dirty="0"/>
                        <a:t>Reject H0.</a:t>
                      </a:r>
                    </a:p>
                  </a:txBody>
                  <a:tcPr/>
                </a:tc>
                <a:tc>
                  <a:txBody>
                    <a:bodyPr/>
                    <a:lstStyle/>
                    <a:p>
                      <a:r>
                        <a:rPr lang="en-US" sz="1400" dirty="0"/>
                        <a:t>Positively 85%</a:t>
                      </a:r>
                    </a:p>
                  </a:txBody>
                  <a:tcPr/>
                </a:tc>
                <a:extLst>
                  <a:ext uri="{0D108BD9-81ED-4DB2-BD59-A6C34878D82A}">
                    <a16:rowId xmlns:a16="http://schemas.microsoft.com/office/drawing/2014/main" val="3325501233"/>
                  </a:ext>
                </a:extLst>
              </a:tr>
              <a:tr h="579478">
                <a:tc>
                  <a:txBody>
                    <a:bodyPr/>
                    <a:lstStyle/>
                    <a:p>
                      <a:r>
                        <a:rPr lang="en-US" sz="1400" dirty="0"/>
                        <a:t>Cast and 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There is no association between variables.</a:t>
                      </a:r>
                    </a:p>
                    <a:p>
                      <a:endParaRPr lang="en-US" sz="1400" dirty="0"/>
                    </a:p>
                  </a:txBody>
                  <a:tcPr/>
                </a:tc>
                <a:tc>
                  <a:txBody>
                    <a:bodyPr/>
                    <a:lstStyle/>
                    <a:p>
                      <a:r>
                        <a:rPr lang="en-US" sz="1400" dirty="0"/>
                        <a:t>36.521</a:t>
                      </a:r>
                    </a:p>
                  </a:txBody>
                  <a:tcPr/>
                </a:tc>
                <a:tc>
                  <a:txBody>
                    <a:bodyPr/>
                    <a:lstStyle/>
                    <a:p>
                      <a:r>
                        <a:rPr lang="en-US" sz="1400" dirty="0"/>
                        <a:t>0.000</a:t>
                      </a:r>
                    </a:p>
                  </a:txBody>
                  <a:tcPr/>
                </a:tc>
                <a:tc>
                  <a:txBody>
                    <a:bodyPr/>
                    <a:lstStyle/>
                    <a:p>
                      <a:r>
                        <a:rPr lang="en-US" sz="1400" dirty="0"/>
                        <a:t>Reject Ho</a:t>
                      </a:r>
                    </a:p>
                  </a:txBody>
                  <a:tcPr/>
                </a:tc>
                <a:tc>
                  <a:txBody>
                    <a:bodyPr/>
                    <a:lstStyle/>
                    <a:p>
                      <a:r>
                        <a:rPr lang="en-US" sz="1400" dirty="0"/>
                        <a:t>Negatively 40%</a:t>
                      </a:r>
                    </a:p>
                  </a:txBody>
                  <a:tcPr/>
                </a:tc>
                <a:extLst>
                  <a:ext uri="{0D108BD9-81ED-4DB2-BD59-A6C34878D82A}">
                    <a16:rowId xmlns:a16="http://schemas.microsoft.com/office/drawing/2014/main" val="1238141476"/>
                  </a:ext>
                </a:extLst>
              </a:tr>
              <a:tr h="0">
                <a:tc>
                  <a:txBody>
                    <a:bodyPr/>
                    <a:lstStyle/>
                    <a:p>
                      <a:r>
                        <a:rPr lang="en-US" sz="1400" dirty="0"/>
                        <a:t>Family type and 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There is no association between variables.</a:t>
                      </a:r>
                    </a:p>
                  </a:txBody>
                  <a:tcPr/>
                </a:tc>
                <a:tc>
                  <a:txBody>
                    <a:bodyPr/>
                    <a:lstStyle/>
                    <a:p>
                      <a:r>
                        <a:rPr lang="en-US" sz="1400" dirty="0"/>
                        <a:t>10.231</a:t>
                      </a:r>
                    </a:p>
                  </a:txBody>
                  <a:tcPr/>
                </a:tc>
                <a:tc>
                  <a:txBody>
                    <a:bodyPr/>
                    <a:lstStyle/>
                    <a:p>
                      <a:r>
                        <a:rPr lang="en-US" sz="1400" dirty="0"/>
                        <a:t>0.037</a:t>
                      </a:r>
                    </a:p>
                  </a:txBody>
                  <a:tcPr/>
                </a:tc>
                <a:tc>
                  <a:txBody>
                    <a:bodyPr/>
                    <a:lstStyle/>
                    <a:p>
                      <a:r>
                        <a:rPr lang="en-US" sz="1400" dirty="0"/>
                        <a:t>Reject Ho</a:t>
                      </a:r>
                    </a:p>
                  </a:txBody>
                  <a:tcPr/>
                </a:tc>
                <a:tc>
                  <a:txBody>
                    <a:bodyPr/>
                    <a:lstStyle/>
                    <a:p>
                      <a:r>
                        <a:rPr lang="en-US" sz="1400" dirty="0"/>
                        <a:t>Negatively 13%</a:t>
                      </a:r>
                    </a:p>
                  </a:txBody>
                  <a:tcPr/>
                </a:tc>
                <a:extLst>
                  <a:ext uri="{0D108BD9-81ED-4DB2-BD59-A6C34878D82A}">
                    <a16:rowId xmlns:a16="http://schemas.microsoft.com/office/drawing/2014/main" val="506032444"/>
                  </a:ext>
                </a:extLst>
              </a:tr>
              <a:tr h="405634">
                <a:tc>
                  <a:txBody>
                    <a:bodyPr/>
                    <a:lstStyle/>
                    <a:p>
                      <a:r>
                        <a:rPr lang="en-US" sz="1400" dirty="0"/>
                        <a:t>Ration Card and 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There is no association between variables.</a:t>
                      </a:r>
                    </a:p>
                  </a:txBody>
                  <a:tcPr/>
                </a:tc>
                <a:tc>
                  <a:txBody>
                    <a:bodyPr/>
                    <a:lstStyle/>
                    <a:p>
                      <a:r>
                        <a:rPr lang="en-US" sz="1400" dirty="0"/>
                        <a:t>30.225</a:t>
                      </a:r>
                    </a:p>
                  </a:txBody>
                  <a:tcPr/>
                </a:tc>
                <a:tc>
                  <a:txBody>
                    <a:bodyPr/>
                    <a:lstStyle/>
                    <a:p>
                      <a:r>
                        <a:rPr lang="en-US" sz="1400" dirty="0"/>
                        <a:t>0.000</a:t>
                      </a:r>
                    </a:p>
                  </a:txBody>
                  <a:tcPr/>
                </a:tc>
                <a:tc>
                  <a:txBody>
                    <a:bodyPr/>
                    <a:lstStyle/>
                    <a:p>
                      <a:r>
                        <a:rPr lang="en-US" sz="1400" dirty="0"/>
                        <a:t>Reject Ho</a:t>
                      </a:r>
                    </a:p>
                  </a:txBody>
                  <a:tcPr/>
                </a:tc>
                <a:tc>
                  <a:txBody>
                    <a:bodyPr/>
                    <a:lstStyle/>
                    <a:p>
                      <a:r>
                        <a:rPr lang="en-US" sz="1400" dirty="0"/>
                        <a:t>Negatively 18%</a:t>
                      </a:r>
                    </a:p>
                  </a:txBody>
                  <a:tcPr/>
                </a:tc>
                <a:extLst>
                  <a:ext uri="{0D108BD9-81ED-4DB2-BD59-A6C34878D82A}">
                    <a16:rowId xmlns:a16="http://schemas.microsoft.com/office/drawing/2014/main" val="905975757"/>
                  </a:ext>
                </a:extLst>
              </a:tr>
              <a:tr h="405634">
                <a:tc>
                  <a:txBody>
                    <a:bodyPr/>
                    <a:lstStyle/>
                    <a:p>
                      <a:r>
                        <a:rPr lang="en-US" sz="1400" dirty="0"/>
                        <a:t>House type and 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There is no association between variables.</a:t>
                      </a:r>
                    </a:p>
                  </a:txBody>
                  <a:tcPr/>
                </a:tc>
                <a:tc>
                  <a:txBody>
                    <a:bodyPr/>
                    <a:lstStyle/>
                    <a:p>
                      <a:r>
                        <a:rPr lang="en-US" sz="1400" dirty="0"/>
                        <a:t>42.087</a:t>
                      </a:r>
                    </a:p>
                  </a:txBody>
                  <a:tcPr/>
                </a:tc>
                <a:tc>
                  <a:txBody>
                    <a:bodyPr/>
                    <a:lstStyle/>
                    <a:p>
                      <a:r>
                        <a:rPr lang="en-US" sz="1400" dirty="0"/>
                        <a:t>0.000</a:t>
                      </a:r>
                    </a:p>
                  </a:txBody>
                  <a:tcPr/>
                </a:tc>
                <a:tc>
                  <a:txBody>
                    <a:bodyPr/>
                    <a:lstStyle/>
                    <a:p>
                      <a:r>
                        <a:rPr lang="en-US" sz="1400" dirty="0"/>
                        <a:t>Reject Ho</a:t>
                      </a:r>
                    </a:p>
                  </a:txBody>
                  <a:tcPr/>
                </a:tc>
                <a:tc>
                  <a:txBody>
                    <a:bodyPr/>
                    <a:lstStyle/>
                    <a:p>
                      <a:r>
                        <a:rPr lang="en-US" sz="1400" dirty="0"/>
                        <a:t>Positively 82%</a:t>
                      </a:r>
                    </a:p>
                  </a:txBody>
                  <a:tcPr/>
                </a:tc>
                <a:extLst>
                  <a:ext uri="{0D108BD9-81ED-4DB2-BD59-A6C34878D82A}">
                    <a16:rowId xmlns:a16="http://schemas.microsoft.com/office/drawing/2014/main" val="2528456944"/>
                  </a:ext>
                </a:extLst>
              </a:tr>
              <a:tr h="405634">
                <a:tc>
                  <a:txBody>
                    <a:bodyPr/>
                    <a:lstStyle/>
                    <a:p>
                      <a:r>
                        <a:rPr lang="en-US" sz="1400" dirty="0"/>
                        <a:t>Cultivable land and 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There is no association between variables.</a:t>
                      </a:r>
                    </a:p>
                  </a:txBody>
                  <a:tcPr/>
                </a:tc>
                <a:tc>
                  <a:txBody>
                    <a:bodyPr/>
                    <a:lstStyle/>
                    <a:p>
                      <a:r>
                        <a:rPr lang="en-US" sz="1400" dirty="0"/>
                        <a:t>4.036</a:t>
                      </a:r>
                    </a:p>
                  </a:txBody>
                  <a:tcPr/>
                </a:tc>
                <a:tc>
                  <a:txBody>
                    <a:bodyPr/>
                    <a:lstStyle/>
                    <a:p>
                      <a:r>
                        <a:rPr lang="en-US" sz="1400" dirty="0"/>
                        <a:t>0.133</a:t>
                      </a:r>
                    </a:p>
                  </a:txBody>
                  <a:tcPr/>
                </a:tc>
                <a:tc>
                  <a:txBody>
                    <a:bodyPr/>
                    <a:lstStyle/>
                    <a:p>
                      <a:r>
                        <a:rPr lang="en-US" sz="1400" dirty="0"/>
                        <a:t>Do not reject Ho</a:t>
                      </a:r>
                    </a:p>
                  </a:txBody>
                  <a:tcPr/>
                </a:tc>
                <a:tc>
                  <a:txBody>
                    <a:bodyPr/>
                    <a:lstStyle/>
                    <a:p>
                      <a:endParaRPr lang="en-US" sz="1400" dirty="0"/>
                    </a:p>
                  </a:txBody>
                  <a:tcPr/>
                </a:tc>
                <a:extLst>
                  <a:ext uri="{0D108BD9-81ED-4DB2-BD59-A6C34878D82A}">
                    <a16:rowId xmlns:a16="http://schemas.microsoft.com/office/drawing/2014/main" val="3032246601"/>
                  </a:ext>
                </a:extLst>
              </a:tr>
            </a:tbl>
          </a:graphicData>
        </a:graphic>
      </p:graphicFrame>
    </p:spTree>
    <p:extLst>
      <p:ext uri="{BB962C8B-B14F-4D97-AF65-F5344CB8AC3E}">
        <p14:creationId xmlns:p14="http://schemas.microsoft.com/office/powerpoint/2010/main" val="4035205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D5D374-A311-4E16-A27F-7F013D81F6D4}"/>
              </a:ext>
            </a:extLst>
          </p:cNvPr>
          <p:cNvSpPr txBox="1">
            <a:spLocks noGrp="1"/>
          </p:cNvSpPr>
          <p:nvPr>
            <p:ph type="title" idx="4294967295"/>
          </p:nvPr>
        </p:nvSpPr>
        <p:spPr>
          <a:xfrm>
            <a:off x="503998" y="226076"/>
            <a:ext cx="9072000" cy="946440"/>
          </a:xfrm>
        </p:spPr>
        <p:style>
          <a:lnRef idx="2">
            <a:schemeClr val="dk1"/>
          </a:lnRef>
          <a:fillRef idx="1">
            <a:schemeClr val="lt1"/>
          </a:fillRef>
          <a:effectRef idx="0">
            <a:schemeClr val="dk1"/>
          </a:effectRef>
          <a:fontRef idx="minor">
            <a:schemeClr val="dk1"/>
          </a:fontRef>
        </p:style>
        <p:txBody>
          <a:bodyPr/>
          <a:lstStyle/>
          <a:p>
            <a:pPr lvl="0"/>
            <a:r>
              <a:rPr lang="en-US" sz="3600" b="1" dirty="0">
                <a:latin typeface="Gill Sans MT" panose="020B0502020104020203" pitchFamily="34" charset="0"/>
              </a:rPr>
              <a:t>K MODES CLUSTERING</a:t>
            </a:r>
            <a:endParaRPr lang="en-IN" sz="3600" b="1" dirty="0">
              <a:latin typeface="Gill Sans MT" panose="020B0502020104020203" pitchFamily="34" charset="0"/>
            </a:endParaRPr>
          </a:p>
        </p:txBody>
      </p:sp>
      <p:sp>
        <p:nvSpPr>
          <p:cNvPr id="5" name="TextBox 4">
            <a:extLst>
              <a:ext uri="{FF2B5EF4-FFF2-40B4-BE49-F238E27FC236}">
                <a16:creationId xmlns:a16="http://schemas.microsoft.com/office/drawing/2014/main" id="{23971D8E-620D-4B2E-AC06-1F56E2A5A864}"/>
              </a:ext>
            </a:extLst>
          </p:cNvPr>
          <p:cNvSpPr txBox="1"/>
          <p:nvPr/>
        </p:nvSpPr>
        <p:spPr>
          <a:xfrm>
            <a:off x="503998" y="1508760"/>
            <a:ext cx="8834312" cy="2308324"/>
          </a:xfrm>
          <a:prstGeom prst="rect">
            <a:avLst/>
          </a:prstGeom>
          <a:noFill/>
        </p:spPr>
        <p:txBody>
          <a:bodyPr wrap="square" rtlCol="0">
            <a:spAutoFit/>
          </a:bodyPr>
          <a:lstStyle/>
          <a:p>
            <a:r>
              <a:rPr lang="en-IN" dirty="0">
                <a:latin typeface="Gill Sans MT" panose="020B0502020104020203" pitchFamily="34" charset="0"/>
              </a:rPr>
              <a:t>Step 1: Randomly select K initial center points.</a:t>
            </a:r>
          </a:p>
          <a:p>
            <a:endParaRPr lang="en-IN" dirty="0">
              <a:latin typeface="Gill Sans MT" panose="020B0502020104020203" pitchFamily="34" charset="0"/>
            </a:endParaRPr>
          </a:p>
          <a:p>
            <a:r>
              <a:rPr lang="en-IN" dirty="0">
                <a:latin typeface="Gill Sans MT" panose="020B0502020104020203" pitchFamily="34" charset="0"/>
              </a:rPr>
              <a:t>Step 2 : For each data point, calculate the distance between the sample point and k center points, divide the category corresponding to the center point closest to  it.</a:t>
            </a:r>
          </a:p>
          <a:p>
            <a:endParaRPr lang="en-IN" dirty="0">
              <a:latin typeface="Gill Sans MT" panose="020B0502020104020203" pitchFamily="34" charset="0"/>
            </a:endParaRPr>
          </a:p>
          <a:p>
            <a:r>
              <a:rPr lang="en-IN" dirty="0">
                <a:latin typeface="Gill Sans MT" panose="020B0502020104020203" pitchFamily="34" charset="0"/>
              </a:rPr>
              <a:t>Step 3 : After the </a:t>
            </a:r>
            <a:r>
              <a:rPr lang="en-IN" dirty="0" err="1">
                <a:latin typeface="Gill Sans MT" panose="020B0502020104020203" pitchFamily="34" charset="0"/>
              </a:rPr>
              <a:t>clasification</a:t>
            </a:r>
            <a:r>
              <a:rPr lang="en-IN" dirty="0">
                <a:latin typeface="Gill Sans MT" panose="020B0502020104020203" pitchFamily="34" charset="0"/>
              </a:rPr>
              <a:t>, redetermine the center point, and use mode of all feature.</a:t>
            </a:r>
          </a:p>
          <a:p>
            <a:endParaRPr lang="en-IN" dirty="0">
              <a:latin typeface="Gill Sans MT" panose="020B0502020104020203" pitchFamily="34" charset="0"/>
            </a:endParaRPr>
          </a:p>
          <a:p>
            <a:r>
              <a:rPr lang="en-IN" dirty="0">
                <a:latin typeface="Gill Sans MT" panose="020B0502020104020203" pitchFamily="34" charset="0"/>
              </a:rPr>
              <a:t>Step 4: Repeat step 2 – 3 until the total distance no longer decreases.</a:t>
            </a:r>
          </a:p>
        </p:txBody>
      </p:sp>
    </p:spTree>
    <p:extLst>
      <p:ext uri="{BB962C8B-B14F-4D97-AF65-F5344CB8AC3E}">
        <p14:creationId xmlns:p14="http://schemas.microsoft.com/office/powerpoint/2010/main" val="179561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19998" y="179999"/>
            <a:ext cx="8698322" cy="935998"/>
          </a:xfrm>
          <a:ln/>
        </p:spPr>
        <p:style>
          <a:lnRef idx="2">
            <a:schemeClr val="dk1"/>
          </a:lnRef>
          <a:fillRef idx="1">
            <a:schemeClr val="lt1"/>
          </a:fillRef>
          <a:effectRef idx="0">
            <a:schemeClr val="dk1"/>
          </a:effectRef>
          <a:fontRef idx="minor">
            <a:schemeClr val="dk1"/>
          </a:fontRef>
        </p:style>
        <p:txBody>
          <a:bodyPr/>
          <a:lstStyle/>
          <a:p>
            <a:pPr lvl="0"/>
            <a:r>
              <a:rPr lang="en-IN" u="sng" dirty="0">
                <a:latin typeface="Gill Sans MT" pitchFamily="34"/>
              </a:rPr>
              <a:t>INTRODUCTION</a:t>
            </a:r>
          </a:p>
        </p:txBody>
      </p:sp>
      <p:sp>
        <p:nvSpPr>
          <p:cNvPr id="3" name="Text Placeholder 2"/>
          <p:cNvSpPr txBox="1">
            <a:spLocks noGrp="1"/>
          </p:cNvSpPr>
          <p:nvPr>
            <p:ph type="body" idx="4294967295"/>
          </p:nvPr>
        </p:nvSpPr>
        <p:spPr>
          <a:xfrm>
            <a:off x="504490" y="1339056"/>
            <a:ext cx="9071643" cy="4253583"/>
          </a:xfrm>
        </p:spPr>
        <p:txBody>
          <a:bodyPr>
            <a:normAutofit/>
          </a:bodyPr>
          <a:lstStyle/>
          <a:p>
            <a:pPr marL="342900" indent="-342900" algn="just">
              <a:spcBef>
                <a:spcPts val="1415"/>
              </a:spcBef>
              <a:buFont typeface="Wingdings" panose="05000000000000000000" pitchFamily="2" charset="2"/>
              <a:buChar char="q"/>
            </a:pPr>
            <a:r>
              <a:rPr lang="en-US" sz="2000" dirty="0">
                <a:latin typeface="Gill Sans MT" panose="020B0502020104020203" pitchFamily="34" charset="0"/>
              </a:rPr>
              <a:t>The rural women play a significant role in agriculture and other </a:t>
            </a:r>
            <a:r>
              <a:rPr lang="en-US" sz="2000" dirty="0" err="1">
                <a:latin typeface="Gill Sans MT" panose="020B0502020104020203" pitchFamily="34" charset="0"/>
              </a:rPr>
              <a:t>agri</a:t>
            </a:r>
            <a:r>
              <a:rPr lang="en-US" sz="2000" dirty="0">
                <a:latin typeface="Gill Sans MT" panose="020B0502020104020203" pitchFamily="34" charset="0"/>
              </a:rPr>
              <a:t> based activities. Also in agriculture, women are the major workers assigned the heavy drudgery work, such as weeding, harvesting, carrying head loads, etc. </a:t>
            </a:r>
          </a:p>
          <a:p>
            <a:pPr marL="342900" lvl="0" indent="-342900" algn="just">
              <a:spcBef>
                <a:spcPts val="1415"/>
              </a:spcBef>
              <a:buFont typeface="Wingdings" panose="05000000000000000000" pitchFamily="2" charset="2"/>
              <a:buChar char="q"/>
            </a:pPr>
            <a:r>
              <a:rPr lang="en-US" sz="2000" dirty="0">
                <a:latin typeface="Gill Sans MT" panose="020B0502020104020203" pitchFamily="34" charset="0"/>
                <a:cs typeface="Calibri" pitchFamily="34"/>
              </a:rPr>
              <a:t>Such work is often called “drudgery work”, which means dull and boring work, but it is also heavy work, back-breaking work, often dangerous work.</a:t>
            </a:r>
          </a:p>
          <a:p>
            <a:pPr marL="342900" lvl="0" indent="-342900" algn="just">
              <a:spcBef>
                <a:spcPts val="1415"/>
              </a:spcBef>
              <a:buFont typeface="Wingdings" panose="05000000000000000000" pitchFamily="2" charset="2"/>
              <a:buChar char="q"/>
            </a:pPr>
            <a:r>
              <a:rPr lang="en-US" sz="2000" dirty="0">
                <a:latin typeface="Gill Sans MT" panose="020B0502020104020203" pitchFamily="34" charset="0"/>
                <a:cs typeface="Calibri" pitchFamily="34"/>
              </a:rPr>
              <a:t>I</a:t>
            </a:r>
            <a:r>
              <a:rPr lang="en-US" sz="2000" dirty="0">
                <a:effectLst/>
                <a:latin typeface="Gill Sans MT" panose="020B0502020104020203" pitchFamily="34" charset="0"/>
                <a:ea typeface="Calibri" panose="020F0502020204030204" pitchFamily="34" charset="0"/>
              </a:rPr>
              <a:t>f appropriate drudgery reduction technologies are made available to the farmwomen at home and farm, it would definitely contribute in reducing their drudgery, increasing their working capability, increasing farm production resulting in improved quality of life. </a:t>
            </a:r>
          </a:p>
          <a:p>
            <a:pPr marL="342900" indent="-342900" algn="just">
              <a:spcBef>
                <a:spcPts val="1415"/>
              </a:spcBef>
              <a:buFont typeface="Wingdings" panose="05000000000000000000" pitchFamily="2" charset="2"/>
              <a:buChar char="q"/>
            </a:pPr>
            <a:endParaRPr lang="en-IN" sz="2000" kern="1200" dirty="0">
              <a:latin typeface="Gill Sans MT" panose="020B0502020104020203"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22F503A-6D7D-48BB-9FE2-3D322950FD49}"/>
              </a:ext>
            </a:extLst>
          </p:cNvPr>
          <p:cNvGraphicFramePr>
            <a:graphicFrameLocks noGrp="1"/>
          </p:cNvGraphicFramePr>
          <p:nvPr>
            <p:extLst>
              <p:ext uri="{D42A27DB-BD31-4B8C-83A1-F6EECF244321}">
                <p14:modId xmlns:p14="http://schemas.microsoft.com/office/powerpoint/2010/main" val="713265134"/>
              </p:ext>
            </p:extLst>
          </p:nvPr>
        </p:nvGraphicFramePr>
        <p:xfrm>
          <a:off x="509233" y="690265"/>
          <a:ext cx="9062157" cy="4827368"/>
        </p:xfrm>
        <a:graphic>
          <a:graphicData uri="http://schemas.openxmlformats.org/drawingml/2006/table">
            <a:tbl>
              <a:tblPr firstRow="1" bandRow="1">
                <a:tableStyleId>{5C22544A-7EE6-4342-B048-85BDC9FD1C3A}</a:tableStyleId>
              </a:tblPr>
              <a:tblGrid>
                <a:gridCol w="4170118">
                  <a:extLst>
                    <a:ext uri="{9D8B030D-6E8A-4147-A177-3AD203B41FA5}">
                      <a16:colId xmlns:a16="http://schemas.microsoft.com/office/drawing/2014/main" val="1414674688"/>
                    </a:ext>
                  </a:extLst>
                </a:gridCol>
                <a:gridCol w="1017270">
                  <a:extLst>
                    <a:ext uri="{9D8B030D-6E8A-4147-A177-3AD203B41FA5}">
                      <a16:colId xmlns:a16="http://schemas.microsoft.com/office/drawing/2014/main" val="4094981876"/>
                    </a:ext>
                  </a:extLst>
                </a:gridCol>
                <a:gridCol w="971550">
                  <a:extLst>
                    <a:ext uri="{9D8B030D-6E8A-4147-A177-3AD203B41FA5}">
                      <a16:colId xmlns:a16="http://schemas.microsoft.com/office/drawing/2014/main" val="1717623055"/>
                    </a:ext>
                  </a:extLst>
                </a:gridCol>
                <a:gridCol w="1074420">
                  <a:extLst>
                    <a:ext uri="{9D8B030D-6E8A-4147-A177-3AD203B41FA5}">
                      <a16:colId xmlns:a16="http://schemas.microsoft.com/office/drawing/2014/main" val="1256620303"/>
                    </a:ext>
                  </a:extLst>
                </a:gridCol>
                <a:gridCol w="914400">
                  <a:extLst>
                    <a:ext uri="{9D8B030D-6E8A-4147-A177-3AD203B41FA5}">
                      <a16:colId xmlns:a16="http://schemas.microsoft.com/office/drawing/2014/main" val="2276616838"/>
                    </a:ext>
                  </a:extLst>
                </a:gridCol>
                <a:gridCol w="914399">
                  <a:extLst>
                    <a:ext uri="{9D8B030D-6E8A-4147-A177-3AD203B41FA5}">
                      <a16:colId xmlns:a16="http://schemas.microsoft.com/office/drawing/2014/main" val="136745533"/>
                    </a:ext>
                  </a:extLst>
                </a:gridCol>
              </a:tblGrid>
              <a:tr h="842343">
                <a:tc>
                  <a:txBody>
                    <a:bodyPr/>
                    <a:lstStyle/>
                    <a:p>
                      <a:pPr algn="l"/>
                      <a:r>
                        <a:rPr lang="en-IN" dirty="0">
                          <a:latin typeface="Gill Sans MT" panose="020B0502020104020203" pitchFamily="34" charset="0"/>
                        </a:rPr>
                        <a:t>Clustering Variables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lang="en-IN" dirty="0">
                          <a:latin typeface="Gill Sans MT" panose="020B0502020104020203" pitchFamily="34" charset="0"/>
                        </a:rPr>
                        <a:t>K=2</a:t>
                      </a:r>
                    </a:p>
                  </a:txBody>
                  <a:tcPr anchor="ctr">
                    <a:lnT w="12700" cap="flat" cmpd="sng" algn="ctr">
                      <a:solidFill>
                        <a:schemeClr val="tx1"/>
                      </a:solidFill>
                      <a:prstDash val="solid"/>
                      <a:round/>
                      <a:headEnd type="none" w="med" len="med"/>
                      <a:tailEnd type="none" w="med" len="med"/>
                    </a:lnT>
                  </a:tcPr>
                </a:tc>
                <a:tc>
                  <a:txBody>
                    <a:bodyPr/>
                    <a:lstStyle/>
                    <a:p>
                      <a:pPr algn="l"/>
                      <a:r>
                        <a:rPr lang="en-IN" dirty="0">
                          <a:latin typeface="Gill Sans MT" panose="020B0502020104020203" pitchFamily="34" charset="0"/>
                        </a:rPr>
                        <a:t>K=3</a:t>
                      </a:r>
                    </a:p>
                  </a:txBody>
                  <a:tcPr anchor="ctr">
                    <a:lnT w="12700" cap="flat" cmpd="sng" algn="ctr">
                      <a:solidFill>
                        <a:schemeClr val="tx1"/>
                      </a:solidFill>
                      <a:prstDash val="solid"/>
                      <a:round/>
                      <a:headEnd type="none" w="med" len="med"/>
                      <a:tailEnd type="none" w="med" len="med"/>
                    </a:lnT>
                  </a:tcPr>
                </a:tc>
                <a:tc>
                  <a:txBody>
                    <a:bodyPr/>
                    <a:lstStyle/>
                    <a:p>
                      <a:pPr algn="l"/>
                      <a:r>
                        <a:rPr lang="en-IN" dirty="0">
                          <a:latin typeface="Gill Sans MT" panose="020B0502020104020203" pitchFamily="34" charset="0"/>
                        </a:rPr>
                        <a:t>K = 4</a:t>
                      </a:r>
                    </a:p>
                  </a:txBody>
                  <a:tcPr anchor="ctr">
                    <a:lnT w="12700" cap="flat" cmpd="sng" algn="ctr">
                      <a:solidFill>
                        <a:schemeClr val="tx1"/>
                      </a:solidFill>
                      <a:prstDash val="solid"/>
                      <a:round/>
                      <a:headEnd type="none" w="med" len="med"/>
                      <a:tailEnd type="none" w="med" len="med"/>
                    </a:lnT>
                  </a:tcPr>
                </a:tc>
                <a:tc>
                  <a:txBody>
                    <a:bodyPr/>
                    <a:lstStyle/>
                    <a:p>
                      <a:pPr algn="l"/>
                      <a:r>
                        <a:rPr lang="en-IN" dirty="0">
                          <a:latin typeface="Gill Sans MT" panose="020B0502020104020203" pitchFamily="34" charset="0"/>
                        </a:rPr>
                        <a:t>K = 5</a:t>
                      </a:r>
                    </a:p>
                  </a:txBody>
                  <a:tcPr anchor="ctr">
                    <a:lnT w="12700" cap="flat" cmpd="sng" algn="ctr">
                      <a:solidFill>
                        <a:schemeClr val="tx1"/>
                      </a:solidFill>
                      <a:prstDash val="solid"/>
                      <a:round/>
                      <a:headEnd type="none" w="med" len="med"/>
                      <a:tailEnd type="none" w="med" len="med"/>
                    </a:lnT>
                  </a:tcPr>
                </a:tc>
                <a:tc>
                  <a:txBody>
                    <a:bodyPr/>
                    <a:lstStyle/>
                    <a:p>
                      <a:pPr algn="l"/>
                      <a:r>
                        <a:rPr lang="en-IN" dirty="0">
                          <a:latin typeface="Gill Sans MT" panose="020B0502020104020203" pitchFamily="34" charset="0"/>
                        </a:rPr>
                        <a:t>K = 6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41924"/>
                  </a:ext>
                </a:extLst>
              </a:tr>
              <a:tr h="347535">
                <a:tc>
                  <a:txBody>
                    <a:bodyPr/>
                    <a:lstStyle/>
                    <a:p>
                      <a:pPr algn="l"/>
                      <a:r>
                        <a:rPr lang="en-IN" sz="1400" dirty="0">
                          <a:latin typeface="Gill Sans MT" panose="020B0502020104020203" pitchFamily="34" charset="0"/>
                        </a:rPr>
                        <a:t>Education</a:t>
                      </a:r>
                    </a:p>
                  </a:txBody>
                  <a:tcPr anchor="ctr">
                    <a:lnL w="12700" cap="flat" cmpd="sng" algn="ctr">
                      <a:solidFill>
                        <a:schemeClr val="tx1"/>
                      </a:solidFill>
                      <a:prstDash val="solid"/>
                      <a:round/>
                      <a:headEnd type="none" w="med" len="med"/>
                      <a:tailEnd type="none" w="med" len="med"/>
                    </a:lnL>
                  </a:tcPr>
                </a:tc>
                <a:tc>
                  <a:txBody>
                    <a:bodyPr/>
                    <a:lstStyle/>
                    <a:p>
                      <a:pPr algn="l"/>
                      <a:r>
                        <a:rPr lang="en-IN" sz="1400" dirty="0">
                          <a:latin typeface="Gill Sans MT" panose="020B0502020104020203" pitchFamily="34" charset="0"/>
                        </a:rPr>
                        <a:t>50</a:t>
                      </a:r>
                    </a:p>
                  </a:txBody>
                  <a:tcPr anchor="ctr"/>
                </a:tc>
                <a:tc>
                  <a:txBody>
                    <a:bodyPr/>
                    <a:lstStyle/>
                    <a:p>
                      <a:pPr algn="l"/>
                      <a:r>
                        <a:rPr lang="en-IN" sz="1400" dirty="0">
                          <a:solidFill>
                            <a:srgbClr val="FF0000"/>
                          </a:solidFill>
                          <a:latin typeface="Gill Sans MT" panose="020B0502020104020203" pitchFamily="34" charset="0"/>
                        </a:rPr>
                        <a:t>30</a:t>
                      </a:r>
                    </a:p>
                  </a:txBody>
                  <a:tcPr anchor="ctr"/>
                </a:tc>
                <a:tc>
                  <a:txBody>
                    <a:bodyPr/>
                    <a:lstStyle/>
                    <a:p>
                      <a:pPr algn="l"/>
                      <a:r>
                        <a:rPr lang="en-IN" sz="1400" dirty="0">
                          <a:latin typeface="Gill Sans MT" panose="020B0502020104020203" pitchFamily="34" charset="0"/>
                        </a:rPr>
                        <a:t>20</a:t>
                      </a:r>
                    </a:p>
                  </a:txBody>
                  <a:tcPr anchor="ctr"/>
                </a:tc>
                <a:tc>
                  <a:txBody>
                    <a:bodyPr/>
                    <a:lstStyle/>
                    <a:p>
                      <a:pPr algn="l"/>
                      <a:r>
                        <a:rPr lang="en-IN" sz="1400" dirty="0">
                          <a:latin typeface="Gill Sans MT" panose="020B0502020104020203" pitchFamily="34" charset="0"/>
                        </a:rPr>
                        <a:t>15</a:t>
                      </a:r>
                    </a:p>
                  </a:txBody>
                  <a:tcPr anchor="ctr"/>
                </a:tc>
                <a:tc>
                  <a:txBody>
                    <a:bodyPr/>
                    <a:lstStyle/>
                    <a:p>
                      <a:pPr algn="l"/>
                      <a:r>
                        <a:rPr lang="en-IN" sz="1400" dirty="0">
                          <a:latin typeface="Gill Sans MT" panose="020B0502020104020203"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3150241"/>
                  </a:ext>
                </a:extLst>
              </a:tr>
              <a:tr h="347535">
                <a:tc>
                  <a:txBody>
                    <a:bodyPr/>
                    <a:lstStyle/>
                    <a:p>
                      <a:pPr algn="l"/>
                      <a:r>
                        <a:rPr lang="en-IN" sz="1400" dirty="0">
                          <a:latin typeface="Gill Sans MT" panose="020B0502020104020203" pitchFamily="34" charset="0"/>
                        </a:rPr>
                        <a:t>Occupation</a:t>
                      </a:r>
                    </a:p>
                  </a:txBody>
                  <a:tcPr anchor="ctr">
                    <a:lnL w="12700" cap="flat" cmpd="sng" algn="ctr">
                      <a:solidFill>
                        <a:schemeClr val="tx1"/>
                      </a:solidFill>
                      <a:prstDash val="solid"/>
                      <a:round/>
                      <a:headEnd type="none" w="med" len="med"/>
                      <a:tailEnd type="none" w="med" len="med"/>
                    </a:lnL>
                  </a:tcPr>
                </a:tc>
                <a:tc>
                  <a:txBody>
                    <a:bodyPr/>
                    <a:lstStyle/>
                    <a:p>
                      <a:pPr algn="l"/>
                      <a:r>
                        <a:rPr lang="en-IN" sz="1400" dirty="0">
                          <a:latin typeface="Gill Sans MT" panose="020B0502020104020203" pitchFamily="34" charset="0"/>
                        </a:rPr>
                        <a:t>60</a:t>
                      </a:r>
                    </a:p>
                  </a:txBody>
                  <a:tcPr anchor="ctr"/>
                </a:tc>
                <a:tc>
                  <a:txBody>
                    <a:bodyPr/>
                    <a:lstStyle/>
                    <a:p>
                      <a:pPr algn="l"/>
                      <a:r>
                        <a:rPr lang="en-IN" sz="1400" dirty="0">
                          <a:latin typeface="Gill Sans MT" panose="020B0502020104020203" pitchFamily="34" charset="0"/>
                        </a:rPr>
                        <a:t>38</a:t>
                      </a:r>
                    </a:p>
                  </a:txBody>
                  <a:tcPr anchor="ctr"/>
                </a:tc>
                <a:tc>
                  <a:txBody>
                    <a:bodyPr/>
                    <a:lstStyle/>
                    <a:p>
                      <a:pPr algn="l"/>
                      <a:r>
                        <a:rPr lang="en-IN" sz="1400" dirty="0">
                          <a:solidFill>
                            <a:srgbClr val="FF0000"/>
                          </a:solidFill>
                          <a:latin typeface="Gill Sans MT" panose="020B0502020104020203" pitchFamily="34" charset="0"/>
                        </a:rPr>
                        <a:t>22</a:t>
                      </a:r>
                    </a:p>
                  </a:txBody>
                  <a:tcPr anchor="ctr"/>
                </a:tc>
                <a:tc>
                  <a:txBody>
                    <a:bodyPr/>
                    <a:lstStyle/>
                    <a:p>
                      <a:pPr algn="l"/>
                      <a:r>
                        <a:rPr lang="en-IN" sz="1400" dirty="0">
                          <a:latin typeface="Gill Sans MT" panose="020B0502020104020203" pitchFamily="34" charset="0"/>
                        </a:rPr>
                        <a:t>11</a:t>
                      </a:r>
                    </a:p>
                  </a:txBody>
                  <a:tcPr anchor="ctr"/>
                </a:tc>
                <a:tc>
                  <a:txBody>
                    <a:bodyPr/>
                    <a:lstStyle/>
                    <a:p>
                      <a:pPr algn="l"/>
                      <a:r>
                        <a:rPr lang="en-IN" sz="1400" dirty="0">
                          <a:latin typeface="Gill Sans MT" panose="020B0502020104020203" pitchFamily="34" charset="0"/>
                        </a:rPr>
                        <a:t>4</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47242427"/>
                  </a:ext>
                </a:extLst>
              </a:tr>
              <a:tr h="339050">
                <a:tc>
                  <a:txBody>
                    <a:bodyPr/>
                    <a:lstStyle/>
                    <a:p>
                      <a:pPr algn="l"/>
                      <a:r>
                        <a:rPr lang="en-IN" sz="1400" dirty="0">
                          <a:latin typeface="Gill Sans MT" panose="020B0502020104020203" pitchFamily="34" charset="0"/>
                        </a:rPr>
                        <a:t>No of people in family</a:t>
                      </a:r>
                    </a:p>
                  </a:txBody>
                  <a:tcPr anchor="ctr">
                    <a:lnL w="12700" cap="flat" cmpd="sng" algn="ctr">
                      <a:solidFill>
                        <a:schemeClr val="tx1"/>
                      </a:solidFill>
                      <a:prstDash val="solid"/>
                      <a:round/>
                      <a:headEnd type="none" w="med" len="med"/>
                      <a:tailEnd type="none" w="med" len="med"/>
                    </a:lnL>
                  </a:tcPr>
                </a:tc>
                <a:tc>
                  <a:txBody>
                    <a:bodyPr/>
                    <a:lstStyle/>
                    <a:p>
                      <a:pPr algn="l"/>
                      <a:r>
                        <a:rPr lang="en-IN" sz="1400" dirty="0">
                          <a:latin typeface="Gill Sans MT" panose="020B0502020104020203" pitchFamily="34" charset="0"/>
                        </a:rPr>
                        <a:t>10</a:t>
                      </a:r>
                    </a:p>
                  </a:txBody>
                  <a:tcPr anchor="ctr"/>
                </a:tc>
                <a:tc>
                  <a:txBody>
                    <a:bodyPr/>
                    <a:lstStyle/>
                    <a:p>
                      <a:pPr algn="l"/>
                      <a:r>
                        <a:rPr lang="en-IN" sz="1400" dirty="0">
                          <a:solidFill>
                            <a:srgbClr val="FF0000"/>
                          </a:solidFill>
                          <a:latin typeface="Gill Sans MT" panose="020B0502020104020203" pitchFamily="34" charset="0"/>
                        </a:rPr>
                        <a:t>1</a:t>
                      </a:r>
                    </a:p>
                  </a:txBody>
                  <a:tcPr anchor="ct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6859938"/>
                  </a:ext>
                </a:extLst>
              </a:tr>
              <a:tr h="347535">
                <a:tc>
                  <a:txBody>
                    <a:bodyPr/>
                    <a:lstStyle/>
                    <a:p>
                      <a:pPr algn="l"/>
                      <a:r>
                        <a:rPr lang="en-IN" sz="1400" dirty="0">
                          <a:latin typeface="Gill Sans MT" panose="020B0502020104020203" pitchFamily="34" charset="0"/>
                        </a:rPr>
                        <a:t>Religion</a:t>
                      </a:r>
                    </a:p>
                  </a:txBody>
                  <a:tcPr anchor="ctr">
                    <a:lnL w="12700" cap="flat" cmpd="sng" algn="ctr">
                      <a:solidFill>
                        <a:schemeClr val="tx1"/>
                      </a:solidFill>
                      <a:prstDash val="solid"/>
                      <a:round/>
                      <a:headEnd type="none" w="med" len="med"/>
                      <a:tailEnd type="none" w="med" len="med"/>
                    </a:lnL>
                  </a:tcPr>
                </a:tc>
                <a:tc>
                  <a:txBody>
                    <a:bodyPr/>
                    <a:lstStyle/>
                    <a:p>
                      <a:pPr algn="l"/>
                      <a:r>
                        <a:rPr lang="en-IN" sz="1400" dirty="0">
                          <a:latin typeface="Gill Sans MT" panose="020B0502020104020203" pitchFamily="34" charset="0"/>
                        </a:rPr>
                        <a:t>10</a:t>
                      </a:r>
                    </a:p>
                  </a:txBody>
                  <a:tcPr anchor="ctr"/>
                </a:tc>
                <a:tc>
                  <a:txBody>
                    <a:bodyPr/>
                    <a:lstStyle/>
                    <a:p>
                      <a:pPr algn="l"/>
                      <a:r>
                        <a:rPr lang="en-IN" sz="1400" dirty="0">
                          <a:solidFill>
                            <a:srgbClr val="FF0000"/>
                          </a:solidFill>
                          <a:latin typeface="Gill Sans MT" panose="020B0502020104020203" pitchFamily="34" charset="0"/>
                        </a:rPr>
                        <a:t>1</a:t>
                      </a:r>
                    </a:p>
                  </a:txBody>
                  <a:tcPr anchor="ct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85234131"/>
                  </a:ext>
                </a:extLst>
              </a:tr>
              <a:tr h="347535">
                <a:tc>
                  <a:txBody>
                    <a:bodyPr/>
                    <a:lstStyle/>
                    <a:p>
                      <a:pPr algn="l"/>
                      <a:r>
                        <a:rPr lang="en-IN" sz="1400" dirty="0">
                          <a:latin typeface="Gill Sans MT" panose="020B0502020104020203" pitchFamily="34" charset="0"/>
                        </a:rPr>
                        <a:t>Cast</a:t>
                      </a:r>
                    </a:p>
                  </a:txBody>
                  <a:tcPr anchor="ctr">
                    <a:lnL w="12700" cap="flat" cmpd="sng" algn="ctr">
                      <a:solidFill>
                        <a:schemeClr val="tx1"/>
                      </a:solidFill>
                      <a:prstDash val="solid"/>
                      <a:round/>
                      <a:headEnd type="none" w="med" len="med"/>
                      <a:tailEnd type="none" w="med" len="med"/>
                    </a:lnL>
                  </a:tcPr>
                </a:tc>
                <a:tc>
                  <a:txBody>
                    <a:bodyPr/>
                    <a:lstStyle/>
                    <a:p>
                      <a:pPr algn="l"/>
                      <a:r>
                        <a:rPr lang="en-IN" sz="1400" dirty="0">
                          <a:latin typeface="Gill Sans MT" panose="020B0502020104020203" pitchFamily="34" charset="0"/>
                        </a:rPr>
                        <a:t>78</a:t>
                      </a:r>
                    </a:p>
                  </a:txBody>
                  <a:tcPr anchor="ctr"/>
                </a:tc>
                <a:tc>
                  <a:txBody>
                    <a:bodyPr/>
                    <a:lstStyle/>
                    <a:p>
                      <a:pPr algn="l"/>
                      <a:r>
                        <a:rPr lang="en-IN" sz="1400" dirty="0">
                          <a:latin typeface="Gill Sans MT" panose="020B0502020104020203" pitchFamily="34" charset="0"/>
                        </a:rPr>
                        <a:t>36</a:t>
                      </a:r>
                    </a:p>
                  </a:txBody>
                  <a:tcPr anchor="ctr"/>
                </a:tc>
                <a:tc>
                  <a:txBody>
                    <a:bodyPr/>
                    <a:lstStyle/>
                    <a:p>
                      <a:pPr algn="l"/>
                      <a:r>
                        <a:rPr lang="en-IN" sz="1400" dirty="0">
                          <a:solidFill>
                            <a:srgbClr val="FF0000"/>
                          </a:solidFill>
                          <a:latin typeface="Gill Sans MT" panose="020B0502020104020203" pitchFamily="34" charset="0"/>
                        </a:rPr>
                        <a:t>18</a:t>
                      </a:r>
                    </a:p>
                  </a:txBody>
                  <a:tcPr anchor="ctr"/>
                </a:tc>
                <a:tc>
                  <a:txBody>
                    <a:bodyPr/>
                    <a:lstStyle/>
                    <a:p>
                      <a:pPr algn="l"/>
                      <a:r>
                        <a:rPr lang="en-IN" sz="1400" dirty="0">
                          <a:latin typeface="Gill Sans MT" panose="020B0502020104020203" pitchFamily="34" charset="0"/>
                        </a:rPr>
                        <a:t>5</a:t>
                      </a:r>
                    </a:p>
                  </a:txBody>
                  <a:tcPr anchor="ctr"/>
                </a:tc>
                <a:tc>
                  <a:txBody>
                    <a:bodyPr/>
                    <a:lstStyle/>
                    <a:p>
                      <a:pPr algn="l"/>
                      <a:r>
                        <a:rPr lang="en-IN" sz="1400" dirty="0">
                          <a:latin typeface="Gill Sans MT" panose="020B0502020104020203"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6210460"/>
                  </a:ext>
                </a:extLst>
              </a:tr>
              <a:tr h="347535">
                <a:tc>
                  <a:txBody>
                    <a:bodyPr/>
                    <a:lstStyle/>
                    <a:p>
                      <a:pPr algn="l"/>
                      <a:r>
                        <a:rPr lang="en-IN" sz="1400" dirty="0">
                          <a:latin typeface="Gill Sans MT" panose="020B0502020104020203" pitchFamily="34" charset="0"/>
                        </a:rPr>
                        <a:t>Family type</a:t>
                      </a:r>
                    </a:p>
                  </a:txBody>
                  <a:tcPr anchor="ctr">
                    <a:lnL w="12700" cap="flat" cmpd="sng" algn="ctr">
                      <a:solidFill>
                        <a:schemeClr val="tx1"/>
                      </a:solidFill>
                      <a:prstDash val="solid"/>
                      <a:round/>
                      <a:headEnd type="none" w="med" len="med"/>
                      <a:tailEnd type="none" w="med" len="med"/>
                    </a:lnL>
                  </a:tcPr>
                </a:tc>
                <a:tc>
                  <a:txBody>
                    <a:bodyPr/>
                    <a:lstStyle/>
                    <a:p>
                      <a:pPr algn="l"/>
                      <a:r>
                        <a:rPr lang="en-IN" sz="1400" dirty="0">
                          <a:latin typeface="Gill Sans MT" panose="020B0502020104020203" pitchFamily="34" charset="0"/>
                        </a:rPr>
                        <a:t>50</a:t>
                      </a:r>
                    </a:p>
                  </a:txBody>
                  <a:tcPr anchor="ctr"/>
                </a:tc>
                <a:tc>
                  <a:txBody>
                    <a:bodyPr/>
                    <a:lstStyle/>
                    <a:p>
                      <a:pPr algn="l"/>
                      <a:r>
                        <a:rPr lang="en-IN" sz="1400" dirty="0">
                          <a:solidFill>
                            <a:srgbClr val="FF0000"/>
                          </a:solidFill>
                          <a:latin typeface="Gill Sans MT" panose="020B0502020104020203" pitchFamily="34" charset="0"/>
                        </a:rPr>
                        <a:t>17</a:t>
                      </a:r>
                    </a:p>
                  </a:txBody>
                  <a:tcPr anchor="ct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03438000"/>
                  </a:ext>
                </a:extLst>
              </a:tr>
              <a:tr h="347535">
                <a:tc>
                  <a:txBody>
                    <a:bodyPr/>
                    <a:lstStyle/>
                    <a:p>
                      <a:pPr algn="l"/>
                      <a:r>
                        <a:rPr lang="en-IN" sz="1400" dirty="0">
                          <a:latin typeface="Gill Sans MT" panose="020B0502020104020203" pitchFamily="34" charset="0"/>
                        </a:rPr>
                        <a:t>Ration card</a:t>
                      </a:r>
                    </a:p>
                  </a:txBody>
                  <a:tcPr anchor="ctr">
                    <a:lnL w="12700" cap="flat" cmpd="sng" algn="ctr">
                      <a:solidFill>
                        <a:schemeClr val="tx1"/>
                      </a:solidFill>
                      <a:prstDash val="solid"/>
                      <a:round/>
                      <a:headEnd type="none" w="med" len="med"/>
                      <a:tailEnd type="none" w="med" len="med"/>
                    </a:lnL>
                  </a:tcPr>
                </a:tc>
                <a:tc>
                  <a:txBody>
                    <a:bodyPr/>
                    <a:lstStyle/>
                    <a:p>
                      <a:pPr algn="l"/>
                      <a:r>
                        <a:rPr lang="en-IN" sz="1400" dirty="0">
                          <a:latin typeface="Gill Sans MT" panose="020B0502020104020203" pitchFamily="34" charset="0"/>
                        </a:rPr>
                        <a:t>43</a:t>
                      </a:r>
                    </a:p>
                  </a:txBody>
                  <a:tcPr anchor="ctr"/>
                </a:tc>
                <a:tc>
                  <a:txBody>
                    <a:bodyPr/>
                    <a:lstStyle/>
                    <a:p>
                      <a:pPr algn="l"/>
                      <a:r>
                        <a:rPr lang="en-IN" sz="1400" dirty="0">
                          <a:solidFill>
                            <a:srgbClr val="FF0000"/>
                          </a:solidFill>
                          <a:latin typeface="Gill Sans MT" panose="020B0502020104020203" pitchFamily="34" charset="0"/>
                        </a:rPr>
                        <a:t>10</a:t>
                      </a:r>
                    </a:p>
                  </a:txBody>
                  <a:tcPr anchor="ct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7082186"/>
                  </a:ext>
                </a:extLst>
              </a:tr>
              <a:tr h="347535">
                <a:tc>
                  <a:txBody>
                    <a:bodyPr/>
                    <a:lstStyle/>
                    <a:p>
                      <a:pPr algn="l"/>
                      <a:r>
                        <a:rPr lang="en-IN" sz="1400" dirty="0">
                          <a:latin typeface="Gill Sans MT" panose="020B0502020104020203" pitchFamily="34" charset="0"/>
                        </a:rPr>
                        <a:t>Type of house</a:t>
                      </a:r>
                    </a:p>
                  </a:txBody>
                  <a:tcPr anchor="ctr">
                    <a:lnL w="12700" cap="flat" cmpd="sng" algn="ctr">
                      <a:solidFill>
                        <a:schemeClr val="tx1"/>
                      </a:solidFill>
                      <a:prstDash val="solid"/>
                      <a:round/>
                      <a:headEnd type="none" w="med" len="med"/>
                      <a:tailEnd type="none" w="med" len="med"/>
                    </a:lnL>
                  </a:tcP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74</a:t>
                      </a:r>
                    </a:p>
                  </a:txBody>
                  <a:tcPr anchor="ctr"/>
                </a:tc>
                <a:tc>
                  <a:txBody>
                    <a:bodyPr/>
                    <a:lstStyle/>
                    <a:p>
                      <a:pPr algn="l"/>
                      <a:r>
                        <a:rPr lang="en-IN" sz="1400" dirty="0">
                          <a:solidFill>
                            <a:srgbClr val="FF0000"/>
                          </a:solidFill>
                          <a:latin typeface="Gill Sans MT" panose="020B0502020104020203" pitchFamily="34" charset="0"/>
                        </a:rPr>
                        <a:t>31</a:t>
                      </a:r>
                    </a:p>
                  </a:txBody>
                  <a:tcPr anchor="ct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59693233"/>
                  </a:ext>
                </a:extLst>
              </a:tr>
              <a:tr h="347535">
                <a:tc>
                  <a:txBody>
                    <a:bodyPr/>
                    <a:lstStyle/>
                    <a:p>
                      <a:pPr algn="l"/>
                      <a:r>
                        <a:rPr lang="en-IN" sz="1400" dirty="0">
                          <a:latin typeface="Gill Sans MT" panose="020B0502020104020203" pitchFamily="34" charset="0"/>
                        </a:rPr>
                        <a:t>Material possession</a:t>
                      </a:r>
                    </a:p>
                  </a:txBody>
                  <a:tcPr anchor="ctr">
                    <a:lnL w="12700" cap="flat" cmpd="sng" algn="ctr">
                      <a:solidFill>
                        <a:schemeClr val="tx1"/>
                      </a:solidFill>
                      <a:prstDash val="solid"/>
                      <a:round/>
                      <a:headEnd type="none" w="med" len="med"/>
                      <a:tailEnd type="none" w="med" len="med"/>
                    </a:lnL>
                  </a:tcP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53</a:t>
                      </a:r>
                    </a:p>
                  </a:txBody>
                  <a:tcPr anchor="ctr"/>
                </a:tc>
                <a:tc>
                  <a:txBody>
                    <a:bodyPr/>
                    <a:lstStyle/>
                    <a:p>
                      <a:pPr algn="l"/>
                      <a:r>
                        <a:rPr lang="en-IN" sz="1400" dirty="0">
                          <a:latin typeface="Gill Sans MT" panose="020B0502020104020203" pitchFamily="34" charset="0"/>
                        </a:rPr>
                        <a:t>41</a:t>
                      </a:r>
                    </a:p>
                  </a:txBody>
                  <a:tcPr anchor="ctr"/>
                </a:tc>
                <a:tc>
                  <a:txBody>
                    <a:bodyPr/>
                    <a:lstStyle/>
                    <a:p>
                      <a:pPr algn="l"/>
                      <a:r>
                        <a:rPr lang="en-IN" sz="1400" dirty="0">
                          <a:solidFill>
                            <a:srgbClr val="FF0000"/>
                          </a:solidFill>
                          <a:latin typeface="Gill Sans MT" panose="020B0502020104020203" pitchFamily="34" charset="0"/>
                        </a:rPr>
                        <a:t>29</a:t>
                      </a:r>
                    </a:p>
                  </a:txBody>
                  <a:tcPr anchor="ctr"/>
                </a:tc>
                <a:tc>
                  <a:txBody>
                    <a:bodyPr/>
                    <a:lstStyle/>
                    <a:p>
                      <a:pPr algn="l"/>
                      <a:r>
                        <a:rPr lang="en-IN" sz="1400" dirty="0">
                          <a:solidFill>
                            <a:schemeClr val="tx1"/>
                          </a:solidFill>
                          <a:latin typeface="Gill Sans MT" panose="020B0502020104020203" pitchFamily="34" charset="0"/>
                        </a:rPr>
                        <a:t>19</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57159760"/>
                  </a:ext>
                </a:extLst>
              </a:tr>
              <a:tr h="347535">
                <a:tc>
                  <a:txBody>
                    <a:bodyPr/>
                    <a:lstStyle/>
                    <a:p>
                      <a:pPr algn="l"/>
                      <a:r>
                        <a:rPr lang="en-IN" sz="1400" dirty="0">
                          <a:latin typeface="Gill Sans MT" panose="020B0502020104020203" pitchFamily="34" charset="0"/>
                        </a:rPr>
                        <a:t>Land</a:t>
                      </a:r>
                    </a:p>
                  </a:txBody>
                  <a:tcPr anchor="ctr">
                    <a:lnL w="12700" cap="flat" cmpd="sng" algn="ctr">
                      <a:solidFill>
                        <a:schemeClr val="tx1"/>
                      </a:solidFill>
                      <a:prstDash val="solid"/>
                      <a:round/>
                      <a:headEnd type="none" w="med" len="med"/>
                      <a:tailEnd type="none" w="med" len="med"/>
                    </a:lnL>
                  </a:tcPr>
                </a:tc>
                <a:tc>
                  <a:txBody>
                    <a:bodyPr/>
                    <a:lstStyle/>
                    <a:p>
                      <a:pPr algn="l"/>
                      <a:r>
                        <a:rPr lang="en-IN" sz="1400" dirty="0">
                          <a:latin typeface="Gill Sans MT" panose="020B0502020104020203" pitchFamily="34" charset="0"/>
                        </a:rPr>
                        <a:t>0</a:t>
                      </a:r>
                    </a:p>
                  </a:txBody>
                  <a:tcPr anchor="ctr"/>
                </a:tc>
                <a:tc>
                  <a:txBody>
                    <a:bodyPr/>
                    <a:lstStyle/>
                    <a:p>
                      <a:pPr algn="l"/>
                      <a:r>
                        <a:rPr lang="en-IN" sz="1400" dirty="0">
                          <a:latin typeface="Gill Sans MT" panose="020B0502020104020203" pitchFamily="34" charset="0"/>
                        </a:rPr>
                        <a:t>51</a:t>
                      </a:r>
                    </a:p>
                  </a:txBody>
                  <a:tcPr anchor="ctr"/>
                </a:tc>
                <a:tc>
                  <a:txBody>
                    <a:bodyPr/>
                    <a:lstStyle/>
                    <a:p>
                      <a:pPr algn="l"/>
                      <a:r>
                        <a:rPr lang="en-IN" sz="1400" dirty="0">
                          <a:solidFill>
                            <a:srgbClr val="FF0000"/>
                          </a:solidFill>
                          <a:latin typeface="Gill Sans MT" panose="020B0502020104020203" pitchFamily="34" charset="0"/>
                        </a:rPr>
                        <a:t>9</a:t>
                      </a:r>
                    </a:p>
                  </a:txBody>
                  <a:tcPr anchor="ctr"/>
                </a:tc>
                <a:tc>
                  <a:txBody>
                    <a:bodyPr/>
                    <a:lstStyle/>
                    <a:p>
                      <a:pPr algn="l"/>
                      <a:r>
                        <a:rPr lang="en-IN" sz="1400" dirty="0">
                          <a:latin typeface="Gill Sans MT" panose="020B0502020104020203" pitchFamily="34" charset="0"/>
                        </a:rPr>
                        <a:t>4</a:t>
                      </a:r>
                    </a:p>
                  </a:txBody>
                  <a:tcPr anchor="ctr"/>
                </a:tc>
                <a:tc>
                  <a:txBody>
                    <a:bodyPr/>
                    <a:lstStyle/>
                    <a:p>
                      <a:pPr algn="l"/>
                      <a:r>
                        <a:rPr lang="en-IN" sz="1400" dirty="0">
                          <a:latin typeface="Gill Sans MT" panose="020B0502020104020203"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1362117"/>
                  </a:ext>
                </a:extLst>
              </a:tr>
              <a:tr h="347535">
                <a:tc>
                  <a:txBody>
                    <a:bodyPr/>
                    <a:lstStyle/>
                    <a:p>
                      <a:pPr algn="l"/>
                      <a:r>
                        <a:rPr lang="en-IN" sz="1400" dirty="0">
                          <a:latin typeface="Gill Sans MT" panose="020B0502020104020203" pitchFamily="34" charset="0"/>
                        </a:rPr>
                        <a:t>Education, Occupation, Family size, Cast, </a:t>
                      </a:r>
                      <a:r>
                        <a:rPr lang="en-IN" sz="1400" dirty="0" err="1">
                          <a:latin typeface="Gill Sans MT" panose="020B0502020104020203" pitchFamily="34" charset="0"/>
                        </a:rPr>
                        <a:t>Ration_card</a:t>
                      </a:r>
                      <a:r>
                        <a:rPr lang="en-IN" sz="1400" dirty="0">
                          <a:latin typeface="Gill Sans MT" panose="020B0502020104020203" pitchFamily="34" charset="0"/>
                        </a:rPr>
                        <a:t>, </a:t>
                      </a:r>
                      <a:r>
                        <a:rPr lang="en-IN" sz="1400" dirty="0" err="1">
                          <a:latin typeface="Gill Sans MT" panose="020B0502020104020203" pitchFamily="34" charset="0"/>
                        </a:rPr>
                        <a:t>Housetype</a:t>
                      </a:r>
                      <a:r>
                        <a:rPr lang="en-IN" sz="1400" dirty="0">
                          <a:latin typeface="Gill Sans MT" panose="020B0502020104020203" pitchFamily="34" charset="0"/>
                        </a:rPr>
                        <a:t>, </a:t>
                      </a:r>
                      <a:r>
                        <a:rPr lang="en-IN" sz="1400" dirty="0" err="1">
                          <a:latin typeface="Gill Sans MT" panose="020B0502020104020203" pitchFamily="34" charset="0"/>
                        </a:rPr>
                        <a:t>Material_possession</a:t>
                      </a:r>
                      <a:endParaRPr lang="en-IN" sz="14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r>
                        <a:rPr lang="en-IN" sz="1400" dirty="0">
                          <a:latin typeface="Gill Sans MT" panose="020B0502020104020203" pitchFamily="34" charset="0"/>
                        </a:rPr>
                        <a:t>531</a:t>
                      </a:r>
                    </a:p>
                  </a:txBody>
                  <a:tcPr anchor="ctr">
                    <a:lnB w="12700" cap="flat" cmpd="sng" algn="ctr">
                      <a:solidFill>
                        <a:schemeClr val="tx1"/>
                      </a:solidFill>
                      <a:prstDash val="solid"/>
                      <a:round/>
                      <a:headEnd type="none" w="med" len="med"/>
                      <a:tailEnd type="none" w="med" len="med"/>
                    </a:lnB>
                  </a:tcPr>
                </a:tc>
                <a:tc>
                  <a:txBody>
                    <a:bodyPr/>
                    <a:lstStyle/>
                    <a:p>
                      <a:pPr algn="l"/>
                      <a:r>
                        <a:rPr lang="en-IN" sz="1400" dirty="0">
                          <a:solidFill>
                            <a:srgbClr val="FF0000"/>
                          </a:solidFill>
                          <a:latin typeface="Gill Sans MT" panose="020B0502020104020203" pitchFamily="34" charset="0"/>
                        </a:rPr>
                        <a:t>488</a:t>
                      </a:r>
                    </a:p>
                  </a:txBody>
                  <a:tcPr anchor="ctr">
                    <a:lnB w="12700" cap="flat" cmpd="sng" algn="ctr">
                      <a:solidFill>
                        <a:schemeClr val="tx1"/>
                      </a:solidFill>
                      <a:prstDash val="solid"/>
                      <a:round/>
                      <a:headEnd type="none" w="med" len="med"/>
                      <a:tailEnd type="none" w="med" len="med"/>
                    </a:lnB>
                  </a:tcPr>
                </a:tc>
                <a:tc>
                  <a:txBody>
                    <a:bodyPr/>
                    <a:lstStyle/>
                    <a:p>
                      <a:pPr algn="l"/>
                      <a:r>
                        <a:rPr lang="en-IN" sz="1400" dirty="0">
                          <a:solidFill>
                            <a:schemeClr val="tx1"/>
                          </a:solidFill>
                          <a:latin typeface="Gill Sans MT" panose="020B0502020104020203" pitchFamily="34" charset="0"/>
                        </a:rPr>
                        <a:t>480</a:t>
                      </a:r>
                    </a:p>
                  </a:txBody>
                  <a:tcPr anchor="ctr">
                    <a:lnB w="12700" cap="flat" cmpd="sng" algn="ctr">
                      <a:solidFill>
                        <a:schemeClr val="tx1"/>
                      </a:solidFill>
                      <a:prstDash val="solid"/>
                      <a:round/>
                      <a:headEnd type="none" w="med" len="med"/>
                      <a:tailEnd type="none" w="med" len="med"/>
                    </a:lnB>
                  </a:tcPr>
                </a:tc>
                <a:tc>
                  <a:txBody>
                    <a:bodyPr/>
                    <a:lstStyle/>
                    <a:p>
                      <a:pPr algn="l"/>
                      <a:r>
                        <a:rPr lang="en-IN" sz="1400" dirty="0">
                          <a:latin typeface="Gill Sans MT" panose="020B0502020104020203" pitchFamily="34" charset="0"/>
                        </a:rPr>
                        <a:t>467</a:t>
                      </a:r>
                    </a:p>
                  </a:txBody>
                  <a:tcPr anchor="ctr">
                    <a:lnB w="12700" cap="flat" cmpd="sng" algn="ctr">
                      <a:solidFill>
                        <a:schemeClr val="tx1"/>
                      </a:solidFill>
                      <a:prstDash val="solid"/>
                      <a:round/>
                      <a:headEnd type="none" w="med" len="med"/>
                      <a:tailEnd type="none" w="med" len="med"/>
                    </a:lnB>
                  </a:tcPr>
                </a:tc>
                <a:tc>
                  <a:txBody>
                    <a:bodyPr/>
                    <a:lstStyle/>
                    <a:p>
                      <a:pPr algn="l"/>
                      <a:r>
                        <a:rPr lang="en-IN" sz="1400" dirty="0">
                          <a:latin typeface="Gill Sans MT" panose="020B0502020104020203" pitchFamily="34" charset="0"/>
                        </a:rPr>
                        <a:t>448</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8289307"/>
                  </a:ext>
                </a:extLst>
              </a:tr>
            </a:tbl>
          </a:graphicData>
        </a:graphic>
      </p:graphicFrame>
      <p:sp>
        <p:nvSpPr>
          <p:cNvPr id="6" name="TextBox 5">
            <a:extLst>
              <a:ext uri="{FF2B5EF4-FFF2-40B4-BE49-F238E27FC236}">
                <a16:creationId xmlns:a16="http://schemas.microsoft.com/office/drawing/2014/main" id="{6EB5CE8C-7B66-4620-A599-30991739E422}"/>
              </a:ext>
            </a:extLst>
          </p:cNvPr>
          <p:cNvSpPr txBox="1"/>
          <p:nvPr/>
        </p:nvSpPr>
        <p:spPr>
          <a:xfrm>
            <a:off x="550473" y="0"/>
            <a:ext cx="8572500" cy="461665"/>
          </a:xfrm>
          <a:prstGeom prst="rect">
            <a:avLst/>
          </a:prstGeom>
          <a:noFill/>
        </p:spPr>
        <p:txBody>
          <a:bodyPr wrap="square" rtlCol="0">
            <a:spAutoFit/>
          </a:bodyPr>
          <a:lstStyle/>
          <a:p>
            <a:pPr algn="ctr"/>
            <a:r>
              <a:rPr lang="en-IN" sz="2400" b="1" dirty="0">
                <a:latin typeface="Gill Sans MT" panose="020B0502020104020203" pitchFamily="34" charset="0"/>
              </a:rPr>
              <a:t>Feature Selection Using forward selection approach</a:t>
            </a:r>
          </a:p>
        </p:txBody>
      </p:sp>
    </p:spTree>
    <p:extLst>
      <p:ext uri="{BB962C8B-B14F-4D97-AF65-F5344CB8AC3E}">
        <p14:creationId xmlns:p14="http://schemas.microsoft.com/office/powerpoint/2010/main" val="3543193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4E8A99-C0F2-477F-B603-1B7F14F84F56}"/>
              </a:ext>
            </a:extLst>
          </p:cNvPr>
          <p:cNvPicPr/>
          <p:nvPr/>
        </p:nvPicPr>
        <p:blipFill>
          <a:blip r:embed="rId3">
            <a:extLst>
              <a:ext uri="{28A0092B-C50C-407E-A947-70E740481C1C}">
                <a14:useLocalDpi xmlns:a14="http://schemas.microsoft.com/office/drawing/2010/main" val="0"/>
              </a:ext>
            </a:extLst>
          </a:blip>
          <a:stretch>
            <a:fillRect/>
          </a:stretch>
        </p:blipFill>
        <p:spPr>
          <a:xfrm>
            <a:off x="1" y="1"/>
            <a:ext cx="5326380" cy="2960370"/>
          </a:xfrm>
          <a:prstGeom prst="rect">
            <a:avLst/>
          </a:prstGeom>
        </p:spPr>
      </p:pic>
      <p:sp>
        <p:nvSpPr>
          <p:cNvPr id="5" name="TextBox 4">
            <a:extLst>
              <a:ext uri="{FF2B5EF4-FFF2-40B4-BE49-F238E27FC236}">
                <a16:creationId xmlns:a16="http://schemas.microsoft.com/office/drawing/2014/main" id="{1BA6FC2F-1411-4BA5-8380-3B1B152C0271}"/>
              </a:ext>
            </a:extLst>
          </p:cNvPr>
          <p:cNvSpPr txBox="1"/>
          <p:nvPr/>
        </p:nvSpPr>
        <p:spPr>
          <a:xfrm>
            <a:off x="5703570" y="697230"/>
            <a:ext cx="3989070" cy="923330"/>
          </a:xfrm>
          <a:prstGeom prst="rect">
            <a:avLst/>
          </a:prstGeom>
          <a:noFill/>
        </p:spPr>
        <p:txBody>
          <a:bodyPr wrap="square" rtlCol="0">
            <a:spAutoFit/>
          </a:bodyPr>
          <a:lstStyle/>
          <a:p>
            <a:r>
              <a:rPr lang="en-IN" dirty="0">
                <a:latin typeface="Gill Sans MT" panose="020B0502020104020203" pitchFamily="34" charset="0"/>
              </a:rPr>
              <a:t>Here, graph indicates that cost (SSE) is minimizing at K = 3.</a:t>
            </a:r>
          </a:p>
          <a:p>
            <a:r>
              <a:rPr lang="en-IN" dirty="0">
                <a:latin typeface="Gill Sans MT" panose="020B0502020104020203" pitchFamily="34" charset="0"/>
              </a:rPr>
              <a:t>So, No of cluster = 3</a:t>
            </a:r>
          </a:p>
        </p:txBody>
      </p:sp>
      <p:pic>
        <p:nvPicPr>
          <p:cNvPr id="7" name="Picture 6">
            <a:extLst>
              <a:ext uri="{FF2B5EF4-FFF2-40B4-BE49-F238E27FC236}">
                <a16:creationId xmlns:a16="http://schemas.microsoft.com/office/drawing/2014/main" id="{2BDA7028-B0A4-47A5-91AF-9C9AAEE6E5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708" y="2217495"/>
            <a:ext cx="5092917" cy="3453055"/>
          </a:xfrm>
          <a:prstGeom prst="rect">
            <a:avLst/>
          </a:prstGeom>
        </p:spPr>
      </p:pic>
      <p:sp>
        <p:nvSpPr>
          <p:cNvPr id="9" name="TextBox 8">
            <a:extLst>
              <a:ext uri="{FF2B5EF4-FFF2-40B4-BE49-F238E27FC236}">
                <a16:creationId xmlns:a16="http://schemas.microsoft.com/office/drawing/2014/main" id="{83155F23-88DA-4039-BFBD-FFCB3C6762CF}"/>
              </a:ext>
            </a:extLst>
          </p:cNvPr>
          <p:cNvSpPr txBox="1"/>
          <p:nvPr/>
        </p:nvSpPr>
        <p:spPr>
          <a:xfrm>
            <a:off x="0" y="3188970"/>
            <a:ext cx="5040312" cy="2031325"/>
          </a:xfrm>
          <a:prstGeom prst="rect">
            <a:avLst/>
          </a:prstGeom>
          <a:noFill/>
        </p:spPr>
        <p:txBody>
          <a:bodyPr wrap="square" rtlCol="0">
            <a:spAutoFit/>
          </a:bodyPr>
          <a:lstStyle/>
          <a:p>
            <a:pPr algn="just"/>
            <a:r>
              <a:rPr lang="en-IN" dirty="0">
                <a:latin typeface="Gill Sans MT" panose="020B0502020104020203" pitchFamily="34" charset="0"/>
              </a:rPr>
              <a:t>In Silhouette plot, silhouette coefficient has range -1 to +1.</a:t>
            </a:r>
          </a:p>
          <a:p>
            <a:pPr algn="just"/>
            <a:r>
              <a:rPr lang="en-IN" dirty="0">
                <a:latin typeface="Gill Sans MT" panose="020B0502020104020203" pitchFamily="34" charset="0"/>
              </a:rPr>
              <a:t>where, -1 = assignment are wrong</a:t>
            </a:r>
          </a:p>
          <a:p>
            <a:pPr algn="just"/>
            <a:r>
              <a:rPr lang="en-IN" dirty="0">
                <a:latin typeface="Gill Sans MT" panose="020B0502020104020203" pitchFamily="34" charset="0"/>
              </a:rPr>
              <a:t>            0 = distance between cluster is insignificant </a:t>
            </a:r>
          </a:p>
          <a:p>
            <a:r>
              <a:rPr lang="en-IN" dirty="0">
                <a:latin typeface="Gill Sans MT" panose="020B0502020104020203" pitchFamily="34" charset="0"/>
              </a:rPr>
              <a:t>          +1 = true assignment, clearly distinguish clusters</a:t>
            </a:r>
          </a:p>
          <a:p>
            <a:r>
              <a:rPr lang="en-IN" dirty="0">
                <a:latin typeface="Gill Sans MT" panose="020B0502020104020203" pitchFamily="34" charset="0"/>
              </a:rPr>
              <a:t>	 </a:t>
            </a:r>
          </a:p>
        </p:txBody>
      </p:sp>
    </p:spTree>
    <p:extLst>
      <p:ext uri="{BB962C8B-B14F-4D97-AF65-F5344CB8AC3E}">
        <p14:creationId xmlns:p14="http://schemas.microsoft.com/office/powerpoint/2010/main" val="669774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720BB1-3FE9-47AE-80D8-92CA24A41048}"/>
              </a:ext>
            </a:extLst>
          </p:cNvPr>
          <p:cNvSpPr txBox="1"/>
          <p:nvPr/>
        </p:nvSpPr>
        <p:spPr>
          <a:xfrm>
            <a:off x="376554" y="1100795"/>
            <a:ext cx="9199758" cy="4585871"/>
          </a:xfrm>
          <a:prstGeom prst="rect">
            <a:avLst/>
          </a:prstGeom>
          <a:noFill/>
        </p:spPr>
        <p:txBody>
          <a:bodyPr wrap="square" rtlCol="0">
            <a:spAutoFit/>
          </a:bodyPr>
          <a:lstStyle/>
          <a:p>
            <a:r>
              <a:rPr lang="en-IN" b="1" dirty="0">
                <a:latin typeface="Gill Sans MT" panose="020B0502020104020203" pitchFamily="34" charset="0"/>
              </a:rPr>
              <a:t>Test of Independence</a:t>
            </a:r>
          </a:p>
          <a:p>
            <a:r>
              <a:rPr lang="en-IN" sz="2000" b="1" dirty="0">
                <a:latin typeface="Gill Sans MT" panose="020B0502020104020203" pitchFamily="34" charset="0"/>
              </a:rPr>
              <a:t>OBJECTIVE</a:t>
            </a:r>
            <a:r>
              <a:rPr lang="en-IN" b="1" dirty="0">
                <a:latin typeface="Gill Sans MT" panose="020B0502020104020203" pitchFamily="34" charset="0"/>
              </a:rPr>
              <a:t>: </a:t>
            </a:r>
            <a:r>
              <a:rPr lang="en-IN" dirty="0">
                <a:latin typeface="Gill Sans MT" panose="020B0502020104020203" pitchFamily="34" charset="0"/>
              </a:rPr>
              <a:t>To check whether the there is association between (no. of days and no. of farm activities) the two variable</a:t>
            </a:r>
            <a:r>
              <a:rPr lang="en-IN" b="1" dirty="0">
                <a:latin typeface="Gill Sans MT" panose="020B0502020104020203" pitchFamily="34" charset="0"/>
              </a:rPr>
              <a:t>.</a:t>
            </a:r>
          </a:p>
          <a:p>
            <a:pPr algn="just"/>
            <a:endParaRPr lang="en-IN" b="1" dirty="0">
              <a:latin typeface="Gill Sans MT" panose="020B0502020104020203" pitchFamily="34" charset="0"/>
            </a:endParaRPr>
          </a:p>
          <a:p>
            <a:pPr algn="just"/>
            <a:r>
              <a:rPr lang="en-IN" sz="2000" b="1" dirty="0">
                <a:latin typeface="Gill Sans MT" panose="020B0502020104020203" pitchFamily="34" charset="0"/>
              </a:rPr>
              <a:t>HYPOTHESIS:</a:t>
            </a:r>
          </a:p>
          <a:p>
            <a:pPr algn="just"/>
            <a:r>
              <a:rPr lang="en-IN" b="1" dirty="0">
                <a:latin typeface="Gill Sans MT" panose="020B0502020104020203" pitchFamily="34" charset="0"/>
              </a:rPr>
              <a:t>	Ho : </a:t>
            </a:r>
            <a:r>
              <a:rPr lang="en-IN" dirty="0">
                <a:latin typeface="Gill Sans MT" panose="020B0502020104020203" pitchFamily="34" charset="0"/>
              </a:rPr>
              <a:t>Assumes that there is no association between the two variable.</a:t>
            </a:r>
          </a:p>
          <a:p>
            <a:pPr algn="just"/>
            <a:r>
              <a:rPr lang="en-IN" dirty="0">
                <a:latin typeface="Gill Sans MT" panose="020B0502020104020203" pitchFamily="34" charset="0"/>
              </a:rPr>
              <a:t>	</a:t>
            </a:r>
            <a:r>
              <a:rPr lang="en-IN" b="1" dirty="0">
                <a:latin typeface="Gill Sans MT" panose="020B0502020104020203" pitchFamily="34" charset="0"/>
              </a:rPr>
              <a:t>H1 : </a:t>
            </a:r>
            <a:r>
              <a:rPr lang="en-IN" dirty="0">
                <a:latin typeface="Gill Sans MT" panose="020B0502020104020203" pitchFamily="34" charset="0"/>
              </a:rPr>
              <a:t>Assumes that there is association between the two variable. </a:t>
            </a:r>
          </a:p>
          <a:p>
            <a:pPr algn="just"/>
            <a:endParaRPr lang="en-IN" b="1" dirty="0">
              <a:latin typeface="Gill Sans MT" panose="020B0502020104020203" pitchFamily="34" charset="0"/>
            </a:endParaRPr>
          </a:p>
          <a:p>
            <a:pPr algn="just"/>
            <a:r>
              <a:rPr lang="en-IN" b="1" dirty="0">
                <a:latin typeface="Gill Sans MT" panose="020B0502020104020203" pitchFamily="34" charset="0"/>
              </a:rPr>
              <a:t>OUTPUT:</a:t>
            </a:r>
          </a:p>
          <a:p>
            <a:pPr algn="just"/>
            <a:r>
              <a:rPr lang="en-IN" b="1" dirty="0">
                <a:latin typeface="Gill Sans MT" panose="020B0502020104020203" pitchFamily="34" charset="0"/>
              </a:rPr>
              <a:t>	</a:t>
            </a:r>
            <a:r>
              <a:rPr lang="en-IN" dirty="0">
                <a:latin typeface="Gill Sans MT" panose="020B0502020104020203" pitchFamily="34" charset="0"/>
              </a:rPr>
              <a:t> Chi-square calculated = 132.97 </a:t>
            </a:r>
          </a:p>
          <a:p>
            <a:pPr algn="just"/>
            <a:r>
              <a:rPr lang="en-IN" dirty="0">
                <a:latin typeface="Gill Sans MT" panose="020B0502020104020203" pitchFamily="34" charset="0"/>
              </a:rPr>
              <a:t>	 Chi-square tabulated (or critical) =18.439</a:t>
            </a:r>
          </a:p>
          <a:p>
            <a:pPr algn="just"/>
            <a:endParaRPr lang="en-IN" b="1" dirty="0">
              <a:latin typeface="Gill Sans MT" panose="020B0502020104020203" pitchFamily="34" charset="0"/>
            </a:endParaRPr>
          </a:p>
          <a:p>
            <a:pPr algn="just"/>
            <a:r>
              <a:rPr lang="en-IN" b="1" dirty="0">
                <a:latin typeface="Gill Sans MT" panose="020B0502020104020203" pitchFamily="34" charset="0"/>
              </a:rPr>
              <a:t>CONCLUSION:</a:t>
            </a:r>
          </a:p>
          <a:p>
            <a:pPr algn="just"/>
            <a:r>
              <a:rPr lang="en-IN" b="1" dirty="0">
                <a:latin typeface="Gill Sans MT" panose="020B0502020104020203" pitchFamily="34" charset="0"/>
              </a:rPr>
              <a:t>	 </a:t>
            </a:r>
            <a:r>
              <a:rPr lang="en-IN" dirty="0">
                <a:latin typeface="Gill Sans MT" panose="020B0502020104020203" pitchFamily="34" charset="0"/>
              </a:rPr>
              <a:t>Chi-square tabulated (or critical) &lt; Chi-square calculated , so test is significant, and we reject Ho, and conclude that there is association between there is association between No. of days and No. of farm activities. </a:t>
            </a:r>
          </a:p>
        </p:txBody>
      </p:sp>
      <p:sp>
        <p:nvSpPr>
          <p:cNvPr id="5" name="Title 1">
            <a:extLst>
              <a:ext uri="{FF2B5EF4-FFF2-40B4-BE49-F238E27FC236}">
                <a16:creationId xmlns:a16="http://schemas.microsoft.com/office/drawing/2014/main" id="{01A8E98E-0058-478D-BF62-505A6D7D8B52}"/>
              </a:ext>
            </a:extLst>
          </p:cNvPr>
          <p:cNvSpPr txBox="1">
            <a:spLocks noGrp="1"/>
          </p:cNvSpPr>
          <p:nvPr>
            <p:ph type="title" idx="4294967295"/>
          </p:nvPr>
        </p:nvSpPr>
        <p:spPr>
          <a:xfrm>
            <a:off x="504312" y="21785"/>
            <a:ext cx="9072000" cy="946440"/>
          </a:xfrm>
        </p:spPr>
        <p:style>
          <a:lnRef idx="2">
            <a:schemeClr val="dk1"/>
          </a:lnRef>
          <a:fillRef idx="1">
            <a:schemeClr val="lt1"/>
          </a:fillRef>
          <a:effectRef idx="0">
            <a:schemeClr val="dk1"/>
          </a:effectRef>
          <a:fontRef idx="minor">
            <a:schemeClr val="dk1"/>
          </a:fontRef>
        </p:style>
        <p:txBody>
          <a:bodyPr/>
          <a:lstStyle/>
          <a:p>
            <a:pPr lvl="0"/>
            <a:r>
              <a:rPr lang="en-IN" sz="3200" b="1" dirty="0">
                <a:latin typeface="Gill Sans MT" panose="020B0502020104020203" pitchFamily="34" charset="0"/>
              </a:rPr>
              <a:t>CORRESPONDENCE ANALYSIS</a:t>
            </a:r>
          </a:p>
        </p:txBody>
      </p:sp>
    </p:spTree>
    <p:extLst>
      <p:ext uri="{BB962C8B-B14F-4D97-AF65-F5344CB8AC3E}">
        <p14:creationId xmlns:p14="http://schemas.microsoft.com/office/powerpoint/2010/main" val="759279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A9CFE-8245-4258-8DF9-DDEB41AEACB6}"/>
              </a:ext>
            </a:extLst>
          </p:cNvPr>
          <p:cNvSpPr txBox="1"/>
          <p:nvPr/>
        </p:nvSpPr>
        <p:spPr>
          <a:xfrm>
            <a:off x="236479" y="680839"/>
            <a:ext cx="9783311" cy="4308872"/>
          </a:xfrm>
          <a:prstGeom prst="rect">
            <a:avLst/>
          </a:prstGeom>
          <a:noFill/>
        </p:spPr>
        <p:txBody>
          <a:bodyPr wrap="square" rtlCol="0">
            <a:spAutoFit/>
          </a:bodyPr>
          <a:lstStyle/>
          <a:p>
            <a:r>
              <a:rPr lang="en-IN" b="1" dirty="0">
                <a:latin typeface="Gill Sans MT" panose="020B0502020104020203" pitchFamily="34" charset="0"/>
              </a:rPr>
              <a:t>Now we look into CA step by step:-</a:t>
            </a:r>
          </a:p>
          <a:p>
            <a:endParaRPr lang="en-IN" sz="1600" dirty="0">
              <a:latin typeface="Gill Sans MT" panose="020B0502020104020203" pitchFamily="34" charset="0"/>
            </a:endParaRPr>
          </a:p>
          <a:p>
            <a:r>
              <a:rPr lang="en-US" sz="1600" dirty="0">
                <a:latin typeface="Gill Sans MT" panose="020B0502020104020203" pitchFamily="34" charset="0"/>
              </a:rPr>
              <a:t>Step - 1 : </a:t>
            </a:r>
            <a:r>
              <a:rPr lang="en-IN" sz="1600" dirty="0">
                <a:latin typeface="Gill Sans MT" panose="020B0502020104020203" pitchFamily="34" charset="0"/>
              </a:rPr>
              <a:t>Develop correspondence matrix :-</a:t>
            </a:r>
            <a:endParaRPr lang="en-US" sz="1600" dirty="0"/>
          </a:p>
          <a:p>
            <a:r>
              <a:rPr lang="en-US" sz="1600" dirty="0">
                <a:latin typeface="Gill Sans MT" panose="020B0502020104020203" pitchFamily="34" charset="0"/>
              </a:rPr>
              <a:t>Step - 2 : </a:t>
            </a:r>
            <a:r>
              <a:rPr lang="en-IN" sz="1600" dirty="0">
                <a:latin typeface="Gill Sans MT" panose="020B0502020104020203" pitchFamily="34" charset="0"/>
              </a:rPr>
              <a:t>Find Row profile </a:t>
            </a:r>
            <a:endParaRPr lang="en-US" sz="1600" dirty="0"/>
          </a:p>
          <a:p>
            <a:r>
              <a:rPr lang="en-US" sz="1600" dirty="0">
                <a:latin typeface="Gill Sans MT" panose="020B0502020104020203" pitchFamily="34" charset="0"/>
              </a:rPr>
              <a:t>Step - 3 : </a:t>
            </a:r>
            <a:r>
              <a:rPr lang="en-IN" sz="1600" dirty="0">
                <a:latin typeface="Gill Sans MT" panose="020B0502020104020203" pitchFamily="34" charset="0"/>
              </a:rPr>
              <a:t>Find column profile </a:t>
            </a:r>
            <a:endParaRPr lang="en-US" sz="1600" dirty="0"/>
          </a:p>
          <a:p>
            <a:r>
              <a:rPr lang="en-US" sz="1600" dirty="0">
                <a:latin typeface="Gill Sans MT" panose="020B0502020104020203" pitchFamily="34" charset="0"/>
              </a:rPr>
              <a:t>Step - 4 : </a:t>
            </a:r>
            <a:r>
              <a:rPr lang="en-IN" sz="1600" dirty="0">
                <a:latin typeface="Gill Sans MT" panose="020B0502020104020203" pitchFamily="34" charset="0"/>
              </a:rPr>
              <a:t>Now we find Weighted Chi-square distance Z:-</a:t>
            </a:r>
            <a:endParaRPr lang="en-US" sz="1600" dirty="0"/>
          </a:p>
          <a:p>
            <a:r>
              <a:rPr lang="en-IN" sz="1600" dirty="0">
                <a:latin typeface="Gill Sans MT" panose="020B0502020104020203" pitchFamily="34" charset="0"/>
              </a:rPr>
              <a:t>	</a:t>
            </a:r>
          </a:p>
          <a:p>
            <a:r>
              <a:rPr lang="en-IN" sz="1600" dirty="0">
                <a:latin typeface="Gill Sans MT" panose="020B0502020104020203" pitchFamily="34" charset="0"/>
              </a:rPr>
              <a:t>	Z is distance matrix,                              D(r) and D(c)  are diagonal matrices,</a:t>
            </a:r>
          </a:p>
          <a:p>
            <a:r>
              <a:rPr lang="en-IN" sz="1600" dirty="0">
                <a:latin typeface="Gill Sans MT" panose="020B0502020104020203" pitchFamily="34" charset="0"/>
              </a:rPr>
              <a:t>	P is correspondence matrix,                   r and c are row and column messes respectively.</a:t>
            </a:r>
            <a:endParaRPr lang="en-US" sz="1600" dirty="0">
              <a:latin typeface="Gill Sans MT" panose="020B0502020104020203" pitchFamily="34" charset="0"/>
            </a:endParaRPr>
          </a:p>
          <a:p>
            <a:endParaRPr lang="en-US" sz="1600" dirty="0">
              <a:latin typeface="Gill Sans MT" panose="020B0502020104020203" pitchFamily="34" charset="0"/>
            </a:endParaRPr>
          </a:p>
          <a:p>
            <a:r>
              <a:rPr lang="en-US" sz="1600" dirty="0">
                <a:latin typeface="Gill Sans MT" panose="020B0502020104020203" pitchFamily="34" charset="0"/>
              </a:rPr>
              <a:t>Step -5  : Find </a:t>
            </a:r>
            <a:r>
              <a:rPr lang="en-IN" sz="1600" dirty="0">
                <a:latin typeface="Gill Sans MT" panose="020B0502020104020203" pitchFamily="34" charset="0"/>
              </a:rPr>
              <a:t>singular value decomposition:- Z = </a:t>
            </a:r>
            <a:r>
              <a:rPr lang="en-IN" sz="1600" dirty="0" err="1">
                <a:latin typeface="Gill Sans MT" panose="020B0502020104020203" pitchFamily="34" charset="0"/>
              </a:rPr>
              <a:t>UdV</a:t>
            </a:r>
            <a:r>
              <a:rPr lang="en-IN" sz="1600" dirty="0">
                <a:latin typeface="Gill Sans MT" panose="020B0502020104020203" pitchFamily="34" charset="0"/>
              </a:rPr>
              <a:t>’</a:t>
            </a:r>
          </a:p>
          <a:p>
            <a:r>
              <a:rPr lang="en-IN" sz="1600" dirty="0">
                <a:latin typeface="Gill Sans MT" panose="020B0502020104020203" pitchFamily="34" charset="0"/>
              </a:rPr>
              <a:t>	Where,</a:t>
            </a:r>
          </a:p>
          <a:p>
            <a:pPr lvl="0"/>
            <a:r>
              <a:rPr lang="en-IN" sz="1600" dirty="0">
                <a:latin typeface="Gill Sans MT" panose="020B0502020104020203" pitchFamily="34" charset="0"/>
              </a:rPr>
              <a:t>	matrix U are eigenvector of ZZ’                      matrix V are eigenvector of Z’Z.</a:t>
            </a:r>
          </a:p>
          <a:p>
            <a:r>
              <a:rPr lang="en-IN" sz="1600" dirty="0">
                <a:latin typeface="Gill Sans MT" panose="020B0502020104020203" pitchFamily="34" charset="0"/>
              </a:rPr>
              <a:t>	d is called singular values of Z.                         singular values = (eigenvalues)^(1/2)</a:t>
            </a:r>
          </a:p>
          <a:p>
            <a:endParaRPr lang="en-IN" sz="1600" dirty="0">
              <a:latin typeface="Gill Sans MT" panose="020B0502020104020203" pitchFamily="34" charset="0"/>
            </a:endParaRPr>
          </a:p>
          <a:p>
            <a:r>
              <a:rPr lang="en-IN" sz="1600" dirty="0">
                <a:latin typeface="Gill Sans MT" panose="020B0502020104020203" pitchFamily="34" charset="0"/>
              </a:rPr>
              <a:t>Row coordinates (X) :-				Column coordinates (Y) :- </a:t>
            </a:r>
          </a:p>
          <a:p>
            <a:endParaRPr lang="en-IN" sz="16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5" name="TextBox 24">
                <a:extLst>
                  <a:ext uri="{FF2B5EF4-FFF2-40B4-BE49-F238E27FC236}">
                    <a16:creationId xmlns:a16="http://schemas.microsoft.com/office/drawing/2014/main" id="{9FDBEB16-1542-4558-A97F-FB55B439ED98}"/>
                  </a:ext>
                </a:extLst>
              </p:cNvPr>
              <p:cNvSpPr txBox="1"/>
              <p:nvPr/>
            </p:nvSpPr>
            <p:spPr>
              <a:xfrm>
                <a:off x="783651" y="5085309"/>
                <a:ext cx="1795844" cy="470566"/>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noAutofit/>
              </a:bodyPr>
              <a:lstStyle/>
              <a:p>
                <a:pPr/>
                <a14:m>
                  <m:oMathPara xmlns:m="http://schemas.openxmlformats.org/officeDocument/2006/math">
                    <m:oMathParaPr>
                      <m:jc m:val="centerGroup"/>
                    </m:oMathParaPr>
                    <m:oMath xmlns:m="http://schemas.openxmlformats.org/officeDocument/2006/math">
                      <m:r>
                        <a:rPr lang="en-US" sz="1693" b="1" i="1">
                          <a:solidFill>
                            <a:srgbClr val="000000"/>
                          </a:solidFill>
                          <a:latin typeface="Cambria Math" panose="02040503050406030204" pitchFamily="18" charset="0"/>
                          <a:ea typeface="Times New Roman" panose="02020603050405020304" pitchFamily="18" charset="0"/>
                          <a:cs typeface="Shruti"/>
                        </a:rPr>
                        <m:t> </m:t>
                      </m:r>
                      <m:r>
                        <a:rPr lang="en-IN" sz="1693" b="1" i="1">
                          <a:solidFill>
                            <a:srgbClr val="000000"/>
                          </a:solidFill>
                          <a:latin typeface="Cambria Math" panose="02040503050406030204" pitchFamily="18" charset="0"/>
                          <a:ea typeface="Times New Roman" panose="02020603050405020304" pitchFamily="18" charset="0"/>
                          <a:cs typeface="Shruti"/>
                        </a:rPr>
                        <m:t>𝑿</m:t>
                      </m:r>
                      <m:r>
                        <a:rPr lang="en-US" sz="1693" b="1" i="1">
                          <a:solidFill>
                            <a:srgbClr val="000000"/>
                          </a:solidFill>
                          <a:latin typeface="Cambria Math" panose="02040503050406030204" pitchFamily="18" charset="0"/>
                          <a:ea typeface="Times New Roman" panose="02020603050405020304" pitchFamily="18" charset="0"/>
                          <a:cs typeface="Shruti"/>
                        </a:rPr>
                        <m:t>=</m:t>
                      </m:r>
                      <m:sSup>
                        <m:sSupPr>
                          <m:ctrlPr>
                            <a:rPr lang="en-IN" sz="1693" b="1" i="1">
                              <a:solidFill>
                                <a:srgbClr val="000000"/>
                              </a:solidFill>
                              <a:latin typeface="Cambria Math" panose="02040503050406030204" pitchFamily="18" charset="0"/>
                              <a:ea typeface="Times New Roman" panose="02020603050405020304" pitchFamily="18" charset="0"/>
                              <a:cs typeface="Shruti"/>
                            </a:rPr>
                          </m:ctrlPr>
                        </m:sSupPr>
                        <m:e>
                          <m:d>
                            <m:dPr>
                              <m:ctrlPr>
                                <a:rPr lang="en-IN" sz="1693" b="1" i="1">
                                  <a:solidFill>
                                    <a:srgbClr val="000000"/>
                                  </a:solidFill>
                                  <a:latin typeface="Cambria Math" panose="02040503050406030204" pitchFamily="18" charset="0"/>
                                  <a:ea typeface="Times New Roman" panose="02020603050405020304" pitchFamily="18" charset="0"/>
                                  <a:cs typeface="Shruti"/>
                                </a:rPr>
                              </m:ctrlPr>
                            </m:dPr>
                            <m:e>
                              <m:r>
                                <a:rPr lang="en-US" sz="1693" b="1" i="1">
                                  <a:solidFill>
                                    <a:srgbClr val="000000"/>
                                  </a:solidFill>
                                  <a:latin typeface="Cambria Math" panose="02040503050406030204" pitchFamily="18" charset="0"/>
                                  <a:ea typeface="Times New Roman" panose="02020603050405020304" pitchFamily="18" charset="0"/>
                                  <a:cs typeface="Shruti"/>
                                </a:rPr>
                                <m:t> </m:t>
                              </m:r>
                              <m:r>
                                <m:rPr>
                                  <m:nor/>
                                </m:rPr>
                                <a:rPr lang="en-IN" sz="1693" b="1" i="1">
                                  <a:solidFill>
                                    <a:srgbClr val="000000"/>
                                  </a:solidFill>
                                  <a:ea typeface="Times New Roman" panose="02020603050405020304" pitchFamily="18" charset="0"/>
                                  <a:cs typeface="Shruti"/>
                                </a:rPr>
                                <m:t>D</m:t>
                              </m:r>
                              <m:r>
                                <m:rPr>
                                  <m:nor/>
                                </m:rPr>
                                <a:rPr lang="en-IN" sz="1693" b="1" i="1" baseline="-25000">
                                  <a:solidFill>
                                    <a:srgbClr val="000000"/>
                                  </a:solidFill>
                                  <a:ea typeface="Times New Roman" panose="02020603050405020304" pitchFamily="18" charset="0"/>
                                  <a:cs typeface="Shruti"/>
                                </a:rPr>
                                <m:t>( </m:t>
                              </m:r>
                              <m:r>
                                <m:rPr>
                                  <m:nor/>
                                </m:rPr>
                                <a:rPr lang="en-IN" sz="1693" b="1" i="1" baseline="-25000">
                                  <a:solidFill>
                                    <a:srgbClr val="000000"/>
                                  </a:solidFill>
                                  <a:ea typeface="Times New Roman" panose="02020603050405020304" pitchFamily="18" charset="0"/>
                                  <a:cs typeface="Shruti"/>
                                </a:rPr>
                                <m:t>r</m:t>
                              </m:r>
                              <m:r>
                                <m:rPr>
                                  <m:nor/>
                                </m:rPr>
                                <a:rPr lang="en-IN" sz="1693" b="1" i="1" baseline="-25000">
                                  <a:solidFill>
                                    <a:srgbClr val="000000"/>
                                  </a:solidFill>
                                  <a:ea typeface="Times New Roman" panose="02020603050405020304" pitchFamily="18" charset="0"/>
                                  <a:cs typeface="Shruti"/>
                                </a:rPr>
                                <m:t> ) </m:t>
                              </m:r>
                              <m:r>
                                <a:rPr lang="en-US" sz="1693" b="1" i="1">
                                  <a:solidFill>
                                    <a:srgbClr val="000000"/>
                                  </a:solidFill>
                                  <a:latin typeface="Cambria Math" panose="02040503050406030204" pitchFamily="18" charset="0"/>
                                  <a:ea typeface="Times New Roman" panose="02020603050405020304" pitchFamily="18" charset="0"/>
                                  <a:cs typeface="Shruti"/>
                                </a:rPr>
                                <m:t> </m:t>
                              </m:r>
                            </m:e>
                          </m:d>
                        </m:e>
                        <m:sup>
                          <m:r>
                            <a:rPr lang="en-IN" sz="1693" b="1" i="1">
                              <a:solidFill>
                                <a:srgbClr val="000000"/>
                              </a:solidFill>
                              <a:latin typeface="Cambria Math" panose="02040503050406030204" pitchFamily="18" charset="0"/>
                              <a:ea typeface="Times New Roman" panose="02020603050405020304" pitchFamily="18" charset="0"/>
                              <a:cs typeface="Shruti"/>
                            </a:rPr>
                            <m:t>−</m:t>
                          </m:r>
                          <m:f>
                            <m:fPr>
                              <m:ctrlPr>
                                <a:rPr lang="en-IN" sz="1693" b="1" i="1">
                                  <a:solidFill>
                                    <a:srgbClr val="000000"/>
                                  </a:solidFill>
                                  <a:latin typeface="Cambria Math" panose="02040503050406030204" pitchFamily="18" charset="0"/>
                                  <a:ea typeface="Times New Roman" panose="02020603050405020304" pitchFamily="18" charset="0"/>
                                  <a:cs typeface="Shruti"/>
                                </a:rPr>
                              </m:ctrlPr>
                            </m:fPr>
                            <m:num>
                              <m:r>
                                <a:rPr lang="en-US" sz="1693" b="1" i="1">
                                  <a:solidFill>
                                    <a:srgbClr val="000000"/>
                                  </a:solidFill>
                                  <a:latin typeface="Cambria Math" panose="02040503050406030204" pitchFamily="18" charset="0"/>
                                  <a:ea typeface="Times New Roman" panose="02020603050405020304" pitchFamily="18" charset="0"/>
                                  <a:cs typeface="Shruti"/>
                                </a:rPr>
                                <m:t>𝟏</m:t>
                              </m:r>
                            </m:num>
                            <m:den>
                              <m:r>
                                <a:rPr lang="en-US" sz="1693" b="1" i="1">
                                  <a:solidFill>
                                    <a:srgbClr val="000000"/>
                                  </a:solidFill>
                                  <a:latin typeface="Cambria Math" panose="02040503050406030204" pitchFamily="18" charset="0"/>
                                  <a:ea typeface="Times New Roman" panose="02020603050405020304" pitchFamily="18" charset="0"/>
                                  <a:cs typeface="Shruti"/>
                                </a:rPr>
                                <m:t>𝟐</m:t>
                              </m:r>
                            </m:den>
                          </m:f>
                        </m:sup>
                      </m:sSup>
                      <m:r>
                        <a:rPr lang="en-US" sz="1693" b="1" i="1">
                          <a:solidFill>
                            <a:srgbClr val="000000"/>
                          </a:solidFill>
                          <a:latin typeface="Cambria Math" panose="02040503050406030204" pitchFamily="18" charset="0"/>
                          <a:ea typeface="Times New Roman" panose="02020603050405020304" pitchFamily="18" charset="0"/>
                          <a:cs typeface="Shruti"/>
                        </a:rPr>
                        <m:t> </m:t>
                      </m:r>
                      <m:r>
                        <a:rPr lang="en-IN" sz="1693" b="1" i="1">
                          <a:solidFill>
                            <a:srgbClr val="000000"/>
                          </a:solidFill>
                          <a:latin typeface="Cambria Math" panose="02040503050406030204" pitchFamily="18" charset="0"/>
                          <a:ea typeface="Times New Roman" panose="02020603050405020304" pitchFamily="18" charset="0"/>
                          <a:cs typeface="Shruti"/>
                        </a:rPr>
                        <m:t>𝑼</m:t>
                      </m:r>
                      <m:r>
                        <a:rPr lang="en-US" sz="1693" b="1" i="1">
                          <a:solidFill>
                            <a:srgbClr val="000000"/>
                          </a:solidFill>
                          <a:latin typeface="Cambria Math" panose="02040503050406030204" pitchFamily="18" charset="0"/>
                          <a:ea typeface="Times New Roman" panose="02020603050405020304" pitchFamily="18" charset="0"/>
                          <a:cs typeface="Shruti"/>
                        </a:rPr>
                        <m:t>𝒁</m:t>
                      </m:r>
                    </m:oMath>
                  </m:oMathPara>
                </a14:m>
                <a:endParaRPr lang="en-IN" sz="1451" b="1" dirty="0">
                  <a:latin typeface="Times New Roman" panose="02020603050405020304" pitchFamily="18" charset="0"/>
                  <a:ea typeface="Times New Roman" panose="02020603050405020304" pitchFamily="18" charset="0"/>
                </a:endParaRPr>
              </a:p>
            </p:txBody>
          </p:sp>
        </mc:Choice>
        <mc:Fallback xmlns="">
          <p:sp>
            <p:nvSpPr>
              <p:cNvPr id="5" name="TextBox 24">
                <a:extLst>
                  <a:ext uri="{FF2B5EF4-FFF2-40B4-BE49-F238E27FC236}">
                    <a16:creationId xmlns:a16="http://schemas.microsoft.com/office/drawing/2014/main" id="{9FDBEB16-1542-4558-A97F-FB55B439ED98}"/>
                  </a:ext>
                </a:extLst>
              </p:cNvPr>
              <p:cNvSpPr txBox="1">
                <a:spLocks noRot="1" noChangeAspect="1" noMove="1" noResize="1" noEditPoints="1" noAdjustHandles="1" noChangeArrowheads="1" noChangeShapeType="1" noTextEdit="1"/>
              </p:cNvSpPr>
              <p:nvPr/>
            </p:nvSpPr>
            <p:spPr>
              <a:xfrm>
                <a:off x="783651" y="5085309"/>
                <a:ext cx="1795844" cy="47056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26">
                <a:extLst>
                  <a:ext uri="{FF2B5EF4-FFF2-40B4-BE49-F238E27FC236}">
                    <a16:creationId xmlns:a16="http://schemas.microsoft.com/office/drawing/2014/main" id="{B42AE75B-D358-4781-8CF8-7838FB45CB35}"/>
                  </a:ext>
                </a:extLst>
              </p:cNvPr>
              <p:cNvSpPr txBox="1"/>
              <p:nvPr/>
            </p:nvSpPr>
            <p:spPr>
              <a:xfrm>
                <a:off x="5778561" y="5034783"/>
                <a:ext cx="1837032" cy="46539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noAutofit/>
              </a:bodyPr>
              <a:lstStyle/>
              <a:p>
                <a:pPr/>
                <a14:m>
                  <m:oMathPara xmlns:m="http://schemas.openxmlformats.org/officeDocument/2006/math">
                    <m:oMathParaPr>
                      <m:jc m:val="centerGroup"/>
                    </m:oMathParaPr>
                    <m:oMath xmlns:m="http://schemas.openxmlformats.org/officeDocument/2006/math">
                      <m:r>
                        <a:rPr lang="en-US" sz="1693" b="1" i="1">
                          <a:solidFill>
                            <a:srgbClr val="000000"/>
                          </a:solidFill>
                          <a:latin typeface="Cambria Math" panose="02040503050406030204" pitchFamily="18" charset="0"/>
                          <a:ea typeface="Times New Roman" panose="02020603050405020304" pitchFamily="18" charset="0"/>
                          <a:cs typeface="Shruti"/>
                        </a:rPr>
                        <m:t> </m:t>
                      </m:r>
                      <m:r>
                        <a:rPr lang="en-IN" sz="1693" b="1" i="1">
                          <a:solidFill>
                            <a:srgbClr val="000000"/>
                          </a:solidFill>
                          <a:latin typeface="Cambria Math" panose="02040503050406030204" pitchFamily="18" charset="0"/>
                          <a:ea typeface="Times New Roman" panose="02020603050405020304" pitchFamily="18" charset="0"/>
                          <a:cs typeface="Shruti"/>
                        </a:rPr>
                        <m:t>𝒀</m:t>
                      </m:r>
                      <m:r>
                        <a:rPr lang="en-US" sz="1693" b="1" i="1">
                          <a:solidFill>
                            <a:srgbClr val="000000"/>
                          </a:solidFill>
                          <a:latin typeface="Cambria Math" panose="02040503050406030204" pitchFamily="18" charset="0"/>
                          <a:ea typeface="Times New Roman" panose="02020603050405020304" pitchFamily="18" charset="0"/>
                          <a:cs typeface="Shruti"/>
                        </a:rPr>
                        <m:t>=</m:t>
                      </m:r>
                      <m:sSup>
                        <m:sSupPr>
                          <m:ctrlPr>
                            <a:rPr lang="en-IN" sz="1693" b="1" i="1">
                              <a:solidFill>
                                <a:srgbClr val="000000"/>
                              </a:solidFill>
                              <a:latin typeface="Cambria Math" panose="02040503050406030204" pitchFamily="18" charset="0"/>
                              <a:ea typeface="Times New Roman" panose="02020603050405020304" pitchFamily="18" charset="0"/>
                              <a:cs typeface="Shruti"/>
                            </a:rPr>
                          </m:ctrlPr>
                        </m:sSupPr>
                        <m:e>
                          <m:d>
                            <m:dPr>
                              <m:ctrlPr>
                                <a:rPr lang="en-IN" sz="1693" b="1" i="1">
                                  <a:solidFill>
                                    <a:srgbClr val="000000"/>
                                  </a:solidFill>
                                  <a:latin typeface="Cambria Math" panose="02040503050406030204" pitchFamily="18" charset="0"/>
                                  <a:ea typeface="Times New Roman" panose="02020603050405020304" pitchFamily="18" charset="0"/>
                                  <a:cs typeface="Shruti"/>
                                </a:rPr>
                              </m:ctrlPr>
                            </m:dPr>
                            <m:e>
                              <m:r>
                                <a:rPr lang="en-US" sz="1693" b="1" i="1">
                                  <a:solidFill>
                                    <a:srgbClr val="000000"/>
                                  </a:solidFill>
                                  <a:latin typeface="Cambria Math" panose="02040503050406030204" pitchFamily="18" charset="0"/>
                                  <a:ea typeface="Times New Roman" panose="02020603050405020304" pitchFamily="18" charset="0"/>
                                  <a:cs typeface="Shruti"/>
                                </a:rPr>
                                <m:t> </m:t>
                              </m:r>
                              <m:r>
                                <m:rPr>
                                  <m:nor/>
                                </m:rPr>
                                <a:rPr lang="en-IN" sz="1693" b="1" i="1">
                                  <a:solidFill>
                                    <a:srgbClr val="000000"/>
                                  </a:solidFill>
                                  <a:ea typeface="Times New Roman" panose="02020603050405020304" pitchFamily="18" charset="0"/>
                                  <a:cs typeface="Shruti"/>
                                </a:rPr>
                                <m:t>D</m:t>
                              </m:r>
                              <m:r>
                                <m:rPr>
                                  <m:nor/>
                                </m:rPr>
                                <a:rPr lang="en-IN" sz="1693" b="1" i="1" baseline="-25000">
                                  <a:solidFill>
                                    <a:srgbClr val="000000"/>
                                  </a:solidFill>
                                  <a:ea typeface="Times New Roman" panose="02020603050405020304" pitchFamily="18" charset="0"/>
                                  <a:cs typeface="Shruti"/>
                                </a:rPr>
                                <m:t>( </m:t>
                              </m:r>
                              <m:r>
                                <m:rPr>
                                  <m:nor/>
                                </m:rPr>
                                <a:rPr lang="en-IN" sz="1693" b="1" i="1" baseline="-25000">
                                  <a:solidFill>
                                    <a:srgbClr val="000000"/>
                                  </a:solidFill>
                                  <a:ea typeface="Times New Roman" panose="02020603050405020304" pitchFamily="18" charset="0"/>
                                  <a:cs typeface="Shruti"/>
                                </a:rPr>
                                <m:t>c</m:t>
                              </m:r>
                              <m:r>
                                <m:rPr>
                                  <m:nor/>
                                </m:rPr>
                                <a:rPr lang="en-IN" sz="1693" b="1" i="1" baseline="-25000">
                                  <a:solidFill>
                                    <a:srgbClr val="000000"/>
                                  </a:solidFill>
                                  <a:ea typeface="Times New Roman" panose="02020603050405020304" pitchFamily="18" charset="0"/>
                                  <a:cs typeface="Shruti"/>
                                </a:rPr>
                                <m:t> ) </m:t>
                              </m:r>
                              <m:r>
                                <a:rPr lang="en-US" sz="1693" b="1" i="1">
                                  <a:solidFill>
                                    <a:srgbClr val="000000"/>
                                  </a:solidFill>
                                  <a:latin typeface="Cambria Math" panose="02040503050406030204" pitchFamily="18" charset="0"/>
                                  <a:ea typeface="Times New Roman" panose="02020603050405020304" pitchFamily="18" charset="0"/>
                                  <a:cs typeface="Shruti"/>
                                </a:rPr>
                                <m:t> </m:t>
                              </m:r>
                            </m:e>
                          </m:d>
                        </m:e>
                        <m:sup>
                          <m:r>
                            <a:rPr lang="en-IN" sz="1693" b="1" i="1">
                              <a:solidFill>
                                <a:srgbClr val="000000"/>
                              </a:solidFill>
                              <a:latin typeface="Cambria Math" panose="02040503050406030204" pitchFamily="18" charset="0"/>
                              <a:ea typeface="Times New Roman" panose="02020603050405020304" pitchFamily="18" charset="0"/>
                              <a:cs typeface="Shruti"/>
                            </a:rPr>
                            <m:t>−</m:t>
                          </m:r>
                          <m:f>
                            <m:fPr>
                              <m:ctrlPr>
                                <a:rPr lang="en-IN" sz="1693" b="1" i="1">
                                  <a:solidFill>
                                    <a:srgbClr val="000000"/>
                                  </a:solidFill>
                                  <a:latin typeface="Cambria Math" panose="02040503050406030204" pitchFamily="18" charset="0"/>
                                  <a:ea typeface="Times New Roman" panose="02020603050405020304" pitchFamily="18" charset="0"/>
                                  <a:cs typeface="Shruti"/>
                                </a:rPr>
                              </m:ctrlPr>
                            </m:fPr>
                            <m:num>
                              <m:r>
                                <a:rPr lang="en-US" sz="1693" b="1" i="1">
                                  <a:solidFill>
                                    <a:srgbClr val="000000"/>
                                  </a:solidFill>
                                  <a:latin typeface="Cambria Math" panose="02040503050406030204" pitchFamily="18" charset="0"/>
                                  <a:ea typeface="Times New Roman" panose="02020603050405020304" pitchFamily="18" charset="0"/>
                                  <a:cs typeface="Shruti"/>
                                </a:rPr>
                                <m:t>𝟏</m:t>
                              </m:r>
                            </m:num>
                            <m:den>
                              <m:r>
                                <a:rPr lang="en-US" sz="1693" b="1" i="1">
                                  <a:solidFill>
                                    <a:srgbClr val="000000"/>
                                  </a:solidFill>
                                  <a:latin typeface="Cambria Math" panose="02040503050406030204" pitchFamily="18" charset="0"/>
                                  <a:ea typeface="Times New Roman" panose="02020603050405020304" pitchFamily="18" charset="0"/>
                                  <a:cs typeface="Shruti"/>
                                </a:rPr>
                                <m:t>𝟐</m:t>
                              </m:r>
                            </m:den>
                          </m:f>
                        </m:sup>
                      </m:sSup>
                      <m:r>
                        <a:rPr lang="en-US" sz="1693" b="1" i="1">
                          <a:solidFill>
                            <a:srgbClr val="000000"/>
                          </a:solidFill>
                          <a:latin typeface="Cambria Math" panose="02040503050406030204" pitchFamily="18" charset="0"/>
                          <a:ea typeface="Times New Roman" panose="02020603050405020304" pitchFamily="18" charset="0"/>
                          <a:cs typeface="Shruti"/>
                        </a:rPr>
                        <m:t> </m:t>
                      </m:r>
                      <m:sSup>
                        <m:sSupPr>
                          <m:ctrlPr>
                            <a:rPr lang="en-IN" sz="1693" b="1" i="1">
                              <a:solidFill>
                                <a:srgbClr val="000000"/>
                              </a:solidFill>
                              <a:latin typeface="Cambria Math" panose="02040503050406030204" pitchFamily="18" charset="0"/>
                              <a:ea typeface="Times New Roman" panose="02020603050405020304" pitchFamily="18" charset="0"/>
                              <a:cs typeface="Shruti"/>
                            </a:rPr>
                          </m:ctrlPr>
                        </m:sSupPr>
                        <m:e>
                          <m:r>
                            <a:rPr lang="en-US" sz="1693" b="1" i="1">
                              <a:solidFill>
                                <a:srgbClr val="000000"/>
                              </a:solidFill>
                              <a:latin typeface="Cambria Math" panose="02040503050406030204" pitchFamily="18" charset="0"/>
                              <a:ea typeface="Times New Roman" panose="02020603050405020304" pitchFamily="18" charset="0"/>
                              <a:cs typeface="Shruti"/>
                            </a:rPr>
                            <m:t>𝑽</m:t>
                          </m:r>
                        </m:e>
                        <m:sup>
                          <m:r>
                            <a:rPr lang="en-US" sz="1693" b="1" i="1">
                              <a:solidFill>
                                <a:srgbClr val="000000"/>
                              </a:solidFill>
                              <a:latin typeface="Cambria Math" panose="02040503050406030204" pitchFamily="18" charset="0"/>
                              <a:ea typeface="Times New Roman" panose="02020603050405020304" pitchFamily="18" charset="0"/>
                              <a:cs typeface="Shruti"/>
                            </a:rPr>
                            <m:t>′</m:t>
                          </m:r>
                        </m:sup>
                      </m:sSup>
                      <m:r>
                        <a:rPr lang="en-US" sz="1693" b="1" i="1">
                          <a:solidFill>
                            <a:srgbClr val="000000"/>
                          </a:solidFill>
                          <a:latin typeface="Cambria Math" panose="02040503050406030204" pitchFamily="18" charset="0"/>
                          <a:ea typeface="Times New Roman" panose="02020603050405020304" pitchFamily="18" charset="0"/>
                          <a:cs typeface="Shruti"/>
                        </a:rPr>
                        <m:t>𝒁</m:t>
                      </m:r>
                    </m:oMath>
                  </m:oMathPara>
                </a14:m>
                <a:endParaRPr lang="en-IN" sz="1451" b="1" dirty="0">
                  <a:latin typeface="Times New Roman" panose="02020603050405020304" pitchFamily="18" charset="0"/>
                  <a:ea typeface="Times New Roman" panose="02020603050405020304" pitchFamily="18" charset="0"/>
                </a:endParaRPr>
              </a:p>
            </p:txBody>
          </p:sp>
        </mc:Choice>
        <mc:Fallback xmlns="">
          <p:sp>
            <p:nvSpPr>
              <p:cNvPr id="6" name="TextBox 26">
                <a:extLst>
                  <a:ext uri="{FF2B5EF4-FFF2-40B4-BE49-F238E27FC236}">
                    <a16:creationId xmlns:a16="http://schemas.microsoft.com/office/drawing/2014/main" id="{B42AE75B-D358-4781-8CF8-7838FB45CB35}"/>
                  </a:ext>
                </a:extLst>
              </p:cNvPr>
              <p:cNvSpPr txBox="1">
                <a:spLocks noRot="1" noChangeAspect="1" noMove="1" noResize="1" noEditPoints="1" noAdjustHandles="1" noChangeArrowheads="1" noChangeShapeType="1" noTextEdit="1"/>
              </p:cNvSpPr>
              <p:nvPr/>
            </p:nvSpPr>
            <p:spPr>
              <a:xfrm>
                <a:off x="5778561" y="5034783"/>
                <a:ext cx="1837032" cy="465392"/>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38930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CEA81E-8C74-463E-B952-67D255CFAF8A}"/>
              </a:ext>
            </a:extLst>
          </p:cNvPr>
          <p:cNvSpPr>
            <a:spLocks noGrp="1"/>
          </p:cNvSpPr>
          <p:nvPr>
            <p:ph type="body" idx="4294967295"/>
          </p:nvPr>
        </p:nvSpPr>
        <p:spPr>
          <a:xfrm>
            <a:off x="503997" y="3886200"/>
            <a:ext cx="9072000" cy="1784350"/>
          </a:xfrm>
        </p:spPr>
        <p:txBody>
          <a:bodyPr>
            <a:normAutofit fontScale="55000" lnSpcReduction="20000"/>
          </a:bodyPr>
          <a:lstStyle/>
          <a:p>
            <a:pPr lvl="0">
              <a:buNone/>
            </a:pPr>
            <a:r>
              <a:rPr lang="en-US" sz="4400" b="1" u="sng" dirty="0">
                <a:latin typeface="Gill Sans MT" panose="020B0502020104020203" pitchFamily="34" charset="0"/>
              </a:rPr>
              <a:t>INTERPRETATION</a:t>
            </a:r>
            <a:r>
              <a:rPr lang="en-US" sz="3200" b="1" dirty="0">
                <a:latin typeface="Gill Sans MT" panose="020B0502020104020203" pitchFamily="34" charset="0"/>
              </a:rPr>
              <a:t> :- </a:t>
            </a:r>
          </a:p>
          <a:p>
            <a:pPr lvl="0">
              <a:buNone/>
            </a:pPr>
            <a:endParaRPr lang="en-US" sz="3200" b="1" dirty="0">
              <a:latin typeface="Gill Sans MT" panose="020B0502020104020203" pitchFamily="34" charset="0"/>
            </a:endParaRPr>
          </a:p>
          <a:p>
            <a:pPr lvl="0"/>
            <a:r>
              <a:rPr lang="en-IN" sz="3600" dirty="0">
                <a:latin typeface="Gill Sans MT" panose="020B0502020104020203" pitchFamily="34" charset="0"/>
              </a:rPr>
              <a:t>Storage and Fertilizer application are mostly done by 0 - 2 days.</a:t>
            </a:r>
          </a:p>
          <a:p>
            <a:pPr lvl="0"/>
            <a:endParaRPr lang="en-IN" sz="700" dirty="0">
              <a:latin typeface="Gill Sans MT" panose="020B0502020104020203" pitchFamily="34" charset="0"/>
            </a:endParaRPr>
          </a:p>
          <a:p>
            <a:pPr lvl="0"/>
            <a:r>
              <a:rPr lang="en-IN" sz="3600" dirty="0">
                <a:latin typeface="Gill Sans MT" panose="020B0502020104020203" pitchFamily="34" charset="0"/>
              </a:rPr>
              <a:t>Weeding, sowing and farm cleaning are mostly done by 7 - 8 days.</a:t>
            </a:r>
          </a:p>
          <a:p>
            <a:pPr lvl="0"/>
            <a:endParaRPr lang="en-IN" sz="900" dirty="0">
              <a:latin typeface="Gill Sans MT" panose="020B0502020104020203" pitchFamily="34" charset="0"/>
            </a:endParaRPr>
          </a:p>
          <a:p>
            <a:pPr lvl="0"/>
            <a:r>
              <a:rPr lang="en-IN" sz="3600" dirty="0">
                <a:latin typeface="Gill Sans MT" panose="020B0502020104020203" pitchFamily="34" charset="0"/>
              </a:rPr>
              <a:t>Cleaning of grains is mostly done by 3 - 4 days.</a:t>
            </a:r>
          </a:p>
          <a:p>
            <a:pPr lvl="0"/>
            <a:endParaRPr lang="en-IN" sz="900" dirty="0">
              <a:latin typeface="Gill Sans MT" panose="020B0502020104020203" pitchFamily="34" charset="0"/>
            </a:endParaRPr>
          </a:p>
          <a:p>
            <a:pPr lvl="0"/>
            <a:r>
              <a:rPr lang="en-IN" sz="3600" dirty="0">
                <a:latin typeface="Gill Sans MT" panose="020B0502020104020203" pitchFamily="34" charset="0"/>
              </a:rPr>
              <a:t>Fodder cutting is mostly done by 5 - 6  days or some time its take  more than 10 days.</a:t>
            </a:r>
          </a:p>
          <a:p>
            <a:endParaRPr lang="en-US" dirty="0"/>
          </a:p>
        </p:txBody>
      </p:sp>
      <p:pic>
        <p:nvPicPr>
          <p:cNvPr id="4" name="Picture 3">
            <a:extLst>
              <a:ext uri="{FF2B5EF4-FFF2-40B4-BE49-F238E27FC236}">
                <a16:creationId xmlns:a16="http://schemas.microsoft.com/office/drawing/2014/main" id="{1090A8B3-BD7C-46B6-B79C-EC997E674127}"/>
              </a:ext>
            </a:extLst>
          </p:cNvPr>
          <p:cNvPicPr/>
          <p:nvPr/>
        </p:nvPicPr>
        <p:blipFill>
          <a:blip r:embed="rId2"/>
          <a:stretch>
            <a:fillRect/>
          </a:stretch>
        </p:blipFill>
        <p:spPr>
          <a:xfrm>
            <a:off x="1809510" y="46355"/>
            <a:ext cx="7366437" cy="3692769"/>
          </a:xfrm>
          <a:prstGeom prst="rect">
            <a:avLst/>
          </a:prstGeom>
        </p:spPr>
      </p:pic>
    </p:spTree>
    <p:extLst>
      <p:ext uri="{BB962C8B-B14F-4D97-AF65-F5344CB8AC3E}">
        <p14:creationId xmlns:p14="http://schemas.microsoft.com/office/powerpoint/2010/main" val="2726182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274320" y="1177290"/>
            <a:ext cx="9301678" cy="4230282"/>
          </a:xfrm>
        </p:spPr>
        <p:txBody>
          <a:bodyPr>
            <a:normAutofit fontScale="92500" lnSpcReduction="10000"/>
          </a:bodyPr>
          <a:lstStyle/>
          <a:p>
            <a:pPr algn="just">
              <a:buNone/>
            </a:pPr>
            <a:r>
              <a:rPr lang="en-US" dirty="0"/>
              <a:t> </a:t>
            </a:r>
          </a:p>
          <a:p>
            <a:pPr marL="342900" indent="-342900" algn="just">
              <a:buFont typeface="Wingdings" panose="05000000000000000000" pitchFamily="2" charset="2"/>
              <a:buChar char="Ø"/>
            </a:pPr>
            <a:r>
              <a:rPr lang="en-US" sz="2200" dirty="0">
                <a:latin typeface="Gill Sans MT" panose="020B0502020104020203" pitchFamily="34" charset="0"/>
              </a:rPr>
              <a:t>Mean Socio-Economic score for farming and non-farming women are not same. </a:t>
            </a:r>
          </a:p>
          <a:p>
            <a:pPr marL="342900" indent="-342900" algn="just">
              <a:buFont typeface="Wingdings" panose="05000000000000000000" pitchFamily="2" charset="2"/>
              <a:buChar char="Ø"/>
            </a:pPr>
            <a:r>
              <a:rPr lang="en-US" sz="2200" dirty="0">
                <a:latin typeface="Gill Sans MT" panose="020B0502020104020203" pitchFamily="34" charset="0"/>
              </a:rPr>
              <a:t>For SHG and Non-SHG groups mean socio-economic score are same.</a:t>
            </a:r>
          </a:p>
          <a:p>
            <a:pPr algn="just">
              <a:buNone/>
            </a:pPr>
            <a:endParaRPr lang="en-US" sz="2200" dirty="0">
              <a:latin typeface="Gill Sans MT" panose="020B0502020104020203" pitchFamily="34" charset="0"/>
            </a:endParaRPr>
          </a:p>
          <a:p>
            <a:pPr marL="342900" indent="-342900" algn="just">
              <a:buFont typeface="Wingdings" panose="05000000000000000000" pitchFamily="2" charset="2"/>
              <a:buChar char="Ø"/>
            </a:pPr>
            <a:r>
              <a:rPr lang="en-US" sz="2200" dirty="0">
                <a:latin typeface="Gill Sans MT" panose="020B0502020104020203" pitchFamily="34" charset="0"/>
              </a:rPr>
              <a:t>SES and age are not dependent whereas SES with education of women and house type are positively dependent &amp; SES  with cast, family type and ration card are negatively dependent.</a:t>
            </a:r>
          </a:p>
          <a:p>
            <a:pPr marL="342900" indent="-342900" algn="just">
              <a:buFont typeface="Wingdings" panose="05000000000000000000" pitchFamily="2" charset="2"/>
              <a:buChar char="Ø"/>
            </a:pPr>
            <a:endParaRPr lang="en-US" sz="2200" dirty="0">
              <a:latin typeface="Gill Sans MT" panose="020B0502020104020203" pitchFamily="34" charset="0"/>
            </a:endParaRPr>
          </a:p>
          <a:p>
            <a:pPr marL="342900" indent="-342900" algn="just">
              <a:buFont typeface="Wingdings" panose="05000000000000000000" pitchFamily="2" charset="2"/>
              <a:buChar char="Ø"/>
            </a:pPr>
            <a:r>
              <a:rPr lang="en-US" sz="2200" dirty="0">
                <a:latin typeface="Gill Sans MT" panose="020B0502020104020203" pitchFamily="34" charset="0"/>
              </a:rPr>
              <a:t>Mean drudgery score for Weeding and Farm cleaning activity are same , also it is same for Fertilizer application and cleaning of grains. Except this, for all other combination of activities the drudgery score is different.</a:t>
            </a:r>
          </a:p>
          <a:p>
            <a:pPr marL="342900" indent="-342900" algn="just">
              <a:buFont typeface="Wingdings" panose="05000000000000000000" pitchFamily="2" charset="2"/>
              <a:buChar char="Ø"/>
            </a:pPr>
            <a:endParaRPr lang="en-US" sz="2200" dirty="0">
              <a:latin typeface="Gill Sans MT" panose="020B0502020104020203" pitchFamily="34" charset="0"/>
            </a:endParaRPr>
          </a:p>
          <a:p>
            <a:pPr marL="342900" indent="-342900" algn="just">
              <a:buFont typeface="Wingdings" panose="05000000000000000000" pitchFamily="2" charset="2"/>
              <a:buChar char="Ø"/>
            </a:pPr>
            <a:r>
              <a:rPr lang="en-US" sz="2200" dirty="0">
                <a:latin typeface="Gill Sans MT" panose="020B0502020104020203" pitchFamily="34" charset="0"/>
              </a:rPr>
              <a:t>Weeding, Farm Cleaning, Sowing, and Fodder cutting are the most drudgery prone farm activities for farming women.</a:t>
            </a:r>
          </a:p>
          <a:p>
            <a:pPr marL="457200" indent="-457200" algn="just">
              <a:buFont typeface="Wingdings" panose="05000000000000000000" pitchFamily="2" charset="2"/>
              <a:buChar char="Ø"/>
            </a:pPr>
            <a:endParaRPr lang="en-US" sz="2700" dirty="0">
              <a:latin typeface="Gill Sans MT" panose="020B0502020104020203" pitchFamily="34" charset="0"/>
            </a:endParaRPr>
          </a:p>
          <a:p>
            <a:endParaRPr lang="en-US" sz="2700" dirty="0"/>
          </a:p>
          <a:p>
            <a:endParaRPr lang="en-US" dirty="0"/>
          </a:p>
          <a:p>
            <a:endParaRPr lang="en-US" dirty="0"/>
          </a:p>
          <a:p>
            <a:endParaRPr lang="en-US" dirty="0"/>
          </a:p>
        </p:txBody>
      </p:sp>
      <p:sp>
        <p:nvSpPr>
          <p:cNvPr id="4" name="Title 1">
            <a:extLst>
              <a:ext uri="{FF2B5EF4-FFF2-40B4-BE49-F238E27FC236}">
                <a16:creationId xmlns:a16="http://schemas.microsoft.com/office/drawing/2014/main" id="{2BC73A92-4FF1-4638-914B-FB67C13AF090}"/>
              </a:ext>
            </a:extLst>
          </p:cNvPr>
          <p:cNvSpPr txBox="1">
            <a:spLocks noGrp="1"/>
          </p:cNvSpPr>
          <p:nvPr>
            <p:ph type="title" idx="4294967295"/>
          </p:nvPr>
        </p:nvSpPr>
        <p:spPr>
          <a:xfrm>
            <a:off x="503998" y="0"/>
            <a:ext cx="9072000" cy="946440"/>
          </a:xfrm>
        </p:spPr>
        <p:style>
          <a:lnRef idx="2">
            <a:schemeClr val="dk1"/>
          </a:lnRef>
          <a:fillRef idx="1">
            <a:schemeClr val="lt1"/>
          </a:fillRef>
          <a:effectRef idx="0">
            <a:schemeClr val="dk1"/>
          </a:effectRef>
          <a:fontRef idx="minor">
            <a:schemeClr val="dk1"/>
          </a:fontRef>
        </p:style>
        <p:txBody>
          <a:bodyPr/>
          <a:lstStyle/>
          <a:p>
            <a:pPr lvl="0"/>
            <a:r>
              <a:rPr lang="en-US" sz="3600" b="1" dirty="0">
                <a:latin typeface="Gill Sans MT" panose="020B0502020104020203" pitchFamily="34" charset="0"/>
              </a:rPr>
              <a:t>SUMMARY</a:t>
            </a:r>
            <a:endParaRPr lang="en-IN" sz="3600" b="1" dirty="0">
              <a:latin typeface="Gill Sans MT" panose="020B0502020104020203" pitchFamily="34" charset="0"/>
            </a:endParaRPr>
          </a:p>
        </p:txBody>
      </p:sp>
    </p:spTree>
    <p:extLst>
      <p:ext uri="{BB962C8B-B14F-4D97-AF65-F5344CB8AC3E}">
        <p14:creationId xmlns:p14="http://schemas.microsoft.com/office/powerpoint/2010/main" val="268327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226076"/>
            <a:ext cx="9072000" cy="946440"/>
          </a:xfrm>
        </p:spPr>
        <p:style>
          <a:lnRef idx="2">
            <a:schemeClr val="dk1"/>
          </a:lnRef>
          <a:fillRef idx="1">
            <a:schemeClr val="lt1"/>
          </a:fillRef>
          <a:effectRef idx="0">
            <a:schemeClr val="dk1"/>
          </a:effectRef>
          <a:fontRef idx="minor">
            <a:schemeClr val="dk1"/>
          </a:fontRef>
        </p:style>
        <p:txBody>
          <a:bodyPr/>
          <a:lstStyle/>
          <a:p>
            <a:pPr lvl="0"/>
            <a:r>
              <a:rPr lang="en-US" sz="3600" dirty="0">
                <a:latin typeface="Gill Sans MT" panose="020B0502020104020203" pitchFamily="34" charset="0"/>
              </a:rPr>
              <a:t>REFERENCES</a:t>
            </a:r>
            <a:endParaRPr lang="en-IN" sz="3600" dirty="0">
              <a:latin typeface="Gill Sans MT" panose="020B0502020104020203" pitchFamily="34" charset="0"/>
            </a:endParaRPr>
          </a:p>
        </p:txBody>
      </p:sp>
      <p:sp>
        <p:nvSpPr>
          <p:cNvPr id="3" name="Text Placeholder 2"/>
          <p:cNvSpPr txBox="1">
            <a:spLocks noGrp="1"/>
          </p:cNvSpPr>
          <p:nvPr>
            <p:ph type="body" idx="4294967295"/>
          </p:nvPr>
        </p:nvSpPr>
        <p:spPr>
          <a:xfrm>
            <a:off x="503998" y="1326602"/>
            <a:ext cx="9072000" cy="4243620"/>
          </a:xfrm>
        </p:spPr>
        <p:txBody>
          <a:bodyPr/>
          <a:lstStyle/>
          <a:p>
            <a:pPr lvl="0">
              <a:lnSpc>
                <a:spcPct val="80000"/>
              </a:lnSpc>
            </a:pPr>
            <a:r>
              <a:rPr lang="en-US" sz="2000" u="sng" dirty="0">
                <a:latin typeface="Gill Sans MT" panose="020B0502020104020203" pitchFamily="34" charset="0"/>
                <a:hlinkClick r:id="rId2"/>
              </a:rPr>
              <a:t>https://www.researchgate.net/publication/323147882_Impact_of_Drudgery_Reducing_Technologies_among_Farmwomen_of_Gorakhpur_and_Deoria_districts_of_U_P</a:t>
            </a:r>
            <a:endParaRPr lang="en-US" sz="2000" u="sng" dirty="0">
              <a:latin typeface="Gill Sans MT" panose="020B0502020104020203" pitchFamily="34" charset="0"/>
            </a:endParaRPr>
          </a:p>
          <a:p>
            <a:pPr lvl="0">
              <a:lnSpc>
                <a:spcPct val="80000"/>
              </a:lnSpc>
              <a:buNone/>
            </a:pPr>
            <a:endParaRPr lang="en-IN" sz="2000" dirty="0">
              <a:latin typeface="Gill Sans MT" panose="020B0502020104020203" pitchFamily="34" charset="0"/>
            </a:endParaRPr>
          </a:p>
          <a:p>
            <a:pPr lvl="0">
              <a:lnSpc>
                <a:spcPct val="80000"/>
              </a:lnSpc>
            </a:pPr>
            <a:r>
              <a:rPr lang="en-US" sz="2000" u="sng" dirty="0">
                <a:latin typeface="Gill Sans MT" panose="020B0502020104020203" pitchFamily="34" charset="0"/>
                <a:hlinkClick r:id="rId3"/>
              </a:rPr>
              <a:t>https://www.researchgate.net/publication/337903792_Drudgery_reduction_for_women_in_agriculture_sector_in_Nepal_An_analytical_study</a:t>
            </a:r>
            <a:endParaRPr lang="en-US" sz="2000" u="sng" dirty="0">
              <a:latin typeface="Gill Sans MT" panose="020B0502020104020203" pitchFamily="34" charset="0"/>
            </a:endParaRPr>
          </a:p>
          <a:p>
            <a:pPr lvl="0">
              <a:lnSpc>
                <a:spcPct val="80000"/>
              </a:lnSpc>
              <a:buNone/>
            </a:pPr>
            <a:endParaRPr lang="en-IN" sz="2000" dirty="0">
              <a:latin typeface="Gill Sans MT" panose="020B0502020104020203" pitchFamily="34" charset="0"/>
            </a:endParaRPr>
          </a:p>
          <a:p>
            <a:pPr lvl="0">
              <a:lnSpc>
                <a:spcPct val="80000"/>
              </a:lnSpc>
              <a:buNone/>
            </a:pPr>
            <a:endParaRPr lang="en-IN" sz="2000" dirty="0">
              <a:latin typeface="Gill Sans MT" panose="020B0502020104020203" pitchFamily="34" charset="0"/>
            </a:endParaRPr>
          </a:p>
          <a:p>
            <a:pPr lvl="0">
              <a:lnSpc>
                <a:spcPct val="80000"/>
              </a:lnSpc>
              <a:buNone/>
            </a:pPr>
            <a:r>
              <a:rPr lang="en-US" sz="2000" dirty="0">
                <a:latin typeface="Gill Sans MT" panose="020B0502020104020203" pitchFamily="34" charset="0"/>
              </a:rPr>
              <a:t> </a:t>
            </a:r>
            <a:endParaRPr lang="en-IN" sz="2000" dirty="0">
              <a:latin typeface="Gill Sans MT" panose="020B0502020104020203" pitchFamily="34" charset="0"/>
            </a:endParaRPr>
          </a:p>
          <a:p>
            <a:pPr lvl="0">
              <a:lnSpc>
                <a:spcPct val="80000"/>
              </a:lnSpc>
            </a:pPr>
            <a:r>
              <a:rPr lang="en-US" sz="2000" dirty="0">
                <a:latin typeface="Gill Sans MT" panose="020B0502020104020203" pitchFamily="34" charset="0"/>
              </a:rPr>
              <a:t>Research Article AWARENESS AND ADOPTION OF DRUDGERY REDUCING TECHNOLOGIES AMONG FARM WOMEN OF DANTIWADA TALUKA (SUMITRA SUNDHESHA, AHLAWAT SANTOSH AND SINGH SURABHI)</a:t>
            </a:r>
          </a:p>
          <a:p>
            <a:pPr lvl="0">
              <a:lnSpc>
                <a:spcPct val="80000"/>
              </a:lnSpc>
              <a:buNone/>
            </a:pPr>
            <a:endParaRPr lang="en-IN" sz="2000" dirty="0">
              <a:latin typeface="Gill Sans MT" panose="020B0502020104020203" pitchFamily="34" charset="0"/>
            </a:endParaRPr>
          </a:p>
          <a:p>
            <a:pPr lvl="0">
              <a:lnSpc>
                <a:spcPct val="80000"/>
              </a:lnSpc>
            </a:pPr>
            <a:r>
              <a:rPr lang="en-US" sz="2000" dirty="0">
                <a:latin typeface="Gill Sans MT" panose="020B0502020104020203" pitchFamily="34" charset="0"/>
              </a:rPr>
              <a:t>A case study on women reducing drudgery through empowerment in agriculture in </a:t>
            </a:r>
            <a:r>
              <a:rPr lang="en-US" sz="2000" dirty="0" err="1">
                <a:latin typeface="Gill Sans MT" panose="020B0502020104020203" pitchFamily="34" charset="0"/>
              </a:rPr>
              <a:t>Dangs</a:t>
            </a:r>
            <a:r>
              <a:rPr lang="en-US" sz="2000" dirty="0">
                <a:latin typeface="Gill Sans MT" panose="020B0502020104020203" pitchFamily="34" charset="0"/>
              </a:rPr>
              <a:t> of Gujarat (G.J. BHIMANI AND C.S. DESAI)</a:t>
            </a:r>
            <a:endParaRPr lang="en-IN" sz="2000" dirty="0">
              <a:latin typeface="Gill Sans MT" panose="020B0502020104020203" pitchFamily="34" charset="0"/>
            </a:endParaRPr>
          </a:p>
          <a:p>
            <a:pPr lvl="0">
              <a:lnSpc>
                <a:spcPct val="80000"/>
              </a:lnSpc>
            </a:pPr>
            <a:endParaRPr lang="en-IN" sz="1500" dirty="0">
              <a:latin typeface="Gill Sans MT" panose="020B05020201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4490" y="1439997"/>
            <a:ext cx="9071643" cy="2340004"/>
          </a:xfrm>
        </p:spPr>
        <p:style>
          <a:lnRef idx="2">
            <a:schemeClr val="dk1"/>
          </a:lnRef>
          <a:fillRef idx="1">
            <a:schemeClr val="lt1"/>
          </a:fillRef>
          <a:effectRef idx="0">
            <a:schemeClr val="dk1"/>
          </a:effectRef>
          <a:fontRef idx="minor">
            <a:schemeClr val="dk1"/>
          </a:fontRef>
        </p:style>
        <p:txBody>
          <a:bodyPr/>
          <a:lstStyle/>
          <a:p>
            <a:pPr lvl="0"/>
            <a:r>
              <a:rPr lang="en-IN" b="1" dirty="0">
                <a:latin typeface="Gill Sans MT" panose="020B0502020104020203" pitchFamily="34" charset="0"/>
              </a:rPr>
              <a:t>THANK-YOU</a:t>
            </a:r>
            <a:r>
              <a:rPr lang="en-IN"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503998" y="762000"/>
            <a:ext cx="9072000" cy="4908550"/>
          </a:xfrm>
        </p:spPr>
        <p:txBody>
          <a:bodyPr/>
          <a:lstStyle/>
          <a:p>
            <a:pPr marL="342900" indent="-342900" algn="just">
              <a:buFont typeface="Wingdings" panose="05000000000000000000" pitchFamily="2" charset="2"/>
              <a:buChar char="q"/>
            </a:pPr>
            <a:r>
              <a:rPr lang="en-US" sz="2000" dirty="0">
                <a:effectLst/>
                <a:latin typeface="Gill Sans MT" panose="020B0502020104020203" pitchFamily="34" charset="0"/>
                <a:ea typeface="Calibri" panose="020F0502020204030204" pitchFamily="34" charset="0"/>
                <a:cs typeface="Shruti" panose="020B0502040204020203" pitchFamily="34" charset="0"/>
              </a:rPr>
              <a:t>Activities like sowing, weeding, irrigation, harvesting, winnowing, etc.</a:t>
            </a:r>
            <a:r>
              <a:rPr lang="en-US" sz="1800" dirty="0">
                <a:effectLst/>
                <a:latin typeface="Gill Sans MT" panose="020B0502020104020203" pitchFamily="34" charset="0"/>
                <a:ea typeface="Calibri" panose="020F0502020204030204" pitchFamily="34" charset="0"/>
                <a:cs typeface="Shruti" panose="020B0502040204020203" pitchFamily="34" charset="0"/>
              </a:rPr>
              <a:t> </a:t>
            </a:r>
            <a:r>
              <a:rPr lang="en-US" sz="2000" dirty="0">
                <a:effectLst/>
                <a:latin typeface="Gill Sans MT" panose="020B0502020104020203" pitchFamily="34" charset="0"/>
                <a:ea typeface="Calibri" panose="020F0502020204030204" pitchFamily="34" charset="0"/>
                <a:cs typeface="Shruti" panose="020B0502040204020203" pitchFamily="34" charset="0"/>
              </a:rPr>
              <a:t>are mostly done by manually or by traditional tool.</a:t>
            </a:r>
          </a:p>
          <a:p>
            <a:pPr marL="342900" indent="-342900" algn="just">
              <a:buFont typeface="Wingdings" panose="05000000000000000000" pitchFamily="2" charset="2"/>
              <a:buChar char="q"/>
            </a:pPr>
            <a:r>
              <a:rPr lang="en-US" sz="2000" dirty="0">
                <a:latin typeface="Gill Sans MT" panose="020B0502020104020203" pitchFamily="34" charset="0"/>
              </a:rPr>
              <a:t>All these factors results in physical and mental fatigue, monetary hardship, exploitation, pain etc. Various activities done by traditional methods takes long time to complete and this may results in mental tiredness .</a:t>
            </a:r>
          </a:p>
          <a:p>
            <a:pPr marL="342900" lvl="0" indent="-342900" algn="just">
              <a:buFont typeface="Wingdings" panose="05000000000000000000" pitchFamily="2" charset="2"/>
              <a:buChar char="q"/>
            </a:pPr>
            <a:r>
              <a:rPr lang="en-US" sz="2000" dirty="0">
                <a:latin typeface="Gill Sans MT" panose="020B0502020104020203" pitchFamily="34" charset="0"/>
              </a:rPr>
              <a:t>By providing drudgery reduction tools these all problems can be solved or minimize the risk of women’s health.</a:t>
            </a:r>
          </a:p>
          <a:p>
            <a:pPr marL="342900" indent="-342900" algn="just">
              <a:buFont typeface="Wingdings" panose="05000000000000000000" pitchFamily="2" charset="2"/>
              <a:buChar char="q"/>
            </a:pPr>
            <a:r>
              <a:rPr lang="en-US" sz="2000" dirty="0">
                <a:latin typeface="Gill Sans MT" panose="020B0502020104020203" pitchFamily="34" charset="0"/>
              </a:rPr>
              <a:t>So it is very necessary to first study the impact of different drudgery activities on women’s health.</a:t>
            </a:r>
          </a:p>
          <a:p>
            <a:pPr marL="342900" indent="-342900" algn="just">
              <a:buFont typeface="Wingdings" panose="05000000000000000000" pitchFamily="2" charset="2"/>
              <a:buChar char="q"/>
            </a:pPr>
            <a:r>
              <a:rPr lang="en-US" sz="2000" dirty="0">
                <a:effectLst/>
                <a:latin typeface="Gill Sans MT" panose="020B0502020104020203" pitchFamily="34" charset="0"/>
                <a:ea typeface="Calibri" panose="020F0502020204030204" pitchFamily="34" charset="0"/>
                <a:cs typeface="Shruti" panose="020B0502040204020203" pitchFamily="34" charset="0"/>
              </a:rPr>
              <a:t>And also this will improve rural women’s economic condition in long run.</a:t>
            </a:r>
          </a:p>
          <a:p>
            <a:pPr marL="342900" indent="-342900" algn="just">
              <a:buFont typeface="Wingdings" panose="05000000000000000000" pitchFamily="2" charset="2"/>
              <a:buChar char="q"/>
            </a:pPr>
            <a:endParaRPr lang="en-US" sz="2000" dirty="0">
              <a:latin typeface="Gill Sans MT" panose="020B0502020104020203" pitchFamily="34" charset="0"/>
            </a:endParaRPr>
          </a:p>
          <a:p>
            <a:pPr marL="342900" lvl="0" indent="-342900" algn="just">
              <a:buFont typeface="Wingdings" panose="05000000000000000000" pitchFamily="2" charset="2"/>
              <a:buChar char="q"/>
            </a:pPr>
            <a:endParaRPr lang="en-US" sz="2000" dirty="0">
              <a:latin typeface="Gill Sans MT" panose="020B0502020104020203" pitchFamily="34" charset="0"/>
            </a:endParaRPr>
          </a:p>
          <a:p>
            <a:pPr lvl="0">
              <a:buNone/>
            </a:pPr>
            <a:endParaRPr lang="en-US" dirty="0">
              <a:latin typeface="Gill Sans MT" panose="020B0502020104020203" pitchFamily="34" charset="0"/>
            </a:endParaRPr>
          </a:p>
        </p:txBody>
      </p:sp>
      <p:pic>
        <p:nvPicPr>
          <p:cNvPr id="4" name="Picture 3">
            <a:extLst>
              <a:ext uri="{FF2B5EF4-FFF2-40B4-BE49-F238E27FC236}">
                <a16:creationId xmlns:a16="http://schemas.microsoft.com/office/drawing/2014/main" id="{3AE74A0E-914E-493A-8EED-26B43FEDE5B5}"/>
              </a:ext>
            </a:extLst>
          </p:cNvPr>
          <p:cNvPicPr>
            <a:picLocks noChangeAspect="1"/>
          </p:cNvPicPr>
          <p:nvPr/>
        </p:nvPicPr>
        <p:blipFill>
          <a:blip r:embed="rId2"/>
          <a:srcRect b="12054"/>
          <a:stretch>
            <a:fillRect/>
          </a:stretch>
        </p:blipFill>
        <p:spPr>
          <a:xfrm>
            <a:off x="284874" y="4055711"/>
            <a:ext cx="2450122" cy="1388761"/>
          </a:xfrm>
          <a:prstGeom prst="rect">
            <a:avLst/>
          </a:prstGeom>
          <a:noFill/>
          <a:ln cap="flat">
            <a:noFill/>
          </a:ln>
        </p:spPr>
      </p:pic>
      <p:pic>
        <p:nvPicPr>
          <p:cNvPr id="5" name="Picture 4">
            <a:extLst>
              <a:ext uri="{FF2B5EF4-FFF2-40B4-BE49-F238E27FC236}">
                <a16:creationId xmlns:a16="http://schemas.microsoft.com/office/drawing/2014/main" id="{6437F1F1-3F87-4C8A-A158-D4E5AF898132}"/>
              </a:ext>
            </a:extLst>
          </p:cNvPr>
          <p:cNvPicPr/>
          <p:nvPr/>
        </p:nvPicPr>
        <p:blipFill>
          <a:blip r:embed="rId3">
            <a:extLst>
              <a:ext uri="{28A0092B-C50C-407E-A947-70E740481C1C}">
                <a14:useLocalDpi xmlns:a14="http://schemas.microsoft.com/office/drawing/2010/main" val="0"/>
              </a:ext>
            </a:extLst>
          </a:blip>
          <a:stretch>
            <a:fillRect/>
          </a:stretch>
        </p:blipFill>
        <p:spPr>
          <a:xfrm>
            <a:off x="7345630" y="4214169"/>
            <a:ext cx="2450122" cy="1388761"/>
          </a:xfrm>
          <a:prstGeom prst="rect">
            <a:avLst/>
          </a:prstGeom>
        </p:spPr>
      </p:pic>
      <p:sp>
        <p:nvSpPr>
          <p:cNvPr id="7" name="Rectangle 6">
            <a:extLst>
              <a:ext uri="{FF2B5EF4-FFF2-40B4-BE49-F238E27FC236}">
                <a16:creationId xmlns:a16="http://schemas.microsoft.com/office/drawing/2014/main" id="{E1C66978-849E-4102-9E19-0C1E8B3A2AFE}"/>
              </a:ext>
            </a:extLst>
          </p:cNvPr>
          <p:cNvSpPr/>
          <p:nvPr/>
        </p:nvSpPr>
        <p:spPr>
          <a:xfrm>
            <a:off x="961114" y="102870"/>
            <a:ext cx="8104367" cy="5588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u="sng" dirty="0">
                <a:latin typeface="Gill Sans MT" panose="020B0502020104020203" pitchFamily="34" charset="0"/>
              </a:rPr>
              <a:t>NEED FOR STUDY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3" name="TextBox 2"/>
          <p:cNvSpPr txBox="1"/>
          <p:nvPr/>
        </p:nvSpPr>
        <p:spPr>
          <a:xfrm>
            <a:off x="539998" y="1799996"/>
            <a:ext cx="8580506" cy="1849368"/>
          </a:xfrm>
          <a:prstGeom prst="rect">
            <a:avLst/>
          </a:prstGeom>
          <a:noFill/>
          <a:ln cap="flat">
            <a:noFill/>
          </a:ln>
        </p:spPr>
        <p:txBody>
          <a:bodyPr vert="horz" wrap="square" lIns="90004" tIns="44997" rIns="90004" bIns="44997" anchor="t" anchorCtr="0" compatLnSpc="0">
            <a:spAutoFit/>
          </a:bodyPr>
          <a:lstStyle/>
          <a:p>
            <a:pPr marL="342900" indent="-342900" algn="just" hangingPunct="0">
              <a:buSzPct val="45000"/>
              <a:buFont typeface="Wingdings" panose="05000000000000000000" pitchFamily="2" charset="2"/>
              <a:buChar char="q"/>
              <a:defRPr sz="1800" b="0" i="0" u="none" strike="noStrike" kern="0" cap="none" spc="0" baseline="0">
                <a:solidFill>
                  <a:srgbClr val="000000"/>
                </a:solidFill>
                <a:uFillTx/>
                <a:latin typeface="Gill Sans MT" pitchFamily="34"/>
              </a:defRPr>
            </a:pPr>
            <a:r>
              <a:rPr lang="en-IN" dirty="0"/>
              <a:t>❑ To study the relationship between different drudgery activity and their impact on physical injuries / problems. </a:t>
            </a:r>
          </a:p>
          <a:p>
            <a:pPr marL="342900" indent="-342900" algn="just" hangingPunct="0">
              <a:buSzPct val="45000"/>
              <a:buFont typeface="Wingdings" panose="05000000000000000000" pitchFamily="2" charset="2"/>
              <a:buChar char="q"/>
              <a:defRPr sz="1800" b="0" i="0" u="none" strike="noStrike" kern="0" cap="none" spc="0" baseline="0">
                <a:solidFill>
                  <a:srgbClr val="000000"/>
                </a:solidFill>
                <a:uFillTx/>
                <a:latin typeface="Gill Sans MT" pitchFamily="34"/>
              </a:defRPr>
            </a:pPr>
            <a:endParaRPr lang="en-IN" dirty="0"/>
          </a:p>
          <a:p>
            <a:pPr marL="342900" indent="-342900" algn="just" hangingPunct="0">
              <a:buSzPct val="45000"/>
              <a:buFont typeface="Wingdings" panose="05000000000000000000" pitchFamily="2" charset="2"/>
              <a:buChar char="q"/>
              <a:defRPr sz="1800" b="0" i="0" u="none" strike="noStrike" kern="0" cap="none" spc="0" baseline="0">
                <a:solidFill>
                  <a:srgbClr val="000000"/>
                </a:solidFill>
                <a:uFillTx/>
                <a:latin typeface="Gill Sans MT" pitchFamily="34"/>
              </a:defRPr>
            </a:pPr>
            <a:r>
              <a:rPr lang="en-IN" dirty="0"/>
              <a:t>❑ To study the socio-economic status of farming and non- farming women.</a:t>
            </a:r>
            <a:endParaRPr lang="en-IN" sz="2200" dirty="0">
              <a:solidFill>
                <a:srgbClr val="000000"/>
              </a:solidFill>
              <a:effectLst/>
              <a:latin typeface="Gill Sans MT" panose="020B0502020104020203" pitchFamily="34" charset="0"/>
              <a:ea typeface="Microsoft YaHei" pitchFamily="2"/>
              <a:cs typeface="Mangal" pitchFamily="2"/>
            </a:endParaRPr>
          </a:p>
          <a:p>
            <a:pPr marL="342900" indent="-342900" algn="just" hangingPunct="0">
              <a:buSzPct val="45000"/>
              <a:buFont typeface="Wingdings" panose="05000000000000000000" pitchFamily="2" charset="2"/>
              <a:buChar char="q"/>
              <a:defRPr sz="1800" b="0" i="0" u="none" strike="noStrike" kern="0" cap="none" spc="0" baseline="0">
                <a:solidFill>
                  <a:srgbClr val="000000"/>
                </a:solidFill>
                <a:uFillTx/>
                <a:latin typeface="Gill Sans MT" pitchFamily="34"/>
              </a:defRPr>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defTabSz="914400" rtl="0" fontAlgn="auto" hangingPunct="0">
              <a:lnSpc>
                <a:spcPct val="100000"/>
              </a:lnSpc>
              <a:spcBef>
                <a:spcPts val="0"/>
              </a:spcBef>
              <a:spcAft>
                <a:spcPts val="0"/>
              </a:spcAft>
              <a:buSzPct val="45000"/>
              <a:tabLst/>
              <a:defRPr sz="1800" b="0" i="0" u="none" strike="noStrike" kern="0" cap="none" spc="0" baseline="0">
                <a:solidFill>
                  <a:srgbClr val="000000"/>
                </a:solidFill>
                <a:uFillTx/>
                <a:latin typeface="Gill Sans MT" pitchFamily="34"/>
              </a:defRPr>
            </a:pPr>
            <a:endParaRPr lang="en-IN" sz="2200" dirty="0">
              <a:solidFill>
                <a:srgbClr val="000000"/>
              </a:solidFill>
              <a:effectLst/>
              <a:latin typeface="Gill Sans MT" panose="020B0502020104020203" pitchFamily="34" charset="0"/>
              <a:ea typeface="Microsoft YaHei" pitchFamily="2"/>
              <a:cs typeface="Mangal" pitchFamily="2"/>
            </a:endParaRPr>
          </a:p>
        </p:txBody>
      </p:sp>
      <p:sp>
        <p:nvSpPr>
          <p:cNvPr id="4" name="Rectangle 3">
            <a:extLst>
              <a:ext uri="{FF2B5EF4-FFF2-40B4-BE49-F238E27FC236}">
                <a16:creationId xmlns:a16="http://schemas.microsoft.com/office/drawing/2014/main" id="{AAACC92A-0BF3-424A-AD06-4D94145578D9}"/>
              </a:ext>
            </a:extLst>
          </p:cNvPr>
          <p:cNvSpPr/>
          <p:nvPr/>
        </p:nvSpPr>
        <p:spPr>
          <a:xfrm>
            <a:off x="960119" y="308610"/>
            <a:ext cx="8160385" cy="1040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u="sng" dirty="0">
                <a:latin typeface="Gill Sans MT" panose="020B0502020104020203" pitchFamily="34" charset="0"/>
              </a:rPr>
              <a:t>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3" name="TextBox 4"/>
          <p:cNvSpPr txBox="1"/>
          <p:nvPr/>
        </p:nvSpPr>
        <p:spPr>
          <a:xfrm>
            <a:off x="503997" y="1319375"/>
            <a:ext cx="9071643" cy="419140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Gill Sans MT" panose="020B0502020104020203" pitchFamily="34" charset="0"/>
                <a:ea typeface="Calibri" pitchFamily="34"/>
                <a:cs typeface="Shruti" pitchFamily="34"/>
              </a:rPr>
              <a:t> </a:t>
            </a:r>
          </a:p>
          <a:p>
            <a:pPr marL="0" marR="0" lvl="0" indent="0" algn="l"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US" sz="2000" b="1" i="0" u="sng" strike="noStrike" kern="1200" cap="none" spc="0" baseline="0" dirty="0">
                <a:solidFill>
                  <a:srgbClr val="000000"/>
                </a:solidFill>
                <a:uFillTx/>
                <a:latin typeface="Gill Sans MT" panose="020B0502020104020203" pitchFamily="34" charset="0"/>
                <a:ea typeface="Calibri" pitchFamily="34"/>
                <a:cs typeface="Shruti" pitchFamily="34"/>
              </a:rPr>
              <a:t>Source of data</a:t>
            </a:r>
            <a:r>
              <a:rPr lang="en-US" sz="2000" b="0" i="0" u="sng" strike="noStrike" kern="1200" cap="none" spc="0" baseline="0" dirty="0">
                <a:solidFill>
                  <a:srgbClr val="000000"/>
                </a:solidFill>
                <a:uFillTx/>
                <a:latin typeface="Gill Sans MT" panose="020B0502020104020203" pitchFamily="34" charset="0"/>
                <a:ea typeface="Calibri" pitchFamily="34"/>
                <a:cs typeface="Shruti" pitchFamily="34"/>
              </a:rPr>
              <a:t>:</a:t>
            </a:r>
            <a:endPar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endParaRPr>
          </a:p>
          <a:p>
            <a:pPr marR="0" lvl="0" algn="l" defTabSz="914400" rtl="0" fontAlgn="auto" hangingPunct="1">
              <a:lnSpc>
                <a:spcPct val="107000"/>
              </a:lnSpc>
              <a:spcBef>
                <a:spcPts val="0"/>
              </a:spcBef>
              <a:spcAft>
                <a:spcPts val="800"/>
              </a:spcAft>
              <a:tabLst>
                <a:tab pos="4276721" algn="l"/>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rPr>
              <a:t>Study </a:t>
            </a:r>
            <a:r>
              <a:rPr lang="en-US" sz="2000" dirty="0">
                <a:solidFill>
                  <a:srgbClr val="000000"/>
                </a:solidFill>
                <a:latin typeface="Gill Sans MT" panose="020B0502020104020203" pitchFamily="34" charset="0"/>
                <a:ea typeface="Calibri" pitchFamily="34"/>
                <a:cs typeface="Shruti" pitchFamily="34"/>
              </a:rPr>
              <a:t>is</a:t>
            </a:r>
            <a:r>
              <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rPr>
              <a:t> based on </a:t>
            </a:r>
            <a:r>
              <a:rPr lang="en-US" sz="2000" b="0" u="sng" strike="noStrike" kern="1200" cap="none" spc="0" baseline="0" dirty="0">
                <a:solidFill>
                  <a:srgbClr val="000000"/>
                </a:solidFill>
                <a:uFillTx/>
                <a:latin typeface="Gill Sans MT" panose="020B0502020104020203" pitchFamily="34" charset="0"/>
                <a:ea typeface="Calibri" pitchFamily="34"/>
                <a:cs typeface="Calibri" pitchFamily="34"/>
              </a:rPr>
              <a:t>primary</a:t>
            </a:r>
            <a:r>
              <a:rPr lang="en-US" sz="2000" b="0" i="1" u="none" strike="noStrike" kern="1200" cap="none" spc="0" baseline="0" dirty="0">
                <a:solidFill>
                  <a:srgbClr val="000000"/>
                </a:solidFill>
                <a:uFillTx/>
                <a:latin typeface="Gill Sans MT" panose="020B0502020104020203" pitchFamily="34" charset="0"/>
                <a:ea typeface="Calibri" pitchFamily="34"/>
                <a:cs typeface="Calibri" pitchFamily="34"/>
              </a:rPr>
              <a:t> </a:t>
            </a:r>
            <a:r>
              <a:rPr lang="en-US" sz="2000" u="none" strike="noStrike" kern="1200" cap="none" spc="0" baseline="0" dirty="0">
                <a:solidFill>
                  <a:srgbClr val="000000"/>
                </a:solidFill>
                <a:uFillTx/>
                <a:latin typeface="Gill Sans MT" panose="020B0502020104020203" pitchFamily="34" charset="0"/>
                <a:ea typeface="Calibri" pitchFamily="34"/>
                <a:cs typeface="Calibri" pitchFamily="34"/>
              </a:rPr>
              <a:t>data.</a:t>
            </a:r>
            <a:r>
              <a:rPr lang="en-US" sz="2000" b="1" i="0" u="none" strike="noStrike" kern="1200" cap="none" spc="0" baseline="0" dirty="0">
                <a:solidFill>
                  <a:srgbClr val="000000"/>
                </a:solidFill>
                <a:uFillTx/>
                <a:latin typeface="Gill Sans MT" panose="020B0502020104020203" pitchFamily="34" charset="0"/>
                <a:ea typeface="Calibri" pitchFamily="34"/>
                <a:cs typeface="Shruti" pitchFamily="34"/>
              </a:rPr>
              <a:t> 	</a:t>
            </a:r>
            <a:endPar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endParaRPr>
          </a:p>
          <a:p>
            <a:pPr marL="0" marR="0" lvl="0" indent="0" algn="l" defTabSz="914400" rtl="0" fontAlgn="auto" hangingPunct="1">
              <a:lnSpc>
                <a:spcPct val="107000"/>
              </a:lnSpc>
              <a:spcBef>
                <a:spcPts val="0"/>
              </a:spcBef>
              <a:spcAft>
                <a:spcPts val="800"/>
              </a:spcAft>
              <a:buNone/>
              <a:tabLst>
                <a:tab pos="4276721" algn="l"/>
              </a:tabLst>
              <a:defRPr sz="1800" b="0" i="0" u="none" strike="noStrike" kern="0" cap="none" spc="0" baseline="0">
                <a:solidFill>
                  <a:srgbClr val="000000"/>
                </a:solidFill>
                <a:uFillTx/>
              </a:defRPr>
            </a:pPr>
            <a:r>
              <a:rPr lang="en-US" sz="2000" b="1" i="0" u="sng" strike="noStrike" kern="1200" cap="none" spc="0" baseline="0" dirty="0">
                <a:solidFill>
                  <a:srgbClr val="000000"/>
                </a:solidFill>
                <a:uFillTx/>
                <a:latin typeface="Gill Sans MT" panose="020B0502020104020203" pitchFamily="34" charset="0"/>
                <a:ea typeface="Calibri" pitchFamily="34"/>
                <a:cs typeface="Shruti" pitchFamily="34"/>
              </a:rPr>
              <a:t>Target Population</a:t>
            </a:r>
            <a:r>
              <a:rPr lang="en-US" sz="2000" b="0" i="0" u="sng" strike="noStrike" kern="1200" cap="none" spc="0" baseline="0" dirty="0">
                <a:solidFill>
                  <a:srgbClr val="000000"/>
                </a:solidFill>
                <a:uFillTx/>
                <a:latin typeface="Gill Sans MT" panose="020B0502020104020203" pitchFamily="34" charset="0"/>
                <a:ea typeface="Calibri" pitchFamily="34"/>
                <a:cs typeface="Shruti" pitchFamily="34"/>
              </a:rPr>
              <a:t>:</a:t>
            </a:r>
            <a:endPar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endParaRPr>
          </a:p>
          <a:p>
            <a:pPr marL="0" marR="0" lvl="0" indent="0" algn="l" defTabSz="914400" rtl="0" fontAlgn="auto" hangingPunct="1">
              <a:lnSpc>
                <a:spcPct val="107000"/>
              </a:lnSpc>
              <a:spcBef>
                <a:spcPts val="0"/>
              </a:spcBef>
              <a:spcAft>
                <a:spcPts val="800"/>
              </a:spcAft>
              <a:buNone/>
              <a:tabLst>
                <a:tab pos="4276721" algn="l"/>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rPr>
              <a:t>All women (farming and non farming) of Kareli and </a:t>
            </a:r>
            <a:r>
              <a:rPr lang="en-US" sz="2000" b="0" i="0" u="none" strike="noStrike" kern="1200" cap="none" spc="0" baseline="0" dirty="0" err="1">
                <a:solidFill>
                  <a:srgbClr val="000000"/>
                </a:solidFill>
                <a:uFillTx/>
                <a:latin typeface="Gill Sans MT" panose="020B0502020104020203" pitchFamily="34" charset="0"/>
                <a:ea typeface="Calibri" pitchFamily="34"/>
                <a:cs typeface="Shruti" pitchFamily="34"/>
              </a:rPr>
              <a:t>Samoj</a:t>
            </a:r>
            <a:r>
              <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rPr>
              <a:t> village of </a:t>
            </a:r>
            <a:r>
              <a:rPr lang="en-US" sz="2000" b="0" i="0" u="none" strike="noStrike" kern="1200" cap="none" spc="0" baseline="0" dirty="0" err="1">
                <a:solidFill>
                  <a:srgbClr val="000000"/>
                </a:solidFill>
                <a:uFillTx/>
                <a:latin typeface="Gill Sans MT" panose="020B0502020104020203" pitchFamily="34" charset="0"/>
                <a:ea typeface="Calibri" pitchFamily="34"/>
                <a:cs typeface="Shruti" pitchFamily="34"/>
              </a:rPr>
              <a:t>Jambusar</a:t>
            </a:r>
            <a:r>
              <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rPr>
              <a:t> taluka in Bharuch district.</a:t>
            </a:r>
          </a:p>
          <a:p>
            <a:pPr marL="0" marR="0">
              <a:lnSpc>
                <a:spcPct val="107000"/>
              </a:lnSpc>
              <a:spcBef>
                <a:spcPts val="0"/>
              </a:spcBef>
              <a:spcAft>
                <a:spcPts val="800"/>
              </a:spcAft>
              <a:tabLst>
                <a:tab pos="4276725" algn="l"/>
              </a:tabLst>
            </a:pPr>
            <a:r>
              <a:rPr lang="en-US" sz="2000" b="1" u="sng" dirty="0">
                <a:effectLst/>
                <a:latin typeface="Calibri" panose="020F0502020204030204" pitchFamily="34" charset="0"/>
                <a:ea typeface="Calibri" panose="020F0502020204030204" pitchFamily="34" charset="0"/>
                <a:cs typeface="Shruti" panose="020B0502040204020203" pitchFamily="34" charset="0"/>
              </a:rPr>
              <a:t>Survey Design</a:t>
            </a:r>
          </a:p>
          <a:p>
            <a:pPr marR="0">
              <a:lnSpc>
                <a:spcPct val="107000"/>
              </a:lnSpc>
              <a:spcBef>
                <a:spcPts val="0"/>
              </a:spcBef>
              <a:spcAft>
                <a:spcPts val="800"/>
              </a:spcAft>
              <a:tabLst>
                <a:tab pos="4276725" algn="l"/>
              </a:tabLst>
            </a:pPr>
            <a:r>
              <a:rPr lang="en-US" sz="2000" dirty="0">
                <a:effectLst/>
                <a:latin typeface="Calibri" panose="020F0502020204030204" pitchFamily="34" charset="0"/>
                <a:ea typeface="Calibri" panose="020F0502020204030204" pitchFamily="34" charset="0"/>
                <a:cs typeface="Shruti" panose="020B0502040204020203" pitchFamily="34" charset="0"/>
              </a:rPr>
              <a:t>   - Primary dat</a:t>
            </a:r>
            <a:r>
              <a:rPr lang="en-US" sz="2000" dirty="0">
                <a:latin typeface="Calibri" panose="020F0502020204030204" pitchFamily="34" charset="0"/>
                <a:ea typeface="Calibri" panose="020F0502020204030204" pitchFamily="34" charset="0"/>
                <a:cs typeface="Shruti" panose="020B0502040204020203" pitchFamily="34" charset="0"/>
              </a:rPr>
              <a:t>a have </a:t>
            </a:r>
            <a:r>
              <a:rPr lang="en-US" sz="2000" dirty="0">
                <a:effectLst/>
                <a:latin typeface="Calibri" panose="020F0502020204030204" pitchFamily="34" charset="0"/>
                <a:ea typeface="Calibri" panose="020F0502020204030204" pitchFamily="34" charset="0"/>
                <a:cs typeface="Shruti" panose="020B0502040204020203" pitchFamily="34" charset="0"/>
              </a:rPr>
              <a:t>collected by questionnaires.</a:t>
            </a:r>
          </a:p>
          <a:p>
            <a:pPr marR="0">
              <a:lnSpc>
                <a:spcPct val="107000"/>
              </a:lnSpc>
              <a:spcBef>
                <a:spcPts val="0"/>
              </a:spcBef>
              <a:spcAft>
                <a:spcPts val="800"/>
              </a:spcAft>
              <a:buNone/>
            </a:pPr>
            <a:endParaRPr lang="en-US" sz="2800" dirty="0">
              <a:effectLst/>
              <a:latin typeface="Calibri" panose="020F0502020204030204" pitchFamily="34" charset="0"/>
              <a:ea typeface="Calibri" panose="020F0502020204030204" pitchFamily="34" charset="0"/>
              <a:cs typeface="Shruti" panose="020B0502040204020203" pitchFamily="34" charset="0"/>
            </a:endParaRPr>
          </a:p>
          <a:p>
            <a:pPr marL="0" marR="0" lvl="0" indent="0" algn="l"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Gill Sans MT" panose="020B0502020104020203" pitchFamily="34" charset="0"/>
              <a:ea typeface="Calibri" pitchFamily="34"/>
              <a:cs typeface="Shruti" pitchFamily="34"/>
            </a:endParaRPr>
          </a:p>
        </p:txBody>
      </p:sp>
      <p:sp>
        <p:nvSpPr>
          <p:cNvPr id="4" name="Rectangle 3">
            <a:extLst>
              <a:ext uri="{FF2B5EF4-FFF2-40B4-BE49-F238E27FC236}">
                <a16:creationId xmlns:a16="http://schemas.microsoft.com/office/drawing/2014/main" id="{F58FA8F3-415E-4B88-B09A-3C56C88244AA}"/>
              </a:ext>
            </a:extLst>
          </p:cNvPr>
          <p:cNvSpPr/>
          <p:nvPr/>
        </p:nvSpPr>
        <p:spPr>
          <a:xfrm>
            <a:off x="1102271" y="302105"/>
            <a:ext cx="7876082" cy="10172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u="sng" dirty="0">
                <a:latin typeface="Gill Sans MT" panose="020B0502020104020203" pitchFamily="34" charset="0"/>
              </a:rPr>
              <a:t>METHODOLOGY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2"/>
              <p:cNvSpPr txBox="1">
                <a:spLocks noGrp="1"/>
              </p:cNvSpPr>
              <p:nvPr>
                <p:ph type="body" idx="4294967295"/>
              </p:nvPr>
            </p:nvSpPr>
            <p:spPr>
              <a:xfrm>
                <a:off x="292843" y="3607325"/>
                <a:ext cx="4228022" cy="4126450"/>
              </a:xfrm>
            </p:spPr>
            <p:txBody>
              <a:bodyPr>
                <a:noAutofit/>
              </a:bodyPr>
              <a:lstStyle/>
              <a:p>
                <a:pPr lvl="0">
                  <a:lnSpc>
                    <a:spcPct val="80000"/>
                  </a:lnSpc>
                </a:pPr>
                <a:endParaRPr lang="en-IN" sz="900" dirty="0">
                  <a:latin typeface="Gill Sans MT" panose="020B0502020104020203" pitchFamily="34" charset="0"/>
                </a:endParaRPr>
              </a:p>
              <a:p>
                <a:pPr lvl="0">
                  <a:lnSpc>
                    <a:spcPct val="80000"/>
                  </a:lnSpc>
                  <a:buNone/>
                </a:pPr>
                <a:r>
                  <a:rPr lang="en-IN" sz="1600" dirty="0">
                    <a:latin typeface="Gill Sans MT" panose="020B0502020104020203" pitchFamily="34" charset="0"/>
                  </a:rPr>
                  <a:t> - Simple Random Sampling                                   </a:t>
                </a: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a:lnSpc>
                    <a:spcPct val="80000"/>
                  </a:lnSpc>
                  <a:buNone/>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𝑛</m:t>
                      </m:r>
                      <m:r>
                        <a:rPr lang="en-IN" sz="2000" b="0" i="1" smtClean="0">
                          <a:latin typeface="Cambria Math" panose="02040503050406030204" pitchFamily="18" charset="0"/>
                        </a:rPr>
                        <m:t>=</m:t>
                      </m:r>
                      <m:f>
                        <m:fPr>
                          <m:ctrlPr>
                            <a:rPr lang="en-IN" sz="2000" b="0" i="1">
                              <a:latin typeface="Cambria Math" panose="02040503050406030204" pitchFamily="18" charset="0"/>
                              <a:ea typeface="Cambria Math" panose="02040503050406030204" pitchFamily="18" charset="0"/>
                            </a:rPr>
                          </m:ctrlPr>
                        </m:fPr>
                        <m:num>
                          <m:r>
                            <a:rPr lang="en-IN" sz="2000" b="0" i="1">
                              <a:latin typeface="Cambria Math" panose="02040503050406030204" pitchFamily="18" charset="0"/>
                            </a:rPr>
                            <m:t>𝑁</m:t>
                          </m:r>
                          <m:sSubSup>
                            <m:sSubSupPr>
                              <m:ctrlPr>
                                <a:rPr lang="en-IN" sz="2000" b="0" i="1">
                                  <a:latin typeface="Cambria Math" panose="02040503050406030204" pitchFamily="18" charset="0"/>
                                </a:rPr>
                              </m:ctrlPr>
                            </m:sSubSupPr>
                            <m:e>
                              <m:r>
                                <a:rPr lang="en-IN" sz="2000" b="0" i="1">
                                  <a:latin typeface="Cambria Math" panose="02040503050406030204" pitchFamily="18" charset="0"/>
                                </a:rPr>
                                <m:t>𝑍</m:t>
                              </m:r>
                            </m:e>
                            <m:sub>
                              <m:r>
                                <a:rPr lang="en-IN" sz="2000" b="0" i="1">
                                  <a:latin typeface="Cambria Math" panose="02040503050406030204" pitchFamily="18" charset="0"/>
                                  <a:ea typeface="Cambria Math" panose="02040503050406030204" pitchFamily="18" charset="0"/>
                                </a:rPr>
                                <m:t>𝛼</m:t>
                              </m:r>
                              <m:r>
                                <a:rPr lang="en-IN" sz="2000" b="0" i="1">
                                  <a:latin typeface="Cambria Math" panose="02040503050406030204" pitchFamily="18" charset="0"/>
                                  <a:ea typeface="Cambria Math" panose="02040503050406030204" pitchFamily="18" charset="0"/>
                                </a:rPr>
                                <m:t>/</m:t>
                              </m:r>
                              <m:r>
                                <a:rPr lang="en-IN" sz="2000" b="0" i="1">
                                  <a:latin typeface="Cambria Math" panose="02040503050406030204" pitchFamily="18" charset="0"/>
                                  <a:ea typeface="Cambria Math" panose="02040503050406030204" pitchFamily="18" charset="0"/>
                                </a:rPr>
                                <m:t>2</m:t>
                              </m:r>
                            </m:sub>
                            <m:sup>
                              <m:r>
                                <a:rPr lang="en-IN" sz="2000" b="0" i="1">
                                  <a:latin typeface="Cambria Math" panose="02040503050406030204" pitchFamily="18" charset="0"/>
                                </a:rPr>
                                <m:t>2</m:t>
                              </m:r>
                            </m:sup>
                          </m:sSubSup>
                          <m:r>
                            <a:rPr lang="en-IN" sz="2000" b="0" i="1">
                              <a:latin typeface="Cambria Math" panose="02040503050406030204" pitchFamily="18" charset="0"/>
                              <a:ea typeface="Cambria Math" panose="02040503050406030204" pitchFamily="18" charset="0"/>
                            </a:rPr>
                            <m:t>𝑝𝑞</m:t>
                          </m:r>
                        </m:num>
                        <m:den>
                          <m:d>
                            <m:dPr>
                              <m:ctrlPr>
                                <a:rPr lang="en-IN" sz="2000" b="0" i="1">
                                  <a:latin typeface="Cambria Math" panose="02040503050406030204" pitchFamily="18" charset="0"/>
                                  <a:ea typeface="Cambria Math" panose="02040503050406030204" pitchFamily="18" charset="0"/>
                                </a:rPr>
                              </m:ctrlPr>
                            </m:dPr>
                            <m:e>
                              <m:r>
                                <a:rPr lang="en-IN" sz="2000" b="0" i="1">
                                  <a:latin typeface="Cambria Math" panose="02040503050406030204" pitchFamily="18" charset="0"/>
                                  <a:ea typeface="Cambria Math" panose="02040503050406030204" pitchFamily="18" charset="0"/>
                                </a:rPr>
                                <m:t>𝑁</m:t>
                              </m:r>
                              <m:r>
                                <a:rPr lang="en-IN" sz="2000" b="0" i="1">
                                  <a:latin typeface="Cambria Math" panose="02040503050406030204" pitchFamily="18" charset="0"/>
                                  <a:ea typeface="Cambria Math" panose="02040503050406030204" pitchFamily="18" charset="0"/>
                                </a:rPr>
                                <m:t>−</m:t>
                              </m:r>
                              <m:r>
                                <a:rPr lang="en-IN" sz="2000" b="0" i="1">
                                  <a:latin typeface="Cambria Math" panose="02040503050406030204" pitchFamily="18" charset="0"/>
                                  <a:ea typeface="Cambria Math" panose="02040503050406030204" pitchFamily="18" charset="0"/>
                                </a:rPr>
                                <m:t>1</m:t>
                              </m:r>
                            </m:e>
                          </m:d>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Ɛ</m:t>
                              </m:r>
                            </m:e>
                            <m:sup>
                              <m:r>
                                <a:rPr lang="en-IN" sz="2000" b="0" i="1" smtClean="0">
                                  <a:latin typeface="Cambria Math" panose="02040503050406030204" pitchFamily="18" charset="0"/>
                                  <a:ea typeface="Cambria Math" panose="02040503050406030204" pitchFamily="18" charset="0"/>
                                </a:rPr>
                                <m:t>2</m:t>
                              </m:r>
                            </m:sup>
                          </m:sSup>
                          <m:sSup>
                            <m:sSupPr>
                              <m:ctrlPr>
                                <a:rPr lang="en-IN" sz="2000" b="0" i="1">
                                  <a:latin typeface="Cambria Math" panose="02040503050406030204" pitchFamily="18" charset="0"/>
                                  <a:ea typeface="Cambria Math" panose="02040503050406030204" pitchFamily="18" charset="0"/>
                                </a:rPr>
                              </m:ctrlPr>
                            </m:sSupPr>
                            <m:e>
                              <m:r>
                                <a:rPr lang="en-IN" sz="2000" b="0" i="1">
                                  <a:latin typeface="Cambria Math" panose="02040503050406030204" pitchFamily="18" charset="0"/>
                                  <a:ea typeface="Cambria Math" panose="02040503050406030204" pitchFamily="18" charset="0"/>
                                </a:rPr>
                                <m:t>𝑝</m:t>
                              </m:r>
                            </m:e>
                            <m:sup>
                              <m:r>
                                <a:rPr lang="en-IN" sz="2000" b="0" i="1">
                                  <a:latin typeface="Cambria Math" panose="02040503050406030204" pitchFamily="18" charset="0"/>
                                  <a:ea typeface="Cambria Math" panose="02040503050406030204" pitchFamily="18" charset="0"/>
                                </a:rPr>
                                <m:t>2</m:t>
                              </m:r>
                            </m:sup>
                          </m:sSup>
                          <m:r>
                            <a:rPr lang="en-IN" sz="2000" b="0" i="1">
                              <a:latin typeface="Cambria Math" panose="02040503050406030204" pitchFamily="18" charset="0"/>
                              <a:ea typeface="Cambria Math" panose="02040503050406030204" pitchFamily="18" charset="0"/>
                            </a:rPr>
                            <m:t>+</m:t>
                          </m:r>
                          <m:sSubSup>
                            <m:sSubSupPr>
                              <m:ctrlPr>
                                <a:rPr lang="en-IN" sz="2000" b="0" i="1">
                                  <a:solidFill>
                                    <a:schemeClr val="tx1"/>
                                  </a:solidFill>
                                  <a:effectLst/>
                                  <a:latin typeface="Cambria Math" panose="02040503050406030204" pitchFamily="18" charset="0"/>
                                  <a:ea typeface="+mn-ea"/>
                                  <a:cs typeface="+mn-cs"/>
                                </a:rPr>
                              </m:ctrlPr>
                            </m:sSubSupPr>
                            <m:e>
                              <m:r>
                                <a:rPr lang="en-IN" sz="2000" b="0" i="1">
                                  <a:solidFill>
                                    <a:schemeClr val="tx1"/>
                                  </a:solidFill>
                                  <a:effectLst/>
                                  <a:latin typeface="Cambria Math" panose="02040503050406030204" pitchFamily="18" charset="0"/>
                                  <a:ea typeface="+mn-ea"/>
                                  <a:cs typeface="+mn-cs"/>
                                </a:rPr>
                                <m:t>𝑍</m:t>
                              </m:r>
                            </m:e>
                            <m:sub>
                              <m:r>
                                <a:rPr lang="en-IN" sz="2000" b="0" i="1">
                                  <a:solidFill>
                                    <a:schemeClr val="tx1"/>
                                  </a:solidFill>
                                  <a:effectLst/>
                                  <a:latin typeface="Cambria Math" panose="02040503050406030204" pitchFamily="18" charset="0"/>
                                  <a:ea typeface="+mn-ea"/>
                                  <a:cs typeface="+mn-cs"/>
                                </a:rPr>
                                <m:t>𝛼</m:t>
                              </m:r>
                              <m:r>
                                <a:rPr lang="en-IN" sz="2000" b="0" i="1">
                                  <a:solidFill>
                                    <a:schemeClr val="tx1"/>
                                  </a:solidFill>
                                  <a:effectLst/>
                                  <a:latin typeface="Cambria Math" panose="02040503050406030204" pitchFamily="18" charset="0"/>
                                  <a:ea typeface="+mn-ea"/>
                                  <a:cs typeface="+mn-cs"/>
                                </a:rPr>
                                <m:t>/</m:t>
                              </m:r>
                              <m:r>
                                <a:rPr lang="en-IN" sz="2000" b="0" i="1">
                                  <a:solidFill>
                                    <a:schemeClr val="tx1"/>
                                  </a:solidFill>
                                  <a:effectLst/>
                                  <a:latin typeface="Cambria Math" panose="02040503050406030204" pitchFamily="18" charset="0"/>
                                  <a:ea typeface="+mn-ea"/>
                                  <a:cs typeface="+mn-cs"/>
                                </a:rPr>
                                <m:t>2</m:t>
                              </m:r>
                            </m:sub>
                            <m:sup>
                              <m:r>
                                <a:rPr lang="en-IN" sz="2000" b="0" i="1">
                                  <a:solidFill>
                                    <a:schemeClr val="tx1"/>
                                  </a:solidFill>
                                  <a:effectLst/>
                                  <a:latin typeface="Cambria Math" panose="02040503050406030204" pitchFamily="18" charset="0"/>
                                  <a:ea typeface="+mn-ea"/>
                                  <a:cs typeface="+mn-cs"/>
                                </a:rPr>
                                <m:t>2</m:t>
                              </m:r>
                            </m:sup>
                          </m:sSubSup>
                          <m:r>
                            <a:rPr lang="en-IN" sz="2000" b="0" i="1">
                              <a:latin typeface="Cambria Math" panose="02040503050406030204" pitchFamily="18" charset="0"/>
                              <a:ea typeface="Cambria Math" panose="02040503050406030204" pitchFamily="18" charset="0"/>
                            </a:rPr>
                            <m:t>𝑝𝑞</m:t>
                          </m:r>
                        </m:den>
                      </m:f>
                    </m:oMath>
                  </m:oMathPara>
                </a14:m>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p:txBody>
          </p:sp>
        </mc:Choice>
        <mc:Fallback xmlns="">
          <p:sp>
            <p:nvSpPr>
              <p:cNvPr id="2" name="Text Placeholder 2"/>
              <p:cNvSpPr txBox="1">
                <a:spLocks noGrp="1" noRot="1" noChangeAspect="1" noMove="1" noResize="1" noEditPoints="1" noAdjustHandles="1" noChangeArrowheads="1" noChangeShapeType="1" noTextEdit="1"/>
              </p:cNvSpPr>
              <p:nvPr>
                <p:ph type="body" idx="4294967295"/>
              </p:nvPr>
            </p:nvSpPr>
            <p:spPr>
              <a:xfrm>
                <a:off x="292843" y="3607325"/>
                <a:ext cx="4228022" cy="4126450"/>
              </a:xfrm>
              <a:blipFill>
                <a:blip r:embed="rId2"/>
                <a:stretch>
                  <a:fillRect l="-2882" t="-148"/>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DDCAE9F3-5FB3-433F-8F0F-80E11BDEC228}"/>
              </a:ext>
            </a:extLst>
          </p:cNvPr>
          <p:cNvSpPr txBox="1"/>
          <p:nvPr/>
        </p:nvSpPr>
        <p:spPr>
          <a:xfrm>
            <a:off x="5559761" y="3406614"/>
            <a:ext cx="3874770" cy="1865126"/>
          </a:xfrm>
          <a:prstGeom prst="rect">
            <a:avLst/>
          </a:prstGeom>
          <a:noFill/>
        </p:spPr>
        <p:txBody>
          <a:bodyPr wrap="square" rtlCol="0">
            <a:spAutoFit/>
          </a:bodyPr>
          <a:lstStyle/>
          <a:p>
            <a:pPr>
              <a:lnSpc>
                <a:spcPct val="80000"/>
              </a:lnSpc>
              <a:buNone/>
            </a:pPr>
            <a:r>
              <a:rPr lang="en-US" sz="1400" dirty="0">
                <a:latin typeface="Gill Sans MT" panose="020B0502020104020203" pitchFamily="34" charset="0"/>
              </a:rPr>
              <a:t>N = Total Population Size = N1 + N2 = 3429</a:t>
            </a:r>
            <a:endParaRPr lang="en-IN" sz="1400" dirty="0">
              <a:latin typeface="Gill Sans MT" panose="020B0502020104020203" pitchFamily="34" charset="0"/>
            </a:endParaRPr>
          </a:p>
          <a:p>
            <a:pPr algn="l">
              <a:lnSpc>
                <a:spcPct val="80000"/>
              </a:lnSpc>
              <a:buNone/>
            </a:pPr>
            <a:r>
              <a:rPr lang="en-US" dirty="0">
                <a:latin typeface="Gill Sans MT" panose="020B0502020104020203" pitchFamily="34" charset="0"/>
                <a:cs typeface="Times New Roman" panose="02020603050405020304" pitchFamily="18" charset="0"/>
              </a:rPr>
              <a:t>α</a:t>
            </a:r>
            <a:r>
              <a:rPr lang="en-US" sz="1400" dirty="0">
                <a:latin typeface="Gill Sans MT" panose="020B0502020104020203" pitchFamily="34" charset="0"/>
              </a:rPr>
              <a:t>= 0.05                                                 </a:t>
            </a:r>
          </a:p>
          <a:p>
            <a:pPr algn="l">
              <a:lnSpc>
                <a:spcPct val="80000"/>
              </a:lnSpc>
              <a:buNone/>
            </a:pPr>
            <a:r>
              <a:rPr lang="en-US" sz="1400" dirty="0">
                <a:latin typeface="Gill Sans MT" panose="020B0502020104020203" pitchFamily="34" charset="0"/>
              </a:rPr>
              <a:t>Z score = 1.96</a:t>
            </a:r>
            <a:endParaRPr lang="en-IN" sz="1400" dirty="0">
              <a:latin typeface="Gill Sans MT" panose="020B0502020104020203" pitchFamily="34" charset="0"/>
            </a:endParaRPr>
          </a:p>
          <a:p>
            <a:pPr>
              <a:lnSpc>
                <a:spcPct val="80000"/>
              </a:lnSpc>
              <a:buNone/>
            </a:pPr>
            <a:r>
              <a:rPr lang="en-US" sz="1400" dirty="0">
                <a:latin typeface="Gill Sans MT" panose="020B0502020104020203" pitchFamily="34" charset="0"/>
                <a:ea typeface="Cambria Math" panose="02040503050406030204" pitchFamily="18" charset="0"/>
              </a:rPr>
              <a:t>Ɛ</a:t>
            </a:r>
            <a:r>
              <a:rPr lang="en-US" sz="1400" dirty="0">
                <a:latin typeface="Gill Sans MT" panose="020B0502020104020203" pitchFamily="34" charset="0"/>
              </a:rPr>
              <a:t>= Margin of error = 0.05                       </a:t>
            </a:r>
          </a:p>
          <a:p>
            <a:pPr>
              <a:lnSpc>
                <a:spcPct val="80000"/>
              </a:lnSpc>
              <a:buNone/>
            </a:pPr>
            <a:r>
              <a:rPr lang="en-US" sz="1400" dirty="0">
                <a:latin typeface="Gill Sans MT" panose="020B0502020104020203" pitchFamily="34" charset="0"/>
              </a:rPr>
              <a:t>p = 0.83 = proportion of those people on which drudgery impact’s their health status</a:t>
            </a:r>
            <a:endParaRPr lang="en-IN" sz="1600" dirty="0">
              <a:latin typeface="Gill Sans MT" panose="020B0502020104020203" pitchFamily="34" charset="0"/>
            </a:endParaRPr>
          </a:p>
          <a:p>
            <a:pPr>
              <a:lnSpc>
                <a:spcPct val="80000"/>
              </a:lnSpc>
              <a:buNone/>
            </a:pPr>
            <a:r>
              <a:rPr lang="en-US" sz="1800" dirty="0">
                <a:latin typeface="Gill Sans MT" panose="020B0502020104020203" pitchFamily="34" charset="0"/>
              </a:rPr>
              <a:t>      </a:t>
            </a:r>
          </a:p>
          <a:p>
            <a:pPr>
              <a:lnSpc>
                <a:spcPct val="80000"/>
              </a:lnSpc>
              <a:buNone/>
            </a:pPr>
            <a:endParaRPr lang="en-US" sz="1800" dirty="0">
              <a:latin typeface="Gill Sans MT" panose="020B0502020104020203" pitchFamily="34" charset="0"/>
            </a:endParaRPr>
          </a:p>
          <a:p>
            <a:pPr>
              <a:lnSpc>
                <a:spcPct val="80000"/>
              </a:lnSpc>
              <a:buNone/>
            </a:pPr>
            <a:r>
              <a:rPr lang="en-US" sz="1800" dirty="0">
                <a:latin typeface="Gill Sans MT" panose="020B0502020104020203" pitchFamily="34" charset="0"/>
              </a:rPr>
              <a:t> </a:t>
            </a:r>
            <a:r>
              <a:rPr lang="en-US" sz="2000" b="1" dirty="0">
                <a:latin typeface="Gill Sans MT" panose="020B0502020104020203" pitchFamily="34" charset="0"/>
              </a:rPr>
              <a:t>n = Total Sample size</a:t>
            </a:r>
            <a:r>
              <a:rPr lang="en-US" sz="1800" dirty="0">
                <a:latin typeface="Gill Sans MT" panose="020B0502020104020203" pitchFamily="34" charset="0"/>
              </a:rPr>
              <a:t>  = </a:t>
            </a:r>
            <a:r>
              <a:rPr lang="en-US" dirty="0">
                <a:latin typeface="Gill Sans MT" panose="020B0502020104020203" pitchFamily="34" charset="0"/>
              </a:rPr>
              <a:t>288</a:t>
            </a:r>
            <a:endParaRPr lang="en-IN" dirty="0">
              <a:latin typeface="Gill Sans MT" panose="020B0502020104020203" pitchFamily="34" charset="0"/>
            </a:endParaRPr>
          </a:p>
        </p:txBody>
      </p:sp>
      <p:sp>
        <p:nvSpPr>
          <p:cNvPr id="8" name="Rectangle 7">
            <a:extLst>
              <a:ext uri="{FF2B5EF4-FFF2-40B4-BE49-F238E27FC236}">
                <a16:creationId xmlns:a16="http://schemas.microsoft.com/office/drawing/2014/main" id="{A04E4785-BB8D-4093-A587-E89ECE2790C1}"/>
              </a:ext>
            </a:extLst>
          </p:cNvPr>
          <p:cNvSpPr/>
          <p:nvPr/>
        </p:nvSpPr>
        <p:spPr>
          <a:xfrm>
            <a:off x="961038" y="135167"/>
            <a:ext cx="8047039" cy="9944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u="sng" dirty="0">
                <a:latin typeface="Gill Sans MT" panose="020B0502020104020203" pitchFamily="34" charset="0"/>
              </a:rPr>
              <a:t>SAMPLING METHOD</a:t>
            </a:r>
          </a:p>
        </p:txBody>
      </p:sp>
      <p:sp>
        <p:nvSpPr>
          <p:cNvPr id="9" name="Text Placeholder 2">
            <a:extLst>
              <a:ext uri="{FF2B5EF4-FFF2-40B4-BE49-F238E27FC236}">
                <a16:creationId xmlns:a16="http://schemas.microsoft.com/office/drawing/2014/main" id="{547C4C20-01C2-41E1-A49E-FAA2E57369FA}"/>
              </a:ext>
            </a:extLst>
          </p:cNvPr>
          <p:cNvSpPr>
            <a:spLocks noGrp="1"/>
          </p:cNvSpPr>
          <p:nvPr>
            <p:ph type="body" idx="4294967295"/>
          </p:nvPr>
        </p:nvSpPr>
        <p:spPr>
          <a:xfrm>
            <a:off x="292842" y="1277939"/>
            <a:ext cx="4747469" cy="1717924"/>
          </a:xfrm>
        </p:spPr>
        <p:txBody>
          <a:bodyPr>
            <a:normAutofit/>
          </a:bodyPr>
          <a:lstStyle/>
          <a:p>
            <a:pPr>
              <a:buNone/>
            </a:pPr>
            <a:r>
              <a:rPr lang="en-IN" sz="2800" dirty="0">
                <a:latin typeface="Gill Sans MT" panose="020B0502020104020203" pitchFamily="34" charset="0"/>
              </a:rPr>
              <a:t>Multi stage sample</a:t>
            </a:r>
          </a:p>
          <a:p>
            <a:pPr>
              <a:buNone/>
            </a:pPr>
            <a:r>
              <a:rPr lang="en-IN" sz="1800" dirty="0">
                <a:latin typeface="Gill Sans MT" panose="020B0502020104020203" pitchFamily="34" charset="0"/>
              </a:rPr>
              <a:t> Stage 1 : Simple Random Sampling</a:t>
            </a:r>
          </a:p>
          <a:p>
            <a:pPr>
              <a:buNone/>
            </a:pPr>
            <a:r>
              <a:rPr lang="en-IN" sz="1800" dirty="0">
                <a:latin typeface="Gill Sans MT" panose="020B0502020104020203" pitchFamily="34" charset="0"/>
              </a:rPr>
              <a:t> Stage 2 : Stratified Sampling</a:t>
            </a:r>
          </a:p>
          <a:p>
            <a:pPr>
              <a:buNone/>
            </a:pPr>
            <a:r>
              <a:rPr lang="en-IN" sz="1800" dirty="0">
                <a:latin typeface="Gill Sans MT" panose="020B0502020104020203" pitchFamily="34" charset="0"/>
              </a:rPr>
              <a:t> Stage 3 : Equal Proportion Allocation</a:t>
            </a:r>
          </a:p>
        </p:txBody>
      </p:sp>
      <p:sp>
        <p:nvSpPr>
          <p:cNvPr id="3" name="TextBox 2">
            <a:extLst>
              <a:ext uri="{FF2B5EF4-FFF2-40B4-BE49-F238E27FC236}">
                <a16:creationId xmlns:a16="http://schemas.microsoft.com/office/drawing/2014/main" id="{494146C3-7736-4315-9137-CD459CB6D113}"/>
              </a:ext>
            </a:extLst>
          </p:cNvPr>
          <p:cNvSpPr txBox="1"/>
          <p:nvPr/>
        </p:nvSpPr>
        <p:spPr>
          <a:xfrm>
            <a:off x="389096" y="2995863"/>
            <a:ext cx="2125504" cy="369332"/>
          </a:xfrm>
          <a:prstGeom prst="rect">
            <a:avLst/>
          </a:prstGeom>
          <a:noFill/>
        </p:spPr>
        <p:txBody>
          <a:bodyPr wrap="square" rtlCol="0">
            <a:spAutoFit/>
          </a:bodyPr>
          <a:lstStyle/>
          <a:p>
            <a:r>
              <a:rPr lang="en-IN" dirty="0">
                <a:latin typeface="Gill Sans MT" panose="020B0502020104020203" pitchFamily="34" charset="0"/>
              </a:rPr>
              <a:t>STAGE 1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BC7967-93AF-42CC-A729-CE2D8B4DE561}"/>
                  </a:ext>
                </a:extLst>
              </p:cNvPr>
              <p:cNvSpPr txBox="1"/>
              <p:nvPr/>
            </p:nvSpPr>
            <p:spPr>
              <a:xfrm>
                <a:off x="503998" y="1579867"/>
                <a:ext cx="2204912" cy="1255408"/>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chor="t">
                <a:spAutoFit/>
              </a:bodyPr>
              <a:lstStyle/>
              <a:p>
                <a:endParaRPr lang="en-US" sz="2400" b="1" i="0" dirty="0">
                  <a:latin typeface="Gill Sans MT" panose="020B0502020104020203" pitchFamily="34" charset="0"/>
                </a:endParaRPr>
              </a:p>
              <a:p>
                <a:pPr/>
                <a14:m>
                  <m:oMathPara xmlns:m="http://schemas.openxmlformats.org/officeDocument/2006/math">
                    <m:oMathParaPr>
                      <m:jc m:val="center"/>
                    </m:oMathParaPr>
                    <m:oMath xmlns:m="http://schemas.openxmlformats.org/officeDocument/2006/math">
                      <m:r>
                        <a:rPr lang="en-IN" b="1" i="0">
                          <a:latin typeface="Cambria Math" panose="02040503050406030204" pitchFamily="18" charset="0"/>
                        </a:rPr>
                        <m:t>𝐧</m:t>
                      </m:r>
                      <m:r>
                        <a:rPr lang="en-IN" b="1" i="0" baseline="-25000">
                          <a:latin typeface="Cambria Math" panose="02040503050406030204" pitchFamily="18" charset="0"/>
                        </a:rPr>
                        <m:t>𝐢</m:t>
                      </m:r>
                      <m:r>
                        <a:rPr lang="en-IN" b="1" i="0">
                          <a:latin typeface="Cambria Math" panose="02040503050406030204" pitchFamily="18" charset="0"/>
                        </a:rPr>
                        <m:t>=</m:t>
                      </m:r>
                      <m:f>
                        <m:fPr>
                          <m:ctrlPr>
                            <a:rPr lang="en-IN" b="1" i="1">
                              <a:latin typeface="Cambria Math" panose="02040503050406030204" pitchFamily="18" charset="0"/>
                            </a:rPr>
                          </m:ctrlPr>
                        </m:fPr>
                        <m:num>
                          <m:r>
                            <a:rPr lang="en-IN" b="1" i="0">
                              <a:latin typeface="Cambria Math" panose="02040503050406030204" pitchFamily="18" charset="0"/>
                            </a:rPr>
                            <m:t>𝐍</m:t>
                          </m:r>
                          <m:r>
                            <a:rPr lang="en-IN" b="1" i="0" baseline="-25000">
                              <a:latin typeface="Cambria Math" panose="02040503050406030204" pitchFamily="18" charset="0"/>
                            </a:rPr>
                            <m:t>𝐢</m:t>
                          </m:r>
                        </m:num>
                        <m:den>
                          <m:r>
                            <a:rPr lang="en-IN" b="1" i="0">
                              <a:latin typeface="Cambria Math" panose="02040503050406030204" pitchFamily="18" charset="0"/>
                            </a:rPr>
                            <m:t>𝐍</m:t>
                          </m:r>
                        </m:den>
                      </m:f>
                      <m:r>
                        <a:rPr lang="en-IN" b="1" i="0">
                          <a:latin typeface="Cambria Math" panose="02040503050406030204" pitchFamily="18" charset="0"/>
                        </a:rPr>
                        <m:t>∗</m:t>
                      </m:r>
                      <m:r>
                        <a:rPr lang="en-IN" b="1" i="0">
                          <a:latin typeface="Cambria Math" panose="02040503050406030204" pitchFamily="18" charset="0"/>
                        </a:rPr>
                        <m:t>𝐧</m:t>
                      </m:r>
                    </m:oMath>
                  </m:oMathPara>
                </a14:m>
                <a:endParaRPr lang="en-IN" b="1" dirty="0">
                  <a:latin typeface="Gill Sans MT" panose="020B0502020104020203" pitchFamily="34" charset="0"/>
                  <a:cs typeface="Calibri" panose="020F0502020204030204" pitchFamily="34" charset="0"/>
                </a:endParaRPr>
              </a:p>
              <a:p>
                <a:endParaRPr lang="en-IN" sz="2400" b="1" dirty="0">
                  <a:latin typeface="Gill Sans MT" panose="020B0502020104020203" pitchFamily="34" charset="0"/>
                  <a:cs typeface="Calibri" panose="020F0502020204030204" pitchFamily="34" charset="0"/>
                </a:endParaRPr>
              </a:p>
            </p:txBody>
          </p:sp>
        </mc:Choice>
        <mc:Fallback xmlns="">
          <p:sp>
            <p:nvSpPr>
              <p:cNvPr id="6" name="TextBox 5">
                <a:extLst>
                  <a:ext uri="{FF2B5EF4-FFF2-40B4-BE49-F238E27FC236}">
                    <a16:creationId xmlns:a16="http://schemas.microsoft.com/office/drawing/2014/main" id="{51BC7967-93AF-42CC-A729-CE2D8B4DE561}"/>
                  </a:ext>
                </a:extLst>
              </p:cNvPr>
              <p:cNvSpPr txBox="1">
                <a:spLocks noRot="1" noChangeAspect="1" noMove="1" noResize="1" noEditPoints="1" noAdjustHandles="1" noChangeArrowheads="1" noChangeShapeType="1" noTextEdit="1"/>
              </p:cNvSpPr>
              <p:nvPr/>
            </p:nvSpPr>
            <p:spPr>
              <a:xfrm>
                <a:off x="503998" y="1579867"/>
                <a:ext cx="2204912" cy="1255408"/>
              </a:xfrm>
              <a:prstGeom prst="rect">
                <a:avLst/>
              </a:prstGeom>
              <a:blipFill>
                <a:blip r:embed="rId2"/>
                <a:stretch>
                  <a:fillRect/>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9DEF9529-10B2-4619-A7C0-D049D4301F5D}"/>
              </a:ext>
            </a:extLst>
          </p:cNvPr>
          <p:cNvSpPr txBox="1"/>
          <p:nvPr/>
        </p:nvSpPr>
        <p:spPr>
          <a:xfrm>
            <a:off x="503998" y="464907"/>
            <a:ext cx="5041230" cy="911019"/>
          </a:xfrm>
          <a:prstGeom prst="rect">
            <a:avLst/>
          </a:prstGeom>
          <a:noFill/>
        </p:spPr>
        <p:txBody>
          <a:bodyPr wrap="square">
            <a:spAutoFit/>
          </a:bodyPr>
          <a:lstStyle/>
          <a:p>
            <a:pPr lvl="0">
              <a:lnSpc>
                <a:spcPct val="80000"/>
              </a:lnSpc>
            </a:pPr>
            <a:endParaRPr lang="en-IN" sz="1050" dirty="0">
              <a:latin typeface="Gill Sans MT" panose="020B0502020104020203" pitchFamily="34" charset="0"/>
            </a:endParaRPr>
          </a:p>
          <a:p>
            <a:pPr>
              <a:lnSpc>
                <a:spcPct val="80000"/>
              </a:lnSpc>
              <a:buNone/>
            </a:pPr>
            <a:r>
              <a:rPr lang="en-US" sz="1800" dirty="0">
                <a:latin typeface="Gill Sans MT" panose="020B0502020104020203" pitchFamily="34" charset="0"/>
              </a:rPr>
              <a:t> STAGE 2:</a:t>
            </a:r>
          </a:p>
          <a:p>
            <a:pPr>
              <a:lnSpc>
                <a:spcPct val="80000"/>
              </a:lnSpc>
              <a:buNone/>
            </a:pPr>
            <a:endParaRPr lang="en-IN" sz="1800" dirty="0">
              <a:latin typeface="Gill Sans MT" panose="020B0502020104020203" pitchFamily="34" charset="0"/>
            </a:endParaRPr>
          </a:p>
          <a:p>
            <a:pPr lvl="0">
              <a:lnSpc>
                <a:spcPct val="80000"/>
              </a:lnSpc>
            </a:pPr>
            <a:r>
              <a:rPr lang="en-IN" sz="1050" dirty="0">
                <a:latin typeface="Gill Sans MT" panose="020B0502020104020203" pitchFamily="34" charset="0"/>
              </a:rPr>
              <a:t>- </a:t>
            </a:r>
            <a:r>
              <a:rPr lang="en-IN" sz="2000" dirty="0">
                <a:latin typeface="Gill Sans MT" panose="020B0502020104020203" pitchFamily="34" charset="0"/>
              </a:rPr>
              <a:t>By Stratified Proportional allocation</a:t>
            </a:r>
            <a:endParaRPr lang="en-IN" sz="1050" dirty="0">
              <a:latin typeface="Gill Sans MT" panose="020B0502020104020203" pitchFamily="34" charset="0"/>
            </a:endParaRPr>
          </a:p>
        </p:txBody>
      </p:sp>
      <p:sp>
        <p:nvSpPr>
          <p:cNvPr id="12" name="TextBox 11">
            <a:extLst>
              <a:ext uri="{FF2B5EF4-FFF2-40B4-BE49-F238E27FC236}">
                <a16:creationId xmlns:a16="http://schemas.microsoft.com/office/drawing/2014/main" id="{A2D3D658-71EA-42AE-B9D4-CE0AE654DDA6}"/>
              </a:ext>
            </a:extLst>
          </p:cNvPr>
          <p:cNvSpPr txBox="1"/>
          <p:nvPr/>
        </p:nvSpPr>
        <p:spPr>
          <a:xfrm>
            <a:off x="673768" y="3549316"/>
            <a:ext cx="4366544" cy="646331"/>
          </a:xfrm>
          <a:prstGeom prst="rect">
            <a:avLst/>
          </a:prstGeom>
          <a:noFill/>
        </p:spPr>
        <p:txBody>
          <a:bodyPr wrap="square" rtlCol="0">
            <a:spAutoFit/>
          </a:bodyPr>
          <a:lstStyle/>
          <a:p>
            <a:r>
              <a:rPr lang="en-IN" dirty="0">
                <a:latin typeface="Gill Sans MT" panose="020B0502020104020203" pitchFamily="34" charset="0"/>
              </a:rPr>
              <a:t>STAGE 3:</a:t>
            </a:r>
          </a:p>
          <a:p>
            <a:r>
              <a:rPr lang="en-IN" dirty="0">
                <a:latin typeface="Gill Sans MT" panose="020B0502020104020203" pitchFamily="34" charset="0"/>
              </a:rPr>
              <a:t>- By Equal Proportion allocation.</a:t>
            </a:r>
          </a:p>
        </p:txBody>
      </p:sp>
      <p:grpSp>
        <p:nvGrpSpPr>
          <p:cNvPr id="13" name="Diagram 4">
            <a:extLst>
              <a:ext uri="{FF2B5EF4-FFF2-40B4-BE49-F238E27FC236}">
                <a16:creationId xmlns:a16="http://schemas.microsoft.com/office/drawing/2014/main" id="{9CCCDE58-D6C4-4BA8-B279-6F1750B2E736}"/>
              </a:ext>
            </a:extLst>
          </p:cNvPr>
          <p:cNvGrpSpPr/>
          <p:nvPr/>
        </p:nvGrpSpPr>
        <p:grpSpPr>
          <a:xfrm>
            <a:off x="4095906" y="920416"/>
            <a:ext cx="5480721" cy="3361828"/>
            <a:chOff x="2299633" y="1877015"/>
            <a:chExt cx="5480721" cy="3361828"/>
          </a:xfrm>
        </p:grpSpPr>
        <p:sp>
          <p:nvSpPr>
            <p:cNvPr id="14" name="Freeform 3">
              <a:extLst>
                <a:ext uri="{FF2B5EF4-FFF2-40B4-BE49-F238E27FC236}">
                  <a16:creationId xmlns:a16="http://schemas.microsoft.com/office/drawing/2014/main" id="{8D2D7F22-3729-44FF-8B34-9488148A1E40}"/>
                </a:ext>
              </a:extLst>
            </p:cNvPr>
            <p:cNvSpPr/>
            <p:nvPr/>
          </p:nvSpPr>
          <p:spPr>
            <a:xfrm>
              <a:off x="6472324" y="4398382"/>
              <a:ext cx="124294" cy="544525"/>
            </a:xfrm>
            <a:custGeom>
              <a:avLst/>
              <a:gdLst>
                <a:gd name="f0" fmla="val w"/>
                <a:gd name="f1" fmla="val h"/>
                <a:gd name="f2" fmla="val 0"/>
                <a:gd name="f3" fmla="val 124292"/>
                <a:gd name="f4" fmla="val 544521"/>
                <a:gd name="f5" fmla="*/ f0 1 124292"/>
                <a:gd name="f6" fmla="*/ f1 1 544521"/>
                <a:gd name="f7" fmla="val f2"/>
                <a:gd name="f8" fmla="val f3"/>
                <a:gd name="f9" fmla="val f4"/>
                <a:gd name="f10" fmla="+- f9 0 f7"/>
                <a:gd name="f11" fmla="+- f8 0 f7"/>
                <a:gd name="f12" fmla="*/ f11 1 124292"/>
                <a:gd name="f13" fmla="*/ f10 1 544521"/>
                <a:gd name="f14" fmla="*/ 0 1 f12"/>
                <a:gd name="f15" fmla="*/ 124292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4292" h="544521">
                  <a:moveTo>
                    <a:pt x="f2" y="f2"/>
                  </a:moveTo>
                  <a:lnTo>
                    <a:pt x="f2" y="f4"/>
                  </a:lnTo>
                  <a:lnTo>
                    <a:pt x="f3" y="f4"/>
                  </a:lnTo>
                </a:path>
              </a:pathLst>
            </a:custGeom>
            <a:noFill/>
            <a:ln w="12701" cap="flat">
              <a:solidFill>
                <a:srgbClr val="3D4B5F"/>
              </a:solidFill>
              <a:prstDash val="solid"/>
              <a:miter/>
            </a:ln>
          </p:spPr>
          <p:txBody>
            <a:bodyPr lIns="0" tIns="0" rIns="0" bIns="0"/>
            <a:lstStyle/>
            <a:p>
              <a:endParaRPr lang="en-IN"/>
            </a:p>
          </p:txBody>
        </p:sp>
        <p:sp>
          <p:nvSpPr>
            <p:cNvPr id="15" name="Freeform 4">
              <a:extLst>
                <a:ext uri="{FF2B5EF4-FFF2-40B4-BE49-F238E27FC236}">
                  <a16:creationId xmlns:a16="http://schemas.microsoft.com/office/drawing/2014/main" id="{E0D7BB53-1BDF-4757-A45F-1B924F7D0D64}"/>
                </a:ext>
              </a:extLst>
            </p:cNvPr>
            <p:cNvSpPr/>
            <p:nvPr/>
          </p:nvSpPr>
          <p:spPr>
            <a:xfrm>
              <a:off x="6348029" y="4398382"/>
              <a:ext cx="124294" cy="544525"/>
            </a:xfrm>
            <a:custGeom>
              <a:avLst/>
              <a:gdLst>
                <a:gd name="f0" fmla="val w"/>
                <a:gd name="f1" fmla="val h"/>
                <a:gd name="f2" fmla="val 0"/>
                <a:gd name="f3" fmla="val 124292"/>
                <a:gd name="f4" fmla="val 544521"/>
                <a:gd name="f5" fmla="*/ f0 1 124292"/>
                <a:gd name="f6" fmla="*/ f1 1 544521"/>
                <a:gd name="f7" fmla="val f2"/>
                <a:gd name="f8" fmla="val f3"/>
                <a:gd name="f9" fmla="val f4"/>
                <a:gd name="f10" fmla="+- f9 0 f7"/>
                <a:gd name="f11" fmla="+- f8 0 f7"/>
                <a:gd name="f12" fmla="*/ f11 1 124292"/>
                <a:gd name="f13" fmla="*/ f10 1 544521"/>
                <a:gd name="f14" fmla="*/ 0 1 f12"/>
                <a:gd name="f15" fmla="*/ 124292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4292" h="544521">
                  <a:moveTo>
                    <a:pt x="f3" y="f2"/>
                  </a:moveTo>
                  <a:lnTo>
                    <a:pt x="f3" y="f4"/>
                  </a:lnTo>
                  <a:lnTo>
                    <a:pt x="f2" y="f4"/>
                  </a:lnTo>
                </a:path>
              </a:pathLst>
            </a:custGeom>
            <a:noFill/>
            <a:ln w="12701" cap="flat">
              <a:solidFill>
                <a:srgbClr val="3D4B5F"/>
              </a:solidFill>
              <a:prstDash val="solid"/>
              <a:miter/>
            </a:ln>
          </p:spPr>
          <p:txBody>
            <a:bodyPr lIns="0" tIns="0" rIns="0" bIns="0"/>
            <a:lstStyle/>
            <a:p>
              <a:endParaRPr lang="en-IN"/>
            </a:p>
          </p:txBody>
        </p:sp>
        <p:sp>
          <p:nvSpPr>
            <p:cNvPr id="16" name="Freeform 5">
              <a:extLst>
                <a:ext uri="{FF2B5EF4-FFF2-40B4-BE49-F238E27FC236}">
                  <a16:creationId xmlns:a16="http://schemas.microsoft.com/office/drawing/2014/main" id="{9E3DF44F-70F6-44E4-BB4F-D92A0FC02853}"/>
                </a:ext>
              </a:extLst>
            </p:cNvPr>
            <p:cNvSpPr/>
            <p:nvPr/>
          </p:nvSpPr>
          <p:spPr>
            <a:xfrm>
              <a:off x="5039999" y="3557930"/>
              <a:ext cx="840452" cy="544525"/>
            </a:xfrm>
            <a:custGeom>
              <a:avLst/>
              <a:gdLst>
                <a:gd name="f0" fmla="val w"/>
                <a:gd name="f1" fmla="val h"/>
                <a:gd name="f2" fmla="val 0"/>
                <a:gd name="f3" fmla="val 840456"/>
                <a:gd name="f4" fmla="val 544521"/>
                <a:gd name="f5" fmla="*/ f0 1 840456"/>
                <a:gd name="f6" fmla="*/ f1 1 544521"/>
                <a:gd name="f7" fmla="val f2"/>
                <a:gd name="f8" fmla="val f3"/>
                <a:gd name="f9" fmla="val f4"/>
                <a:gd name="f10" fmla="+- f9 0 f7"/>
                <a:gd name="f11" fmla="+- f8 0 f7"/>
                <a:gd name="f12" fmla="*/ f11 1 840456"/>
                <a:gd name="f13" fmla="*/ f10 1 544521"/>
                <a:gd name="f14" fmla="*/ 0 1 f12"/>
                <a:gd name="f15" fmla="*/ 840456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40456" h="544521">
                  <a:moveTo>
                    <a:pt x="f2" y="f2"/>
                  </a:moveTo>
                  <a:lnTo>
                    <a:pt x="f2" y="f4"/>
                  </a:lnTo>
                  <a:lnTo>
                    <a:pt x="f3" y="f4"/>
                  </a:lnTo>
                </a:path>
              </a:pathLst>
            </a:custGeom>
            <a:noFill/>
            <a:ln w="12701" cap="flat">
              <a:solidFill>
                <a:srgbClr val="3D4B5F"/>
              </a:solidFill>
              <a:prstDash val="solid"/>
              <a:miter/>
            </a:ln>
          </p:spPr>
          <p:txBody>
            <a:bodyPr lIns="0" tIns="0" rIns="0" bIns="0"/>
            <a:lstStyle/>
            <a:p>
              <a:endParaRPr lang="en-IN"/>
            </a:p>
          </p:txBody>
        </p:sp>
        <p:sp>
          <p:nvSpPr>
            <p:cNvPr id="17" name="Freeform 6">
              <a:extLst>
                <a:ext uri="{FF2B5EF4-FFF2-40B4-BE49-F238E27FC236}">
                  <a16:creationId xmlns:a16="http://schemas.microsoft.com/office/drawing/2014/main" id="{EBEF13D3-69B9-4FD1-8548-940ADB365BE8}"/>
                </a:ext>
              </a:extLst>
            </p:cNvPr>
            <p:cNvSpPr/>
            <p:nvPr/>
          </p:nvSpPr>
          <p:spPr>
            <a:xfrm>
              <a:off x="3607673" y="4398382"/>
              <a:ext cx="124294" cy="544525"/>
            </a:xfrm>
            <a:custGeom>
              <a:avLst/>
              <a:gdLst>
                <a:gd name="f0" fmla="val w"/>
                <a:gd name="f1" fmla="val h"/>
                <a:gd name="f2" fmla="val 0"/>
                <a:gd name="f3" fmla="val 124292"/>
                <a:gd name="f4" fmla="val 544521"/>
                <a:gd name="f5" fmla="*/ f0 1 124292"/>
                <a:gd name="f6" fmla="*/ f1 1 544521"/>
                <a:gd name="f7" fmla="val f2"/>
                <a:gd name="f8" fmla="val f3"/>
                <a:gd name="f9" fmla="val f4"/>
                <a:gd name="f10" fmla="+- f9 0 f7"/>
                <a:gd name="f11" fmla="+- f8 0 f7"/>
                <a:gd name="f12" fmla="*/ f11 1 124292"/>
                <a:gd name="f13" fmla="*/ f10 1 544521"/>
                <a:gd name="f14" fmla="*/ 0 1 f12"/>
                <a:gd name="f15" fmla="*/ 124292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4292" h="544521">
                  <a:moveTo>
                    <a:pt x="f2" y="f2"/>
                  </a:moveTo>
                  <a:lnTo>
                    <a:pt x="f2" y="f4"/>
                  </a:lnTo>
                  <a:lnTo>
                    <a:pt x="f3" y="f4"/>
                  </a:lnTo>
                </a:path>
              </a:pathLst>
            </a:custGeom>
            <a:noFill/>
            <a:ln w="12701" cap="flat">
              <a:solidFill>
                <a:srgbClr val="3D4B5F"/>
              </a:solidFill>
              <a:prstDash val="solid"/>
              <a:miter/>
            </a:ln>
          </p:spPr>
          <p:txBody>
            <a:bodyPr lIns="0" tIns="0" rIns="0" bIns="0"/>
            <a:lstStyle/>
            <a:p>
              <a:endParaRPr lang="en-IN"/>
            </a:p>
          </p:txBody>
        </p:sp>
        <p:sp>
          <p:nvSpPr>
            <p:cNvPr id="18" name="Freeform 7">
              <a:extLst>
                <a:ext uri="{FF2B5EF4-FFF2-40B4-BE49-F238E27FC236}">
                  <a16:creationId xmlns:a16="http://schemas.microsoft.com/office/drawing/2014/main" id="{3A388932-5542-41D1-87E3-6EC64D4D9088}"/>
                </a:ext>
              </a:extLst>
            </p:cNvPr>
            <p:cNvSpPr/>
            <p:nvPr/>
          </p:nvSpPr>
          <p:spPr>
            <a:xfrm>
              <a:off x="3483379" y="4398382"/>
              <a:ext cx="124294" cy="544525"/>
            </a:xfrm>
            <a:custGeom>
              <a:avLst/>
              <a:gdLst>
                <a:gd name="f0" fmla="val w"/>
                <a:gd name="f1" fmla="val h"/>
                <a:gd name="f2" fmla="val 0"/>
                <a:gd name="f3" fmla="val 124292"/>
                <a:gd name="f4" fmla="val 544521"/>
                <a:gd name="f5" fmla="*/ f0 1 124292"/>
                <a:gd name="f6" fmla="*/ f1 1 544521"/>
                <a:gd name="f7" fmla="val f2"/>
                <a:gd name="f8" fmla="val f3"/>
                <a:gd name="f9" fmla="val f4"/>
                <a:gd name="f10" fmla="+- f9 0 f7"/>
                <a:gd name="f11" fmla="+- f8 0 f7"/>
                <a:gd name="f12" fmla="*/ f11 1 124292"/>
                <a:gd name="f13" fmla="*/ f10 1 544521"/>
                <a:gd name="f14" fmla="*/ 0 1 f12"/>
                <a:gd name="f15" fmla="*/ 124292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4292" h="544521">
                  <a:moveTo>
                    <a:pt x="f3" y="f2"/>
                  </a:moveTo>
                  <a:lnTo>
                    <a:pt x="f3" y="f4"/>
                  </a:lnTo>
                  <a:lnTo>
                    <a:pt x="f2" y="f4"/>
                  </a:lnTo>
                </a:path>
              </a:pathLst>
            </a:custGeom>
            <a:noFill/>
            <a:ln w="12701" cap="flat">
              <a:solidFill>
                <a:srgbClr val="3D4B5F"/>
              </a:solidFill>
              <a:prstDash val="solid"/>
              <a:miter/>
            </a:ln>
          </p:spPr>
          <p:txBody>
            <a:bodyPr lIns="0" tIns="0" rIns="0" bIns="0"/>
            <a:lstStyle/>
            <a:p>
              <a:endParaRPr lang="en-IN"/>
            </a:p>
          </p:txBody>
        </p:sp>
        <p:sp>
          <p:nvSpPr>
            <p:cNvPr id="19" name="Freeform 8">
              <a:extLst>
                <a:ext uri="{FF2B5EF4-FFF2-40B4-BE49-F238E27FC236}">
                  <a16:creationId xmlns:a16="http://schemas.microsoft.com/office/drawing/2014/main" id="{300FFDFC-AD8C-4818-A71D-6C613405D8C4}"/>
                </a:ext>
              </a:extLst>
            </p:cNvPr>
            <p:cNvSpPr/>
            <p:nvPr/>
          </p:nvSpPr>
          <p:spPr>
            <a:xfrm>
              <a:off x="4199537" y="3557930"/>
              <a:ext cx="840452" cy="544525"/>
            </a:xfrm>
            <a:custGeom>
              <a:avLst/>
              <a:gdLst>
                <a:gd name="f0" fmla="val w"/>
                <a:gd name="f1" fmla="val h"/>
                <a:gd name="f2" fmla="val 0"/>
                <a:gd name="f3" fmla="val 840456"/>
                <a:gd name="f4" fmla="val 544521"/>
                <a:gd name="f5" fmla="*/ f0 1 840456"/>
                <a:gd name="f6" fmla="*/ f1 1 544521"/>
                <a:gd name="f7" fmla="val f2"/>
                <a:gd name="f8" fmla="val f3"/>
                <a:gd name="f9" fmla="val f4"/>
                <a:gd name="f10" fmla="+- f9 0 f7"/>
                <a:gd name="f11" fmla="+- f8 0 f7"/>
                <a:gd name="f12" fmla="*/ f11 1 840456"/>
                <a:gd name="f13" fmla="*/ f10 1 544521"/>
                <a:gd name="f14" fmla="*/ 0 1 f12"/>
                <a:gd name="f15" fmla="*/ 840456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40456" h="544521">
                  <a:moveTo>
                    <a:pt x="f3" y="f2"/>
                  </a:moveTo>
                  <a:lnTo>
                    <a:pt x="f3" y="f4"/>
                  </a:lnTo>
                  <a:lnTo>
                    <a:pt x="f2" y="f4"/>
                  </a:lnTo>
                </a:path>
              </a:pathLst>
            </a:custGeom>
            <a:noFill/>
            <a:ln w="12701" cap="flat">
              <a:solidFill>
                <a:srgbClr val="3D4B5F"/>
              </a:solidFill>
              <a:prstDash val="solid"/>
              <a:miter/>
            </a:ln>
          </p:spPr>
          <p:txBody>
            <a:bodyPr lIns="0" tIns="0" rIns="0" bIns="0"/>
            <a:lstStyle/>
            <a:p>
              <a:endParaRPr lang="en-IN"/>
            </a:p>
          </p:txBody>
        </p:sp>
        <p:sp>
          <p:nvSpPr>
            <p:cNvPr id="20" name="Freeform 9">
              <a:extLst>
                <a:ext uri="{FF2B5EF4-FFF2-40B4-BE49-F238E27FC236}">
                  <a16:creationId xmlns:a16="http://schemas.microsoft.com/office/drawing/2014/main" id="{4F2C1A2D-854C-458B-BF8C-E01E5C418E1C}"/>
                </a:ext>
              </a:extLst>
            </p:cNvPr>
            <p:cNvSpPr/>
            <p:nvPr/>
          </p:nvSpPr>
          <p:spPr>
            <a:xfrm>
              <a:off x="4994279" y="2717468"/>
              <a:ext cx="91440" cy="248588"/>
            </a:xfrm>
            <a:custGeom>
              <a:avLst/>
              <a:gdLst>
                <a:gd name="f0" fmla="val w"/>
                <a:gd name="f1" fmla="val h"/>
                <a:gd name="f2" fmla="val 0"/>
                <a:gd name="f3" fmla="val 91440"/>
                <a:gd name="f4" fmla="val 248585"/>
                <a:gd name="f5" fmla="val 45720"/>
                <a:gd name="f6" fmla="*/ f0 1 91440"/>
                <a:gd name="f7" fmla="*/ f1 1 248585"/>
                <a:gd name="f8" fmla="val f2"/>
                <a:gd name="f9" fmla="val f3"/>
                <a:gd name="f10" fmla="val f4"/>
                <a:gd name="f11" fmla="+- f10 0 f8"/>
                <a:gd name="f12" fmla="+- f9 0 f8"/>
                <a:gd name="f13" fmla="*/ f12 1 91440"/>
                <a:gd name="f14" fmla="*/ f11 1 248585"/>
                <a:gd name="f15" fmla="*/ 0 1 f13"/>
                <a:gd name="f16" fmla="*/ 91440 1 f13"/>
                <a:gd name="f17" fmla="*/ 0 1 f14"/>
                <a:gd name="f18" fmla="*/ 248585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91440" h="248585">
                  <a:moveTo>
                    <a:pt x="f5" y="f2"/>
                  </a:moveTo>
                  <a:lnTo>
                    <a:pt x="f5" y="f4"/>
                  </a:lnTo>
                </a:path>
              </a:pathLst>
            </a:custGeom>
            <a:noFill/>
            <a:ln w="12701" cap="flat">
              <a:solidFill>
                <a:srgbClr val="3D4B5F"/>
              </a:solidFill>
              <a:prstDash val="solid"/>
              <a:miter/>
            </a:ln>
          </p:spPr>
          <p:txBody>
            <a:bodyPr lIns="0" tIns="0" rIns="0" bIns="0"/>
            <a:lstStyle/>
            <a:p>
              <a:endParaRPr lang="en-IN"/>
            </a:p>
          </p:txBody>
        </p:sp>
        <p:sp>
          <p:nvSpPr>
            <p:cNvPr id="21" name="Freeform 10">
              <a:extLst>
                <a:ext uri="{FF2B5EF4-FFF2-40B4-BE49-F238E27FC236}">
                  <a16:creationId xmlns:a16="http://schemas.microsoft.com/office/drawing/2014/main" id="{AB9AD7C3-1C98-47E9-A814-7141BDDEB746}"/>
                </a:ext>
              </a:extLst>
            </p:cNvPr>
            <p:cNvSpPr/>
            <p:nvPr/>
          </p:nvSpPr>
          <p:spPr>
            <a:xfrm>
              <a:off x="4994279" y="1877016"/>
              <a:ext cx="91440" cy="248588"/>
            </a:xfrm>
            <a:custGeom>
              <a:avLst/>
              <a:gdLst>
                <a:gd name="f0" fmla="val w"/>
                <a:gd name="f1" fmla="val h"/>
                <a:gd name="f2" fmla="val 0"/>
                <a:gd name="f3" fmla="val 91440"/>
                <a:gd name="f4" fmla="val 248585"/>
                <a:gd name="f5" fmla="val 45720"/>
                <a:gd name="f6" fmla="*/ f0 1 91440"/>
                <a:gd name="f7" fmla="*/ f1 1 248585"/>
                <a:gd name="f8" fmla="val f2"/>
                <a:gd name="f9" fmla="val f3"/>
                <a:gd name="f10" fmla="val f4"/>
                <a:gd name="f11" fmla="+- f10 0 f8"/>
                <a:gd name="f12" fmla="+- f9 0 f8"/>
                <a:gd name="f13" fmla="*/ f12 1 91440"/>
                <a:gd name="f14" fmla="*/ f11 1 248585"/>
                <a:gd name="f15" fmla="*/ 0 1 f13"/>
                <a:gd name="f16" fmla="*/ 91440 1 f13"/>
                <a:gd name="f17" fmla="*/ 0 1 f14"/>
                <a:gd name="f18" fmla="*/ 248585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91440" h="248585">
                  <a:moveTo>
                    <a:pt x="f5" y="f2"/>
                  </a:moveTo>
                  <a:lnTo>
                    <a:pt x="f5" y="f4"/>
                  </a:lnTo>
                </a:path>
              </a:pathLst>
            </a:custGeom>
            <a:noFill/>
            <a:ln w="12701" cap="flat">
              <a:solidFill>
                <a:srgbClr val="344153"/>
              </a:solidFill>
              <a:prstDash val="solid"/>
              <a:miter/>
            </a:ln>
          </p:spPr>
          <p:txBody>
            <a:bodyPr lIns="0" tIns="0" rIns="0" bIns="0"/>
            <a:lstStyle/>
            <a:p>
              <a:endParaRPr lang="en-IN"/>
            </a:p>
          </p:txBody>
        </p:sp>
        <p:sp>
          <p:nvSpPr>
            <p:cNvPr id="22" name="Freeform 11">
              <a:extLst>
                <a:ext uri="{FF2B5EF4-FFF2-40B4-BE49-F238E27FC236}">
                  <a16:creationId xmlns:a16="http://schemas.microsoft.com/office/drawing/2014/main" id="{D37080F3-82AF-41E5-8209-D8080D29393D}"/>
                </a:ext>
              </a:extLst>
            </p:cNvPr>
            <p:cNvSpPr/>
            <p:nvPr/>
          </p:nvSpPr>
          <p:spPr>
            <a:xfrm>
              <a:off x="4404262" y="1877015"/>
              <a:ext cx="1386600" cy="746104"/>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Population Size</a:t>
              </a:r>
            </a:p>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Kareli (2712)</a:t>
              </a:r>
            </a:p>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err="1">
                  <a:solidFill>
                    <a:srgbClr val="FFFFFF"/>
                  </a:solidFill>
                  <a:uFillTx/>
                  <a:latin typeface="Calibri"/>
                </a:rPr>
                <a:t>Samoj</a:t>
              </a:r>
              <a:r>
                <a:rPr lang="en-US" sz="1300" b="0" i="0" u="none" strike="noStrike" kern="1200" cap="none" spc="0" baseline="0" dirty="0">
                  <a:solidFill>
                    <a:srgbClr val="FFFFFF"/>
                  </a:solidFill>
                  <a:uFillTx/>
                  <a:latin typeface="Calibri"/>
                </a:rPr>
                <a:t> (717)</a:t>
              </a:r>
            </a:p>
          </p:txBody>
        </p:sp>
        <p:sp>
          <p:nvSpPr>
            <p:cNvPr id="23" name="Freeform 13">
              <a:extLst>
                <a:ext uri="{FF2B5EF4-FFF2-40B4-BE49-F238E27FC236}">
                  <a16:creationId xmlns:a16="http://schemas.microsoft.com/office/drawing/2014/main" id="{41E21FAD-D3A1-47EF-8837-2E78B39152CD}"/>
                </a:ext>
              </a:extLst>
            </p:cNvPr>
            <p:cNvSpPr/>
            <p:nvPr/>
          </p:nvSpPr>
          <p:spPr>
            <a:xfrm>
              <a:off x="4448126" y="2966057"/>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Total Sample size (</a:t>
              </a:r>
              <a:r>
                <a:rPr lang="en-US" sz="1300" dirty="0">
                  <a:solidFill>
                    <a:srgbClr val="FFFFFF"/>
                  </a:solidFill>
                  <a:latin typeface="Calibri"/>
                </a:rPr>
                <a:t>288</a:t>
              </a:r>
              <a:r>
                <a:rPr lang="en-US" sz="1300" b="0" i="0" u="none" strike="noStrike" kern="1200" cap="none" spc="0" baseline="0" dirty="0">
                  <a:solidFill>
                    <a:srgbClr val="FFFFFF"/>
                  </a:solidFill>
                  <a:uFillTx/>
                  <a:latin typeface="Calibri"/>
                </a:rPr>
                <a:t>)</a:t>
              </a:r>
            </a:p>
          </p:txBody>
        </p:sp>
        <p:sp>
          <p:nvSpPr>
            <p:cNvPr id="24" name="Freeform 14">
              <a:extLst>
                <a:ext uri="{FF2B5EF4-FFF2-40B4-BE49-F238E27FC236}">
                  <a16:creationId xmlns:a16="http://schemas.microsoft.com/office/drawing/2014/main" id="{344F31F6-54B1-4714-A842-B0638C92F098}"/>
                </a:ext>
              </a:extLst>
            </p:cNvPr>
            <p:cNvSpPr/>
            <p:nvPr/>
          </p:nvSpPr>
          <p:spPr>
            <a:xfrm>
              <a:off x="3015801" y="3782841"/>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Kareli (228)</a:t>
              </a:r>
            </a:p>
          </p:txBody>
        </p:sp>
        <p:sp>
          <p:nvSpPr>
            <p:cNvPr id="25" name="Freeform 15">
              <a:extLst>
                <a:ext uri="{FF2B5EF4-FFF2-40B4-BE49-F238E27FC236}">
                  <a16:creationId xmlns:a16="http://schemas.microsoft.com/office/drawing/2014/main" id="{DD71C734-4F19-47C2-996F-DD6CA927D824}"/>
                </a:ext>
              </a:extLst>
            </p:cNvPr>
            <p:cNvSpPr/>
            <p:nvPr/>
          </p:nvSpPr>
          <p:spPr>
            <a:xfrm>
              <a:off x="2299633" y="4646971"/>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Farming (114)</a:t>
              </a:r>
            </a:p>
          </p:txBody>
        </p:sp>
        <p:sp>
          <p:nvSpPr>
            <p:cNvPr id="26" name="Freeform 16">
              <a:extLst>
                <a:ext uri="{FF2B5EF4-FFF2-40B4-BE49-F238E27FC236}">
                  <a16:creationId xmlns:a16="http://schemas.microsoft.com/office/drawing/2014/main" id="{9E64D7D3-7965-4CF8-A721-43E41DEBB6A2}"/>
                </a:ext>
              </a:extLst>
            </p:cNvPr>
            <p:cNvSpPr/>
            <p:nvPr/>
          </p:nvSpPr>
          <p:spPr>
            <a:xfrm>
              <a:off x="3731959" y="4646971"/>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Non-farming (114)</a:t>
              </a:r>
            </a:p>
          </p:txBody>
        </p:sp>
        <p:sp>
          <p:nvSpPr>
            <p:cNvPr id="27" name="Freeform 17">
              <a:extLst>
                <a:ext uri="{FF2B5EF4-FFF2-40B4-BE49-F238E27FC236}">
                  <a16:creationId xmlns:a16="http://schemas.microsoft.com/office/drawing/2014/main" id="{53E884FF-AE0D-4619-A7AB-D085E9E31E8C}"/>
                </a:ext>
              </a:extLst>
            </p:cNvPr>
            <p:cNvSpPr/>
            <p:nvPr/>
          </p:nvSpPr>
          <p:spPr>
            <a:xfrm>
              <a:off x="5880451" y="3806519"/>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err="1">
                  <a:solidFill>
                    <a:srgbClr val="FFFFFF"/>
                  </a:solidFill>
                  <a:uFillTx/>
                  <a:latin typeface="Calibri"/>
                </a:rPr>
                <a:t>Samoj</a:t>
              </a:r>
              <a:r>
                <a:rPr lang="en-US" sz="1300" b="0" i="0" u="none" strike="noStrike" kern="1200" cap="none" spc="0" baseline="0" dirty="0">
                  <a:solidFill>
                    <a:srgbClr val="FFFFFF"/>
                  </a:solidFill>
                  <a:uFillTx/>
                  <a:latin typeface="Calibri"/>
                </a:rPr>
                <a:t> (</a:t>
              </a:r>
              <a:r>
                <a:rPr lang="en-US" sz="1300" dirty="0">
                  <a:solidFill>
                    <a:srgbClr val="FFFFFF"/>
                  </a:solidFill>
                  <a:latin typeface="Calibri"/>
                </a:rPr>
                <a:t>60</a:t>
              </a:r>
              <a:r>
                <a:rPr lang="en-US" sz="1300" b="0" i="0" u="none" strike="noStrike" kern="1200" cap="none" spc="0" baseline="0" dirty="0">
                  <a:solidFill>
                    <a:srgbClr val="FFFFFF"/>
                  </a:solidFill>
                  <a:uFillTx/>
                  <a:latin typeface="Calibri"/>
                </a:rPr>
                <a:t>)</a:t>
              </a:r>
            </a:p>
          </p:txBody>
        </p:sp>
        <p:sp>
          <p:nvSpPr>
            <p:cNvPr id="28" name="Freeform 18">
              <a:extLst>
                <a:ext uri="{FF2B5EF4-FFF2-40B4-BE49-F238E27FC236}">
                  <a16:creationId xmlns:a16="http://schemas.microsoft.com/office/drawing/2014/main" id="{0685D54E-9EDC-4258-9A2D-D888FACFE624}"/>
                </a:ext>
              </a:extLst>
            </p:cNvPr>
            <p:cNvSpPr/>
            <p:nvPr/>
          </p:nvSpPr>
          <p:spPr>
            <a:xfrm>
              <a:off x="5164293" y="4646971"/>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Farming (30)</a:t>
              </a:r>
            </a:p>
          </p:txBody>
        </p:sp>
        <p:sp>
          <p:nvSpPr>
            <p:cNvPr id="29" name="Freeform 19">
              <a:extLst>
                <a:ext uri="{FF2B5EF4-FFF2-40B4-BE49-F238E27FC236}">
                  <a16:creationId xmlns:a16="http://schemas.microsoft.com/office/drawing/2014/main" id="{9C4E556D-EDA9-41D1-9894-42EC5D31FE8B}"/>
                </a:ext>
              </a:extLst>
            </p:cNvPr>
            <p:cNvSpPr/>
            <p:nvPr/>
          </p:nvSpPr>
          <p:spPr>
            <a:xfrm>
              <a:off x="6596618" y="4646971"/>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Non-farming(30)</a:t>
              </a:r>
            </a:p>
          </p:txBody>
        </p:sp>
      </p:grpSp>
    </p:spTree>
    <p:extLst>
      <p:ext uri="{BB962C8B-B14F-4D97-AF65-F5344CB8AC3E}">
        <p14:creationId xmlns:p14="http://schemas.microsoft.com/office/powerpoint/2010/main" val="277173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575BB5-502C-4BAE-AC95-A3FB824374A3}"/>
              </a:ext>
            </a:extLst>
          </p:cNvPr>
          <p:cNvPicPr/>
          <p:nvPr/>
        </p:nvPicPr>
        <p:blipFill>
          <a:blip r:embed="rId2">
            <a:extLst>
              <a:ext uri="{28A0092B-C50C-407E-A947-70E740481C1C}">
                <a14:useLocalDpi xmlns:a14="http://schemas.microsoft.com/office/drawing/2010/main" val="0"/>
              </a:ext>
            </a:extLst>
          </a:blip>
          <a:stretch>
            <a:fillRect/>
          </a:stretch>
        </p:blipFill>
        <p:spPr>
          <a:xfrm>
            <a:off x="4327525" y="0"/>
            <a:ext cx="5753100" cy="5670550"/>
          </a:xfrm>
          <a:prstGeom prst="rect">
            <a:avLst/>
          </a:prstGeom>
        </p:spPr>
      </p:pic>
      <p:sp>
        <p:nvSpPr>
          <p:cNvPr id="5" name="TextBox 4">
            <a:extLst>
              <a:ext uri="{FF2B5EF4-FFF2-40B4-BE49-F238E27FC236}">
                <a16:creationId xmlns:a16="http://schemas.microsoft.com/office/drawing/2014/main" id="{258BAF70-E070-498B-A97F-C87F15D259A4}"/>
              </a:ext>
            </a:extLst>
          </p:cNvPr>
          <p:cNvSpPr txBox="1"/>
          <p:nvPr/>
        </p:nvSpPr>
        <p:spPr>
          <a:xfrm>
            <a:off x="397178" y="2467233"/>
            <a:ext cx="3514753" cy="1877437"/>
          </a:xfrm>
          <a:prstGeom prst="rect">
            <a:avLst/>
          </a:prstGeom>
          <a:noFill/>
        </p:spPr>
        <p:txBody>
          <a:bodyPr wrap="square" rtlCol="0">
            <a:spAutoFit/>
          </a:bodyPr>
          <a:lstStyle/>
          <a:p>
            <a:r>
              <a:rPr lang="en-IN" b="1" dirty="0">
                <a:latin typeface="Gill Sans MT" panose="020B0502020104020203" pitchFamily="34" charset="0"/>
              </a:rPr>
              <a:t>CLASSIFICATION</a:t>
            </a:r>
          </a:p>
          <a:p>
            <a:r>
              <a:rPr lang="en-IN" b="1" dirty="0">
                <a:latin typeface="Gill Sans MT" panose="020B0502020104020203" pitchFamily="34" charset="0"/>
              </a:rPr>
              <a:t>Category		Scale</a:t>
            </a:r>
          </a:p>
          <a:p>
            <a:r>
              <a:rPr lang="en-IN" sz="1600" dirty="0">
                <a:latin typeface="Gill Sans MT" panose="020B0502020104020203" pitchFamily="34" charset="0"/>
              </a:rPr>
              <a:t>Upper Class		&gt;43</a:t>
            </a:r>
          </a:p>
          <a:p>
            <a:r>
              <a:rPr lang="en-IN" sz="1600" dirty="0">
                <a:latin typeface="Gill Sans MT" panose="020B0502020104020203" pitchFamily="34" charset="0"/>
              </a:rPr>
              <a:t>Upper Middle Class		33-42</a:t>
            </a:r>
          </a:p>
          <a:p>
            <a:r>
              <a:rPr lang="en-IN" sz="1600" dirty="0">
                <a:latin typeface="Gill Sans MT" panose="020B0502020104020203" pitchFamily="34" charset="0"/>
              </a:rPr>
              <a:t>Middle Class		24-32</a:t>
            </a:r>
          </a:p>
          <a:p>
            <a:r>
              <a:rPr lang="en-IN" sz="1600" dirty="0">
                <a:latin typeface="Gill Sans MT" panose="020B0502020104020203" pitchFamily="34" charset="0"/>
              </a:rPr>
              <a:t>Lower Middle Class		13-23</a:t>
            </a:r>
          </a:p>
          <a:p>
            <a:r>
              <a:rPr lang="en-IN" sz="1600" dirty="0">
                <a:latin typeface="Gill Sans MT" panose="020B0502020104020203" pitchFamily="34" charset="0"/>
              </a:rPr>
              <a:t>Lower Class		&lt;13</a:t>
            </a:r>
          </a:p>
        </p:txBody>
      </p:sp>
      <p:sp>
        <p:nvSpPr>
          <p:cNvPr id="2" name="TextBox 1">
            <a:extLst>
              <a:ext uri="{FF2B5EF4-FFF2-40B4-BE49-F238E27FC236}">
                <a16:creationId xmlns:a16="http://schemas.microsoft.com/office/drawing/2014/main" id="{8BCD8337-4EF0-4E00-ADF3-4DE08CD72F0B}"/>
              </a:ext>
            </a:extLst>
          </p:cNvPr>
          <p:cNvSpPr txBox="1"/>
          <p:nvPr/>
        </p:nvSpPr>
        <p:spPr>
          <a:xfrm>
            <a:off x="217170" y="422910"/>
            <a:ext cx="3874770" cy="461665"/>
          </a:xfrm>
          <a:prstGeom prst="rect">
            <a:avLst/>
          </a:prstGeom>
          <a:noFill/>
        </p:spPr>
        <p:txBody>
          <a:bodyPr wrap="square" rtlCol="0">
            <a:spAutoFit/>
          </a:bodyPr>
          <a:lstStyle/>
          <a:p>
            <a:r>
              <a:rPr lang="en-IN" sz="2400" b="1" dirty="0">
                <a:latin typeface="Gill Sans MT" panose="020B0502020104020203" pitchFamily="34" charset="0"/>
              </a:rPr>
              <a:t>UDAI-PAREEKH SCALE</a:t>
            </a:r>
          </a:p>
        </p:txBody>
      </p:sp>
    </p:spTree>
    <p:extLst>
      <p:ext uri="{BB962C8B-B14F-4D97-AF65-F5344CB8AC3E}">
        <p14:creationId xmlns:p14="http://schemas.microsoft.com/office/powerpoint/2010/main" val="761300503"/>
      </p:ext>
    </p:extLst>
  </p:cSld>
  <p:clrMapOvr>
    <a:masterClrMapping/>
  </p:clrMapOvr>
</p:sld>
</file>

<file path=ppt/theme/theme1.xml><?xml version="1.0" encoding="utf-8"?>
<a:theme xmlns:a="http://schemas.openxmlformats.org/drawingml/2006/main" name="Beehiv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file:///C:/Program%20Files/LibreOffice/share/template/common/presnt/Beehive.otp</Template>
  <TotalTime>2643</TotalTime>
  <Words>2096</Words>
  <Application>Microsoft Office PowerPoint</Application>
  <PresentationFormat>Custom</PresentationFormat>
  <Paragraphs>636</Paragraphs>
  <Slides>37</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Arial</vt:lpstr>
      <vt:lpstr>Calibri</vt:lpstr>
      <vt:lpstr>Cambria Math</vt:lpstr>
      <vt:lpstr>Gill Sans MT</vt:lpstr>
      <vt:lpstr>Liberation Sans</vt:lpstr>
      <vt:lpstr>Liberation Serif</vt:lpstr>
      <vt:lpstr>StarSymbol</vt:lpstr>
      <vt:lpstr>Times New Roman</vt:lpstr>
      <vt:lpstr>Wingdings</vt:lpstr>
      <vt:lpstr>Beehive</vt:lpstr>
      <vt:lpstr>Default</vt:lpstr>
      <vt:lpstr>PowerPoint Presentation</vt:lpstr>
      <vt:lpstr>OUTLINE</vt:lpstr>
      <vt:lpstr>INTRODUCTION</vt:lpstr>
      <vt:lpstr>PowerPoint Presentation</vt:lpstr>
      <vt:lpstr>PowerPoint Presentation</vt:lpstr>
      <vt:lpstr>PowerPoint Presentation</vt:lpstr>
      <vt:lpstr>PowerPoint Presentation</vt:lpstr>
      <vt:lpstr>PowerPoint Presentation</vt:lpstr>
      <vt:lpstr>PowerPoint Presentation</vt:lpstr>
      <vt:lpstr>DRUDGERY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 test for Equality of  Variance </vt:lpstr>
      <vt:lpstr>PowerPoint Presentation</vt:lpstr>
      <vt:lpstr>Equality of  Mean </vt:lpstr>
      <vt:lpstr>PowerPoint Presentation</vt:lpstr>
      <vt:lpstr>PowerPoint Presentation</vt:lpstr>
      <vt:lpstr>PowerPoint Presentation</vt:lpstr>
      <vt:lpstr>PowerPoint Presentation</vt:lpstr>
      <vt:lpstr>Chi-square test</vt:lpstr>
      <vt:lpstr>K MODES CLUSTERING</vt:lpstr>
      <vt:lpstr>PowerPoint Presentation</vt:lpstr>
      <vt:lpstr>PowerPoint Presentation</vt:lpstr>
      <vt:lpstr>CORRESPONDENCE ANALYSIS</vt:lpstr>
      <vt:lpstr>PowerPoint Presentation</vt:lpstr>
      <vt:lpstr>PowerPoint Presentation</vt:lpstr>
      <vt:lpstr>SUMMARY</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Beehive</dc:title>
  <dc:creator>acer</dc:creator>
  <cp:lastModifiedBy>Dipak Bariya</cp:lastModifiedBy>
  <cp:revision>178</cp:revision>
  <dcterms:created xsi:type="dcterms:W3CDTF">2021-01-28T14:58:51Z</dcterms:created>
  <dcterms:modified xsi:type="dcterms:W3CDTF">2021-06-26T07:09:41Z</dcterms:modified>
</cp:coreProperties>
</file>