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60" r:id="rId3"/>
    <p:sldId id="259" r:id="rId4"/>
    <p:sldId id="262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91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1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5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0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54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rlit.toulouse.inra.fr/cgi-bin/CG" TargetMode="External"/><Relationship Id="rId2" Type="http://schemas.openxmlformats.org/officeDocument/2006/relationships/hyperlink" Target="https://miat.inrae.fr/CarthaGene/CarthaGene-releases.htm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miat.inrae.fr/CarthaGene/tclpack/ActiveTcl8.4.19.4.292682-win32-ix86-threaded.exe" TargetMode="External"/><Relationship Id="rId4" Type="http://schemas.openxmlformats.org/officeDocument/2006/relationships/hyperlink" Target="https://miat.inrae.fr/CarthaGene/install-1.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gene.org/qgene/current/docs/manual/Main_window.html" TargetMode="External"/><Relationship Id="rId2" Type="http://schemas.openxmlformats.org/officeDocument/2006/relationships/hyperlink" Target="http://www.qgene.org/qgene/download.php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oracle.com/java/technologies/javase-download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asseladmin/tassel-5-source/wiki/UserManual" TargetMode="External"/><Relationship Id="rId2" Type="http://schemas.openxmlformats.org/officeDocument/2006/relationships/hyperlink" Target="https://www.maizegenetics.net/tasse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tassel.bitbucket.io/docs/bradbury2007bioinformatics.pdf" TargetMode="External"/><Relationship Id="rId4" Type="http://schemas.openxmlformats.org/officeDocument/2006/relationships/hyperlink" Target="https://www.oracle.com/java/technologies/javase-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s.com/index.html" TargetMode="External"/><Relationship Id="rId2" Type="http://schemas.openxmlformats.org/officeDocument/2006/relationships/hyperlink" Target="https://www.textpad.com/download/index.html#downloads8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anmamidi/QuantGenomics_Workshop_Nov2020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u9TgrtY53txgFfjH7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5467"/>
            <a:ext cx="10769600" cy="636693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3600" b="1" cap="none" dirty="0">
                <a:latin typeface="+mn-lt"/>
              </a:rPr>
              <a:t>Workshop on 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4400" b="1" dirty="0">
                <a:latin typeface="+mn-lt"/>
              </a:rPr>
              <a:t>“Quantitative Genetics and Genomics in Plant Breeding”</a:t>
            </a:r>
            <a:br>
              <a:rPr lang="en-IN" b="1" dirty="0">
                <a:latin typeface="+mn-lt"/>
              </a:rPr>
            </a:br>
            <a:r>
              <a:rPr lang="en-IN" sz="3600" b="1" dirty="0">
                <a:latin typeface="+mn-lt"/>
              </a:rPr>
              <a:t>N</a:t>
            </a:r>
            <a:r>
              <a:rPr lang="en-IN" sz="3600" b="1" cap="none" dirty="0">
                <a:latin typeface="+mn-lt"/>
              </a:rPr>
              <a:t>ov</a:t>
            </a:r>
            <a:r>
              <a:rPr lang="en-IN" sz="3600" b="1" dirty="0">
                <a:latin typeface="+mn-lt"/>
              </a:rPr>
              <a:t> 23-27, 2020</a:t>
            </a:r>
            <a:br>
              <a:rPr lang="en-IN" sz="3600" b="1" dirty="0">
                <a:latin typeface="+mn-lt"/>
              </a:rPr>
            </a:br>
            <a:r>
              <a:rPr lang="en-IN" sz="3600" b="1" dirty="0">
                <a:latin typeface="+mn-lt"/>
              </a:rPr>
              <a:t>P</a:t>
            </a:r>
            <a:r>
              <a:rPr lang="en-IN" sz="3600" b="1" cap="none" dirty="0">
                <a:latin typeface="+mn-lt"/>
              </a:rPr>
              <a:t>resenters: Sujan </a:t>
            </a:r>
            <a:r>
              <a:rPr lang="en-IN" sz="3600" b="1" cap="none" dirty="0" err="1">
                <a:latin typeface="+mn-lt"/>
              </a:rPr>
              <a:t>Mamidi</a:t>
            </a:r>
            <a:r>
              <a:rPr lang="en-IN" sz="3600" b="1" cap="none" dirty="0">
                <a:latin typeface="+mn-lt"/>
              </a:rPr>
              <a:t> &amp; </a:t>
            </a:r>
            <a:r>
              <a:rPr lang="en-IN" sz="3600" b="1" cap="none" dirty="0" err="1">
                <a:latin typeface="+mn-lt"/>
              </a:rPr>
              <a:t>Divyashree</a:t>
            </a:r>
            <a:r>
              <a:rPr lang="en-IN" sz="3600" b="1" cap="none" dirty="0">
                <a:latin typeface="+mn-lt"/>
              </a:rPr>
              <a:t> </a:t>
            </a:r>
            <a:r>
              <a:rPr lang="en-IN" sz="3600" b="1" cap="none" dirty="0" err="1">
                <a:latin typeface="+mn-lt"/>
              </a:rPr>
              <a:t>Nageswaran</a:t>
            </a:r>
            <a:br>
              <a:rPr lang="en-IN" b="1" dirty="0">
                <a:latin typeface="+mn-lt"/>
              </a:rPr>
            </a:br>
            <a:r>
              <a:rPr lang="en-IN" sz="4000" b="1" cap="none" dirty="0">
                <a:latin typeface="+mn-lt"/>
              </a:rPr>
              <a:t>Organized by</a:t>
            </a:r>
            <a:r>
              <a:rPr lang="en-US" sz="4400" dirty="0">
                <a:latin typeface="+mn-lt"/>
              </a:rPr>
              <a:t> </a:t>
            </a:r>
            <a:endParaRPr lang="en-IN" altLang="en-US" sz="4400" b="1" dirty="0">
              <a:latin typeface="+mn-lt"/>
              <a:cs typeface="Times New Roman" panose="020206030504050203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B5945-7CE2-3B43-8F83-27C7E4E4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92" y="4909206"/>
            <a:ext cx="4561416" cy="123759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47C8DC-72DF-B44E-8BF3-34AAC677C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89416"/>
              </p:ext>
            </p:extLst>
          </p:nvPr>
        </p:nvGraphicFramePr>
        <p:xfrm>
          <a:off x="1766643" y="1388534"/>
          <a:ext cx="8520175" cy="42671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99152">
                  <a:extLst>
                    <a:ext uri="{9D8B030D-6E8A-4147-A177-3AD203B41FA5}">
                      <a16:colId xmlns:a16="http://schemas.microsoft.com/office/drawing/2014/main" val="811539242"/>
                    </a:ext>
                  </a:extLst>
                </a:gridCol>
                <a:gridCol w="6221023">
                  <a:extLst>
                    <a:ext uri="{9D8B030D-6E8A-4147-A177-3AD203B41FA5}">
                      <a16:colId xmlns:a16="http://schemas.microsoft.com/office/drawing/2014/main" val="3176795050"/>
                    </a:ext>
                  </a:extLst>
                </a:gridCol>
              </a:tblGrid>
              <a:tr h="722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u="sng" dirty="0">
                          <a:effectLst/>
                        </a:rPr>
                        <a:t>Date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u="sng">
                          <a:effectLst/>
                        </a:rPr>
                        <a:t>Topic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527881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23-11-2020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Concepts of Quantitative Genetics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900503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</a:rPr>
                        <a:t>24-11-2020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Linkage Mapping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631672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</a:rPr>
                        <a:t>25-11-2020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QTL Mapping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825584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>
                          <a:effectLst/>
                        </a:rPr>
                        <a:t>26-11-2020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GWAS – Part 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992982"/>
                  </a:ext>
                </a:extLst>
              </a:tr>
              <a:tr h="7089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27-11-2020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dirty="0">
                          <a:effectLst/>
                        </a:rPr>
                        <a:t>GWAS – Part-2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2670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DDDA17C-487B-A342-A106-6D25F3A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6788" y="465969"/>
            <a:ext cx="156187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Workshop schedule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18930-F532-C44D-BA68-526A8F556630}"/>
              </a:ext>
            </a:extLst>
          </p:cNvPr>
          <p:cNvSpPr txBox="1"/>
          <p:nvPr/>
        </p:nvSpPr>
        <p:spPr>
          <a:xfrm>
            <a:off x="3014133" y="465969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WORKSHOP SCHEDULE</a:t>
            </a:r>
          </a:p>
        </p:txBody>
      </p:sp>
    </p:spTree>
    <p:extLst>
      <p:ext uri="{BB962C8B-B14F-4D97-AF65-F5344CB8AC3E}">
        <p14:creationId xmlns:p14="http://schemas.microsoft.com/office/powerpoint/2010/main" val="3489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267970"/>
            <a:ext cx="11256433" cy="611695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altLang="en-US" sz="3600" b="1" u="sng" dirty="0">
                <a:cs typeface="Times New Roman" panose="02020603050405020304" charset="0"/>
                <a:sym typeface="+mn-ea"/>
              </a:rPr>
              <a:t>Linkage map</a:t>
            </a:r>
          </a:p>
          <a:p>
            <a:pPr>
              <a:lnSpc>
                <a:spcPct val="100000"/>
              </a:lnSpc>
            </a:pPr>
            <a:r>
              <a:rPr lang="en-IN" altLang="en-US" sz="3200" b="1" dirty="0" err="1">
                <a:cs typeface="Times New Roman" panose="02020603050405020304" charset="0"/>
                <a:sym typeface="+mn-ea"/>
              </a:rPr>
              <a:t>Carthagene</a:t>
            </a:r>
            <a:endParaRPr lang="en-IN" altLang="en-US" sz="3200" b="1" dirty="0"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hlinkClick r:id="rId2"/>
              </a:rPr>
              <a:t>https://miat.inrae.fr/CarthaGene/CarthaGene-releases.html</a:t>
            </a:r>
            <a:r>
              <a:rPr lang="en-US" sz="2400" cap="none" dirty="0"/>
              <a:t>. </a:t>
            </a:r>
            <a:r>
              <a:rPr lang="en-US" sz="3200" cap="none" dirty="0"/>
              <a:t>(or)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hlinkClick r:id="rId3"/>
              </a:rPr>
              <a:t>http://carlit.toulouse.inra.fr/cgi-bin/CG</a:t>
            </a:r>
            <a:r>
              <a:rPr lang="en-US" sz="2400" cap="none" dirty="0"/>
              <a:t> </a:t>
            </a:r>
            <a:endParaRPr lang="en-US" sz="2400" b="1" u="sng" cap="none" dirty="0"/>
          </a:p>
          <a:p>
            <a:pPr marL="0" indent="0">
              <a:buNone/>
            </a:pPr>
            <a:r>
              <a:rPr lang="en-US" sz="2400" b="1" u="sng" cap="none" dirty="0"/>
              <a:t>Instructions: </a:t>
            </a:r>
            <a:r>
              <a:rPr lang="en-US" sz="2400" cap="none" dirty="0">
                <a:hlinkClick r:id="rId4"/>
              </a:rPr>
              <a:t>https://miat.inrae.fr/CarthaGene/install-1.2.html</a:t>
            </a:r>
            <a:r>
              <a:rPr lang="en-US" sz="2400" cap="none" dirty="0"/>
              <a:t> </a:t>
            </a:r>
          </a:p>
          <a:p>
            <a:pPr marL="0" indent="0">
              <a:buNone/>
            </a:pPr>
            <a:r>
              <a:rPr lang="en-US" sz="2400" b="1" u="sng" cap="none" dirty="0"/>
              <a:t>Prerequisites:</a:t>
            </a:r>
          </a:p>
          <a:p>
            <a:pPr lvl="1"/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ActiveTcl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  8.4 </a:t>
            </a:r>
            <a:r>
              <a:rPr lang="en-IN" altLang="en-US" sz="2400" cap="none" dirty="0">
                <a:cs typeface="Times New Roman" panose="02020603050405020304" charset="0"/>
                <a:sym typeface="+mn-ea"/>
                <a:hlinkClick r:id="rId5"/>
              </a:rPr>
              <a:t>https://miat.inrae.fr/CarthaGene/tclpack/ActiveTcl8.4.19.4.292682-win32-ix86-threaded.exe</a:t>
            </a:r>
            <a:endParaRPr lang="en-IN" altLang="en-US" sz="2400" cap="none" dirty="0">
              <a:cs typeface="Times New Roman" panose="02020603050405020304" charset="0"/>
              <a:sym typeface="+mn-ea"/>
            </a:endParaRPr>
          </a:p>
          <a:p>
            <a:pPr marL="15875" lvl="1" indent="0">
              <a:buNone/>
            </a:pPr>
            <a:r>
              <a:rPr lang="en-IN" altLang="en-US" sz="2400" b="1" u="sng" dirty="0">
                <a:sym typeface="+mn-ea"/>
              </a:rPr>
              <a:t>CITATION: 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S. de </a:t>
            </a:r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Givry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, M. </a:t>
            </a:r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Bouchez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, P. </a:t>
            </a:r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Chabrier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, D. Milan, et T. </a:t>
            </a:r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Schiex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 (2005). CARTHAGENE: </a:t>
            </a:r>
            <a:r>
              <a:rPr lang="en-IN" altLang="en-US" sz="2400" cap="none" dirty="0" err="1">
                <a:cs typeface="Times New Roman" panose="02020603050405020304" charset="0"/>
                <a:sym typeface="+mn-ea"/>
              </a:rPr>
              <a:t>multipopulation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 integrated genetic and radiated hybrid mapping. Bioinformatics, 21(8): 1703-1704 .</a:t>
            </a:r>
          </a:p>
          <a:p>
            <a:pPr lvl="1"/>
            <a:endParaRPr lang="en-IN" altLang="en-US" sz="2400" dirty="0">
              <a:cs typeface="Times New Roman" panose="02020603050405020304" charset="0"/>
              <a:sym typeface="+mn-ea"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9F5B-2BB6-CA49-B991-0B206B1B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474133"/>
            <a:ext cx="11650133" cy="6096000"/>
          </a:xfrm>
        </p:spPr>
        <p:txBody>
          <a:bodyPr>
            <a:normAutofit fontScale="92500" lnSpcReduction="20000"/>
          </a:bodyPr>
          <a:lstStyle/>
          <a:p>
            <a:pPr marL="457200" lvl="1" indent="0" algn="ctr">
              <a:buNone/>
            </a:pPr>
            <a:r>
              <a:rPr lang="en-IN" altLang="en-US" sz="3900" b="1" u="sng" cap="none" dirty="0">
                <a:cs typeface="Times New Roman" panose="02020603050405020304" charset="0"/>
                <a:sym typeface="+mn-ea"/>
              </a:rPr>
              <a:t>QTL MAPPING</a:t>
            </a:r>
          </a:p>
          <a:p>
            <a:pPr lvl="1"/>
            <a:r>
              <a:rPr lang="en-IN" altLang="en-US" sz="3900" b="1" cap="none" dirty="0" err="1">
                <a:cs typeface="Times New Roman" panose="02020603050405020304" charset="0"/>
                <a:sym typeface="+mn-ea"/>
              </a:rPr>
              <a:t>Qgene</a:t>
            </a:r>
            <a:r>
              <a:rPr lang="en-IN" altLang="en-US" sz="3900" b="1" cap="none" dirty="0">
                <a:cs typeface="Times New Roman" panose="02020603050405020304" charset="0"/>
                <a:sym typeface="+mn-ea"/>
              </a:rPr>
              <a:t>:  </a:t>
            </a:r>
            <a:r>
              <a:rPr lang="en-IN" altLang="en-US" sz="3100" cap="none" dirty="0">
                <a:cs typeface="Times New Roman" panose="02020603050405020304" charset="0"/>
                <a:sym typeface="+mn-ea"/>
                <a:hlinkClick r:id="rId2"/>
              </a:rPr>
              <a:t>http://www.qgene.org/qgene/download.php</a:t>
            </a:r>
            <a:endParaRPr lang="en-IN" altLang="en-US" sz="31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IN" altLang="en-US" sz="28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r>
              <a:rPr lang="en-IN" altLang="en-US" sz="2800" b="1" u="sng" dirty="0">
                <a:sym typeface="+mn-ea"/>
              </a:rPr>
              <a:t>Manual: </a:t>
            </a:r>
          </a:p>
          <a:p>
            <a:pPr marL="457200" lvl="1" indent="0">
              <a:buNone/>
            </a:pPr>
            <a:r>
              <a:rPr lang="en-IN" altLang="en-US" sz="2800" cap="none" dirty="0">
                <a:cs typeface="Times New Roman" panose="02020603050405020304" charset="0"/>
                <a:hlinkClick r:id="rId3"/>
              </a:rPr>
              <a:t>http://www.qgene.org/qgene/current/docs/manual/Main_window.html</a:t>
            </a:r>
            <a:endParaRPr lang="en-IN" altLang="en-US" sz="2800" cap="none" dirty="0"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IN" altLang="en-US" sz="2800" cap="none" dirty="0"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 b="1" u="sng" dirty="0"/>
              <a:t>Prerequisites:</a:t>
            </a:r>
            <a:endParaRPr lang="en-IN" altLang="en-US" sz="2800" b="1" u="sng" cap="none" dirty="0">
              <a:cs typeface="Times New Roman" panose="02020603050405020304" charset="0"/>
              <a:sym typeface="+mn-ea"/>
            </a:endParaRPr>
          </a:p>
          <a:p>
            <a:pPr lvl="1"/>
            <a:r>
              <a:rPr lang="en-IN" altLang="en-US" sz="2800" cap="none" dirty="0">
                <a:cs typeface="Times New Roman" panose="02020603050405020304" charset="0"/>
                <a:sym typeface="+mn-ea"/>
              </a:rPr>
              <a:t>Java JDK - </a:t>
            </a:r>
            <a:r>
              <a:rPr lang="en-IN" altLang="en-US" sz="2800" cap="none" dirty="0">
                <a:cs typeface="Times New Roman" panose="02020603050405020304" charset="0"/>
                <a:sym typeface="+mn-ea"/>
                <a:hlinkClick r:id="rId4"/>
              </a:rPr>
              <a:t>https://www.oracle.com/java/technologies/javase-downloads.html</a:t>
            </a:r>
            <a:endParaRPr lang="en-IN" altLang="en-US" sz="28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US" sz="2800" b="1" cap="none" dirty="0"/>
          </a:p>
          <a:p>
            <a:pPr marL="457200" lvl="1" indent="0">
              <a:buNone/>
            </a:pPr>
            <a:r>
              <a:rPr lang="en-IN" altLang="en-US" sz="2800" b="1" u="sng" dirty="0">
                <a:sym typeface="+mn-ea"/>
              </a:rPr>
              <a:t>CITATION: </a:t>
            </a:r>
            <a:r>
              <a:rPr lang="en-US" sz="2800" cap="none" dirty="0" err="1"/>
              <a:t>Joehanes</a:t>
            </a:r>
            <a:r>
              <a:rPr lang="en-US" sz="2800" cap="none" dirty="0"/>
              <a:t> R, Nelson JC. (2008). </a:t>
            </a:r>
            <a:r>
              <a:rPr lang="en-US" sz="2800" cap="none" dirty="0" err="1"/>
              <a:t>QGene</a:t>
            </a:r>
            <a:r>
              <a:rPr lang="en-US" sz="2800" cap="none" dirty="0"/>
              <a:t> 4.0, an extensible Java QTL-analysis platform. Bioinformatics 24: 2788-2789</a:t>
            </a:r>
            <a:r>
              <a:rPr lang="en-US" sz="2800" dirty="0"/>
              <a:t>.</a:t>
            </a:r>
            <a:br>
              <a:rPr lang="en-US" sz="2800" dirty="0"/>
            </a:br>
            <a:endParaRPr lang="en-IN" altLang="en-US" sz="2800" dirty="0">
              <a:cs typeface="Times New Roman" panose="020206030504050203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7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4300-8B3E-3E4D-BE31-42A9CF6A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2" y="474133"/>
            <a:ext cx="11565467" cy="53170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altLang="en-US" sz="3600" b="1" u="sng" dirty="0">
                <a:cs typeface="Times New Roman" panose="02020603050405020304" charset="0"/>
                <a:sym typeface="+mn-ea"/>
              </a:rPr>
              <a:t>Association mapping</a:t>
            </a:r>
            <a:endParaRPr lang="en-IN" altLang="en-US" sz="3600" u="sng" dirty="0">
              <a:cs typeface="Times New Roman" panose="02020603050405020304" charset="0"/>
              <a:sym typeface="+mn-ea"/>
            </a:endParaRPr>
          </a:p>
          <a:p>
            <a:pPr lvl="1"/>
            <a:r>
              <a:rPr lang="en-IN" altLang="en-US" sz="3900" b="1" cap="none" dirty="0">
                <a:cs typeface="Times New Roman" panose="02020603050405020304" charset="0"/>
                <a:sym typeface="+mn-ea"/>
              </a:rPr>
              <a:t>TASSEL</a:t>
            </a:r>
            <a:r>
              <a:rPr lang="en-IN" altLang="en-US" sz="3200" b="1" cap="none" dirty="0">
                <a:cs typeface="Times New Roman" panose="02020603050405020304" charset="0"/>
                <a:sym typeface="+mn-ea"/>
              </a:rPr>
              <a:t> - </a:t>
            </a:r>
            <a:r>
              <a:rPr lang="en-IN" altLang="en-US" sz="2800" cap="none" dirty="0">
                <a:cs typeface="Times New Roman" panose="02020603050405020304" charset="0"/>
                <a:sym typeface="+mn-ea"/>
                <a:hlinkClick r:id="rId2"/>
              </a:rPr>
              <a:t>https://www.maizegenetics.net/tassel</a:t>
            </a:r>
            <a:endParaRPr lang="en-IN" altLang="en-US" sz="28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IN" altLang="en-US" sz="2400" b="1" u="sng" dirty="0">
              <a:sym typeface="+mn-ea"/>
            </a:endParaRPr>
          </a:p>
          <a:p>
            <a:pPr marL="457200" lvl="1" indent="0">
              <a:buNone/>
            </a:pPr>
            <a:r>
              <a:rPr lang="en-IN" altLang="en-US" sz="2400" b="1" u="sng" dirty="0">
                <a:sym typeface="+mn-ea"/>
              </a:rPr>
              <a:t>Manual: </a:t>
            </a:r>
          </a:p>
          <a:p>
            <a:pPr marL="457200" lvl="1" indent="0">
              <a:buNone/>
            </a:pPr>
            <a:r>
              <a:rPr lang="en-IN" sz="2400" cap="none" dirty="0">
                <a:cs typeface="Times New Roman" panose="02020603050405020304" charset="0"/>
                <a:sym typeface="+mn-ea"/>
                <a:hlinkClick r:id="rId3"/>
              </a:rPr>
              <a:t>https://bitbucket.org/tasseladmin/tassel-5-source/wiki/UserManual</a:t>
            </a:r>
            <a:endParaRPr lang="en-IN" sz="24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US" sz="2400" b="1" u="sng" dirty="0"/>
          </a:p>
          <a:p>
            <a:pPr marL="457200" lvl="1" indent="0">
              <a:buNone/>
            </a:pPr>
            <a:r>
              <a:rPr lang="en-US" sz="2400" b="1" u="sng" dirty="0"/>
              <a:t>Prerequisites:</a:t>
            </a:r>
            <a:endParaRPr lang="en-IN" altLang="en-US" sz="2400" b="1" u="sng" cap="none" dirty="0">
              <a:cs typeface="Times New Roman" panose="02020603050405020304" charset="0"/>
              <a:sym typeface="+mn-ea"/>
            </a:endParaRPr>
          </a:p>
          <a:p>
            <a:pPr lvl="1"/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Java - </a:t>
            </a:r>
            <a:r>
              <a:rPr lang="en-IN" altLang="en-US" sz="2400" cap="none" dirty="0">
                <a:cs typeface="Times New Roman" panose="02020603050405020304" charset="0"/>
                <a:sym typeface="+mn-ea"/>
                <a:hlinkClick r:id="rId4"/>
              </a:rPr>
              <a:t>https://www.oracle.com/java/technologies/javase-downloads.html</a:t>
            </a:r>
            <a:endParaRPr lang="en-IN" altLang="en-US" sz="2400" cap="none" dirty="0"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IN" altLang="en-US" sz="2400" b="1" u="sng" dirty="0">
              <a:sym typeface="+mn-ea"/>
            </a:endParaRPr>
          </a:p>
          <a:p>
            <a:pPr marL="457200" lvl="1" indent="0">
              <a:buNone/>
            </a:pPr>
            <a:r>
              <a:rPr lang="en-IN" altLang="en-US" sz="2400" b="1" u="sng" dirty="0">
                <a:sym typeface="+mn-ea"/>
              </a:rPr>
              <a:t>CITATION:</a:t>
            </a:r>
            <a:r>
              <a:rPr lang="en-IN" altLang="en-US" sz="2400" b="1" u="sng" cap="none" dirty="0">
                <a:cs typeface="Times New Roman" panose="02020603050405020304" charset="0"/>
                <a:sym typeface="+mn-ea"/>
              </a:rPr>
              <a:t> </a:t>
            </a:r>
            <a:r>
              <a:rPr lang="en-US" sz="2400" cap="none" dirty="0"/>
              <a:t>Bradbury PJ, Zhang Z, Kroon DE, </a:t>
            </a:r>
            <a:r>
              <a:rPr lang="en-US" sz="2400" cap="none" dirty="0" err="1"/>
              <a:t>Casstevens</a:t>
            </a:r>
            <a:r>
              <a:rPr lang="en-US" sz="2400" cap="none" dirty="0"/>
              <a:t> TM, </a:t>
            </a:r>
            <a:r>
              <a:rPr lang="en-US" sz="2400" cap="none" dirty="0" err="1"/>
              <a:t>Ramdoss</a:t>
            </a:r>
            <a:r>
              <a:rPr lang="en-US" sz="2400" cap="none" dirty="0"/>
              <a:t> Y, Buckler ES. (2007) </a:t>
            </a:r>
            <a:r>
              <a:rPr lang="en-US" sz="2400" cap="none" dirty="0">
                <a:hlinkClick r:id="rId5" tooltip="TASSEL: Software for association mapping of complex traits in diverse samples"/>
              </a:rPr>
              <a:t>TASSEL: Software for association mapping of complex traits in diverse samples.</a:t>
            </a:r>
            <a:r>
              <a:rPr lang="en-US" sz="2400" cap="none" dirty="0"/>
              <a:t> </a:t>
            </a:r>
            <a:r>
              <a:rPr lang="en-US" sz="2400" i="1" cap="none" dirty="0"/>
              <a:t>Bioinformatics</a:t>
            </a:r>
            <a:r>
              <a:rPr lang="en-US" sz="2400" cap="none" dirty="0"/>
              <a:t> </a:t>
            </a:r>
            <a:r>
              <a:rPr lang="en-US" sz="2400" b="1" cap="none" dirty="0"/>
              <a:t>23</a:t>
            </a:r>
            <a:r>
              <a:rPr lang="en-US" sz="2400" cap="none" dirty="0"/>
              <a:t>:2633-2635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762A-FA14-6140-9A0C-845E9B70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524933"/>
            <a:ext cx="11125200" cy="5266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cap="none" dirty="0"/>
              <a:t>Other Software</a:t>
            </a:r>
          </a:p>
          <a:p>
            <a:r>
              <a:rPr lang="en-IN" altLang="en-US" sz="3600" b="1" cap="none" dirty="0" err="1">
                <a:cs typeface="Times New Roman" panose="02020603050405020304" charset="0"/>
                <a:sym typeface="+mn-ea"/>
              </a:rPr>
              <a:t>Textpad</a:t>
            </a:r>
            <a:r>
              <a:rPr lang="en-IN" altLang="en-US" sz="2400" cap="none" dirty="0">
                <a:cs typeface="Times New Roman" panose="02020603050405020304" charset="0"/>
                <a:sym typeface="+mn-ea"/>
              </a:rPr>
              <a:t> - </a:t>
            </a:r>
            <a:r>
              <a:rPr lang="en-IN" altLang="en-US" sz="2600" cap="none" dirty="0">
                <a:cs typeface="Times New Roman" panose="02020603050405020304" charset="0"/>
                <a:sym typeface="+mn-ea"/>
                <a:hlinkClick r:id="rId2"/>
              </a:rPr>
              <a:t>https://www.textpad.com/download/index.html#downloads8</a:t>
            </a:r>
            <a:r>
              <a:rPr lang="en-IN" altLang="en-US" sz="2600" cap="none" dirty="0">
                <a:cs typeface="Times New Roman" panose="02020603050405020304" charset="0"/>
                <a:sym typeface="+mn-ea"/>
              </a:rPr>
              <a:t> </a:t>
            </a:r>
          </a:p>
          <a:p>
            <a:r>
              <a:rPr lang="en-US" sz="2600" b="1" cap="none" dirty="0"/>
              <a:t>Microsoft Excel </a:t>
            </a:r>
            <a:r>
              <a:rPr lang="en-US" sz="2600" cap="none" dirty="0"/>
              <a:t>or </a:t>
            </a:r>
            <a:r>
              <a:rPr lang="en-US" sz="2600" b="1" cap="none" dirty="0"/>
              <a:t>WPS office (</a:t>
            </a:r>
            <a:r>
              <a:rPr lang="en-US" sz="2600" cap="none" dirty="0">
                <a:hlinkClick r:id="rId3"/>
              </a:rPr>
              <a:t>https://www.wps.com/index.html</a:t>
            </a:r>
            <a:r>
              <a:rPr lang="en-US" sz="2600" cap="non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622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05A-557A-6F46-BBCF-C58E5AEA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E33B-D15E-9941-8523-00218928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hlinkClick r:id="rId2"/>
              </a:rPr>
              <a:t>https://github.com/sujanmamidi/QuantGenomics_Workshop_Nov2020</a:t>
            </a:r>
            <a:endParaRPr lang="en-US" sz="2400" cap="none" dirty="0"/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70261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546D-3D52-1D4A-A56A-91FE1A9D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CD2-0497-8446-AF34-FA858883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2"/>
              </a:rPr>
              <a:t>https://forms.gle/u9TgrtY53txgFfjH7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475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{D479997D-7E0C-2049-A055-B834D80D1A2D}tf10001073</Template>
  <TotalTime>71</TotalTime>
  <Words>403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Droplet</vt:lpstr>
      <vt:lpstr>Workshop on  “Quantitative Genetics and Genomics in Plant Breeding” Nov 23-27, 2020 Presenters: Sujan Mamidi &amp; Divyashree Nageswaran Organized by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and Data</vt:lpstr>
      <vt:lpstr>Your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Requirements</dc:title>
  <dc:creator/>
  <cp:lastModifiedBy>sujan</cp:lastModifiedBy>
  <cp:revision>18</cp:revision>
  <dcterms:created xsi:type="dcterms:W3CDTF">2019-07-07T21:50:00Z</dcterms:created>
  <dcterms:modified xsi:type="dcterms:W3CDTF">2020-11-23T03:37:24Z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