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  <p:sldMasterId id="2147483786" r:id="rId2"/>
  </p:sldMasterIdLst>
  <p:notesMasterIdLst>
    <p:notesMasterId r:id="rId28"/>
  </p:notesMasterIdLst>
  <p:sldIdLst>
    <p:sldId id="420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10" r:id="rId15"/>
    <p:sldId id="411" r:id="rId16"/>
    <p:sldId id="433" r:id="rId17"/>
    <p:sldId id="434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443" r:id="rId26"/>
    <p:sldId id="44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5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EE2AB-C878-43CB-80F9-6105DC70C3EF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19AE5-358E-4A13-A7D7-B44BBD947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6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9pPr>
          </a:lstStyle>
          <a:p>
            <a:fld id="{439D7D05-7F5C-4CDD-9449-FBDFB702A029}" type="slidenum">
              <a:rPr lang="en-US" altLang="en-US" sz="1400">
                <a:solidFill>
                  <a:srgbClr val="000000"/>
                </a:solidFill>
              </a:rPr>
              <a:pPr/>
              <a:t>13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368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4450" cy="35972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2575" cy="43164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72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9pPr>
          </a:lstStyle>
          <a:p>
            <a:fld id="{506BCA7F-C448-4B10-B415-831177564AC8}" type="slidenum">
              <a:rPr lang="en-US" altLang="en-US" sz="1400">
                <a:solidFill>
                  <a:srgbClr val="000000"/>
                </a:solidFill>
              </a:rPr>
              <a:pPr/>
              <a:t>14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378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89688" cy="35956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6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ESIT, Bangalore South Campus is now PES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22685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96C5B5-BF7E-4F0E-A37F-F110EC9EEF80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C1536A-A200-4BDB-9C08-83A39285F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59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96C5B5-BF7E-4F0E-A37F-F110EC9EEF80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C1536A-A200-4BDB-9C08-83A39285F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46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96C5B5-BF7E-4F0E-A37F-F110EC9EEF80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C1536A-A200-4BDB-9C08-83A39285F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77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386C-F92D-4F0C-972F-E69608579BB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396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386C-F92D-4F0C-972F-E69608579BB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251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386C-F92D-4F0C-972F-E69608579BB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983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386C-F92D-4F0C-972F-E69608579BB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334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386C-F92D-4F0C-972F-E69608579BB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7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386C-F92D-4F0C-972F-E69608579BB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339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386C-F92D-4F0C-972F-E69608579BB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810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386C-F92D-4F0C-972F-E69608579BB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22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ESIT, Bangalore South Campus is now PES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22685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sng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96C5B5-BF7E-4F0E-A37F-F110EC9EEF80}" type="datetimeFigureOut">
              <a:rPr lang="en-IN" smtClean="0"/>
              <a:t>05-08-2019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8229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386C-F92D-4F0C-972F-E69608579BB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063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386C-F92D-4F0C-972F-E69608579BB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40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386C-F92D-4F0C-972F-E69608579BB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12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ESIT, Bangalore South Campus is now PES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22685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96C5B5-BF7E-4F0E-A37F-F110EC9EEF80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C1536A-A200-4BDB-9C08-83A39285F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40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SIT, Bangalore South Campus is now PES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22685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96C5B5-BF7E-4F0E-A37F-F110EC9EEF80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C1536A-A200-4BDB-9C08-83A39285F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14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ESIT, Bangalore South Campus is now PES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22685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96C5B5-BF7E-4F0E-A37F-F110EC9EEF80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C1536A-A200-4BDB-9C08-83A39285F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95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PESIT, Bangalore South Campus is now PES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22685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96C5B5-BF7E-4F0E-A37F-F110EC9EEF80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C1536A-A200-4BDB-9C08-83A39285F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32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ESIT, Bangalore South Campus is now PES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22685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55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96C5B5-BF7E-4F0E-A37F-F110EC9EEF80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C1536A-A200-4BDB-9C08-83A39285F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39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96C5B5-BF7E-4F0E-A37F-F110EC9EEF80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C1536A-A200-4BDB-9C08-83A39285F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78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04094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C386C-F92D-4F0C-972F-E69608579BB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29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A2CC7A-399B-42BD-9EB4-5914CB647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UE18CS202: </a:t>
            </a:r>
            <a:br>
              <a:rPr lang="en-IN" dirty="0"/>
            </a:br>
            <a:r>
              <a:rPr lang="en-IN" dirty="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3B7AAB-76F5-4807-96DF-E6BFFE409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br>
              <a:rPr lang="en-US" dirty="0"/>
            </a:br>
            <a:r>
              <a:rPr lang="en-US" dirty="0"/>
              <a:t>PES UNIVERSITY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61B22A8-0A0C-41EB-A0F0-1D27CC13B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483600" cy="14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9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98CAE-AFF9-4997-A8CD-68D99BB1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  <a:endParaRPr lang="en-IN" u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338CC9-7974-4E69-B1CF-086F826C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structure is a class of data that can be characterized by its organization and the operations that are defined on it. Hence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altLang="en-US" b="1" dirty="0"/>
              <a:t>DS = Organized Data + Allowed operations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8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98CAE-AFF9-4997-A8CD-68D99BB1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Operations</a:t>
            </a:r>
            <a:endParaRPr lang="en-IN" u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338CC9-7974-4E69-B1CF-086F826C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Traversing</a:t>
            </a:r>
            <a:r>
              <a:rPr lang="en-US" dirty="0"/>
              <a:t>: Accessing each record exactly once so that certain terms  in the record may be proceeded.</a:t>
            </a:r>
          </a:p>
          <a:p>
            <a:r>
              <a:rPr lang="en-US" b="1" dirty="0"/>
              <a:t>Searching</a:t>
            </a:r>
            <a:r>
              <a:rPr lang="en-US" dirty="0"/>
              <a:t>: Finding the location of the record with a given key value.</a:t>
            </a:r>
          </a:p>
          <a:p>
            <a:r>
              <a:rPr lang="en-US" b="1" dirty="0"/>
              <a:t>Inserting</a:t>
            </a:r>
            <a:r>
              <a:rPr lang="en-US" dirty="0"/>
              <a:t>: Adding a new record to the structure.</a:t>
            </a:r>
          </a:p>
          <a:p>
            <a:r>
              <a:rPr lang="en-US" b="1" dirty="0"/>
              <a:t>Deleting</a:t>
            </a:r>
            <a:r>
              <a:rPr lang="en-US" dirty="0"/>
              <a:t>: Removing a record from the structure.</a:t>
            </a:r>
          </a:p>
          <a:p>
            <a:r>
              <a:rPr lang="en-US" b="1" dirty="0"/>
              <a:t>Sorting</a:t>
            </a:r>
            <a:r>
              <a:rPr lang="en-US" dirty="0"/>
              <a:t>: Arranging the records either in ascending or descending order according to some key.</a:t>
            </a:r>
          </a:p>
          <a:p>
            <a:r>
              <a:rPr lang="en-US" b="1" dirty="0"/>
              <a:t>Merging</a:t>
            </a:r>
            <a:r>
              <a:rPr lang="en-US" dirty="0"/>
              <a:t>: Combining the records in two different sorted files into a                 single sorted file.</a:t>
            </a:r>
          </a:p>
          <a:p>
            <a:r>
              <a:rPr lang="en-US" b="1" dirty="0"/>
              <a:t>Copying</a:t>
            </a:r>
            <a:r>
              <a:rPr lang="en-US" dirty="0"/>
              <a:t>: Records in one file are copied to another file.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2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98CAE-AFF9-4997-A8CD-68D99BB1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Data Structures</a:t>
            </a:r>
            <a:endParaRPr lang="en-IN" u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338CC9-7974-4E69-B1CF-086F826C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Data Structure</a:t>
            </a:r>
          </a:p>
          <a:p>
            <a:endParaRPr lang="en-US" dirty="0"/>
          </a:p>
          <a:p>
            <a:r>
              <a:rPr lang="en-US" dirty="0"/>
              <a:t>Compound Data Structure</a:t>
            </a:r>
          </a:p>
          <a:p>
            <a:endParaRPr lang="en-US" dirty="0"/>
          </a:p>
          <a:p>
            <a:r>
              <a:rPr lang="en-US" dirty="0"/>
              <a:t>Linear Data Structure</a:t>
            </a:r>
          </a:p>
          <a:p>
            <a:endParaRPr lang="en-US" dirty="0"/>
          </a:p>
          <a:p>
            <a:r>
              <a:rPr lang="en-US" dirty="0"/>
              <a:t>Non linear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2564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2" y="869007"/>
            <a:ext cx="7750176" cy="5795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774826" y="193676"/>
            <a:ext cx="775017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9pPr>
          </a:lstStyle>
          <a:p>
            <a:pPr algn="ctr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en-US" sz="4400" u="sng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 of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209977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22" y="1217805"/>
            <a:ext cx="7506101" cy="5411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713297" y="203301"/>
            <a:ext cx="9553876" cy="74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DejaVu LGC Sans" charset="0"/>
                <a:cs typeface="DejaVu LGC Sans" charset="0"/>
              </a:defRPr>
            </a:lvl9pPr>
          </a:lstStyle>
          <a:p>
            <a:pPr algn="ctr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en-US" sz="4400" u="sng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 of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7143035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98CAE-AFF9-4997-A8CD-68D99BB1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Data Structures</a:t>
            </a:r>
            <a:endParaRPr lang="en-IN" u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338CC9-7974-4E69-B1CF-086F826C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Simple Data Structure</a:t>
            </a:r>
            <a:r>
              <a:rPr lang="en-US" dirty="0"/>
              <a:t> can be constructed with the help of Primitive Data Structure. 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primitive data structure</a:t>
            </a:r>
            <a:r>
              <a:rPr lang="en-US" dirty="0"/>
              <a:t> used to represent the standard data types of any one of the computer languages. </a:t>
            </a:r>
          </a:p>
          <a:p>
            <a:endParaRPr lang="en-US" dirty="0"/>
          </a:p>
          <a:p>
            <a:r>
              <a:rPr lang="en-US" dirty="0"/>
              <a:t>Variables, arrays, pointers, structures, unions, etc. are examples of simple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2745642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98CAE-AFF9-4997-A8CD-68D99BB1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Data Structures</a:t>
            </a:r>
            <a:endParaRPr lang="en-IN" u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338CC9-7974-4E69-B1CF-086F826C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Compound Data Structure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Compound data structure can be </a:t>
            </a:r>
            <a:r>
              <a:rPr lang="en-US" b="1" dirty="0"/>
              <a:t>constructed</a:t>
            </a:r>
            <a:r>
              <a:rPr lang="en-US" dirty="0"/>
              <a:t> with the help of any one of the </a:t>
            </a:r>
            <a:r>
              <a:rPr lang="en-US" b="1" dirty="0"/>
              <a:t>primitive data structure</a:t>
            </a:r>
            <a:r>
              <a:rPr lang="en-US" dirty="0"/>
              <a:t> and it is having a specific functionality. It can be designed by user. It can be classified as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1) Linear Data Structure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2) Non-linear Data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95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98CAE-AFF9-4997-A8CD-68D99BB1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Structures</a:t>
            </a:r>
            <a:endParaRPr lang="en-IN" u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338CC9-7974-4E69-B1CF-086F826C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 linear Data structure elements are accessed in a sequence</a:t>
            </a:r>
          </a:p>
          <a:p>
            <a:pPr marL="0" indent="0">
              <a:buNone/>
            </a:pPr>
            <a:r>
              <a:rPr lang="en-US" dirty="0"/>
              <a:t>Operations applied on linear data structure :</a:t>
            </a:r>
          </a:p>
          <a:p>
            <a:r>
              <a:rPr lang="en-US" dirty="0"/>
              <a:t>Add an element</a:t>
            </a:r>
          </a:p>
          <a:p>
            <a:r>
              <a:rPr lang="en-US" dirty="0"/>
              <a:t>Delete an element</a:t>
            </a:r>
          </a:p>
          <a:p>
            <a:r>
              <a:rPr lang="en-US" dirty="0"/>
              <a:t>Traverse</a:t>
            </a:r>
          </a:p>
          <a:p>
            <a:r>
              <a:rPr lang="en-US" dirty="0"/>
              <a:t>Sort the list of elements</a:t>
            </a:r>
          </a:p>
          <a:p>
            <a:r>
              <a:rPr lang="en-US" dirty="0"/>
              <a:t>Search for a data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Stack, Queue, Tables, List, and Linked Lists.</a:t>
            </a:r>
          </a:p>
        </p:txBody>
      </p:sp>
    </p:spTree>
    <p:extLst>
      <p:ext uri="{BB962C8B-B14F-4D97-AF65-F5344CB8AC3E}">
        <p14:creationId xmlns:p14="http://schemas.microsoft.com/office/powerpoint/2010/main" val="3091180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98CAE-AFF9-4997-A8CD-68D99BB1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Data Structure</a:t>
            </a:r>
            <a:endParaRPr lang="en-IN" u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338CC9-7974-4E69-B1CF-086F826C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Non-linear data structure can be constructed as a collection of randomly distributed set of data item . In non-linear Data structure the relationship of adjacency is not maintained between the Data items.</a:t>
            </a:r>
          </a:p>
          <a:p>
            <a:pPr marL="0" indent="0">
              <a:buNone/>
            </a:pPr>
            <a:r>
              <a:rPr lang="en-US" dirty="0"/>
              <a:t>Operations applied on non-linear data structures :</a:t>
            </a:r>
          </a:p>
          <a:p>
            <a:pPr marL="0" indent="0">
              <a:buNone/>
            </a:pPr>
            <a:r>
              <a:rPr lang="en-US" dirty="0"/>
              <a:t>1. Add elements</a:t>
            </a:r>
          </a:p>
          <a:p>
            <a:pPr marL="0" indent="0">
              <a:buNone/>
            </a:pPr>
            <a:r>
              <a:rPr lang="en-US" dirty="0"/>
              <a:t>2. Delete elements</a:t>
            </a:r>
          </a:p>
          <a:p>
            <a:pPr marL="0" indent="0">
              <a:buNone/>
            </a:pPr>
            <a:r>
              <a:rPr lang="en-US" dirty="0"/>
              <a:t>3. Display the elements</a:t>
            </a:r>
          </a:p>
          <a:p>
            <a:pPr marL="0" indent="0">
              <a:buNone/>
            </a:pPr>
            <a:r>
              <a:rPr lang="en-US" dirty="0"/>
              <a:t>4. Sort the list of elements</a:t>
            </a:r>
          </a:p>
          <a:p>
            <a:pPr marL="0" indent="0">
              <a:buNone/>
            </a:pPr>
            <a:r>
              <a:rPr lang="en-US" dirty="0"/>
              <a:t>5. Search for a data element </a:t>
            </a:r>
          </a:p>
          <a:p>
            <a:pPr marL="0" indent="0">
              <a:buNone/>
            </a:pPr>
            <a:r>
              <a:rPr lang="en-US" dirty="0"/>
              <a:t>Example: Tree, Decision tree, Graph and Forest</a:t>
            </a:r>
          </a:p>
        </p:txBody>
      </p:sp>
    </p:spTree>
    <p:extLst>
      <p:ext uri="{BB962C8B-B14F-4D97-AF65-F5344CB8AC3E}">
        <p14:creationId xmlns:p14="http://schemas.microsoft.com/office/powerpoint/2010/main" val="3528923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98CAE-AFF9-4997-A8CD-68D99BB1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Data Structures</a:t>
            </a:r>
            <a:endParaRPr lang="en-IN" u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338CC9-7974-4E69-B1CF-086F826C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Array</a:t>
            </a:r>
          </a:p>
          <a:p>
            <a:pPr marL="0" indent="0">
              <a:buNone/>
            </a:pPr>
            <a:r>
              <a:rPr lang="en-US" dirty="0"/>
              <a:t>To represent/implement other data structures in memory</a:t>
            </a:r>
          </a:p>
          <a:p>
            <a:pPr marL="0" indent="0">
              <a:buNone/>
            </a:pPr>
            <a:r>
              <a:rPr lang="en-US" dirty="0"/>
              <a:t>To store files in memory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Linked Lists</a:t>
            </a:r>
          </a:p>
          <a:p>
            <a:pPr marL="0" indent="0">
              <a:buNone/>
            </a:pPr>
            <a:r>
              <a:rPr lang="en-US" dirty="0"/>
              <a:t>To represent/implement other data structures in memory</a:t>
            </a:r>
          </a:p>
          <a:p>
            <a:pPr marL="0" indent="0">
              <a:buNone/>
            </a:pPr>
            <a:r>
              <a:rPr lang="en-US" dirty="0"/>
              <a:t>To manipulate large numbers</a:t>
            </a:r>
          </a:p>
          <a:p>
            <a:pPr marL="0" indent="0">
              <a:buNone/>
            </a:pPr>
            <a:r>
              <a:rPr lang="en-US" dirty="0"/>
              <a:t>To dynamically allocate space in the main memory</a:t>
            </a:r>
          </a:p>
          <a:p>
            <a:pPr marL="0" indent="0">
              <a:buNone/>
            </a:pPr>
            <a:r>
              <a:rPr lang="en-US" dirty="0"/>
              <a:t>To allocate blocks in hard disk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8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98CAE-AFF9-4997-A8CD-68D99BB1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  <a:endParaRPr lang="en-IN" u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338CC9-7974-4E69-B1CF-086F826C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“Data Structures and Program Design in C”, </a:t>
            </a:r>
          </a:p>
          <a:p>
            <a:pPr marL="0" indent="0">
              <a:buNone/>
            </a:pPr>
            <a:r>
              <a:rPr lang="en-US" dirty="0"/>
              <a:t>Robert Kruse, </a:t>
            </a:r>
            <a:r>
              <a:rPr lang="en-US" dirty="0" err="1"/>
              <a:t>C.L.Tondo</a:t>
            </a:r>
            <a:r>
              <a:rPr lang="en-US" dirty="0"/>
              <a:t>, Bruce Leung and Shashi </a:t>
            </a:r>
            <a:r>
              <a:rPr lang="en-US" dirty="0" err="1"/>
              <a:t>Mogalla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Second Edition, /PHI, 2015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“Data Structures Using C and C++”,  Tanenbaum,  </a:t>
            </a:r>
            <a:r>
              <a:rPr lang="en-US" dirty="0" err="1"/>
              <a:t>Langsam</a:t>
            </a:r>
            <a:r>
              <a:rPr lang="en-US" dirty="0"/>
              <a:t>, </a:t>
            </a:r>
            <a:r>
              <a:rPr lang="en-US" dirty="0" err="1"/>
              <a:t>Augenstein</a:t>
            </a:r>
            <a:r>
              <a:rPr lang="en-US" dirty="0"/>
              <a:t> Pearson/Prentice Hall , 2nd Edition, 2015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656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98CAE-AFF9-4997-A8CD-68D99BB1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Data Structures</a:t>
            </a:r>
            <a:endParaRPr lang="en-IN" u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338CC9-7974-4E69-B1CF-086F826C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Stacks</a:t>
            </a:r>
          </a:p>
          <a:p>
            <a:pPr marL="0" indent="0">
              <a:buNone/>
            </a:pPr>
            <a:r>
              <a:rPr lang="en-US" dirty="0"/>
              <a:t>To use recursion</a:t>
            </a:r>
          </a:p>
          <a:p>
            <a:pPr marL="0" indent="0">
              <a:buNone/>
            </a:pPr>
            <a:r>
              <a:rPr lang="en-US" dirty="0"/>
              <a:t>To help you call multiple functions in a program. The called sequence is stored in a stack.</a:t>
            </a:r>
          </a:p>
          <a:p>
            <a:pPr marL="0" indent="0">
              <a:buNone/>
            </a:pPr>
            <a:r>
              <a:rPr lang="en-US" dirty="0"/>
              <a:t>To convert the arithmetic expressions that you write in a program to computer understandable form (Infix</a:t>
            </a:r>
          </a:p>
          <a:p>
            <a:pPr marL="0" indent="0">
              <a:buNone/>
            </a:pPr>
            <a:r>
              <a:rPr lang="en-US" dirty="0"/>
              <a:t>to postfix conversion)</a:t>
            </a:r>
          </a:p>
          <a:p>
            <a:pPr marL="0" indent="0">
              <a:buNone/>
            </a:pPr>
            <a:r>
              <a:rPr lang="en-US" dirty="0"/>
              <a:t>To evaluate a postfix expression</a:t>
            </a:r>
          </a:p>
          <a:p>
            <a:pPr marL="0" indent="0">
              <a:buNone/>
            </a:pPr>
            <a:r>
              <a:rPr lang="en-US" dirty="0"/>
              <a:t>Rearranging railroad cars</a:t>
            </a:r>
          </a:p>
          <a:p>
            <a:pPr marL="0" indent="0">
              <a:buNone/>
            </a:pPr>
            <a:r>
              <a:rPr lang="en-US" dirty="0"/>
              <a:t>To perform undo and redo in a word processor</a:t>
            </a:r>
          </a:p>
        </p:txBody>
      </p:sp>
    </p:spTree>
    <p:extLst>
      <p:ext uri="{BB962C8B-B14F-4D97-AF65-F5344CB8AC3E}">
        <p14:creationId xmlns:p14="http://schemas.microsoft.com/office/powerpoint/2010/main" val="241471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98CAE-AFF9-4997-A8CD-68D99BB1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Data Structures</a:t>
            </a:r>
            <a:endParaRPr lang="en-IN" u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338CC9-7974-4E69-B1CF-086F826C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Queues</a:t>
            </a:r>
          </a:p>
          <a:p>
            <a:pPr marL="0" indent="0">
              <a:buNone/>
            </a:pPr>
            <a:r>
              <a:rPr lang="en-US" dirty="0"/>
              <a:t>In operating systems, to schedule processes waiting for the CPU</a:t>
            </a:r>
          </a:p>
          <a:p>
            <a:pPr marL="0" indent="0">
              <a:buNone/>
            </a:pPr>
            <a:r>
              <a:rPr lang="en-US" dirty="0"/>
              <a:t>To process objects in a manufacturing line</a:t>
            </a:r>
          </a:p>
          <a:p>
            <a:pPr marL="0" indent="0">
              <a:buNone/>
            </a:pPr>
            <a:r>
              <a:rPr lang="en-US" dirty="0"/>
              <a:t>Handling key presses and mouse events in a keyboard and mouse respectively</a:t>
            </a:r>
          </a:p>
          <a:p>
            <a:pPr marL="0" indent="0">
              <a:buNone/>
            </a:pPr>
            <a:r>
              <a:rPr lang="en-US" dirty="0"/>
              <a:t>A call center takes calls from customers, queues it and distributes calls to agents</a:t>
            </a:r>
          </a:p>
          <a:p>
            <a:pPr marL="0" indent="0">
              <a:buNone/>
            </a:pPr>
            <a:r>
              <a:rPr lang="en-US" dirty="0"/>
              <a:t>Jukeboxes help users to select a song. The songs selected form a queue</a:t>
            </a:r>
          </a:p>
          <a:p>
            <a:pPr marL="0" indent="0">
              <a:buNone/>
            </a:pPr>
            <a:r>
              <a:rPr lang="en-US" dirty="0"/>
              <a:t>Handling of interrupts by the operating system</a:t>
            </a:r>
          </a:p>
          <a:p>
            <a:pPr marL="0" indent="0">
              <a:buNone/>
            </a:pPr>
            <a:r>
              <a:rPr lang="en-US" dirty="0"/>
              <a:t>To store the browsing history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24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98CAE-AFF9-4997-A8CD-68D99BB1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Data Structures</a:t>
            </a:r>
            <a:endParaRPr lang="en-IN" u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338CC9-7974-4E69-B1CF-086F826C6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244"/>
            <a:ext cx="10515600" cy="4351338"/>
          </a:xfrm>
        </p:spPr>
        <p:txBody>
          <a:bodyPr/>
          <a:lstStyle/>
          <a:p>
            <a:r>
              <a:rPr lang="en-US" b="1" dirty="0"/>
              <a:t>Trees</a:t>
            </a:r>
            <a:endParaRPr lang="en-IN" b="1" dirty="0"/>
          </a:p>
          <a:p>
            <a:pPr marL="0" indent="0">
              <a:buNone/>
            </a:pPr>
            <a:r>
              <a:rPr lang="en-IN" dirty="0" smtClean="0">
                <a:solidFill>
                  <a:srgbClr val="333333"/>
                </a:solidFill>
                <a:latin typeface="Arial" panose="020B0604020202020204" pitchFamily="34" charset="0"/>
              </a:rPr>
              <a:t>Auto 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complete features (</a:t>
            </a:r>
            <a:r>
              <a:rPr lang="en-IN" dirty="0" err="1">
                <a:solidFill>
                  <a:srgbClr val="333333"/>
                </a:solidFill>
                <a:latin typeface="Arial" panose="020B0604020202020204" pitchFamily="34" charset="0"/>
              </a:rPr>
              <a:t>Trie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For easier substring matching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For metadata indexing in file systems (B+ tree)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To maintain table indices in relational database systems (B+ tree)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Store dictionary in a mobile (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Trie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IN" dirty="0"/>
              <a:t>To check spellings (</a:t>
            </a:r>
            <a:r>
              <a:rPr lang="en-IN" dirty="0" err="1"/>
              <a:t>Trie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750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98CAE-AFF9-4997-A8CD-68D99BB1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Data Structures</a:t>
            </a:r>
            <a:endParaRPr lang="en-IN" u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338CC9-7974-4E69-B1CF-086F826C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construct associative array (Red black trees)</a:t>
            </a:r>
          </a:p>
          <a:p>
            <a:r>
              <a:rPr lang="en-US" dirty="0"/>
              <a:t>To ensure direct access of data blocks in file systems (B tree)</a:t>
            </a:r>
          </a:p>
          <a:p>
            <a:r>
              <a:rPr lang="en-US" dirty="0"/>
              <a:t>Used by compilers to check the syntax of a statement in a program (Parse Trees)</a:t>
            </a:r>
          </a:p>
          <a:p>
            <a:r>
              <a:rPr lang="en-US" dirty="0"/>
              <a:t>Used by operating systems to maintain the structure of a file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435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98CAE-AFF9-4997-A8CD-68D99BB1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Data Structures</a:t>
            </a:r>
            <a:endParaRPr lang="en-IN" u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338CC9-7974-4E69-B1CF-086F826C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Heaps</a:t>
            </a:r>
          </a:p>
          <a:p>
            <a:pPr marL="0" indent="0">
              <a:buNone/>
            </a:pPr>
            <a:r>
              <a:rPr lang="en-US" dirty="0"/>
              <a:t>To implement priority queues</a:t>
            </a:r>
          </a:p>
          <a:p>
            <a:pPr marL="0" indent="0">
              <a:buNone/>
            </a:pPr>
            <a:r>
              <a:rPr lang="en-US" dirty="0"/>
              <a:t>To sort numbers using heap sort</a:t>
            </a:r>
          </a:p>
          <a:p>
            <a:r>
              <a:rPr lang="en-US" b="1" dirty="0"/>
              <a:t>Graphs</a:t>
            </a:r>
          </a:p>
          <a:p>
            <a:pPr marL="0" indent="0">
              <a:buNone/>
            </a:pPr>
            <a:r>
              <a:rPr lang="en-US" dirty="0"/>
              <a:t>To fill a </a:t>
            </a:r>
            <a:r>
              <a:rPr lang="en-US" dirty="0" err="1"/>
              <a:t>MSPaint</a:t>
            </a:r>
            <a:r>
              <a:rPr lang="en-US" dirty="0"/>
              <a:t> object with some </a:t>
            </a:r>
            <a:r>
              <a:rPr lang="en-US" dirty="0" err="1"/>
              <a:t>colour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 find the shortest route from your workplace to home</a:t>
            </a:r>
          </a:p>
        </p:txBody>
      </p:sp>
    </p:spTree>
    <p:extLst>
      <p:ext uri="{BB962C8B-B14F-4D97-AF65-F5344CB8AC3E}">
        <p14:creationId xmlns:p14="http://schemas.microsoft.com/office/powerpoint/2010/main" val="702721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98CAE-AFF9-4997-A8CD-68D99BB1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Data Structures</a:t>
            </a:r>
            <a:endParaRPr lang="en-IN" u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338CC9-7974-4E69-B1CF-086F826C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Graphs</a:t>
            </a:r>
          </a:p>
          <a:p>
            <a:pPr marL="0" indent="0">
              <a:buNone/>
            </a:pPr>
            <a:r>
              <a:rPr lang="en-US" dirty="0"/>
              <a:t>To decide the amount of cable while setting a computer lab</a:t>
            </a:r>
          </a:p>
          <a:p>
            <a:pPr marL="0" indent="0">
              <a:buNone/>
            </a:pPr>
            <a:r>
              <a:rPr lang="en-US" dirty="0"/>
              <a:t>Connections and relations in social networking sites</a:t>
            </a:r>
          </a:p>
          <a:p>
            <a:pPr marL="0" indent="0">
              <a:buNone/>
            </a:pPr>
            <a:r>
              <a:rPr lang="en-US" dirty="0"/>
              <a:t>Spread of viruses</a:t>
            </a:r>
          </a:p>
          <a:p>
            <a:pPr marL="0" indent="0">
              <a:buNone/>
            </a:pPr>
            <a:r>
              <a:rPr lang="en-US" dirty="0"/>
              <a:t>Electrical power grids</a:t>
            </a:r>
          </a:p>
          <a:p>
            <a:pPr marL="0" indent="0">
              <a:buNone/>
            </a:pPr>
            <a:r>
              <a:rPr lang="en-US" dirty="0"/>
              <a:t>Citation of journals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9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98CAE-AFF9-4997-A8CD-68D99BB1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LECTURE1</a:t>
            </a:r>
            <a:endParaRPr lang="en-IN" u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338CC9-7974-4E69-B1CF-086F826C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the course</a:t>
            </a:r>
          </a:p>
          <a:p>
            <a:r>
              <a:rPr lang="en-US" dirty="0"/>
              <a:t>Programming Practices</a:t>
            </a:r>
          </a:p>
          <a:p>
            <a:r>
              <a:rPr lang="en-US" dirty="0"/>
              <a:t>Naming conventions</a:t>
            </a:r>
          </a:p>
          <a:p>
            <a:r>
              <a:rPr lang="en-US" dirty="0"/>
              <a:t>Definition of Data Structures</a:t>
            </a:r>
          </a:p>
          <a:p>
            <a:r>
              <a:rPr lang="en-US" dirty="0"/>
              <a:t>Classification of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05001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98CAE-AFF9-4997-A8CD-68D99BB1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  <a:endParaRPr lang="en-IN" u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338CC9-7974-4E69-B1CF-086F826C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the learner with the concepts of recursion and linear data structures viz., Linked Lists, Stacks and Queues. </a:t>
            </a:r>
          </a:p>
          <a:p>
            <a:r>
              <a:rPr lang="en-US" dirty="0"/>
              <a:t> Enable the learner with the concepts of non-linear data structures viz., Graphs, Trees, Heaps, </a:t>
            </a:r>
            <a:r>
              <a:rPr lang="en-US" dirty="0" err="1"/>
              <a:t>Trie</a:t>
            </a:r>
            <a:r>
              <a:rPr lang="en-US" dirty="0"/>
              <a:t> and Hashing. </a:t>
            </a:r>
          </a:p>
          <a:p>
            <a:r>
              <a:rPr lang="en-US" dirty="0"/>
              <a:t>Hone the learner such that they obtain the ability to compare different implementations of data structures and recognize the advantages and disadvantages of different implementations. </a:t>
            </a:r>
          </a:p>
          <a:p>
            <a:r>
              <a:rPr lang="en-US" dirty="0"/>
              <a:t> Inculcate in the learner, the aspects of choosing the appropriate data structure and algorithm design method for a specified application and with the usage of standard libraries.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5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98CAE-AFF9-4997-A8CD-68D99BB1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</a:t>
            </a:r>
            <a:endParaRPr lang="en-IN" u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338CC9-7974-4E69-B1CF-086F826C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the end of the course, the student will be able to: </a:t>
            </a:r>
          </a:p>
          <a:p>
            <a:r>
              <a:rPr lang="en-US" dirty="0"/>
              <a:t>Implement fundamental data structures viz., Lists, Stacks, Queues, Linked Lists, Binary Trees from first principles </a:t>
            </a:r>
          </a:p>
          <a:p>
            <a:r>
              <a:rPr lang="en-US" dirty="0"/>
              <a:t> Demonstrate the use of appropriate data structures for a given problem. </a:t>
            </a:r>
          </a:p>
          <a:p>
            <a:r>
              <a:rPr lang="en-US" dirty="0"/>
              <a:t> Design and implement solutions to basic practical problems using customized data structures. </a:t>
            </a:r>
          </a:p>
          <a:p>
            <a:r>
              <a:rPr lang="en-US" dirty="0"/>
              <a:t>Develop quick solutions to practical problems using abstract data types.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4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98CAE-AFF9-4997-A8CD-68D99BB1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  <a:endParaRPr lang="en-IN" u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338CC9-7974-4E69-B1CF-086F826C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/>
              <a:t>Data Structures Overview</a:t>
            </a:r>
            <a:r>
              <a:rPr lang="en-US" dirty="0"/>
              <a:t>: Recursion, Pointers, Programming Practices. Lists: Definition, Create, Insert, Delete, Update, Traverse and Position-based Operations, Linked List and Array Implementations, Concatenate, Merge, and Reverse Lists, Doubly-Linked List Implementation and Operations, Circular Lists and Multi-List, Applications of Lists. 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Stacks</a:t>
            </a:r>
            <a:r>
              <a:rPr lang="en-US" dirty="0"/>
              <a:t>: Definition, Operations, Implementation using Linked-List and Arrays, Applications of Stacks – Postfix Conversion and Expression Evaluation, Parentheses Balancing. Queues: Definition, Operations, Implementation, Applications, Circular Queue, Dequeue.</a:t>
            </a:r>
          </a:p>
        </p:txBody>
      </p:sp>
    </p:spTree>
    <p:extLst>
      <p:ext uri="{BB962C8B-B14F-4D97-AF65-F5344CB8AC3E}">
        <p14:creationId xmlns:p14="http://schemas.microsoft.com/office/powerpoint/2010/main" val="374765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98CAE-AFF9-4997-A8CD-68D99BB1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  <a:endParaRPr lang="en-IN" u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338CC9-7974-4E69-B1CF-086F826C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Graphs</a:t>
            </a:r>
            <a:r>
              <a:rPr lang="en-US" dirty="0"/>
              <a:t>: Representation of Graphs - Adjacency/ Cost Matrix, Adjacency Lists, and Traversal of Graphs. Trees: General Tree Representation, Traversals, Applications. Binary Trees: Definition, Properties, Implementation, Traversals, Applications. 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b="1" dirty="0"/>
              <a:t>Binary Search Tree</a:t>
            </a:r>
            <a:r>
              <a:rPr lang="en-US" dirty="0"/>
              <a:t>: Definition, Implementation, Search, Insert, Delete operations. Building and Evaluating Binary Expression Tree, AVL Tree, Threaded BST. Heap Tree: Implementation, Insert, Delete, </a:t>
            </a:r>
            <a:r>
              <a:rPr lang="en-US" dirty="0" err="1"/>
              <a:t>FindMin</a:t>
            </a:r>
            <a:r>
              <a:rPr lang="en-US" dirty="0"/>
              <a:t> operations. Priority Queue using Arrays and Heap. 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b="1" dirty="0"/>
              <a:t>Tries</a:t>
            </a:r>
            <a:r>
              <a:rPr lang="en-US" dirty="0"/>
              <a:t>: Definition, Implementation, Applications. Hashing: Hash Table, Hash Functions, Collision Handling by Open Addressing, Chaining.</a:t>
            </a:r>
          </a:p>
        </p:txBody>
      </p:sp>
    </p:spTree>
    <p:extLst>
      <p:ext uri="{BB962C8B-B14F-4D97-AF65-F5344CB8AC3E}">
        <p14:creationId xmlns:p14="http://schemas.microsoft.com/office/powerpoint/2010/main" val="41503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98CAE-AFF9-4997-A8CD-68D99BB1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  <a:endParaRPr lang="en-IN" u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338CC9-7974-4E69-B1CF-086F826C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80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Clever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” ways to organize information in order to enable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efficient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computation</a:t>
            </a:r>
          </a:p>
          <a:p>
            <a:pPr lvl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What do we mean by clever?</a:t>
            </a:r>
          </a:p>
          <a:p>
            <a:pPr lvl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What do we mean by efficient?</a:t>
            </a:r>
          </a:p>
          <a:p>
            <a:pPr marL="0" indent="0">
              <a:buNone/>
            </a:pPr>
            <a:endParaRPr lang="en-US" altLang="en-US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</a:rPr>
              <a:t>Data Structure</a:t>
            </a:r>
            <a:r>
              <a:rPr lang="en-US" altLang="en-US" dirty="0">
                <a:solidFill>
                  <a:srgbClr val="000000"/>
                </a:solidFill>
              </a:rPr>
              <a:t> is a way of collecting and organizing data in such a way that we can perform operations on these data in an effective way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3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98CAE-AFF9-4997-A8CD-68D99BB1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Structures?</a:t>
            </a:r>
            <a:endParaRPr lang="en-IN" u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338CC9-7974-4E69-B1CF-086F826C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 is most fundamental &amp; building block concept in CS</a:t>
            </a:r>
          </a:p>
          <a:p>
            <a:r>
              <a:rPr lang="en-US" dirty="0"/>
              <a:t>Good knowledge of DS is required to build and develop a good S/W </a:t>
            </a:r>
          </a:p>
          <a:p>
            <a:r>
              <a:rPr lang="en-US" dirty="0"/>
              <a:t>Efficient organization of data  improves  time complexity of the algorithms </a:t>
            </a:r>
          </a:p>
          <a:p>
            <a:pPr marL="0" indent="0">
              <a:buNone/>
            </a:pPr>
            <a:r>
              <a:rPr lang="en-US" dirty="0"/>
              <a:t>Example: Dictionary , City 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58493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-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1 Lecture 1" id="{4AD1E916-56A4-426F-BA3E-D10C01092EDD}" vid="{CDF13B19-D063-40D2-BD5F-DA9B2768817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PESU Template</Template>
  <TotalTime>3482</TotalTime>
  <Words>1332</Words>
  <Application>Microsoft Office PowerPoint</Application>
  <PresentationFormat>Widescreen</PresentationFormat>
  <Paragraphs>157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DejaVu LGC Sans</vt:lpstr>
      <vt:lpstr>Times New Roman</vt:lpstr>
      <vt:lpstr>Session-2</vt:lpstr>
      <vt:lpstr>Custom Design</vt:lpstr>
      <vt:lpstr>UE18CS202:  DATA STRUCTURES</vt:lpstr>
      <vt:lpstr>TEXTBOOK</vt:lpstr>
      <vt:lpstr>LECTURE1</vt:lpstr>
      <vt:lpstr>Course Objective</vt:lpstr>
      <vt:lpstr>Course Outcome</vt:lpstr>
      <vt:lpstr>Course Contents</vt:lpstr>
      <vt:lpstr>Course Contents</vt:lpstr>
      <vt:lpstr>Data Structures</vt:lpstr>
      <vt:lpstr>Why Data Structures?</vt:lpstr>
      <vt:lpstr>Data Structures</vt:lpstr>
      <vt:lpstr>Data Structure Operations</vt:lpstr>
      <vt:lpstr>Classification of Data Structures</vt:lpstr>
      <vt:lpstr>PowerPoint Presentation</vt:lpstr>
      <vt:lpstr>PowerPoint Presentation</vt:lpstr>
      <vt:lpstr>Classification of Data Structures</vt:lpstr>
      <vt:lpstr>Classification of Data Structures</vt:lpstr>
      <vt:lpstr>Linear Data Structures</vt:lpstr>
      <vt:lpstr>Non-linear Data Structure</vt:lpstr>
      <vt:lpstr>Applications of Data Structures</vt:lpstr>
      <vt:lpstr>Applications of Data Structures</vt:lpstr>
      <vt:lpstr>Applications of Data Structures</vt:lpstr>
      <vt:lpstr>Applications of Data Structures</vt:lpstr>
      <vt:lpstr>Applications of Data Structures</vt:lpstr>
      <vt:lpstr>Applications of Data Structures</vt:lpstr>
      <vt:lpstr>Applications of Data Structures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UE18CS101:  INTRODUCTION TO COMPUTING USING    Department of Computer Science and Engineering PES UNIVERSITY</dc:title>
  <dc:creator>SAI</dc:creator>
  <cp:lastModifiedBy>gulshan.vaswani@gmail.com</cp:lastModifiedBy>
  <cp:revision>64</cp:revision>
  <dcterms:created xsi:type="dcterms:W3CDTF">2018-08-05T16:01:36Z</dcterms:created>
  <dcterms:modified xsi:type="dcterms:W3CDTF">2019-08-04T19:50:45Z</dcterms:modified>
</cp:coreProperties>
</file>