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786"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71" r:id="rId17"/>
    <p:sldId id="269"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EE2AB-C878-43CB-80F9-6105DC70C3EF}" type="datetimeFigureOut">
              <a:rPr lang="en-IN" smtClean="0"/>
              <a:t>05-08-2019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19AE5-358E-4A13-A7D7-B44BBD947BCC}" type="slidenum">
              <a:rPr lang="en-IN" smtClean="0"/>
              <a:t>‹#›</a:t>
            </a:fld>
            <a:endParaRPr lang="en-IN"/>
          </a:p>
        </p:txBody>
      </p:sp>
    </p:spTree>
    <p:extLst>
      <p:ext uri="{BB962C8B-B14F-4D97-AF65-F5344CB8AC3E}">
        <p14:creationId xmlns:p14="http://schemas.microsoft.com/office/powerpoint/2010/main" val="3973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419AE5-358E-4A13-A7D7-B44BBD947BCC}" type="slidenum">
              <a:rPr lang="en-IN" smtClean="0"/>
              <a:t>1</a:t>
            </a:fld>
            <a:endParaRPr lang="en-IN"/>
          </a:p>
        </p:txBody>
      </p:sp>
    </p:spTree>
    <p:extLst>
      <p:ext uri="{BB962C8B-B14F-4D97-AF65-F5344CB8AC3E}">
        <p14:creationId xmlns:p14="http://schemas.microsoft.com/office/powerpoint/2010/main" val="826040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74559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131546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519772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871396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56625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C386C-F92D-4F0C-972F-E69608579BB4}"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36598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8C386C-F92D-4F0C-972F-E69608579BB4}"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21033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8C386C-F92D-4F0C-972F-E69608579BB4}" type="datetimeFigureOut">
              <a:rPr lang="en-IN" smtClean="0"/>
              <a:t>05-08-2019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9317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48C386C-F92D-4F0C-972F-E69608579BB4}" type="datetimeFigureOut">
              <a:rPr lang="en-IN" smtClean="0"/>
              <a:t>05-08-2019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949339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C386C-F92D-4F0C-972F-E69608579BB4}" type="datetimeFigureOut">
              <a:rPr lang="en-IN" smtClean="0"/>
              <a:t>05-08-2019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578810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C386C-F92D-4F0C-972F-E69608579BB4}"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69822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u="sng" baseline="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Tree>
    <p:extLst>
      <p:ext uri="{BB962C8B-B14F-4D97-AF65-F5344CB8AC3E}">
        <p14:creationId xmlns:p14="http://schemas.microsoft.com/office/powerpoint/2010/main" val="1087822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C386C-F92D-4F0C-972F-E69608579BB4}"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3048063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07940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9731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69740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4"/>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7" name="Footer Placeholder 5"/>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8" name="Slide Number Placeholder 6"/>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29014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6"/>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9" name="Footer Placeholder 7"/>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10" name="Slide Number Placeholder 8"/>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176995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4" name="Date Placeholder 2"/>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5" name="Footer Placeholder 3"/>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4"/>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4432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55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77339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05-08-2019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04378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extLst>
      <p:ext uri="{BB962C8B-B14F-4D97-AF65-F5344CB8AC3E}">
        <p14:creationId xmlns:p14="http://schemas.microsoft.com/office/powerpoint/2010/main" val="304094530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C386C-F92D-4F0C-972F-E69608579BB4}" type="datetimeFigureOut">
              <a:rPr lang="en-IN" smtClean="0"/>
              <a:t>05-08-2019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2CD95-66AD-4FC6-AC49-DF592E00374B}" type="slidenum">
              <a:rPr lang="en-IN" smtClean="0"/>
              <a:t>‹#›</a:t>
            </a:fld>
            <a:endParaRPr lang="en-IN"/>
          </a:p>
        </p:txBody>
      </p:sp>
    </p:spTree>
    <p:extLst>
      <p:ext uri="{BB962C8B-B14F-4D97-AF65-F5344CB8AC3E}">
        <p14:creationId xmlns:p14="http://schemas.microsoft.com/office/powerpoint/2010/main" val="42382964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661" y="3291840"/>
            <a:ext cx="12573000" cy="3566160"/>
          </a:xfrm>
        </p:spPr>
        <p:txBody>
          <a:bodyPr>
            <a:noAutofit/>
          </a:bodyPr>
          <a:lstStyle/>
          <a:p>
            <a:br>
              <a:rPr lang="en-US" sz="4400" b="1" dirty="0"/>
            </a:br>
            <a:br>
              <a:rPr lang="en-US" sz="4400" b="1" dirty="0"/>
            </a:br>
            <a:br>
              <a:rPr lang="en-US" sz="4400" b="1" dirty="0"/>
            </a:br>
            <a:br>
              <a:rPr lang="en-US" sz="4400" b="1" dirty="0"/>
            </a:br>
            <a:br>
              <a:rPr lang="en-US" sz="4400" b="1" dirty="0"/>
            </a:br>
            <a:r>
              <a:rPr lang="en-US" sz="4400" b="1" dirty="0"/>
              <a:t>UE18CS202: </a:t>
            </a:r>
            <a:br>
              <a:rPr lang="en-US" sz="4400" b="1" dirty="0"/>
            </a:br>
            <a:r>
              <a:rPr lang="en-US" sz="4400" b="1" cap="all" dirty="0"/>
              <a:t>data structures</a:t>
            </a:r>
            <a:br>
              <a:rPr lang="en-US" sz="4400" b="1" cap="all" dirty="0"/>
            </a:br>
            <a:br>
              <a:rPr lang="en-US" sz="4400" b="1" cap="all" dirty="0"/>
            </a:br>
            <a:br>
              <a:rPr lang="en-US" sz="4400" b="1" dirty="0"/>
            </a:br>
            <a:r>
              <a:rPr lang="en-US" sz="4400" b="1" dirty="0"/>
              <a:t>Department of Computer Science and Engineering</a:t>
            </a:r>
            <a:br>
              <a:rPr lang="en-IN" sz="4400" dirty="0"/>
            </a:br>
            <a:r>
              <a:rPr lang="en-US" sz="4400" b="1" dirty="0"/>
              <a:t>PES UNIVERSITY</a:t>
            </a:r>
            <a:br>
              <a:rPr lang="en-IN" sz="4400" dirty="0"/>
            </a:br>
            <a:r>
              <a:rPr lang="en-US" sz="4400" b="1" dirty="0"/>
              <a:t>	</a:t>
            </a:r>
            <a:br>
              <a:rPr lang="en-IN" sz="4400" dirty="0"/>
            </a:br>
            <a:endParaRPr lang="en-IN" sz="4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974" y="0"/>
            <a:ext cx="2143125" cy="2143125"/>
          </a:xfrm>
          <a:prstGeom prst="rect">
            <a:avLst/>
          </a:prstGeom>
        </p:spPr>
      </p:pic>
    </p:spTree>
    <p:extLst>
      <p:ext uri="{BB962C8B-B14F-4D97-AF65-F5344CB8AC3E}">
        <p14:creationId xmlns:p14="http://schemas.microsoft.com/office/powerpoint/2010/main" val="290668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Multiple calls tracing</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err="1"/>
              <a:t>int</a:t>
            </a:r>
            <a:r>
              <a:rPr lang="en-IN" dirty="0"/>
              <a:t> </a:t>
            </a:r>
            <a:r>
              <a:rPr lang="en-IN" b="1" dirty="0"/>
              <a:t>mystery</a:t>
            </a:r>
            <a:r>
              <a:rPr lang="en-IN" dirty="0"/>
              <a:t>(</a:t>
            </a:r>
            <a:r>
              <a:rPr lang="en-IN" dirty="0" err="1"/>
              <a:t>int</a:t>
            </a:r>
            <a:r>
              <a:rPr lang="en-IN" dirty="0"/>
              <a:t> n) {</a:t>
            </a:r>
          </a:p>
          <a:p>
            <a:pPr marL="0" indent="0">
              <a:buNone/>
            </a:pPr>
            <a:r>
              <a:rPr lang="en-IN" dirty="0"/>
              <a:t>if (n &lt; 10) {</a:t>
            </a:r>
          </a:p>
          <a:p>
            <a:pPr marL="0" indent="0">
              <a:buNone/>
            </a:pPr>
            <a:r>
              <a:rPr lang="en-IN" dirty="0"/>
              <a:t>return (10 * n) + n;</a:t>
            </a:r>
          </a:p>
          <a:p>
            <a:pPr marL="0" indent="0">
              <a:buNone/>
            </a:pPr>
            <a:r>
              <a:rPr lang="en-IN" dirty="0"/>
              <a:t>} else {</a:t>
            </a:r>
          </a:p>
          <a:p>
            <a:pPr marL="0" indent="0">
              <a:buNone/>
            </a:pPr>
            <a:r>
              <a:rPr lang="en-IN" dirty="0" err="1"/>
              <a:t>int</a:t>
            </a:r>
            <a:r>
              <a:rPr lang="en-IN" dirty="0"/>
              <a:t> a = </a:t>
            </a:r>
            <a:r>
              <a:rPr lang="en-IN" b="1" dirty="0"/>
              <a:t>mystery(n / 10)</a:t>
            </a:r>
            <a:r>
              <a:rPr lang="en-IN" dirty="0"/>
              <a:t>;</a:t>
            </a:r>
          </a:p>
          <a:p>
            <a:pPr marL="0" indent="0">
              <a:buNone/>
            </a:pPr>
            <a:r>
              <a:rPr lang="en-IN" dirty="0" err="1"/>
              <a:t>int</a:t>
            </a:r>
            <a:r>
              <a:rPr lang="en-IN" dirty="0"/>
              <a:t> b = </a:t>
            </a:r>
            <a:r>
              <a:rPr lang="en-IN" b="1" dirty="0"/>
              <a:t>mystery(n % 10)</a:t>
            </a:r>
            <a:r>
              <a:rPr lang="en-IN" dirty="0"/>
              <a:t>;</a:t>
            </a:r>
          </a:p>
          <a:p>
            <a:pPr marL="0" indent="0">
              <a:buNone/>
            </a:pPr>
            <a:r>
              <a:rPr lang="en-IN" dirty="0"/>
              <a:t>return (100 * a) + b;</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62193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4705" y="938131"/>
            <a:ext cx="8746433" cy="5545563"/>
          </a:xfrm>
          <a:prstGeom prst="rect">
            <a:avLst/>
          </a:prstGeom>
        </p:spPr>
      </p:pic>
    </p:spTree>
    <p:extLst>
      <p:ext uri="{BB962C8B-B14F-4D97-AF65-F5344CB8AC3E}">
        <p14:creationId xmlns:p14="http://schemas.microsoft.com/office/powerpoint/2010/main" val="176977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Direct and Indirect Recursion</a:t>
            </a:r>
          </a:p>
        </p:txBody>
      </p:sp>
      <p:sp>
        <p:nvSpPr>
          <p:cNvPr id="3" name="Content Placeholder 2"/>
          <p:cNvSpPr>
            <a:spLocks noGrp="1"/>
          </p:cNvSpPr>
          <p:nvPr>
            <p:ph idx="1"/>
          </p:nvPr>
        </p:nvSpPr>
        <p:spPr>
          <a:xfrm>
            <a:off x="838200" y="882349"/>
            <a:ext cx="10515600" cy="4351338"/>
          </a:xfrm>
        </p:spPr>
        <p:txBody>
          <a:bodyPr/>
          <a:lstStyle/>
          <a:p>
            <a:r>
              <a:rPr lang="en-US" b="1" dirty="0"/>
              <a:t>What is the difference between direct and indirect recursion?</a:t>
            </a:r>
            <a:br>
              <a:rPr lang="en-US" dirty="0"/>
            </a:br>
            <a:r>
              <a:rPr lang="en-US" dirty="0"/>
              <a:t>A function fun is called direct recursive if it calls the same function fun. A function fun is called indirect recursive if it calls another function say </a:t>
            </a:r>
            <a:r>
              <a:rPr lang="en-US" dirty="0" err="1"/>
              <a:t>fun_new</a:t>
            </a:r>
            <a:r>
              <a:rPr lang="en-US" dirty="0"/>
              <a:t> and </a:t>
            </a:r>
            <a:r>
              <a:rPr lang="en-US" dirty="0" err="1"/>
              <a:t>fun_new</a:t>
            </a:r>
            <a:r>
              <a:rPr lang="en-US" dirty="0"/>
              <a:t> calls fun directly or indirectly</a:t>
            </a:r>
          </a:p>
          <a:p>
            <a:pPr marL="0" indent="0">
              <a:buNone/>
            </a:pPr>
            <a:r>
              <a:rPr lang="en-IN" dirty="0"/>
              <a:t>// An example of direct recursion</a:t>
            </a:r>
          </a:p>
          <a:p>
            <a:pPr marL="0" indent="0">
              <a:buNone/>
            </a:pPr>
            <a:r>
              <a:rPr lang="en-IN" dirty="0"/>
              <a:t>void </a:t>
            </a:r>
            <a:r>
              <a:rPr lang="en-IN" dirty="0" err="1"/>
              <a:t>directRecFun</a:t>
            </a:r>
            <a:r>
              <a:rPr lang="en-IN" dirty="0"/>
              <a:t>()</a:t>
            </a:r>
          </a:p>
          <a:p>
            <a:pPr marL="0" indent="0">
              <a:buNone/>
            </a:pPr>
            <a:r>
              <a:rPr lang="en-IN" dirty="0"/>
              <a:t>{</a:t>
            </a:r>
          </a:p>
          <a:p>
            <a:pPr marL="0" indent="0">
              <a:buNone/>
            </a:pPr>
            <a:r>
              <a:rPr lang="en-IN" dirty="0"/>
              <a:t>    // Some code....</a:t>
            </a:r>
          </a:p>
          <a:p>
            <a:pPr marL="0" indent="0">
              <a:buNone/>
            </a:pPr>
            <a:r>
              <a:rPr lang="en-IN" dirty="0"/>
              <a:t>    </a:t>
            </a:r>
            <a:r>
              <a:rPr lang="en-IN" dirty="0" err="1"/>
              <a:t>directRecFun</a:t>
            </a:r>
            <a:r>
              <a:rPr lang="en-IN" dirty="0"/>
              <a:t>();</a:t>
            </a:r>
          </a:p>
          <a:p>
            <a:pPr marL="0" indent="0">
              <a:buNone/>
            </a:pPr>
            <a:r>
              <a:rPr lang="en-IN" dirty="0"/>
              <a:t>    // Some code...</a:t>
            </a:r>
          </a:p>
          <a:p>
            <a:pPr marL="0" indent="0">
              <a:buNone/>
            </a:pPr>
            <a:r>
              <a:rPr lang="en-IN" dirty="0"/>
              <a:t>}</a:t>
            </a:r>
          </a:p>
        </p:txBody>
      </p:sp>
    </p:spTree>
    <p:extLst>
      <p:ext uri="{BB962C8B-B14F-4D97-AF65-F5344CB8AC3E}">
        <p14:creationId xmlns:p14="http://schemas.microsoft.com/office/powerpoint/2010/main" val="140578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IN" dirty="0"/>
              <a:t>Indirect Recursion</a:t>
            </a:r>
          </a:p>
        </p:txBody>
      </p:sp>
      <p:sp>
        <p:nvSpPr>
          <p:cNvPr id="3" name="Content Placeholder 2"/>
          <p:cNvSpPr>
            <a:spLocks noGrp="1"/>
          </p:cNvSpPr>
          <p:nvPr>
            <p:ph idx="1"/>
          </p:nvPr>
        </p:nvSpPr>
        <p:spPr>
          <a:xfrm>
            <a:off x="838200" y="1097280"/>
            <a:ext cx="10515600" cy="5079683"/>
          </a:xfrm>
        </p:spPr>
        <p:txBody>
          <a:bodyPr/>
          <a:lstStyle/>
          <a:p>
            <a:pPr marL="0" indent="0">
              <a:buNone/>
            </a:pPr>
            <a:r>
              <a:rPr lang="en-IN" dirty="0"/>
              <a:t>// An example of indirect recursion</a:t>
            </a:r>
          </a:p>
          <a:p>
            <a:pPr marL="0" indent="0">
              <a:buNone/>
            </a:pPr>
            <a:r>
              <a:rPr lang="en-IN" dirty="0"/>
              <a:t>void indirectRecFun1()</a:t>
            </a:r>
          </a:p>
          <a:p>
            <a:pPr marL="0" indent="0">
              <a:buNone/>
            </a:pPr>
            <a:r>
              <a:rPr lang="en-IN" dirty="0"/>
              <a:t>{    // Some code...</a:t>
            </a:r>
          </a:p>
          <a:p>
            <a:pPr marL="0" indent="0">
              <a:buNone/>
            </a:pPr>
            <a:r>
              <a:rPr lang="en-IN" dirty="0"/>
              <a:t>    indirectRecFun2();</a:t>
            </a:r>
          </a:p>
          <a:p>
            <a:pPr marL="0" indent="0">
              <a:buNone/>
            </a:pPr>
            <a:r>
              <a:rPr lang="en-IN" dirty="0"/>
              <a:t>    // Some code...</a:t>
            </a:r>
          </a:p>
          <a:p>
            <a:pPr marL="0" indent="0">
              <a:buNone/>
            </a:pPr>
            <a:r>
              <a:rPr lang="en-IN" dirty="0"/>
              <a:t>}</a:t>
            </a:r>
          </a:p>
          <a:p>
            <a:pPr marL="0" indent="0">
              <a:buNone/>
            </a:pPr>
            <a:r>
              <a:rPr lang="en-IN" dirty="0"/>
              <a:t>void indirectRecFun2()</a:t>
            </a:r>
          </a:p>
          <a:p>
            <a:pPr marL="0" indent="0">
              <a:buNone/>
            </a:pPr>
            <a:r>
              <a:rPr lang="en-IN" dirty="0"/>
              <a:t>{    // Some code...</a:t>
            </a:r>
          </a:p>
          <a:p>
            <a:pPr marL="0" indent="0">
              <a:buNone/>
            </a:pPr>
            <a:r>
              <a:rPr lang="en-IN" dirty="0"/>
              <a:t>    indirectRecFun1();</a:t>
            </a:r>
          </a:p>
          <a:p>
            <a:pPr marL="0" indent="0">
              <a:buNone/>
            </a:pPr>
            <a:r>
              <a:rPr lang="en-IN" dirty="0"/>
              <a:t>    // Some code...</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76308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Tailed and Non Tailed Recursion</a:t>
            </a:r>
          </a:p>
        </p:txBody>
      </p:sp>
      <p:sp>
        <p:nvSpPr>
          <p:cNvPr id="3" name="Content Placeholder 2"/>
          <p:cNvSpPr>
            <a:spLocks noGrp="1"/>
          </p:cNvSpPr>
          <p:nvPr>
            <p:ph idx="1"/>
          </p:nvPr>
        </p:nvSpPr>
        <p:spPr/>
        <p:txBody>
          <a:bodyPr/>
          <a:lstStyle/>
          <a:p>
            <a:r>
              <a:rPr lang="en-US" b="1" dirty="0"/>
              <a:t>What is difference between tailed and non-tailed recursion?</a:t>
            </a:r>
            <a:br>
              <a:rPr lang="en-US" dirty="0"/>
            </a:br>
            <a:r>
              <a:rPr lang="en-US" dirty="0"/>
              <a:t>A recursive function is tail recursive when recursive call is the last thing executed by the function. </a:t>
            </a:r>
          </a:p>
          <a:p>
            <a:r>
              <a:rPr lang="en-US" b="1" dirty="0"/>
              <a:t>How memory is allocated to different function calls in recursion?</a:t>
            </a:r>
            <a:br>
              <a:rPr lang="en-US" dirty="0"/>
            </a:br>
            <a:r>
              <a:rPr lang="en-US" dirty="0"/>
              <a:t>When any function is called from main(), the memory is allocated to it on the stack. A recursive function calls itself, the memory for a called function is allocated on top of memory allocated to calling function and different copy of local variables is created for each function call. When the base case is reached, the function returns its value to the function by whom it is called and memory is de-allocated and the process continues.</a:t>
            </a:r>
          </a:p>
          <a:p>
            <a:endParaRPr lang="en-IN" dirty="0"/>
          </a:p>
        </p:txBody>
      </p:sp>
    </p:spTree>
    <p:extLst>
      <p:ext uri="{BB962C8B-B14F-4D97-AF65-F5344CB8AC3E}">
        <p14:creationId xmlns:p14="http://schemas.microsoft.com/office/powerpoint/2010/main" val="198002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Tailed Recursion</a:t>
            </a:r>
          </a:p>
        </p:txBody>
      </p:sp>
      <p:sp>
        <p:nvSpPr>
          <p:cNvPr id="3" name="Content Placeholder 2"/>
          <p:cNvSpPr>
            <a:spLocks noGrp="1"/>
          </p:cNvSpPr>
          <p:nvPr>
            <p:ph idx="1"/>
          </p:nvPr>
        </p:nvSpPr>
        <p:spPr/>
        <p:txBody>
          <a:bodyPr/>
          <a:lstStyle/>
          <a:p>
            <a:pPr marL="0" indent="0">
              <a:buNone/>
            </a:pPr>
            <a:r>
              <a:rPr lang="en-US" dirty="0"/>
              <a:t>// An example of tail recursive function </a:t>
            </a:r>
          </a:p>
          <a:p>
            <a:pPr marL="0" indent="0">
              <a:buNone/>
            </a:pPr>
            <a:r>
              <a:rPr lang="en-US" dirty="0"/>
              <a:t>void print(</a:t>
            </a:r>
            <a:r>
              <a:rPr lang="en-US" dirty="0" err="1"/>
              <a:t>int</a:t>
            </a:r>
            <a:r>
              <a:rPr lang="en-US" dirty="0"/>
              <a:t> n) </a:t>
            </a:r>
          </a:p>
          <a:p>
            <a:pPr marL="0" indent="0">
              <a:buNone/>
            </a:pPr>
            <a:r>
              <a:rPr lang="en-US" dirty="0"/>
              <a:t>{ </a:t>
            </a:r>
          </a:p>
          <a:p>
            <a:pPr marL="0" indent="0">
              <a:buNone/>
            </a:pPr>
            <a:r>
              <a:rPr lang="en-US" dirty="0"/>
              <a:t>	if (n &lt; 0) return; </a:t>
            </a:r>
          </a:p>
          <a:p>
            <a:pPr marL="0" indent="0">
              <a:buNone/>
            </a:pPr>
            <a:r>
              <a:rPr lang="en-US" dirty="0"/>
              <a:t>	</a:t>
            </a:r>
            <a:r>
              <a:rPr lang="en-US" dirty="0" err="1"/>
              <a:t>cout</a:t>
            </a:r>
            <a:r>
              <a:rPr lang="en-US" dirty="0"/>
              <a:t> &lt;&lt; " " &lt;&lt; n; </a:t>
            </a:r>
          </a:p>
          <a:p>
            <a:pPr marL="0" indent="0">
              <a:buNone/>
            </a:pPr>
            <a:endParaRPr lang="en-US" dirty="0"/>
          </a:p>
          <a:p>
            <a:pPr marL="0" indent="0">
              <a:buNone/>
            </a:pPr>
            <a:r>
              <a:rPr lang="en-US" dirty="0"/>
              <a:t>	// The last executed statement is recursive call </a:t>
            </a:r>
          </a:p>
          <a:p>
            <a:pPr marL="0" indent="0">
              <a:buNone/>
            </a:pPr>
            <a:r>
              <a:rPr lang="en-US" dirty="0"/>
              <a:t>	print(n-1);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404553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883"/>
            <a:ext cx="11106752" cy="1126791"/>
          </a:xfrm>
        </p:spPr>
        <p:txBody>
          <a:bodyPr/>
          <a:lstStyle/>
          <a:p>
            <a:r>
              <a:rPr lang="en-US" dirty="0"/>
              <a:t>Why Stack Overflow error occurs in recursion?</a:t>
            </a:r>
            <a:br>
              <a:rPr lang="en-US" dirty="0"/>
            </a:br>
            <a:endParaRPr lang="en-IN" dirty="0"/>
          </a:p>
        </p:txBody>
      </p:sp>
      <p:sp>
        <p:nvSpPr>
          <p:cNvPr id="3" name="Content Placeholder 2"/>
          <p:cNvSpPr>
            <a:spLocks noGrp="1"/>
          </p:cNvSpPr>
          <p:nvPr>
            <p:ph idx="1"/>
          </p:nvPr>
        </p:nvSpPr>
        <p:spPr>
          <a:xfrm>
            <a:off x="838200" y="1103730"/>
            <a:ext cx="10515600" cy="4351338"/>
          </a:xfrm>
        </p:spPr>
        <p:txBody>
          <a:bodyPr/>
          <a:lstStyle/>
          <a:p>
            <a:endParaRPr lang="en-US" dirty="0"/>
          </a:p>
          <a:p>
            <a:r>
              <a:rPr lang="en-US" dirty="0"/>
              <a:t>If the base case is not reached or not defined, then the stack overflow problem may arise. Let us take an example to understand this.</a:t>
            </a:r>
          </a:p>
          <a:p>
            <a:pPr marL="0" indent="0">
              <a:buNone/>
            </a:pPr>
            <a:r>
              <a:rPr lang="en-US" dirty="0" err="1"/>
              <a:t>int</a:t>
            </a:r>
            <a:r>
              <a:rPr lang="en-US" dirty="0"/>
              <a:t> fact(</a:t>
            </a:r>
            <a:r>
              <a:rPr lang="en-US" dirty="0" err="1"/>
              <a:t>int</a:t>
            </a:r>
            <a:r>
              <a:rPr lang="en-US" dirty="0"/>
              <a:t> n)</a:t>
            </a:r>
          </a:p>
          <a:p>
            <a:pPr marL="0" indent="0">
              <a:buNone/>
            </a:pPr>
            <a:r>
              <a:rPr lang="en-US" dirty="0"/>
              <a:t>{    // wrong base case (it may cause</a:t>
            </a:r>
          </a:p>
          <a:p>
            <a:pPr marL="0" indent="0">
              <a:buNone/>
            </a:pPr>
            <a:r>
              <a:rPr lang="en-US" dirty="0"/>
              <a:t>    // stack overflow).</a:t>
            </a:r>
          </a:p>
          <a:p>
            <a:pPr marL="0" indent="0">
              <a:buNone/>
            </a:pPr>
            <a:r>
              <a:rPr lang="en-US" dirty="0"/>
              <a:t>    if (n == 100) </a:t>
            </a:r>
          </a:p>
          <a:p>
            <a:pPr marL="0" indent="0">
              <a:buNone/>
            </a:pPr>
            <a:r>
              <a:rPr lang="en-US" dirty="0"/>
              <a:t>        return 1;</a:t>
            </a:r>
          </a:p>
          <a:p>
            <a:pPr marL="0" indent="0">
              <a:buNone/>
            </a:pPr>
            <a:r>
              <a:rPr lang="en-US" dirty="0"/>
              <a:t>    else</a:t>
            </a:r>
          </a:p>
          <a:p>
            <a:pPr marL="0" indent="0">
              <a:buNone/>
            </a:pPr>
            <a:r>
              <a:rPr lang="en-US" dirty="0"/>
              <a:t>        return n*fact(n-1);</a:t>
            </a:r>
          </a:p>
          <a:p>
            <a:pPr marL="0" indent="0">
              <a:buNone/>
            </a:pPr>
            <a:r>
              <a:rPr lang="en-US" dirty="0"/>
              <a:t>}</a:t>
            </a:r>
          </a:p>
        </p:txBody>
      </p:sp>
    </p:spTree>
    <p:extLst>
      <p:ext uri="{BB962C8B-B14F-4D97-AF65-F5344CB8AC3E}">
        <p14:creationId xmlns:p14="http://schemas.microsoft.com/office/powerpoint/2010/main" val="231217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Frame</a:t>
            </a:r>
          </a:p>
        </p:txBody>
      </p:sp>
      <p:sp>
        <p:nvSpPr>
          <p:cNvPr id="3" name="Content Placeholder 2"/>
          <p:cNvSpPr>
            <a:spLocks noGrp="1"/>
          </p:cNvSpPr>
          <p:nvPr>
            <p:ph idx="1"/>
          </p:nvPr>
        </p:nvSpPr>
        <p:spPr/>
        <p:txBody>
          <a:bodyPr/>
          <a:lstStyle/>
          <a:p>
            <a:r>
              <a:rPr lang="en-US" dirty="0"/>
              <a:t>The stack frame generally includes the following components:</a:t>
            </a:r>
          </a:p>
          <a:p>
            <a:r>
              <a:rPr lang="en-US" dirty="0"/>
              <a:t>The return address</a:t>
            </a:r>
          </a:p>
          <a:p>
            <a:r>
              <a:rPr lang="en-US" dirty="0"/>
              <a:t>Argument variables passed on the stack</a:t>
            </a:r>
          </a:p>
          <a:p>
            <a:r>
              <a:rPr lang="en-US" dirty="0"/>
              <a:t>Local variables (in HLLs)</a:t>
            </a:r>
          </a:p>
          <a:p>
            <a:r>
              <a:rPr lang="en-US" dirty="0"/>
              <a:t>Saved copies of any registers modified by the subprogram that need to be restored</a:t>
            </a:r>
          </a:p>
          <a:p>
            <a:endParaRPr lang="en-IN" dirty="0"/>
          </a:p>
        </p:txBody>
      </p:sp>
    </p:spTree>
    <p:extLst>
      <p:ext uri="{BB962C8B-B14F-4D97-AF65-F5344CB8AC3E}">
        <p14:creationId xmlns:p14="http://schemas.microsoft.com/office/powerpoint/2010/main" val="18908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56" y="782735"/>
            <a:ext cx="10515600" cy="1325563"/>
          </a:xfrm>
        </p:spPr>
        <p:txBody>
          <a:bodyPr/>
          <a:lstStyle/>
          <a:p>
            <a:r>
              <a:rPr lang="en-IN" dirty="0"/>
              <a:t>Recursion and stack frame(Allocation)</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352910" y="1970775"/>
            <a:ext cx="7627461" cy="4887225"/>
          </a:xfrm>
          <a:prstGeom prst="rect">
            <a:avLst/>
          </a:prstGeom>
        </p:spPr>
      </p:pic>
    </p:spTree>
    <p:extLst>
      <p:ext uri="{BB962C8B-B14F-4D97-AF65-F5344CB8AC3E}">
        <p14:creationId xmlns:p14="http://schemas.microsoft.com/office/powerpoint/2010/main" val="3708544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Recursion and stack frame(</a:t>
            </a:r>
            <a:r>
              <a:rPr lang="en-IN" dirty="0" err="1"/>
              <a:t>Deallocation</a:t>
            </a:r>
            <a:r>
              <a:rPr lang="en-IN" dirty="0"/>
              <a:t>)</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741156" y="1536867"/>
            <a:ext cx="7517320" cy="4539270"/>
          </a:xfrm>
          <a:prstGeom prst="rect">
            <a:avLst/>
          </a:prstGeom>
        </p:spPr>
      </p:pic>
    </p:spTree>
    <p:extLst>
      <p:ext uri="{BB962C8B-B14F-4D97-AF65-F5344CB8AC3E}">
        <p14:creationId xmlns:p14="http://schemas.microsoft.com/office/powerpoint/2010/main" val="53628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IN" dirty="0"/>
          </a:p>
        </p:txBody>
      </p:sp>
      <p:sp>
        <p:nvSpPr>
          <p:cNvPr id="3" name="Content Placeholder 2"/>
          <p:cNvSpPr>
            <a:spLocks noGrp="1"/>
          </p:cNvSpPr>
          <p:nvPr>
            <p:ph idx="1"/>
          </p:nvPr>
        </p:nvSpPr>
        <p:spPr>
          <a:xfrm>
            <a:off x="722697" y="1767873"/>
            <a:ext cx="11469303" cy="4351338"/>
          </a:xfrm>
        </p:spPr>
        <p:txBody>
          <a:bodyPr/>
          <a:lstStyle/>
          <a:p>
            <a:pPr marL="0" indent="0">
              <a:buNone/>
            </a:pPr>
            <a:r>
              <a:rPr lang="en-US" dirty="0"/>
              <a:t>The function definition involving a call to the same </a:t>
            </a:r>
            <a:r>
              <a:rPr lang="en-IN" dirty="0"/>
              <a:t>function</a:t>
            </a:r>
          </a:p>
          <a:p>
            <a:pPr marL="0" indent="0">
              <a:buNone/>
            </a:pPr>
            <a:r>
              <a:rPr lang="en-US" dirty="0"/>
              <a:t>Solving a problem using recursion depends on solving   smaller (simpler) occurrences of the same problem until the problem is simple enough that you can solve it directly</a:t>
            </a:r>
          </a:p>
          <a:p>
            <a:pPr marL="0" indent="0">
              <a:buNone/>
            </a:pPr>
            <a:r>
              <a:rPr lang="en-US" dirty="0"/>
              <a:t> Key question: </a:t>
            </a:r>
            <a:r>
              <a:rPr lang="en-US" i="1" dirty="0"/>
              <a:t>"How is this problem self-similar?“</a:t>
            </a:r>
          </a:p>
          <a:p>
            <a:pPr marL="0" indent="0">
              <a:buNone/>
            </a:pPr>
            <a:r>
              <a:rPr lang="en-US" i="1" dirty="0"/>
              <a:t> </a:t>
            </a:r>
            <a:r>
              <a:rPr lang="en-US" dirty="0"/>
              <a:t>what are the smaller </a:t>
            </a:r>
            <a:r>
              <a:rPr lang="en-US" dirty="0" err="1"/>
              <a:t>subproblems</a:t>
            </a:r>
            <a:r>
              <a:rPr lang="en-US" dirty="0"/>
              <a:t> that make up the bigger problem?</a:t>
            </a:r>
          </a:p>
          <a:p>
            <a:pPr marL="0" indent="0">
              <a:buNone/>
            </a:pPr>
            <a:r>
              <a:rPr lang="en-US" dirty="0"/>
              <a:t> Occurs in many places in code and in real world:</a:t>
            </a:r>
          </a:p>
          <a:p>
            <a:pPr marL="0" indent="0">
              <a:buNone/>
            </a:pPr>
            <a:r>
              <a:rPr lang="en-US" dirty="0"/>
              <a:t>– Looking up a word in dictionary may involve looking up other words</a:t>
            </a:r>
          </a:p>
          <a:p>
            <a:pPr marL="0" indent="0">
              <a:buNone/>
            </a:pPr>
            <a:r>
              <a:rPr lang="en-US" dirty="0"/>
              <a:t>– Nested structures (trees, file folders, collections) can be self-similar.</a:t>
            </a:r>
          </a:p>
          <a:p>
            <a:pPr marL="0" indent="0">
              <a:buNone/>
            </a:pPr>
            <a:r>
              <a:rPr lang="en-US" dirty="0"/>
              <a:t>– Patterns can contain smaller versions of the same pattern (fractals)</a:t>
            </a:r>
            <a:endParaRPr lang="en-IN" dirty="0"/>
          </a:p>
        </p:txBody>
      </p:sp>
    </p:spTree>
    <p:extLst>
      <p:ext uri="{BB962C8B-B14F-4D97-AF65-F5344CB8AC3E}">
        <p14:creationId xmlns:p14="http://schemas.microsoft.com/office/powerpoint/2010/main" val="373939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Programming</a:t>
            </a:r>
          </a:p>
        </p:txBody>
      </p:sp>
      <p:sp>
        <p:nvSpPr>
          <p:cNvPr id="3" name="Content Placeholder 2"/>
          <p:cNvSpPr>
            <a:spLocks noGrp="1"/>
          </p:cNvSpPr>
          <p:nvPr>
            <p:ph idx="1"/>
          </p:nvPr>
        </p:nvSpPr>
        <p:spPr/>
        <p:txBody>
          <a:bodyPr/>
          <a:lstStyle/>
          <a:p>
            <a:pPr marL="0" indent="0">
              <a:buNone/>
            </a:pPr>
            <a:r>
              <a:rPr lang="en-US" dirty="0"/>
              <a:t>Writing functions that call themselves to solve problems that are recursive in nature.</a:t>
            </a:r>
          </a:p>
          <a:p>
            <a:pPr marL="0" indent="0">
              <a:buNone/>
            </a:pPr>
            <a:endParaRPr lang="en-US" dirty="0"/>
          </a:p>
          <a:p>
            <a:r>
              <a:rPr lang="en-US" dirty="0"/>
              <a:t>– An equally powerful substitute for </a:t>
            </a:r>
            <a:r>
              <a:rPr lang="en-US" i="1" dirty="0"/>
              <a:t>iteration </a:t>
            </a:r>
            <a:r>
              <a:rPr lang="en-US" dirty="0"/>
              <a:t>(loops)</a:t>
            </a:r>
          </a:p>
          <a:p>
            <a:r>
              <a:rPr lang="en-US" dirty="0"/>
              <a:t>– Particularly well-suited to solving certain types of problems</a:t>
            </a:r>
          </a:p>
          <a:p>
            <a:r>
              <a:rPr lang="en-US" dirty="0"/>
              <a:t>– Leads to </a:t>
            </a:r>
            <a:r>
              <a:rPr lang="en-US" b="1" dirty="0"/>
              <a:t>elegant</a:t>
            </a:r>
            <a:r>
              <a:rPr lang="en-US" dirty="0"/>
              <a:t>, simplistic, short code (when used well)</a:t>
            </a:r>
          </a:p>
        </p:txBody>
      </p:sp>
    </p:spTree>
    <p:extLst>
      <p:ext uri="{BB962C8B-B14F-4D97-AF65-F5344CB8AC3E}">
        <p14:creationId xmlns:p14="http://schemas.microsoft.com/office/powerpoint/2010/main" val="40248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771" y="1106905"/>
            <a:ext cx="10603029" cy="5070058"/>
          </a:xfrm>
        </p:spPr>
        <p:txBody>
          <a:bodyPr/>
          <a:lstStyle/>
          <a:p>
            <a:pPr marL="0" indent="0">
              <a:buNone/>
            </a:pPr>
            <a:r>
              <a:rPr lang="en-US" dirty="0"/>
              <a:t>Every recursive algorithm involves at least 2 cases:</a:t>
            </a:r>
          </a:p>
          <a:p>
            <a:pPr marL="0" indent="0">
              <a:buNone/>
            </a:pPr>
            <a:endParaRPr lang="en-US" dirty="0"/>
          </a:p>
          <a:p>
            <a:pPr marL="0" indent="0">
              <a:buNone/>
            </a:pPr>
            <a:r>
              <a:rPr lang="en-US" dirty="0"/>
              <a:t>– </a:t>
            </a:r>
            <a:r>
              <a:rPr lang="en-US" b="1" dirty="0"/>
              <a:t>base case</a:t>
            </a:r>
            <a:r>
              <a:rPr lang="en-US" dirty="0"/>
              <a:t>: A simple occurrence that can be answered</a:t>
            </a:r>
          </a:p>
          <a:p>
            <a:pPr marL="0" indent="0">
              <a:buNone/>
            </a:pPr>
            <a:r>
              <a:rPr lang="en-US" dirty="0"/>
              <a:t>– </a:t>
            </a:r>
            <a:r>
              <a:rPr lang="en-US" b="1" dirty="0"/>
              <a:t>recursive case</a:t>
            </a:r>
            <a:r>
              <a:rPr lang="en-US" dirty="0"/>
              <a:t>: A more complex occurrence of the problem that</a:t>
            </a:r>
          </a:p>
          <a:p>
            <a:r>
              <a:rPr lang="en-US" dirty="0"/>
              <a:t>cannot be directly answered, but can instead be described in terms of</a:t>
            </a:r>
          </a:p>
          <a:p>
            <a:r>
              <a:rPr lang="en-US" dirty="0"/>
              <a:t>smaller occurrences of the same problem </a:t>
            </a:r>
            <a:endParaRPr lang="en-IN" dirty="0"/>
          </a:p>
        </p:txBody>
      </p:sp>
    </p:spTree>
    <p:extLst>
      <p:ext uri="{BB962C8B-B14F-4D97-AF65-F5344CB8AC3E}">
        <p14:creationId xmlns:p14="http://schemas.microsoft.com/office/powerpoint/2010/main" val="151263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Three Rules of Recursion</a:t>
            </a:r>
            <a:br>
              <a:rPr lang="en-IN" b="1" dirty="0"/>
            </a:br>
            <a:endParaRPr lang="en-IN" dirty="0"/>
          </a:p>
        </p:txBody>
      </p:sp>
      <p:sp>
        <p:nvSpPr>
          <p:cNvPr id="3" name="Content Placeholder 2"/>
          <p:cNvSpPr>
            <a:spLocks noGrp="1"/>
          </p:cNvSpPr>
          <p:nvPr>
            <p:ph idx="1"/>
          </p:nvPr>
        </p:nvSpPr>
        <p:spPr/>
        <p:txBody>
          <a:bodyPr/>
          <a:lstStyle/>
          <a:p>
            <a:r>
              <a:rPr lang="en-US" dirty="0"/>
              <a:t>Every (valid) input must have a case (either recursive or </a:t>
            </a:r>
            <a:r>
              <a:rPr lang="en-IN" dirty="0"/>
              <a:t>base)</a:t>
            </a:r>
          </a:p>
          <a:p>
            <a:pPr marL="0" indent="0">
              <a:buNone/>
            </a:pPr>
            <a:r>
              <a:rPr lang="en-US" dirty="0"/>
              <a:t>• There </a:t>
            </a:r>
            <a:r>
              <a:rPr lang="en-US" b="1" dirty="0"/>
              <a:t>must </a:t>
            </a:r>
            <a:r>
              <a:rPr lang="en-US" dirty="0"/>
              <a:t>be a base case that makes no recursive calls</a:t>
            </a:r>
          </a:p>
          <a:p>
            <a:pPr marL="0" indent="0">
              <a:buNone/>
            </a:pPr>
            <a:r>
              <a:rPr lang="en-US" dirty="0"/>
              <a:t>(i.e. on some input(s), the code should not make any</a:t>
            </a:r>
          </a:p>
          <a:p>
            <a:pPr marL="0" indent="0">
              <a:buNone/>
            </a:pPr>
            <a:r>
              <a:rPr lang="en-IN" dirty="0"/>
              <a:t>recursive calls)</a:t>
            </a:r>
          </a:p>
          <a:p>
            <a:r>
              <a:rPr lang="en-US" dirty="0"/>
              <a:t>The recursive case must make the problem simpler and make forward progress to the base case</a:t>
            </a:r>
            <a:endParaRPr lang="en-IN" dirty="0"/>
          </a:p>
        </p:txBody>
      </p:sp>
    </p:spTree>
    <p:extLst>
      <p:ext uri="{BB962C8B-B14F-4D97-AF65-F5344CB8AC3E}">
        <p14:creationId xmlns:p14="http://schemas.microsoft.com/office/powerpoint/2010/main" val="58161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Recursive Program Structure</a:t>
            </a:r>
            <a:endParaRPr lang="en-IN" dirty="0"/>
          </a:p>
        </p:txBody>
      </p:sp>
      <p:sp>
        <p:nvSpPr>
          <p:cNvPr id="3" name="Content Placeholder 2"/>
          <p:cNvSpPr>
            <a:spLocks noGrp="1"/>
          </p:cNvSpPr>
          <p:nvPr>
            <p:ph idx="1"/>
          </p:nvPr>
        </p:nvSpPr>
        <p:spPr>
          <a:xfrm>
            <a:off x="838200" y="1440615"/>
            <a:ext cx="10515600" cy="4351338"/>
          </a:xfrm>
        </p:spPr>
        <p:txBody>
          <a:bodyPr/>
          <a:lstStyle/>
          <a:p>
            <a:endParaRPr lang="en-IN" b="1" dirty="0"/>
          </a:p>
          <a:p>
            <a:pPr marL="0" indent="0">
              <a:buNone/>
            </a:pPr>
            <a:r>
              <a:rPr lang="en-IN" dirty="0" err="1"/>
              <a:t>recursiveFunc</a:t>
            </a:r>
            <a:r>
              <a:rPr lang="en-IN" dirty="0"/>
              <a:t>() {</a:t>
            </a:r>
          </a:p>
          <a:p>
            <a:pPr marL="0" indent="0">
              <a:buNone/>
            </a:pPr>
            <a:r>
              <a:rPr lang="en-US" dirty="0"/>
              <a:t>if (test for simple case) { // base case</a:t>
            </a:r>
          </a:p>
          <a:p>
            <a:pPr marL="0" indent="0">
              <a:buNone/>
            </a:pPr>
            <a:r>
              <a:rPr lang="en-US" dirty="0"/>
              <a:t>Compute the solution without recursion</a:t>
            </a:r>
          </a:p>
          <a:p>
            <a:pPr marL="0" indent="0">
              <a:buNone/>
            </a:pPr>
            <a:r>
              <a:rPr lang="en-IN" dirty="0"/>
              <a:t>} else { // recursive case</a:t>
            </a:r>
          </a:p>
          <a:p>
            <a:pPr marL="0" indent="0">
              <a:buNone/>
            </a:pPr>
            <a:r>
              <a:rPr lang="en-US" dirty="0"/>
              <a:t>Break the problem into </a:t>
            </a:r>
            <a:r>
              <a:rPr lang="en-US" dirty="0" err="1"/>
              <a:t>subproblems</a:t>
            </a:r>
            <a:r>
              <a:rPr lang="en-US" dirty="0"/>
              <a:t> of the same form</a:t>
            </a:r>
          </a:p>
          <a:p>
            <a:pPr marL="0" indent="0">
              <a:buNone/>
            </a:pPr>
            <a:r>
              <a:rPr lang="en-US" dirty="0"/>
              <a:t>Call </a:t>
            </a:r>
            <a:r>
              <a:rPr lang="en-US" dirty="0" err="1"/>
              <a:t>recursiveFunc</a:t>
            </a:r>
            <a:r>
              <a:rPr lang="en-US" dirty="0"/>
              <a:t>() on each </a:t>
            </a:r>
            <a:r>
              <a:rPr lang="en-US" b="1" dirty="0"/>
              <a:t>self-similar </a:t>
            </a:r>
            <a:r>
              <a:rPr lang="en-US" dirty="0" err="1"/>
              <a:t>subproblem</a:t>
            </a:r>
            <a:endParaRPr lang="en-US" dirty="0"/>
          </a:p>
          <a:p>
            <a:pPr marL="0" indent="0">
              <a:buNone/>
            </a:pPr>
            <a:r>
              <a:rPr lang="en-US" dirty="0" err="1"/>
              <a:t>Reassamble</a:t>
            </a:r>
            <a:r>
              <a:rPr lang="en-US" dirty="0"/>
              <a:t> the results of the </a:t>
            </a:r>
            <a:r>
              <a:rPr lang="en-US" dirty="0" err="1"/>
              <a:t>subproblems</a:t>
            </a:r>
            <a:endParaRPr lang="en-US" dirty="0"/>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38369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p:sp>
        <p:nvSpPr>
          <p:cNvPr id="3" name="Content Placeholder 2"/>
          <p:cNvSpPr>
            <a:spLocks noGrp="1"/>
          </p:cNvSpPr>
          <p:nvPr>
            <p:ph idx="1"/>
          </p:nvPr>
        </p:nvSpPr>
        <p:spPr>
          <a:xfrm>
            <a:off x="596766" y="1825625"/>
            <a:ext cx="6217920" cy="4351338"/>
          </a:xfrm>
        </p:spPr>
        <p:txBody>
          <a:bodyPr/>
          <a:lstStyle/>
          <a:p>
            <a:pPr marL="0" indent="0">
              <a:buNone/>
            </a:pPr>
            <a:r>
              <a:rPr lang="en-US" dirty="0"/>
              <a:t>// Returns n!, or 1 * 2 * 3 * 4 * ... * n.</a:t>
            </a:r>
          </a:p>
          <a:p>
            <a:pPr marL="0" indent="0">
              <a:buNone/>
            </a:pPr>
            <a:r>
              <a:rPr lang="en-IN" dirty="0"/>
              <a:t>// Assumes n &gt;= 1.</a:t>
            </a:r>
          </a:p>
          <a:p>
            <a:pPr marL="0" indent="0">
              <a:buNone/>
            </a:pPr>
            <a:r>
              <a:rPr lang="en-IN" dirty="0" err="1"/>
              <a:t>int</a:t>
            </a:r>
            <a:r>
              <a:rPr lang="en-IN" dirty="0"/>
              <a:t> </a:t>
            </a:r>
            <a:r>
              <a:rPr lang="en-IN" b="1" dirty="0"/>
              <a:t>factorial</a:t>
            </a:r>
            <a:r>
              <a:rPr lang="en-IN" dirty="0"/>
              <a:t>(</a:t>
            </a:r>
            <a:r>
              <a:rPr lang="en-IN" dirty="0" err="1"/>
              <a:t>int</a:t>
            </a:r>
            <a:r>
              <a:rPr lang="en-IN" dirty="0"/>
              <a:t> n) {</a:t>
            </a:r>
          </a:p>
          <a:p>
            <a:pPr marL="0" indent="0">
              <a:buNone/>
            </a:pPr>
            <a:r>
              <a:rPr lang="en-IN" dirty="0" err="1"/>
              <a:t>int</a:t>
            </a:r>
            <a:r>
              <a:rPr lang="en-IN" dirty="0"/>
              <a:t> total = 1;</a:t>
            </a:r>
          </a:p>
          <a:p>
            <a:pPr marL="0" indent="0">
              <a:buNone/>
            </a:pPr>
            <a:r>
              <a:rPr lang="nn-NO" dirty="0"/>
              <a:t>for (int i = 1; i &lt;= n; i++) {</a:t>
            </a:r>
          </a:p>
          <a:p>
            <a:pPr marL="0" indent="0">
              <a:buNone/>
            </a:pPr>
            <a:r>
              <a:rPr lang="en-IN" dirty="0"/>
              <a:t>total *= </a:t>
            </a:r>
            <a:r>
              <a:rPr lang="en-IN" dirty="0" err="1"/>
              <a:t>i</a:t>
            </a:r>
            <a:r>
              <a:rPr lang="en-IN" dirty="0"/>
              <a:t>;</a:t>
            </a:r>
          </a:p>
          <a:p>
            <a:pPr marL="0" indent="0">
              <a:buNone/>
            </a:pPr>
            <a:r>
              <a:rPr lang="en-IN" dirty="0"/>
              <a:t>}</a:t>
            </a:r>
          </a:p>
          <a:p>
            <a:pPr marL="0" indent="0">
              <a:buNone/>
            </a:pPr>
            <a:r>
              <a:rPr lang="en-IN" dirty="0"/>
              <a:t>return total;</a:t>
            </a:r>
          </a:p>
          <a:p>
            <a:pPr marL="0" indent="0">
              <a:buNone/>
            </a:pPr>
            <a:r>
              <a:rPr lang="en-IN" dirty="0"/>
              <a:t>}</a:t>
            </a:r>
          </a:p>
          <a:p>
            <a:pPr marL="0" indent="0">
              <a:buNone/>
            </a:pPr>
            <a:endParaRPr lang="en-IN" dirty="0"/>
          </a:p>
        </p:txBody>
      </p:sp>
      <p:sp>
        <p:nvSpPr>
          <p:cNvPr id="5" name="TextBox 4"/>
          <p:cNvSpPr txBox="1"/>
          <p:nvPr/>
        </p:nvSpPr>
        <p:spPr>
          <a:xfrm>
            <a:off x="7276699" y="1915427"/>
            <a:ext cx="4077101" cy="2523768"/>
          </a:xfrm>
          <a:prstGeom prst="rect">
            <a:avLst/>
          </a:prstGeom>
          <a:noFill/>
        </p:spPr>
        <p:txBody>
          <a:bodyPr wrap="square" rtlCol="0">
            <a:spAutoFit/>
          </a:bodyPr>
          <a:lstStyle/>
          <a:p>
            <a:r>
              <a:rPr lang="en-IN" sz="2800" dirty="0"/>
              <a:t>Important observations:</a:t>
            </a:r>
          </a:p>
          <a:p>
            <a:r>
              <a:rPr lang="en-IN" sz="2800" dirty="0"/>
              <a:t>0! = 1! = 1</a:t>
            </a:r>
          </a:p>
          <a:p>
            <a:r>
              <a:rPr lang="en-IN" sz="2800" dirty="0"/>
              <a:t>4! = 4 * 3 * 2 * 1</a:t>
            </a:r>
          </a:p>
          <a:p>
            <a:r>
              <a:rPr lang="en-IN" sz="2800" dirty="0"/>
              <a:t>5! = 5 * 4 * 3 * 2 * 1</a:t>
            </a:r>
          </a:p>
          <a:p>
            <a:r>
              <a:rPr lang="en-IN" sz="2800" dirty="0"/>
              <a:t>= 5 * 4!</a:t>
            </a:r>
          </a:p>
          <a:p>
            <a:endParaRPr lang="en-IN" dirty="0"/>
          </a:p>
        </p:txBody>
      </p:sp>
    </p:spTree>
    <p:extLst>
      <p:ext uri="{BB962C8B-B14F-4D97-AF65-F5344CB8AC3E}">
        <p14:creationId xmlns:p14="http://schemas.microsoft.com/office/powerpoint/2010/main" val="184243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Solution</a:t>
            </a:r>
          </a:p>
        </p:txBody>
      </p:sp>
      <p:sp>
        <p:nvSpPr>
          <p:cNvPr id="3" name="Content Placeholder 2"/>
          <p:cNvSpPr>
            <a:spLocks noGrp="1"/>
          </p:cNvSpPr>
          <p:nvPr>
            <p:ph idx="1"/>
          </p:nvPr>
        </p:nvSpPr>
        <p:spPr/>
        <p:txBody>
          <a:bodyPr/>
          <a:lstStyle/>
          <a:p>
            <a:pPr marL="0" indent="0">
              <a:buNone/>
            </a:pPr>
            <a:r>
              <a:rPr lang="en-US" dirty="0"/>
              <a:t>// Returns n!, or 1 * 2 * 3 * 4 * ... * n.</a:t>
            </a:r>
          </a:p>
          <a:p>
            <a:pPr marL="0" indent="0">
              <a:buNone/>
            </a:pPr>
            <a:r>
              <a:rPr lang="en-IN" dirty="0"/>
              <a:t>// Assumes n &gt;= 0.</a:t>
            </a:r>
          </a:p>
          <a:p>
            <a:pPr marL="0" indent="0">
              <a:buNone/>
            </a:pPr>
            <a:r>
              <a:rPr lang="en-IN" dirty="0" err="1"/>
              <a:t>int</a:t>
            </a:r>
            <a:r>
              <a:rPr lang="en-IN" dirty="0"/>
              <a:t> </a:t>
            </a:r>
            <a:r>
              <a:rPr lang="en-IN" b="1" dirty="0"/>
              <a:t>factorial</a:t>
            </a:r>
            <a:r>
              <a:rPr lang="en-IN" dirty="0"/>
              <a:t>(</a:t>
            </a:r>
            <a:r>
              <a:rPr lang="en-IN" dirty="0" err="1"/>
              <a:t>int</a:t>
            </a:r>
            <a:r>
              <a:rPr lang="en-IN" dirty="0"/>
              <a:t> n) {</a:t>
            </a:r>
          </a:p>
          <a:p>
            <a:pPr marL="0" indent="0">
              <a:buNone/>
            </a:pPr>
            <a:r>
              <a:rPr lang="en-US" dirty="0"/>
              <a:t>if (n &lt;= 1) { // base case</a:t>
            </a:r>
          </a:p>
          <a:p>
            <a:pPr marL="0" indent="0">
              <a:buNone/>
            </a:pPr>
            <a:r>
              <a:rPr lang="en-IN" dirty="0"/>
              <a:t>return 1;</a:t>
            </a:r>
          </a:p>
          <a:p>
            <a:pPr marL="0" indent="0">
              <a:buNone/>
            </a:pPr>
            <a:r>
              <a:rPr lang="en-IN" dirty="0"/>
              <a:t>} else {</a:t>
            </a:r>
          </a:p>
          <a:p>
            <a:pPr marL="0" indent="0">
              <a:buNone/>
            </a:pPr>
            <a:r>
              <a:rPr lang="pt-BR" dirty="0"/>
              <a:t>return n * </a:t>
            </a:r>
            <a:r>
              <a:rPr lang="pt-BR" b="1" dirty="0"/>
              <a:t>factorial</a:t>
            </a:r>
            <a:r>
              <a:rPr lang="pt-BR" dirty="0"/>
              <a:t>(n - 1); // recursive case</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92809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stack Trace</a:t>
            </a:r>
          </a:p>
        </p:txBody>
      </p:sp>
      <p:pic>
        <p:nvPicPr>
          <p:cNvPr id="4" name="Content Placeholder 3"/>
          <p:cNvPicPr>
            <a:picLocks noGrp="1" noChangeAspect="1"/>
          </p:cNvPicPr>
          <p:nvPr>
            <p:ph idx="1"/>
          </p:nvPr>
        </p:nvPicPr>
        <p:blipFill>
          <a:blip r:embed="rId2"/>
          <a:stretch>
            <a:fillRect/>
          </a:stretch>
        </p:blipFill>
        <p:spPr>
          <a:xfrm>
            <a:off x="3071662" y="2029627"/>
            <a:ext cx="6048676" cy="3943334"/>
          </a:xfrm>
          <a:prstGeom prst="rect">
            <a:avLst/>
          </a:prstGeom>
        </p:spPr>
      </p:pic>
    </p:spTree>
    <p:extLst>
      <p:ext uri="{BB962C8B-B14F-4D97-AF65-F5344CB8AC3E}">
        <p14:creationId xmlns:p14="http://schemas.microsoft.com/office/powerpoint/2010/main" val="3288498721"/>
      </p:ext>
    </p:extLst>
  </p:cSld>
  <p:clrMapOvr>
    <a:masterClrMapping/>
  </p:clrMapOvr>
</p:sld>
</file>

<file path=ppt/theme/theme1.xml><?xml version="1.0" encoding="utf-8"?>
<a:theme xmlns:a="http://schemas.openxmlformats.org/drawingml/2006/main" name="Session-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1_lec1_DSintro" id="{6B5433B0-A6FA-4906-A146-620EC10CCCBB}" vid="{D228DAD0-AA14-4A94-BCE0-429797A14D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1_lec1_DSintro" id="{6B5433B0-A6FA-4906-A146-620EC10CCCBB}" vid="{D0A2A2D2-91E8-474E-84D6-271D94D43E9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PES_Template</Template>
  <TotalTime>0</TotalTime>
  <Words>774</Words>
  <Application>Microsoft Office PowerPoint</Application>
  <PresentationFormat>Widescreen</PresentationFormat>
  <Paragraphs>129</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Session-2</vt:lpstr>
      <vt:lpstr>Custom Design</vt:lpstr>
      <vt:lpstr>     UE18CS202:  data structures   Department of Computer Science and Engineering PES UNIVERSITY   </vt:lpstr>
      <vt:lpstr>Recursion</vt:lpstr>
      <vt:lpstr>Recursive Programming</vt:lpstr>
      <vt:lpstr>PowerPoint Presentation</vt:lpstr>
      <vt:lpstr>Three Rules of Recursion </vt:lpstr>
      <vt:lpstr>Recursive Program Structure</vt:lpstr>
      <vt:lpstr>Examples</vt:lpstr>
      <vt:lpstr>Recursive Solution</vt:lpstr>
      <vt:lpstr>Recursive stack Trace</vt:lpstr>
      <vt:lpstr>Multiple calls tracing </vt:lpstr>
      <vt:lpstr>PowerPoint Presentation</vt:lpstr>
      <vt:lpstr>Direct and Indirect Recursion</vt:lpstr>
      <vt:lpstr>Indirect Recursion</vt:lpstr>
      <vt:lpstr>Tailed and Non Tailed Recursion</vt:lpstr>
      <vt:lpstr>Tailed Recursion</vt:lpstr>
      <vt:lpstr>Why Stack Overflow error occurs in recursion? </vt:lpstr>
      <vt:lpstr>Stack Frame</vt:lpstr>
      <vt:lpstr>Recursion and stack frame(Allocation) </vt:lpstr>
      <vt:lpstr>Recursion and stack frame(Deallocation)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UE18CS202:  data structures   Department of Computer Science and Engineering PES UNIVERSITY   </dc:title>
  <dc:creator>gulshan vaswani</dc:creator>
  <cp:lastModifiedBy>gulshan vaswani</cp:lastModifiedBy>
  <cp:revision>1</cp:revision>
  <dcterms:created xsi:type="dcterms:W3CDTF">2019-08-04T19:26:54Z</dcterms:created>
  <dcterms:modified xsi:type="dcterms:W3CDTF">2019-08-04T19:27:48Z</dcterms:modified>
</cp:coreProperties>
</file>