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7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041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89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5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62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95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55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5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3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0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3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2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3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8741F69-7707-441D-ABD7-67A9596256F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3C1DBB4-43F2-4C42-A6D9-FDF16F029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6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52FFC-2232-53CB-3795-754194256F53}"/>
              </a:ext>
            </a:extLst>
          </p:cNvPr>
          <p:cNvSpPr txBox="1"/>
          <p:nvPr/>
        </p:nvSpPr>
        <p:spPr>
          <a:xfrm>
            <a:off x="968829" y="653140"/>
            <a:ext cx="1058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Differences in Power BI Interview Questions and Answers</a:t>
            </a:r>
            <a:endParaRPr lang="en-IN" sz="3200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514BC-C99D-6FA9-520E-6F4E8C02C8BE}"/>
              </a:ext>
            </a:extLst>
          </p:cNvPr>
          <p:cNvSpPr txBox="1"/>
          <p:nvPr/>
        </p:nvSpPr>
        <p:spPr>
          <a:xfrm>
            <a:off x="1251860" y="2362198"/>
            <a:ext cx="4506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ighlight>
                  <a:srgbClr val="000000"/>
                </a:highlight>
              </a:rPr>
              <a:t>1. Calculated Column vs Measure</a:t>
            </a:r>
            <a:endParaRPr lang="en-IN" sz="2200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262F1-846F-651D-9059-B4DCEA42FD89}"/>
              </a:ext>
            </a:extLst>
          </p:cNvPr>
          <p:cNvSpPr txBox="1"/>
          <p:nvPr/>
        </p:nvSpPr>
        <p:spPr>
          <a:xfrm>
            <a:off x="5910944" y="2362198"/>
            <a:ext cx="49094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ighlight>
                  <a:srgbClr val="000000"/>
                </a:highlight>
              </a:rPr>
              <a:t>2. Import Mode vs Direct Query Mode</a:t>
            </a:r>
            <a:endParaRPr lang="en-IN" sz="2200" dirty="0">
              <a:highlight>
                <a:srgbClr val="00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32377-7364-FE10-D5C7-3086AFACA2E9}"/>
              </a:ext>
            </a:extLst>
          </p:cNvPr>
          <p:cNvSpPr txBox="1"/>
          <p:nvPr/>
        </p:nvSpPr>
        <p:spPr>
          <a:xfrm>
            <a:off x="1404260" y="3701924"/>
            <a:ext cx="4506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ighlight>
                  <a:srgbClr val="000000"/>
                </a:highlight>
              </a:rPr>
              <a:t>3. SUM Vs SUMX</a:t>
            </a:r>
            <a:endParaRPr lang="en-IN" sz="2200" dirty="0">
              <a:highlight>
                <a:srgbClr val="00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93C2-49D0-CCEC-CFB0-BDB67E4E1AE8}"/>
              </a:ext>
            </a:extLst>
          </p:cNvPr>
          <p:cNvSpPr txBox="1"/>
          <p:nvPr/>
        </p:nvSpPr>
        <p:spPr>
          <a:xfrm>
            <a:off x="5910944" y="3634029"/>
            <a:ext cx="4506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ighlight>
                  <a:srgbClr val="000000"/>
                </a:highlight>
              </a:rPr>
              <a:t>4. Merge Vs Append</a:t>
            </a:r>
            <a:endParaRPr lang="en-IN" sz="22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65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AADFC-72D1-378A-8713-2D059089C59B}"/>
              </a:ext>
            </a:extLst>
          </p:cNvPr>
          <p:cNvSpPr txBox="1"/>
          <p:nvPr/>
        </p:nvSpPr>
        <p:spPr>
          <a:xfrm>
            <a:off x="1045029" y="174171"/>
            <a:ext cx="9350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</a:rPr>
              <a:t>1. Difference between Calculated Column and Measure In Power BI</a:t>
            </a:r>
            <a:endParaRPr lang="en-IN" sz="2400" b="1" dirty="0">
              <a:solidFill>
                <a:schemeClr val="accent3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10FB5-6D6F-BB87-B668-35175F6A3E0A}"/>
              </a:ext>
            </a:extLst>
          </p:cNvPr>
          <p:cNvSpPr txBox="1"/>
          <p:nvPr/>
        </p:nvSpPr>
        <p:spPr>
          <a:xfrm>
            <a:off x="843643" y="632465"/>
            <a:ext cx="9552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</a:rPr>
              <a:t>Calculated Column</a:t>
            </a:r>
          </a:p>
          <a:p>
            <a:pPr algn="ctr"/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CC is evaculated for each row, row level calculation, it’s Row Context</a:t>
            </a:r>
          </a:p>
          <a:p>
            <a:pPr marL="342900" indent="-342900">
              <a:buAutoNum type="arabicPeriod"/>
            </a:pPr>
            <a:r>
              <a:rPr lang="en-IN" sz="2000" dirty="0"/>
              <a:t>Physically stored in the data model.</a:t>
            </a:r>
          </a:p>
          <a:p>
            <a:pPr marL="342900" indent="-342900">
              <a:buAutoNum type="arabicPeriod"/>
            </a:pPr>
            <a:r>
              <a:rPr lang="en-IN" sz="2000" dirty="0"/>
              <a:t>Stored in the memory consumes RAM.</a:t>
            </a:r>
          </a:p>
          <a:p>
            <a:pPr marL="342900" indent="-342900">
              <a:buAutoNum type="arabicPeriod"/>
            </a:pPr>
            <a:r>
              <a:rPr lang="en-IN" sz="2000" dirty="0"/>
              <a:t>CC works are pre-calculated.</a:t>
            </a:r>
          </a:p>
          <a:p>
            <a:pPr marL="342900" indent="-342900">
              <a:buAutoNum type="arabicPeriod"/>
            </a:pPr>
            <a:r>
              <a:rPr lang="en-IN" sz="2000" dirty="0"/>
              <a:t>Belongs to a single table. 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It performance wise slower.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Cannot be directly used in slicers or visual-level filters unless part of a calculated table.</a:t>
            </a: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Gross_Sales = Sales [Amount] + Sales [TAX]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674BF-6D7F-ECE7-B2C8-95F57D7ECCBA}"/>
              </a:ext>
            </a:extLst>
          </p:cNvPr>
          <p:cNvSpPr txBox="1"/>
          <p:nvPr/>
        </p:nvSpPr>
        <p:spPr>
          <a:xfrm>
            <a:off x="843643" y="3799192"/>
            <a:ext cx="99985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</a:rPr>
              <a:t>Measure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Measure must contains an aggregate function such as average or sum, it’s a Filter Context</a:t>
            </a:r>
          </a:p>
          <a:p>
            <a:pPr marL="342900" indent="-342900">
              <a:buAutoNum type="arabicPeriod"/>
            </a:pPr>
            <a:r>
              <a:rPr lang="en-IN" sz="2000" dirty="0"/>
              <a:t>Not physically stored in the data model, it’s calculated dynamically.</a:t>
            </a:r>
          </a:p>
          <a:p>
            <a:pPr marL="342900" indent="-342900">
              <a:buAutoNum type="arabicPeriod"/>
            </a:pPr>
            <a:r>
              <a:rPr lang="en-IN" sz="2000" dirty="0"/>
              <a:t>Measure consume CPU not RAM</a:t>
            </a:r>
          </a:p>
          <a:p>
            <a:pPr marL="342900" indent="-342900">
              <a:buAutoNum type="arabicPeriod"/>
            </a:pPr>
            <a:r>
              <a:rPr lang="en-IN" sz="2000" dirty="0"/>
              <a:t>Measure calculated on fly.</a:t>
            </a:r>
          </a:p>
          <a:p>
            <a:pPr marL="342900" indent="-342900">
              <a:buAutoNum type="arabicPeriod"/>
            </a:pPr>
            <a:r>
              <a:rPr lang="en-IN" sz="2000" dirty="0"/>
              <a:t>Belongs to a whole data model. 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It performance wise faster.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Directly used in slicers, visual-level filters, and dynamic visuals like KPIs or cards.</a:t>
            </a:r>
            <a:endParaRPr lang="en-IN" sz="2000" dirty="0"/>
          </a:p>
          <a:p>
            <a:pPr marL="342900" indent="-342900">
              <a:buAutoNum type="arabicPeriod"/>
            </a:pPr>
            <a:r>
              <a:rPr lang="en-US" sz="2000" dirty="0"/>
              <a:t>Total Sales = SUM(Sales[Amount])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33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979BF-ABEB-40F9-35EB-60BF3996D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2BD5B-B2C6-1286-FE94-C23DD02E9B2F}"/>
              </a:ext>
            </a:extLst>
          </p:cNvPr>
          <p:cNvSpPr txBox="1"/>
          <p:nvPr/>
        </p:nvSpPr>
        <p:spPr>
          <a:xfrm>
            <a:off x="1045029" y="174172"/>
            <a:ext cx="9552214" cy="45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</a:rPr>
              <a:t>2. Difference between Import Mode and Direct Query Mode In Power BI</a:t>
            </a:r>
            <a:endParaRPr lang="en-IN" sz="2400" b="1" dirty="0">
              <a:solidFill>
                <a:schemeClr val="accent3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62376-A6D1-E015-CA94-3D5FAFA33727}"/>
              </a:ext>
            </a:extLst>
          </p:cNvPr>
          <p:cNvSpPr txBox="1"/>
          <p:nvPr/>
        </p:nvSpPr>
        <p:spPr>
          <a:xfrm>
            <a:off x="843643" y="632465"/>
            <a:ext cx="95522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</a:rPr>
              <a:t>Import Mode </a:t>
            </a:r>
          </a:p>
          <a:p>
            <a:pPr algn="ctr"/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Data is imported and stored in Power BI’s internal model.</a:t>
            </a:r>
          </a:p>
          <a:p>
            <a:pPr marL="342900" indent="-342900">
              <a:buAutoNum type="arabicPeriod"/>
            </a:pPr>
            <a:r>
              <a:rPr lang="en-IN" sz="2000" dirty="0"/>
              <a:t>Tables are seen in Data View.</a:t>
            </a:r>
          </a:p>
          <a:p>
            <a:pPr marL="342900" indent="-342900">
              <a:buAutoNum type="arabicPeriod"/>
            </a:pPr>
            <a:r>
              <a:rPr lang="en-IN" sz="2000" dirty="0"/>
              <a:t>If small or medium sized data then we go for import mode.</a:t>
            </a:r>
          </a:p>
          <a:p>
            <a:pPr marL="342900" indent="-342900">
              <a:buAutoNum type="arabicPeriod"/>
            </a:pPr>
            <a:r>
              <a:rPr lang="en-IN" sz="2000" dirty="0"/>
              <a:t>Calculated columns &amp; measures are easily made.</a:t>
            </a:r>
          </a:p>
          <a:p>
            <a:pPr marL="342900" indent="-342900">
              <a:buAutoNum type="arabicPeriod"/>
            </a:pPr>
            <a:r>
              <a:rPr lang="en-IN" sz="2000" dirty="0"/>
              <a:t>Can work offline too.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Visuals don’t take much take much time for loading.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No issues with DAX.</a:t>
            </a: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Various data sources can be used like SQL, Oracle, CSV.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6B3A3-FD07-9AA6-61B2-5ED2F834CBF4}"/>
              </a:ext>
            </a:extLst>
          </p:cNvPr>
          <p:cNvSpPr txBox="1"/>
          <p:nvPr/>
        </p:nvSpPr>
        <p:spPr>
          <a:xfrm>
            <a:off x="843643" y="3799192"/>
            <a:ext cx="99985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</a:rPr>
              <a:t>Direct Query Mode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Data is queried directly from source, without being stored in Power BI.</a:t>
            </a:r>
          </a:p>
          <a:p>
            <a:pPr marL="342900" indent="-342900">
              <a:buAutoNum type="arabicPeriod"/>
            </a:pPr>
            <a:r>
              <a:rPr lang="en-IN" sz="2000" dirty="0"/>
              <a:t>Tables are not seen in Data View.</a:t>
            </a:r>
          </a:p>
          <a:p>
            <a:pPr marL="342900" indent="-342900">
              <a:buAutoNum type="arabicPeriod"/>
            </a:pPr>
            <a:r>
              <a:rPr lang="en-IN" sz="2000" dirty="0"/>
              <a:t>If large sized data then we go for direct mode.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Calculated columns &amp; measures are not easily made.</a:t>
            </a:r>
          </a:p>
          <a:p>
            <a:pPr marL="342900" indent="-342900">
              <a:buAutoNum type="arabicPeriod"/>
            </a:pPr>
            <a:r>
              <a:rPr lang="en-IN" sz="2000" dirty="0"/>
              <a:t>Requires strong internet connections.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Visuals take much take much time for loading.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Don’t work on time intelligence DAX &amp; many more. </a:t>
            </a:r>
            <a:endParaRPr lang="en-IN" sz="2000" dirty="0"/>
          </a:p>
          <a:p>
            <a:pPr marL="342900" indent="-342900">
              <a:buAutoNum type="arabicPeriod"/>
            </a:pPr>
            <a:r>
              <a:rPr lang="en-US" sz="2000" dirty="0"/>
              <a:t>Once used any data source at start must be used through out.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9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C7C56-E2AD-61EE-7E68-3A6A6934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F8830-4FB0-96F4-0923-38193728B8FE}"/>
              </a:ext>
            </a:extLst>
          </p:cNvPr>
          <p:cNvSpPr txBox="1"/>
          <p:nvPr/>
        </p:nvSpPr>
        <p:spPr>
          <a:xfrm>
            <a:off x="1045029" y="174172"/>
            <a:ext cx="9552214" cy="45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</a:rPr>
              <a:t>3. Difference between SUM and SUMX Power BI</a:t>
            </a:r>
            <a:endParaRPr lang="en-IN" sz="2400" b="1" dirty="0">
              <a:solidFill>
                <a:schemeClr val="accent3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73033-7B65-13E7-9A11-2DCC8779E47D}"/>
              </a:ext>
            </a:extLst>
          </p:cNvPr>
          <p:cNvSpPr txBox="1"/>
          <p:nvPr/>
        </p:nvSpPr>
        <p:spPr>
          <a:xfrm>
            <a:off x="647699" y="746529"/>
            <a:ext cx="11272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</a:rPr>
              <a:t>SUM </a:t>
            </a:r>
          </a:p>
          <a:p>
            <a:pPr algn="ctr"/>
            <a:endParaRPr lang="en-IN" sz="2000" dirty="0"/>
          </a:p>
          <a:p>
            <a:pPr marL="342900" indent="-342900">
              <a:buAutoNum type="arabicPeriod"/>
            </a:pPr>
            <a:r>
              <a:rPr lang="en-US" sz="2000" dirty="0"/>
              <a:t>Performs a simple aggregation or scalar value by summing up all values in a single column.</a:t>
            </a:r>
          </a:p>
          <a:p>
            <a:pPr marL="342900" indent="-342900">
              <a:buAutoNum type="arabicPeriod"/>
            </a:pPr>
            <a:r>
              <a:rPr lang="en-IN" sz="2000" dirty="0"/>
              <a:t> Syntax: SUM(Column Name)</a:t>
            </a:r>
          </a:p>
          <a:p>
            <a:pPr marL="342900" indent="-342900">
              <a:buAutoNum type="arabicPeriod"/>
            </a:pPr>
            <a:r>
              <a:rPr lang="en-IN" sz="2000" dirty="0"/>
              <a:t>Faster in response.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Use Case: </a:t>
            </a:r>
            <a:r>
              <a:rPr lang="en-US" sz="2000" dirty="0"/>
              <a:t>Ideal for straightforward scenarios where you need the total of all values in a single column.</a:t>
            </a: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Sum is used for simpler expression.</a:t>
            </a:r>
          </a:p>
          <a:p>
            <a:pPr marL="342900" indent="-342900">
              <a:buAutoNum type="arabicPeriod"/>
            </a:pPr>
            <a:r>
              <a:rPr lang="en-IN" sz="2000" dirty="0"/>
              <a:t>Example: Sum(Sales(Quantity)] will calculate the total of the quantity column in the sales table.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Cannot handle row-by-row calculations or complex expressions.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E4583-582C-99DD-3188-53D6CCE0F09C}"/>
              </a:ext>
            </a:extLst>
          </p:cNvPr>
          <p:cNvSpPr txBox="1"/>
          <p:nvPr/>
        </p:nvSpPr>
        <p:spPr>
          <a:xfrm>
            <a:off x="680356" y="3722914"/>
            <a:ext cx="11206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</a:rPr>
              <a:t>SUMX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SUMX is iterative functions that calculates row by row, then sum up the result.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Syntax: SUMX(Table, Expression)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Slower in response.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Use Case: Suitable for scenarios requiring custom row-level calculations or dynamic expressions before aggregation.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SumX is used for row wise calculation.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Example: SUMX(Sales, Sales[Quantity] * Sales[Price]</a:t>
            </a:r>
            <a:endParaRPr lang="en-IN" sz="2000" dirty="0"/>
          </a:p>
          <a:p>
            <a:r>
              <a:rPr lang="en-US" sz="2000" dirty="0"/>
              <a:t>7. SumX is used for avoiding calculated column &amp; it is flexible and powerful for advanced calculations.</a:t>
            </a:r>
            <a:endParaRPr lang="en-IN" sz="2000" dirty="0"/>
          </a:p>
          <a:p>
            <a:pPr marL="342900" indent="-342900">
              <a:buFontTx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762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EB5D8-0C33-15AE-108B-4B01540FA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22D56-2037-B82A-9949-5A3231D73634}"/>
              </a:ext>
            </a:extLst>
          </p:cNvPr>
          <p:cNvSpPr txBox="1"/>
          <p:nvPr/>
        </p:nvSpPr>
        <p:spPr>
          <a:xfrm>
            <a:off x="1045029" y="174172"/>
            <a:ext cx="9552214" cy="45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</a:rPr>
              <a:t>4. Difference between Merge  and Append in Power BI</a:t>
            </a:r>
            <a:endParaRPr lang="en-IN" sz="2400" b="1" dirty="0">
              <a:solidFill>
                <a:schemeClr val="accent3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06B26-6826-FA10-0E9F-4F06AFF4C832}"/>
              </a:ext>
            </a:extLst>
          </p:cNvPr>
          <p:cNvSpPr txBox="1"/>
          <p:nvPr/>
        </p:nvSpPr>
        <p:spPr>
          <a:xfrm>
            <a:off x="647699" y="746529"/>
            <a:ext cx="11272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</a:rPr>
              <a:t>SUM </a:t>
            </a:r>
          </a:p>
          <a:p>
            <a:pPr algn="ctr"/>
            <a:endParaRPr lang="en-IN" sz="2000" dirty="0"/>
          </a:p>
          <a:p>
            <a:pPr marL="342900" indent="-342900">
              <a:buAutoNum type="arabicPeriod"/>
            </a:pPr>
            <a:r>
              <a:rPr lang="en-US" sz="2000" dirty="0"/>
              <a:t>Performs a simple aggregation or scalar value by summing up all values in a single column.</a:t>
            </a:r>
          </a:p>
          <a:p>
            <a:pPr marL="342900" indent="-342900">
              <a:buAutoNum type="arabicPeriod"/>
            </a:pPr>
            <a:r>
              <a:rPr lang="en-IN" sz="2000" dirty="0"/>
              <a:t> Syntax: SUM(Column Name)</a:t>
            </a:r>
          </a:p>
          <a:p>
            <a:pPr marL="342900" indent="-342900">
              <a:buAutoNum type="arabicPeriod"/>
            </a:pPr>
            <a:r>
              <a:rPr lang="en-IN" sz="2000" dirty="0"/>
              <a:t>Faster in response.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Use Case: </a:t>
            </a:r>
            <a:r>
              <a:rPr lang="en-US" sz="2000" dirty="0"/>
              <a:t>Ideal for straightforward scenarios where you need the total of all values in a single column.</a:t>
            </a: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Sum is used for simpler expression.</a:t>
            </a:r>
          </a:p>
          <a:p>
            <a:pPr marL="342900" indent="-342900">
              <a:buAutoNum type="arabicPeriod"/>
            </a:pPr>
            <a:r>
              <a:rPr lang="en-IN" sz="2000" dirty="0"/>
              <a:t>Example: Sum(Sales(Quantity)] will calculate the total of the quantity column in the sales table.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Cannot handle row-by-row calculations or complex expressions.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1FF3F-D843-C114-4F90-1542BC99FA14}"/>
              </a:ext>
            </a:extLst>
          </p:cNvPr>
          <p:cNvSpPr txBox="1"/>
          <p:nvPr/>
        </p:nvSpPr>
        <p:spPr>
          <a:xfrm>
            <a:off x="680356" y="3722914"/>
            <a:ext cx="112068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8080"/>
                </a:highlight>
              </a:rPr>
              <a:t>SUMX</a:t>
            </a:r>
          </a:p>
          <a:p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SUMX is iterative functions that calculates row by row, then sum up the result.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Syntax: SUMX(Table, Expression)</a:t>
            </a:r>
          </a:p>
          <a:p>
            <a:pPr marL="342900" indent="-342900">
              <a:buFontTx/>
              <a:buAutoNum type="arabicPeriod"/>
            </a:pPr>
            <a:r>
              <a:rPr lang="en-IN" sz="2000" dirty="0"/>
              <a:t>Slower in response.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Use Case: Suitable for scenarios requiring custom row-level calculations or dynamic expressions before aggregation.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SumX is used for row wise calculation.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Example: SUMX(Sales, Sales[Quantity] * Sales[Price]</a:t>
            </a:r>
            <a:endParaRPr lang="en-IN" sz="2000" dirty="0"/>
          </a:p>
          <a:p>
            <a:r>
              <a:rPr lang="en-US" sz="2000" dirty="0"/>
              <a:t>7. SumX is used for avoiding calculated column &amp; it is flexible and powerful for advanced calculations.</a:t>
            </a:r>
            <a:endParaRPr lang="en-IN" sz="2000" dirty="0"/>
          </a:p>
          <a:p>
            <a:pPr marL="342900" indent="-342900">
              <a:buFontTx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158714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3563</TotalTime>
  <Words>728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Mani, Dipak</dc:creator>
  <cp:lastModifiedBy>Mani, Dipak</cp:lastModifiedBy>
  <cp:revision>9</cp:revision>
  <dcterms:created xsi:type="dcterms:W3CDTF">2025-01-25T13:02:54Z</dcterms:created>
  <dcterms:modified xsi:type="dcterms:W3CDTF">2025-01-28T02:27:26Z</dcterms:modified>
</cp:coreProperties>
</file>