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4" r:id="rId1"/>
  </p:sldMasterIdLst>
  <p:sldIdLst>
    <p:sldId id="256" r:id="rId2"/>
    <p:sldId id="257" r:id="rId3"/>
    <p:sldId id="258" r:id="rId4"/>
    <p:sldId id="259" r:id="rId5"/>
    <p:sldId id="266" r:id="rId6"/>
    <p:sldId id="261" r:id="rId7"/>
    <p:sldId id="262" r:id="rId8"/>
    <p:sldId id="263" r:id="rId9"/>
    <p:sldId id="264" r:id="rId10"/>
    <p:sldId id="267" r:id="rId11"/>
    <p:sldId id="268" r:id="rId12"/>
    <p:sldId id="270" r:id="rId13"/>
    <p:sldId id="269" r:id="rId14"/>
    <p:sldId id="271" r:id="rId15"/>
    <p:sldId id="272"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0096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2922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00196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3222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80339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4428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7285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674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9427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1408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628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8133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9633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5851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7275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0436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3392177"/>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2194" y="1636355"/>
            <a:ext cx="8915399" cy="1250410"/>
          </a:xfrm>
        </p:spPr>
        <p:txBody>
          <a:bodyPr>
            <a:normAutofit fontScale="90000"/>
          </a:bodyPr>
          <a:lstStyle/>
          <a:p>
            <a:pPr algn="ctr"/>
            <a:r>
              <a:rPr lang="en-US" sz="6000" b="1" dirty="0">
                <a:solidFill>
                  <a:schemeClr val="accent1">
                    <a:lumMod val="75000"/>
                  </a:schemeClr>
                </a:solidFill>
              </a:rPr>
              <a:t>Walmart Stores Sales Prediction</a:t>
            </a:r>
          </a:p>
        </p:txBody>
      </p:sp>
      <p:sp>
        <p:nvSpPr>
          <p:cNvPr id="3" name="Subtitle 2"/>
          <p:cNvSpPr>
            <a:spLocks noGrp="1"/>
          </p:cNvSpPr>
          <p:nvPr>
            <p:ph type="subTitle" idx="1"/>
          </p:nvPr>
        </p:nvSpPr>
        <p:spPr>
          <a:xfrm>
            <a:off x="1593273" y="4658503"/>
            <a:ext cx="2786350" cy="1126283"/>
          </a:xfrm>
        </p:spPr>
        <p:txBody>
          <a:bodyPr>
            <a:normAutofit/>
          </a:bodyPr>
          <a:lstStyle/>
          <a:p>
            <a:pPr algn="l"/>
            <a:r>
              <a:rPr lang="en-US" sz="2000" b="1" dirty="0"/>
              <a:t>Submitted By:</a:t>
            </a:r>
          </a:p>
          <a:p>
            <a:pPr algn="l"/>
            <a:r>
              <a:rPr lang="en-US" sz="2000" dirty="0"/>
              <a:t>Dipak Pawar</a:t>
            </a:r>
          </a:p>
        </p:txBody>
      </p:sp>
      <p:sp>
        <p:nvSpPr>
          <p:cNvPr id="4" name="Subtitle 2">
            <a:extLst>
              <a:ext uri="{FF2B5EF4-FFF2-40B4-BE49-F238E27FC236}">
                <a16:creationId xmlns:a16="http://schemas.microsoft.com/office/drawing/2014/main" id="{88C5F3E1-1FC1-4BA1-8F80-A12FAF89CB14}"/>
              </a:ext>
            </a:extLst>
          </p:cNvPr>
          <p:cNvSpPr txBox="1">
            <a:spLocks/>
          </p:cNvSpPr>
          <p:nvPr/>
        </p:nvSpPr>
        <p:spPr>
          <a:xfrm>
            <a:off x="6794066" y="4658502"/>
            <a:ext cx="3283527" cy="112628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000" b="1" dirty="0"/>
              <a:t>Guide:</a:t>
            </a:r>
          </a:p>
          <a:p>
            <a:r>
              <a:rPr lang="en-US" sz="2000" dirty="0"/>
              <a:t>Mr. </a:t>
            </a:r>
            <a:r>
              <a:rPr lang="en-US" sz="2000" dirty="0" err="1"/>
              <a:t>Akshay</a:t>
            </a:r>
            <a:r>
              <a:rPr lang="en-US" sz="2000" dirty="0"/>
              <a:t> </a:t>
            </a:r>
            <a:r>
              <a:rPr lang="en-US" sz="2000"/>
              <a:t>Tilekar</a:t>
            </a:r>
            <a:endParaRPr lang="en-US" sz="2000" dirty="0"/>
          </a:p>
        </p:txBody>
      </p:sp>
      <p:pic>
        <p:nvPicPr>
          <p:cNvPr id="6" name="Picture 5">
            <a:extLst>
              <a:ext uri="{FF2B5EF4-FFF2-40B4-BE49-F238E27FC236}">
                <a16:creationId xmlns:a16="http://schemas.microsoft.com/office/drawing/2014/main" id="{B32037BE-8F0A-12A9-BD66-81B214A3EFEB}"/>
              </a:ext>
            </a:extLst>
          </p:cNvPr>
          <p:cNvPicPr>
            <a:picLocks noChangeAspect="1"/>
          </p:cNvPicPr>
          <p:nvPr/>
        </p:nvPicPr>
        <p:blipFill>
          <a:blip r:embed="rId2"/>
          <a:stretch>
            <a:fillRect/>
          </a:stretch>
        </p:blipFill>
        <p:spPr>
          <a:xfrm>
            <a:off x="0" y="120714"/>
            <a:ext cx="1905000" cy="1905000"/>
          </a:xfrm>
          <a:prstGeom prst="rect">
            <a:avLst/>
          </a:prstGeom>
        </p:spPr>
      </p:pic>
      <p:pic>
        <p:nvPicPr>
          <p:cNvPr id="8" name="Picture 7">
            <a:extLst>
              <a:ext uri="{FF2B5EF4-FFF2-40B4-BE49-F238E27FC236}">
                <a16:creationId xmlns:a16="http://schemas.microsoft.com/office/drawing/2014/main" id="{C181DF73-51D2-8C16-21A1-241DBFAE7040}"/>
              </a:ext>
            </a:extLst>
          </p:cNvPr>
          <p:cNvPicPr>
            <a:picLocks noChangeAspect="1"/>
          </p:cNvPicPr>
          <p:nvPr/>
        </p:nvPicPr>
        <p:blipFill>
          <a:blip r:embed="rId3"/>
          <a:stretch>
            <a:fillRect/>
          </a:stretch>
        </p:blipFill>
        <p:spPr>
          <a:xfrm>
            <a:off x="9382514" y="241385"/>
            <a:ext cx="2533650" cy="971550"/>
          </a:xfrm>
          <a:prstGeom prst="rect">
            <a:avLst/>
          </a:prstGeom>
        </p:spPr>
      </p:pic>
    </p:spTree>
    <p:extLst>
      <p:ext uri="{BB962C8B-B14F-4D97-AF65-F5344CB8AC3E}">
        <p14:creationId xmlns:p14="http://schemas.microsoft.com/office/powerpoint/2010/main" val="2141743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512E8-3EA3-427D-A198-B64B2EAABF0E}"/>
              </a:ext>
            </a:extLst>
          </p:cNvPr>
          <p:cNvSpPr>
            <a:spLocks noGrp="1"/>
          </p:cNvSpPr>
          <p:nvPr>
            <p:ph type="title"/>
          </p:nvPr>
        </p:nvSpPr>
        <p:spPr/>
        <p:txBody>
          <a:bodyPr>
            <a:normAutofit/>
          </a:bodyPr>
          <a:lstStyle/>
          <a:p>
            <a:r>
              <a:rPr lang="en-US" sz="4000" u="sng" dirty="0"/>
              <a:t>Conclusion:</a:t>
            </a:r>
          </a:p>
        </p:txBody>
      </p:sp>
      <p:sp>
        <p:nvSpPr>
          <p:cNvPr id="3" name="Content Placeholder 2">
            <a:extLst>
              <a:ext uri="{FF2B5EF4-FFF2-40B4-BE49-F238E27FC236}">
                <a16:creationId xmlns:a16="http://schemas.microsoft.com/office/drawing/2014/main" id="{950E59BE-40B0-467E-89C5-510E2A8D439E}"/>
              </a:ext>
            </a:extLst>
          </p:cNvPr>
          <p:cNvSpPr>
            <a:spLocks noGrp="1"/>
          </p:cNvSpPr>
          <p:nvPr>
            <p:ph idx="1"/>
          </p:nvPr>
        </p:nvSpPr>
        <p:spPr/>
        <p:txBody>
          <a:bodyPr/>
          <a:lstStyle/>
          <a:p>
            <a:pPr marL="285750" marR="533400" lvl="0" indent="-285750">
              <a:lnSpc>
                <a:spcPct val="115000"/>
              </a:lnSpc>
              <a:spcBef>
                <a:spcPts val="0"/>
              </a:spcBef>
              <a:spcAft>
                <a:spcPts val="0"/>
              </a:spcAft>
              <a:buFont typeface="Wingdings" panose="05000000000000000000" pitchFamily="2" charset="2"/>
              <a:buChar char="Ø"/>
              <a:tabLst>
                <a:tab pos="5143500" algn="l"/>
              </a:tabLst>
            </a:pPr>
            <a:r>
              <a:rPr lang="en-US" sz="1800" dirty="0">
                <a:effectLst/>
                <a:latin typeface="Times New Roman" panose="02020603050405020304" pitchFamily="18" charset="0"/>
                <a:ea typeface="Times New Roman" panose="02020603050405020304" pitchFamily="18" charset="0"/>
              </a:rPr>
              <a:t>Type 'A' stores are more popular than 'B' and 'C' types</a:t>
            </a:r>
          </a:p>
          <a:p>
            <a:pPr marL="285750" marR="533400" lvl="0" indent="-285750">
              <a:lnSpc>
                <a:spcPct val="115000"/>
              </a:lnSpc>
              <a:spcBef>
                <a:spcPts val="0"/>
              </a:spcBef>
              <a:spcAft>
                <a:spcPts val="0"/>
              </a:spcAft>
              <a:buFont typeface="Wingdings" panose="05000000000000000000" pitchFamily="2" charset="2"/>
              <a:buChar char="Ø"/>
              <a:tabLst>
                <a:tab pos="5143500" algn="l"/>
              </a:tabLst>
            </a:pPr>
            <a:r>
              <a:rPr lang="en-US" sz="1800" dirty="0">
                <a:effectLst/>
                <a:latin typeface="Times New Roman" panose="02020603050405020304" pitchFamily="18" charset="0"/>
                <a:ea typeface="Times New Roman" panose="02020603050405020304" pitchFamily="18" charset="0"/>
              </a:rPr>
              <a:t>Type 'A' stores outclass the 'B' and 'C' types in terms of size and the average weekly sales</a:t>
            </a:r>
          </a:p>
          <a:p>
            <a:pPr marL="285750" marR="533400" lvl="0" indent="-285750">
              <a:lnSpc>
                <a:spcPct val="115000"/>
              </a:lnSpc>
              <a:spcBef>
                <a:spcPts val="0"/>
              </a:spcBef>
              <a:spcAft>
                <a:spcPts val="0"/>
              </a:spcAft>
              <a:buFont typeface="Wingdings" panose="05000000000000000000" pitchFamily="2" charset="2"/>
              <a:buChar char="Ø"/>
              <a:tabLst>
                <a:tab pos="5143500" algn="l"/>
              </a:tabLst>
            </a:pPr>
            <a:r>
              <a:rPr lang="en-US" sz="1800" dirty="0">
                <a:effectLst/>
                <a:latin typeface="Times New Roman" panose="02020603050405020304" pitchFamily="18" charset="0"/>
                <a:ea typeface="Times New Roman" panose="02020603050405020304" pitchFamily="18" charset="0"/>
              </a:rPr>
              <a:t>Weekly Sales are effected by the week of year. Holiday weeks witnessed more sales than the non-holiday weeks. Notables are Thanksgiving and Christmas weeks</a:t>
            </a:r>
          </a:p>
          <a:p>
            <a:pPr marL="285750" marR="533400" lvl="0" indent="-285750">
              <a:lnSpc>
                <a:spcPct val="115000"/>
              </a:lnSpc>
              <a:spcBef>
                <a:spcPts val="0"/>
              </a:spcBef>
              <a:spcAft>
                <a:spcPts val="0"/>
              </a:spcAft>
              <a:buFont typeface="Wingdings" panose="05000000000000000000" pitchFamily="2" charset="2"/>
              <a:buChar char="Ø"/>
              <a:tabLst>
                <a:tab pos="5143500" algn="l"/>
              </a:tabLst>
            </a:pPr>
            <a:r>
              <a:rPr lang="en-US" sz="1800" dirty="0">
                <a:effectLst/>
                <a:latin typeface="Times New Roman" panose="02020603050405020304" pitchFamily="18" charset="0"/>
                <a:ea typeface="Times New Roman" panose="02020603050405020304" pitchFamily="18" charset="0"/>
              </a:rPr>
              <a:t>Size of the store is a major contributing factor in the weekly sales</a:t>
            </a:r>
          </a:p>
          <a:p>
            <a:pPr marL="285750" marR="533400" lvl="0" indent="-285750">
              <a:lnSpc>
                <a:spcPct val="115000"/>
              </a:lnSpc>
              <a:spcBef>
                <a:spcPts val="0"/>
              </a:spcBef>
              <a:spcAft>
                <a:spcPts val="0"/>
              </a:spcAft>
              <a:buFont typeface="Wingdings" panose="05000000000000000000" pitchFamily="2" charset="2"/>
              <a:buChar char="Ø"/>
              <a:tabLst>
                <a:tab pos="5143500" algn="l"/>
              </a:tabLst>
            </a:pPr>
            <a:r>
              <a:rPr lang="en-US" sz="1800" dirty="0">
                <a:effectLst/>
                <a:latin typeface="Times New Roman" panose="02020603050405020304" pitchFamily="18" charset="0"/>
                <a:ea typeface="Times New Roman" panose="02020603050405020304" pitchFamily="18" charset="0"/>
              </a:rPr>
              <a:t>Sales are also dependent on the department of the store as different departments showed different levels of weekly sales</a:t>
            </a:r>
          </a:p>
          <a:p>
            <a:pPr marL="285750" indent="-285750">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Among the trained models for predicting the future sales, </a:t>
            </a:r>
            <a:r>
              <a:rPr lang="en-US" dirty="0">
                <a:latin typeface="Times New Roman" panose="02020603050405020304" pitchFamily="18" charset="0"/>
                <a:ea typeface="Times New Roman" panose="02020603050405020304" pitchFamily="18" charset="0"/>
              </a:rPr>
              <a:t>Random Forest</a:t>
            </a:r>
            <a:r>
              <a:rPr lang="en-US" sz="1800" dirty="0">
                <a:effectLst/>
                <a:latin typeface="Times New Roman" panose="02020603050405020304" pitchFamily="18" charset="0"/>
                <a:ea typeface="Times New Roman" panose="02020603050405020304" pitchFamily="18" charset="0"/>
              </a:rPr>
              <a:t> Machine performs the best.</a:t>
            </a:r>
            <a:endParaRPr lang="en-US" sz="1800" i="1" dirty="0"/>
          </a:p>
          <a:p>
            <a:endParaRPr lang="en-US" dirty="0"/>
          </a:p>
        </p:txBody>
      </p:sp>
    </p:spTree>
    <p:extLst>
      <p:ext uri="{BB962C8B-B14F-4D97-AF65-F5344CB8AC3E}">
        <p14:creationId xmlns:p14="http://schemas.microsoft.com/office/powerpoint/2010/main" val="3938389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79B971-4A29-9182-9E49-8A2F487D9F1F}"/>
              </a:ext>
            </a:extLst>
          </p:cNvPr>
          <p:cNvPicPr>
            <a:picLocks noChangeAspect="1"/>
          </p:cNvPicPr>
          <p:nvPr/>
        </p:nvPicPr>
        <p:blipFill>
          <a:blip r:embed="rId2"/>
          <a:stretch>
            <a:fillRect/>
          </a:stretch>
        </p:blipFill>
        <p:spPr>
          <a:xfrm>
            <a:off x="2186601" y="906561"/>
            <a:ext cx="7818798" cy="5044877"/>
          </a:xfrm>
          <a:prstGeom prst="rect">
            <a:avLst/>
          </a:prstGeom>
        </p:spPr>
      </p:pic>
      <p:sp>
        <p:nvSpPr>
          <p:cNvPr id="14" name="TextBox 13">
            <a:extLst>
              <a:ext uri="{FF2B5EF4-FFF2-40B4-BE49-F238E27FC236}">
                <a16:creationId xmlns:a16="http://schemas.microsoft.com/office/drawing/2014/main" id="{59542596-C918-A9E6-C04F-6238C0186B6D}"/>
              </a:ext>
            </a:extLst>
          </p:cNvPr>
          <p:cNvSpPr txBox="1"/>
          <p:nvPr/>
        </p:nvSpPr>
        <p:spPr>
          <a:xfrm flipH="1">
            <a:off x="1569719" y="294640"/>
            <a:ext cx="2372361" cy="369332"/>
          </a:xfrm>
          <a:prstGeom prst="rect">
            <a:avLst/>
          </a:prstGeom>
          <a:noFill/>
        </p:spPr>
        <p:txBody>
          <a:bodyPr wrap="square" rtlCol="0">
            <a:spAutoFit/>
          </a:bodyPr>
          <a:lstStyle/>
          <a:p>
            <a:r>
              <a:rPr lang="en-IN" dirty="0"/>
              <a:t>Power Bi </a:t>
            </a:r>
            <a:r>
              <a:rPr lang="en-IN" dirty="0" err="1"/>
              <a:t>Visulization</a:t>
            </a:r>
            <a:endParaRPr lang="en-IN" dirty="0"/>
          </a:p>
        </p:txBody>
      </p:sp>
    </p:spTree>
    <p:extLst>
      <p:ext uri="{BB962C8B-B14F-4D97-AF65-F5344CB8AC3E}">
        <p14:creationId xmlns:p14="http://schemas.microsoft.com/office/powerpoint/2010/main" val="3560602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F4B577-BD95-7074-187D-AB23255A9D1F}"/>
              </a:ext>
            </a:extLst>
          </p:cNvPr>
          <p:cNvPicPr>
            <a:picLocks noChangeAspect="1"/>
          </p:cNvPicPr>
          <p:nvPr/>
        </p:nvPicPr>
        <p:blipFill>
          <a:blip r:embed="rId2"/>
          <a:stretch>
            <a:fillRect/>
          </a:stretch>
        </p:blipFill>
        <p:spPr>
          <a:xfrm>
            <a:off x="6690866" y="2089718"/>
            <a:ext cx="4320914" cy="3932261"/>
          </a:xfrm>
          <a:prstGeom prst="rect">
            <a:avLst/>
          </a:prstGeom>
        </p:spPr>
      </p:pic>
      <p:pic>
        <p:nvPicPr>
          <p:cNvPr id="5" name="Picture 4">
            <a:extLst>
              <a:ext uri="{FF2B5EF4-FFF2-40B4-BE49-F238E27FC236}">
                <a16:creationId xmlns:a16="http://schemas.microsoft.com/office/drawing/2014/main" id="{530EC4F2-A457-5B22-BF56-A8D5295BC175}"/>
              </a:ext>
            </a:extLst>
          </p:cNvPr>
          <p:cNvPicPr>
            <a:picLocks noChangeAspect="1"/>
          </p:cNvPicPr>
          <p:nvPr/>
        </p:nvPicPr>
        <p:blipFill>
          <a:blip r:embed="rId3"/>
          <a:stretch>
            <a:fillRect/>
          </a:stretch>
        </p:blipFill>
        <p:spPr>
          <a:xfrm>
            <a:off x="999583" y="2578742"/>
            <a:ext cx="4305673" cy="2370025"/>
          </a:xfrm>
          <a:prstGeom prst="rect">
            <a:avLst/>
          </a:prstGeom>
        </p:spPr>
      </p:pic>
    </p:spTree>
    <p:extLst>
      <p:ext uri="{BB962C8B-B14F-4D97-AF65-F5344CB8AC3E}">
        <p14:creationId xmlns:p14="http://schemas.microsoft.com/office/powerpoint/2010/main" val="2289672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9A74A9-15E8-041C-8DA4-624D44A3AD22}"/>
              </a:ext>
            </a:extLst>
          </p:cNvPr>
          <p:cNvPicPr>
            <a:picLocks noChangeAspect="1"/>
          </p:cNvPicPr>
          <p:nvPr/>
        </p:nvPicPr>
        <p:blipFill>
          <a:blip r:embed="rId2"/>
          <a:stretch>
            <a:fillRect/>
          </a:stretch>
        </p:blipFill>
        <p:spPr>
          <a:xfrm>
            <a:off x="5525281" y="2087764"/>
            <a:ext cx="6477561" cy="2682472"/>
          </a:xfrm>
          <a:prstGeom prst="rect">
            <a:avLst/>
          </a:prstGeom>
        </p:spPr>
      </p:pic>
      <p:pic>
        <p:nvPicPr>
          <p:cNvPr id="5" name="Picture 4">
            <a:extLst>
              <a:ext uri="{FF2B5EF4-FFF2-40B4-BE49-F238E27FC236}">
                <a16:creationId xmlns:a16="http://schemas.microsoft.com/office/drawing/2014/main" id="{026329F1-B9B3-0662-3C15-3F3FE59B8C87}"/>
              </a:ext>
            </a:extLst>
          </p:cNvPr>
          <p:cNvPicPr>
            <a:picLocks noChangeAspect="1"/>
          </p:cNvPicPr>
          <p:nvPr/>
        </p:nvPicPr>
        <p:blipFill>
          <a:blip r:embed="rId3"/>
          <a:stretch>
            <a:fillRect/>
          </a:stretch>
        </p:blipFill>
        <p:spPr>
          <a:xfrm>
            <a:off x="624606" y="2095384"/>
            <a:ext cx="4115157" cy="2674852"/>
          </a:xfrm>
          <a:prstGeom prst="rect">
            <a:avLst/>
          </a:prstGeom>
        </p:spPr>
      </p:pic>
    </p:spTree>
    <p:extLst>
      <p:ext uri="{BB962C8B-B14F-4D97-AF65-F5344CB8AC3E}">
        <p14:creationId xmlns:p14="http://schemas.microsoft.com/office/powerpoint/2010/main" val="4079563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C7B126-B965-F56E-D640-BFF1FB0F4714}"/>
              </a:ext>
            </a:extLst>
          </p:cNvPr>
          <p:cNvSpPr txBox="1"/>
          <p:nvPr/>
        </p:nvSpPr>
        <p:spPr>
          <a:xfrm>
            <a:off x="523240" y="198120"/>
            <a:ext cx="914400" cy="369332"/>
          </a:xfrm>
          <a:prstGeom prst="rect">
            <a:avLst/>
          </a:prstGeom>
          <a:noFill/>
        </p:spPr>
        <p:txBody>
          <a:bodyPr wrap="square" rtlCol="0">
            <a:spAutoFit/>
          </a:bodyPr>
          <a:lstStyle/>
          <a:p>
            <a:r>
              <a:rPr lang="en-IN" dirty="0"/>
              <a:t>App.py</a:t>
            </a:r>
          </a:p>
        </p:txBody>
      </p:sp>
      <p:pic>
        <p:nvPicPr>
          <p:cNvPr id="6" name="Picture 5">
            <a:extLst>
              <a:ext uri="{FF2B5EF4-FFF2-40B4-BE49-F238E27FC236}">
                <a16:creationId xmlns:a16="http://schemas.microsoft.com/office/drawing/2014/main" id="{DE4820A6-F21E-17BA-3973-6EB2081850B3}"/>
              </a:ext>
            </a:extLst>
          </p:cNvPr>
          <p:cNvPicPr>
            <a:picLocks noChangeAspect="1"/>
          </p:cNvPicPr>
          <p:nvPr/>
        </p:nvPicPr>
        <p:blipFill>
          <a:blip r:embed="rId2"/>
          <a:stretch>
            <a:fillRect/>
          </a:stretch>
        </p:blipFill>
        <p:spPr>
          <a:xfrm>
            <a:off x="2826736" y="624597"/>
            <a:ext cx="6538527" cy="5608806"/>
          </a:xfrm>
          <a:prstGeom prst="rect">
            <a:avLst/>
          </a:prstGeom>
        </p:spPr>
      </p:pic>
    </p:spTree>
    <p:extLst>
      <p:ext uri="{BB962C8B-B14F-4D97-AF65-F5344CB8AC3E}">
        <p14:creationId xmlns:p14="http://schemas.microsoft.com/office/powerpoint/2010/main" val="2815888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5A529C-0EAC-CD71-1D05-CD8D36E6033F}"/>
              </a:ext>
            </a:extLst>
          </p:cNvPr>
          <p:cNvSpPr txBox="1"/>
          <p:nvPr/>
        </p:nvSpPr>
        <p:spPr>
          <a:xfrm flipH="1">
            <a:off x="2301239" y="294640"/>
            <a:ext cx="4277362" cy="369332"/>
          </a:xfrm>
          <a:prstGeom prst="rect">
            <a:avLst/>
          </a:prstGeom>
          <a:noFill/>
        </p:spPr>
        <p:txBody>
          <a:bodyPr wrap="square" rtlCol="0">
            <a:spAutoFit/>
          </a:bodyPr>
          <a:lstStyle/>
          <a:p>
            <a:r>
              <a:rPr lang="en-IN" dirty="0"/>
              <a:t>User Interface</a:t>
            </a:r>
          </a:p>
        </p:txBody>
      </p:sp>
      <p:pic>
        <p:nvPicPr>
          <p:cNvPr id="6" name="Picture 5">
            <a:extLst>
              <a:ext uri="{FF2B5EF4-FFF2-40B4-BE49-F238E27FC236}">
                <a16:creationId xmlns:a16="http://schemas.microsoft.com/office/drawing/2014/main" id="{20F8F697-B1F7-E1F6-130B-3730110FAD29}"/>
              </a:ext>
            </a:extLst>
          </p:cNvPr>
          <p:cNvPicPr>
            <a:picLocks noChangeAspect="1"/>
          </p:cNvPicPr>
          <p:nvPr/>
        </p:nvPicPr>
        <p:blipFill>
          <a:blip r:embed="rId2"/>
          <a:stretch>
            <a:fillRect/>
          </a:stretch>
        </p:blipFill>
        <p:spPr>
          <a:xfrm>
            <a:off x="2487617" y="750338"/>
            <a:ext cx="7216765" cy="5357324"/>
          </a:xfrm>
          <a:prstGeom prst="rect">
            <a:avLst/>
          </a:prstGeom>
        </p:spPr>
      </p:pic>
    </p:spTree>
    <p:extLst>
      <p:ext uri="{BB962C8B-B14F-4D97-AF65-F5344CB8AC3E}">
        <p14:creationId xmlns:p14="http://schemas.microsoft.com/office/powerpoint/2010/main" val="1017126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28900" y="2743200"/>
            <a:ext cx="8046720" cy="1200329"/>
          </a:xfrm>
          <a:prstGeom prst="rect">
            <a:avLst/>
          </a:prstGeom>
          <a:noFill/>
        </p:spPr>
        <p:txBody>
          <a:bodyPr wrap="square" rtlCol="0">
            <a:spAutoFit/>
          </a:bodyPr>
          <a:lstStyle/>
          <a:p>
            <a:r>
              <a:rPr lang="en-US" sz="7200" dirty="0">
                <a:solidFill>
                  <a:schemeClr val="accent1"/>
                </a:solidFill>
              </a:rPr>
              <a:t>THANK YOU!</a:t>
            </a:r>
          </a:p>
        </p:txBody>
      </p:sp>
    </p:spTree>
    <p:extLst>
      <p:ext uri="{BB962C8B-B14F-4D97-AF65-F5344CB8AC3E}">
        <p14:creationId xmlns:p14="http://schemas.microsoft.com/office/powerpoint/2010/main" val="4037668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601250"/>
            <a:ext cx="8911687" cy="1280890"/>
          </a:xfrm>
        </p:spPr>
        <p:txBody>
          <a:bodyPr>
            <a:normAutofit/>
          </a:bodyPr>
          <a:lstStyle/>
          <a:p>
            <a:r>
              <a:rPr lang="en-US" sz="4400" b="1" u="sng" dirty="0"/>
              <a:t>Index</a:t>
            </a:r>
            <a:endParaRPr lang="en-US" sz="4400" b="1" u="sng" dirty="0">
              <a:solidFill>
                <a:schemeClr val="accent1"/>
              </a:solidFill>
            </a:endParaRPr>
          </a:p>
        </p:txBody>
      </p:sp>
      <p:sp>
        <p:nvSpPr>
          <p:cNvPr id="3" name="Content Placeholder 2"/>
          <p:cNvSpPr>
            <a:spLocks noGrp="1"/>
          </p:cNvSpPr>
          <p:nvPr>
            <p:ph idx="1"/>
          </p:nvPr>
        </p:nvSpPr>
        <p:spPr/>
        <p:txBody>
          <a:bodyPr>
            <a:normAutofit fontScale="25000" lnSpcReduction="20000"/>
          </a:bodyPr>
          <a:lstStyle/>
          <a:p>
            <a:pPr>
              <a:lnSpc>
                <a:spcPct val="200000"/>
              </a:lnSpc>
              <a:buFont typeface="Wingdings" panose="05000000000000000000" pitchFamily="2" charset="2"/>
              <a:buChar char="Ø"/>
            </a:pPr>
            <a:r>
              <a:rPr lang="en-US" sz="6200" i="1" dirty="0">
                <a:latin typeface="Arial Rounded MT Bold" panose="020F0704030504030204" pitchFamily="34" charset="0"/>
              </a:rPr>
              <a:t>Project Overview</a:t>
            </a:r>
          </a:p>
          <a:p>
            <a:pPr>
              <a:lnSpc>
                <a:spcPct val="200000"/>
              </a:lnSpc>
              <a:buFont typeface="Wingdings" panose="05000000000000000000" pitchFamily="2" charset="2"/>
              <a:buChar char="Ø"/>
            </a:pPr>
            <a:r>
              <a:rPr lang="en-US" sz="6200" i="1" dirty="0">
                <a:latin typeface="Arial Rounded MT Bold" panose="020F0704030504030204" pitchFamily="34" charset="0"/>
              </a:rPr>
              <a:t>Problem Statement</a:t>
            </a:r>
          </a:p>
          <a:p>
            <a:pPr>
              <a:lnSpc>
                <a:spcPct val="200000"/>
              </a:lnSpc>
              <a:buFont typeface="Wingdings" panose="05000000000000000000" pitchFamily="2" charset="2"/>
              <a:buChar char="Ø"/>
            </a:pPr>
            <a:r>
              <a:rPr lang="en-US" sz="6200" i="1" dirty="0">
                <a:latin typeface="Arial Rounded MT Bold" panose="020F0704030504030204" pitchFamily="34" charset="0"/>
              </a:rPr>
              <a:t>Algorithms Used</a:t>
            </a:r>
          </a:p>
          <a:p>
            <a:pPr>
              <a:lnSpc>
                <a:spcPct val="200000"/>
              </a:lnSpc>
              <a:buFont typeface="Wingdings" panose="05000000000000000000" pitchFamily="2" charset="2"/>
              <a:buChar char="Ø"/>
            </a:pPr>
            <a:r>
              <a:rPr lang="en-US" sz="6200" i="1" dirty="0">
                <a:latin typeface="Arial Rounded MT Bold" panose="020F0704030504030204" pitchFamily="34" charset="0"/>
              </a:rPr>
              <a:t>Tools Used</a:t>
            </a:r>
          </a:p>
          <a:p>
            <a:pPr>
              <a:lnSpc>
                <a:spcPct val="200000"/>
              </a:lnSpc>
              <a:buFont typeface="Wingdings" panose="05000000000000000000" pitchFamily="2" charset="2"/>
              <a:buChar char="Ø"/>
            </a:pPr>
            <a:r>
              <a:rPr lang="en-US" sz="6200" i="1" dirty="0">
                <a:latin typeface="Arial Rounded MT Bold" panose="020F0704030504030204" pitchFamily="34" charset="0"/>
              </a:rPr>
              <a:t>Methodology</a:t>
            </a:r>
          </a:p>
          <a:p>
            <a:pPr>
              <a:lnSpc>
                <a:spcPct val="200000"/>
              </a:lnSpc>
              <a:buFont typeface="Wingdings" panose="05000000000000000000" pitchFamily="2" charset="2"/>
              <a:buChar char="Ø"/>
            </a:pPr>
            <a:r>
              <a:rPr lang="en-US" sz="6200" i="1" dirty="0">
                <a:latin typeface="Arial Rounded MT Bold" panose="020F0704030504030204" pitchFamily="34" charset="0"/>
              </a:rPr>
              <a:t>Flow Diagram</a:t>
            </a:r>
          </a:p>
          <a:p>
            <a:pPr>
              <a:lnSpc>
                <a:spcPct val="200000"/>
              </a:lnSpc>
              <a:buFont typeface="Wingdings" panose="05000000000000000000" pitchFamily="2" charset="2"/>
              <a:buChar char="Ø"/>
            </a:pPr>
            <a:r>
              <a:rPr lang="en-US" sz="6200" i="1" dirty="0">
                <a:latin typeface="Arial Rounded MT Bold" panose="020F0704030504030204" pitchFamily="34" charset="0"/>
              </a:rPr>
              <a:t>Future Work &amp; Conclusion</a:t>
            </a:r>
          </a:p>
          <a:p>
            <a:pPr marL="0" indent="0">
              <a:lnSpc>
                <a:spcPct val="200000"/>
              </a:lnSpc>
              <a:buNone/>
            </a:pPr>
            <a:endParaRPr lang="en-US" sz="2000" i="1" dirty="0">
              <a:latin typeface="Arial Rounded MT Bold" panose="020F0704030504030204" pitchFamily="34" charset="0"/>
            </a:endParaRPr>
          </a:p>
          <a:p>
            <a:pPr>
              <a:lnSpc>
                <a:spcPct val="200000"/>
              </a:lnSpc>
              <a:buFont typeface="Wingdings" panose="05000000000000000000" pitchFamily="2" charset="2"/>
              <a:buChar char="Ø"/>
            </a:pPr>
            <a:endParaRPr lang="en-US" sz="2000" i="1" dirty="0">
              <a:latin typeface="Arial Rounded MT Bold" panose="020F0704030504030204" pitchFamily="34" charset="0"/>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032541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382" y="818688"/>
            <a:ext cx="9675811" cy="1280890"/>
          </a:xfrm>
        </p:spPr>
        <p:txBody>
          <a:bodyPr>
            <a:normAutofit/>
          </a:bodyPr>
          <a:lstStyle/>
          <a:p>
            <a:pPr algn="just"/>
            <a:r>
              <a:rPr lang="en-US" sz="4000" b="1" u="sng" dirty="0">
                <a:solidFill>
                  <a:schemeClr val="accent1"/>
                </a:solidFill>
              </a:rPr>
              <a:t>Project </a:t>
            </a:r>
            <a:r>
              <a:rPr lang="en-US" sz="4000" b="1" u="sng" dirty="0"/>
              <a:t>Overview</a:t>
            </a:r>
            <a:endParaRPr lang="en-US" sz="4000" b="1" u="sng" dirty="0">
              <a:solidFill>
                <a:schemeClr val="accent1"/>
              </a:solidFill>
            </a:endParaRPr>
          </a:p>
        </p:txBody>
      </p:sp>
      <p:sp>
        <p:nvSpPr>
          <p:cNvPr id="3" name="TextBox 2"/>
          <p:cNvSpPr txBox="1"/>
          <p:nvPr/>
        </p:nvSpPr>
        <p:spPr>
          <a:xfrm>
            <a:off x="958788" y="2648911"/>
            <a:ext cx="8256233" cy="3248262"/>
          </a:xfrm>
          <a:prstGeom prst="rect">
            <a:avLst/>
          </a:prstGeom>
          <a:noFill/>
        </p:spPr>
        <p:txBody>
          <a:bodyPr wrap="square" rtlCol="0">
            <a:spAutoFit/>
          </a:bodyPr>
          <a:lstStyle/>
          <a:p>
            <a:pPr marL="228600" marR="0" indent="228600" algn="just">
              <a:lnSpc>
                <a:spcPct val="115000"/>
              </a:lnSpc>
              <a:spcBef>
                <a:spcPts val="0"/>
              </a:spcBef>
              <a:spcAft>
                <a:spcPts val="0"/>
              </a:spcAft>
              <a:tabLst>
                <a:tab pos="5143500" algn="l"/>
              </a:tabLst>
            </a:pPr>
            <a:r>
              <a:rPr lang="en-US" sz="2000" spc="-5" dirty="0">
                <a:solidFill>
                  <a:srgbClr val="292929"/>
                </a:solidFill>
                <a:effectLst/>
                <a:latin typeface="Trebuchet MS" panose="020B0603020202020204" pitchFamily="34" charset="0"/>
                <a:ea typeface="Times New Roman" panose="02020603050405020304" pitchFamily="18" charset="0"/>
              </a:rPr>
              <a:t>Walmart is a renowned retail corporation that operates a chain of hypermarkets. Here, Walmart has provided a data combining of 45 stores including store information and monthly sales. The data is provided on weekly basis. Walmart tries to find the impact of holidays on the sales of store. For which it has included four holidays weeks into the dataset which are Christmas, Thanksgiving, Super bowl, Labor day. Here we are owing to Analyze the dataset given. before doing that , let me point out the objective of this analysis. Our Main Objective is to predict sales of store in a week.</a:t>
            </a:r>
            <a:endParaRPr lang="en-US" sz="2000" dirty="0">
              <a:effectLst/>
              <a:latin typeface="Trebuchet MS" panose="020B0603020202020204" pitchFamily="34" charset="0"/>
              <a:ea typeface="Times New Roman" panose="02020603050405020304" pitchFamily="18" charset="0"/>
            </a:endParaRPr>
          </a:p>
        </p:txBody>
      </p:sp>
    </p:spTree>
    <p:extLst>
      <p:ext uri="{BB962C8B-B14F-4D97-AF65-F5344CB8AC3E}">
        <p14:creationId xmlns:p14="http://schemas.microsoft.com/office/powerpoint/2010/main" val="3486539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5940" y="624110"/>
            <a:ext cx="9698671" cy="1280890"/>
          </a:xfrm>
        </p:spPr>
        <p:txBody>
          <a:bodyPr/>
          <a:lstStyle/>
          <a:p>
            <a:r>
              <a:rPr lang="en-US" sz="4000" b="1" u="sng" dirty="0"/>
              <a:t>Problem Statement</a:t>
            </a:r>
            <a:br>
              <a:rPr lang="en-US" dirty="0"/>
            </a:br>
            <a:endParaRPr lang="en-US" dirty="0"/>
          </a:p>
        </p:txBody>
      </p:sp>
      <p:sp>
        <p:nvSpPr>
          <p:cNvPr id="4" name="TextBox 3"/>
          <p:cNvSpPr txBox="1"/>
          <p:nvPr/>
        </p:nvSpPr>
        <p:spPr>
          <a:xfrm>
            <a:off x="239698" y="1905000"/>
            <a:ext cx="9152878" cy="2862322"/>
          </a:xfrm>
          <a:prstGeom prst="rect">
            <a:avLst/>
          </a:prstGeom>
          <a:noFill/>
        </p:spPr>
        <p:txBody>
          <a:bodyPr wrap="square" rtlCol="0">
            <a:spAutoFit/>
          </a:bodyPr>
          <a:lstStyle/>
          <a:p>
            <a:pPr algn="just"/>
            <a:r>
              <a:rPr lang="en-US" sz="2000" dirty="0">
                <a:effectLst/>
                <a:latin typeface="Trebuchet MS" panose="020B0603020202020204" pitchFamily="34" charset="0"/>
                <a:ea typeface="Times New Roman" panose="02020603050405020304" pitchFamily="18" charset="0"/>
              </a:rPr>
              <a:t>The problem is quite straightforward. Data from Walmart stores </a:t>
            </a:r>
            <a:r>
              <a:rPr lang="en-US" sz="2000" dirty="0" err="1">
                <a:effectLst/>
                <a:latin typeface="Trebuchet MS" panose="020B0603020202020204" pitchFamily="34" charset="0"/>
                <a:ea typeface="Times New Roman" panose="02020603050405020304" pitchFamily="18" charset="0"/>
              </a:rPr>
              <a:t>accross</a:t>
            </a:r>
            <a:r>
              <a:rPr lang="en-US" sz="2000" dirty="0">
                <a:effectLst/>
                <a:latin typeface="Trebuchet MS" panose="020B0603020202020204" pitchFamily="34" charset="0"/>
                <a:ea typeface="Times New Roman" panose="02020603050405020304" pitchFamily="18" charset="0"/>
              </a:rPr>
              <a:t> the US is given, and it is up to us to forecast their weekly sales. The data is already split into a training and a test set, and we want to fit a model to the training data that is able to forecast those weeks sales as accurately as possible. In fact, our metric of interest will be the Mean Absolute Error and R2 score </a:t>
            </a:r>
            <a:r>
              <a:rPr lang="en-US" sz="2000" dirty="0" err="1">
                <a:effectLst/>
                <a:latin typeface="Trebuchet MS" panose="020B0603020202020204" pitchFamily="34" charset="0"/>
                <a:ea typeface="Times New Roman" panose="02020603050405020304" pitchFamily="18" charset="0"/>
              </a:rPr>
              <a:t>value.The</a:t>
            </a:r>
            <a:r>
              <a:rPr lang="en-US" sz="2000" dirty="0">
                <a:effectLst/>
                <a:latin typeface="Trebuchet MS" panose="020B0603020202020204" pitchFamily="34" charset="0"/>
                <a:ea typeface="Times New Roman" panose="02020603050405020304" pitchFamily="18" charset="0"/>
              </a:rPr>
              <a:t> metric is not very complicated. The further away from the actual outcome our forecast is, the harder it will be punished. Optimally, we exactly predict the weekly sales. This of course is highly unlikely, but we must try to get as close as possible</a:t>
            </a:r>
            <a:endParaRPr lang="en-US" sz="2000" dirty="0">
              <a:latin typeface="Trebuchet MS" panose="020B0603020202020204" pitchFamily="34" charset="0"/>
            </a:endParaRPr>
          </a:p>
        </p:txBody>
      </p:sp>
    </p:spTree>
    <p:extLst>
      <p:ext uri="{BB962C8B-B14F-4D97-AF65-F5344CB8AC3E}">
        <p14:creationId xmlns:p14="http://schemas.microsoft.com/office/powerpoint/2010/main" val="93576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247DF8-F824-4BA7-80E3-3BD7ED9B521E}"/>
              </a:ext>
            </a:extLst>
          </p:cNvPr>
          <p:cNvSpPr txBox="1"/>
          <p:nvPr/>
        </p:nvSpPr>
        <p:spPr>
          <a:xfrm>
            <a:off x="1349407" y="710215"/>
            <a:ext cx="6951216" cy="984885"/>
          </a:xfrm>
          <a:prstGeom prst="rect">
            <a:avLst/>
          </a:prstGeom>
          <a:noFill/>
        </p:spPr>
        <p:txBody>
          <a:bodyPr wrap="square">
            <a:spAutoFit/>
          </a:bodyPr>
          <a:lstStyle/>
          <a:p>
            <a:r>
              <a:rPr lang="en-US" sz="4000" b="1" u="sng" dirty="0">
                <a:solidFill>
                  <a:schemeClr val="accent2">
                    <a:lumMod val="60000"/>
                    <a:lumOff val="40000"/>
                  </a:schemeClr>
                </a:solidFill>
              </a:rPr>
              <a:t>ML Algorithms used : </a:t>
            </a:r>
            <a:br>
              <a:rPr lang="en-US" dirty="0"/>
            </a:br>
            <a:endParaRPr lang="en-US" dirty="0"/>
          </a:p>
        </p:txBody>
      </p:sp>
      <p:sp>
        <p:nvSpPr>
          <p:cNvPr id="6" name="TextBox 5">
            <a:extLst>
              <a:ext uri="{FF2B5EF4-FFF2-40B4-BE49-F238E27FC236}">
                <a16:creationId xmlns:a16="http://schemas.microsoft.com/office/drawing/2014/main" id="{9EE26E28-5FD9-437B-A503-BFAB81E5845D}"/>
              </a:ext>
            </a:extLst>
          </p:cNvPr>
          <p:cNvSpPr txBox="1"/>
          <p:nvPr/>
        </p:nvSpPr>
        <p:spPr>
          <a:xfrm>
            <a:off x="1012054" y="2051672"/>
            <a:ext cx="8234038" cy="3690690"/>
          </a:xfrm>
          <a:prstGeom prst="rect">
            <a:avLst/>
          </a:prstGeom>
          <a:noFill/>
        </p:spPr>
        <p:txBody>
          <a:bodyPr wrap="square">
            <a:spAutoFit/>
          </a:bodyPr>
          <a:lstStyle/>
          <a:p>
            <a:pPr marL="342900" indent="-342900">
              <a:lnSpc>
                <a:spcPct val="200000"/>
              </a:lnSpc>
              <a:buFont typeface="Wingdings" panose="05000000000000000000" pitchFamily="2" charset="2"/>
              <a:buChar char="Ø"/>
            </a:pPr>
            <a:r>
              <a:rPr lang="en-US" sz="2000" i="1" dirty="0"/>
              <a:t>Linear Regression</a:t>
            </a:r>
          </a:p>
          <a:p>
            <a:pPr marL="342900" indent="-342900">
              <a:lnSpc>
                <a:spcPct val="200000"/>
              </a:lnSpc>
              <a:buFont typeface="Wingdings" panose="05000000000000000000" pitchFamily="2" charset="2"/>
              <a:buChar char="Ø"/>
            </a:pPr>
            <a:r>
              <a:rPr lang="en-US" sz="2000" i="1" dirty="0"/>
              <a:t>Ridge Regression</a:t>
            </a:r>
          </a:p>
          <a:p>
            <a:pPr marL="342900" indent="-342900">
              <a:lnSpc>
                <a:spcPct val="200000"/>
              </a:lnSpc>
              <a:buFont typeface="Wingdings" panose="05000000000000000000" pitchFamily="2" charset="2"/>
              <a:buChar char="Ø"/>
            </a:pPr>
            <a:r>
              <a:rPr lang="en-US" sz="2000" i="1" dirty="0"/>
              <a:t>Lasso Regression</a:t>
            </a:r>
          </a:p>
          <a:p>
            <a:pPr marL="342900" indent="-342900">
              <a:lnSpc>
                <a:spcPct val="200000"/>
              </a:lnSpc>
              <a:buFont typeface="Wingdings" panose="05000000000000000000" pitchFamily="2" charset="2"/>
              <a:buChar char="Ø"/>
            </a:pPr>
            <a:r>
              <a:rPr lang="en-US" sz="2000" i="1" dirty="0"/>
              <a:t>Decision Tree</a:t>
            </a:r>
          </a:p>
          <a:p>
            <a:pPr marL="342900" indent="-342900">
              <a:lnSpc>
                <a:spcPct val="200000"/>
              </a:lnSpc>
              <a:buFont typeface="Wingdings" panose="05000000000000000000" pitchFamily="2" charset="2"/>
              <a:buChar char="Ø"/>
            </a:pPr>
            <a:r>
              <a:rPr lang="en-US" sz="2000" i="1" dirty="0"/>
              <a:t>Random Forest</a:t>
            </a:r>
          </a:p>
          <a:p>
            <a:pPr marL="342900" indent="-342900">
              <a:lnSpc>
                <a:spcPct val="200000"/>
              </a:lnSpc>
              <a:buFont typeface="Wingdings" panose="05000000000000000000" pitchFamily="2" charset="2"/>
              <a:buChar char="Ø"/>
            </a:pPr>
            <a:r>
              <a:rPr lang="en-US" sz="2000" i="1" dirty="0" err="1"/>
              <a:t>XGBoost</a:t>
            </a:r>
            <a:endParaRPr lang="en-US" sz="2000" i="1" dirty="0"/>
          </a:p>
        </p:txBody>
      </p:sp>
    </p:spTree>
    <p:extLst>
      <p:ext uri="{BB962C8B-B14F-4D97-AF65-F5344CB8AC3E}">
        <p14:creationId xmlns:p14="http://schemas.microsoft.com/office/powerpoint/2010/main" val="2912023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5960" y="624110"/>
            <a:ext cx="9538651" cy="1280890"/>
          </a:xfrm>
        </p:spPr>
        <p:txBody>
          <a:bodyPr/>
          <a:lstStyle/>
          <a:p>
            <a:r>
              <a:rPr lang="en-US" b="1" dirty="0">
                <a:solidFill>
                  <a:schemeClr val="accent1"/>
                </a:solidFill>
              </a:rPr>
              <a:t>Tools Used</a:t>
            </a:r>
          </a:p>
        </p:txBody>
      </p:sp>
      <p:sp>
        <p:nvSpPr>
          <p:cNvPr id="3" name="TextBox 2"/>
          <p:cNvSpPr txBox="1"/>
          <p:nvPr/>
        </p:nvSpPr>
        <p:spPr>
          <a:xfrm>
            <a:off x="1885950" y="2052399"/>
            <a:ext cx="10012680" cy="3398520"/>
          </a:xfrm>
          <a:prstGeom prst="rect">
            <a:avLst/>
          </a:prstGeom>
          <a:noFill/>
        </p:spPr>
        <p:txBody>
          <a:bodyPr wrap="square" rtlCol="0">
            <a:spAutoFit/>
          </a:bodyPr>
          <a:lstStyle/>
          <a:p>
            <a:endParaRPr lang="en-US" dirty="0"/>
          </a:p>
        </p:txBody>
      </p:sp>
      <p:sp>
        <p:nvSpPr>
          <p:cNvPr id="4" name="TextBox 3"/>
          <p:cNvSpPr txBox="1"/>
          <p:nvPr/>
        </p:nvSpPr>
        <p:spPr>
          <a:xfrm>
            <a:off x="1808955" y="1263593"/>
            <a:ext cx="9852660" cy="5539978"/>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en-US" sz="2400" i="1" dirty="0"/>
              <a:t>Python</a:t>
            </a:r>
          </a:p>
          <a:p>
            <a:pPr marL="342900" indent="-342900">
              <a:lnSpc>
                <a:spcPct val="200000"/>
              </a:lnSpc>
              <a:buFont typeface="Wingdings" panose="05000000000000000000" pitchFamily="2" charset="2"/>
              <a:buChar char="Ø"/>
            </a:pPr>
            <a:r>
              <a:rPr lang="en-US" sz="2400" i="1" dirty="0"/>
              <a:t>Google collab</a:t>
            </a:r>
          </a:p>
          <a:p>
            <a:pPr marL="342900" indent="-342900">
              <a:lnSpc>
                <a:spcPct val="200000"/>
              </a:lnSpc>
              <a:buFont typeface="Wingdings" panose="05000000000000000000" pitchFamily="2" charset="2"/>
              <a:buChar char="Ø"/>
            </a:pPr>
            <a:r>
              <a:rPr lang="en-US" sz="2400" i="1" dirty="0"/>
              <a:t>Power Bi</a:t>
            </a:r>
          </a:p>
          <a:p>
            <a:pPr marL="342900" indent="-342900">
              <a:lnSpc>
                <a:spcPct val="200000"/>
              </a:lnSpc>
              <a:buFont typeface="Wingdings" panose="05000000000000000000" pitchFamily="2" charset="2"/>
              <a:buChar char="Ø"/>
            </a:pPr>
            <a:r>
              <a:rPr lang="en-US" sz="2400" i="1" dirty="0"/>
              <a:t>Flask</a:t>
            </a:r>
          </a:p>
          <a:p>
            <a:pPr marL="342900" indent="-342900">
              <a:lnSpc>
                <a:spcPct val="200000"/>
              </a:lnSpc>
              <a:buFont typeface="Wingdings" panose="05000000000000000000" pitchFamily="2" charset="2"/>
              <a:buChar char="Ø"/>
            </a:pPr>
            <a:r>
              <a:rPr lang="en-US" sz="2400" i="1" dirty="0"/>
              <a:t>HTML</a:t>
            </a:r>
          </a:p>
          <a:p>
            <a:pPr marL="342900" indent="-342900">
              <a:lnSpc>
                <a:spcPct val="200000"/>
              </a:lnSpc>
              <a:buFont typeface="Wingdings" panose="05000000000000000000" pitchFamily="2" charset="2"/>
              <a:buChar char="Ø"/>
            </a:pPr>
            <a:r>
              <a:rPr lang="en-US" sz="2400" i="1" dirty="0"/>
              <a:t>PYCHARM</a:t>
            </a:r>
          </a:p>
          <a:p>
            <a:pPr marL="342900" indent="-342900">
              <a:lnSpc>
                <a:spcPct val="200000"/>
              </a:lnSpc>
              <a:buFont typeface="Wingdings" panose="05000000000000000000" pitchFamily="2" charset="2"/>
              <a:buChar char="Ø"/>
            </a:pPr>
            <a:r>
              <a:rPr lang="en-US" sz="2400" i="1" dirty="0"/>
              <a:t>AWS</a:t>
            </a:r>
          </a:p>
          <a:p>
            <a:endParaRPr lang="en-US" dirty="0"/>
          </a:p>
        </p:txBody>
      </p:sp>
    </p:spTree>
    <p:extLst>
      <p:ext uri="{BB962C8B-B14F-4D97-AF65-F5344CB8AC3E}">
        <p14:creationId xmlns:p14="http://schemas.microsoft.com/office/powerpoint/2010/main" val="3134687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5940" y="251460"/>
            <a:ext cx="9790111" cy="1287780"/>
          </a:xfrm>
        </p:spPr>
        <p:txBody>
          <a:bodyPr>
            <a:normAutofit fontScale="90000"/>
          </a:bodyPr>
          <a:lstStyle/>
          <a:p>
            <a:r>
              <a:rPr lang="en-US" sz="4000" b="1" u="sng" dirty="0"/>
              <a:t>Methodology</a:t>
            </a:r>
            <a:br>
              <a:rPr lang="en-US" sz="4000" b="1" u="sng" dirty="0"/>
            </a:br>
            <a:endParaRPr lang="en-US" sz="4000" b="1" u="sng" dirty="0">
              <a:solidFill>
                <a:schemeClr val="accent1"/>
              </a:solidFill>
            </a:endParaRPr>
          </a:p>
        </p:txBody>
      </p:sp>
      <p:sp>
        <p:nvSpPr>
          <p:cNvPr id="3" name="TextBox 2"/>
          <p:cNvSpPr txBox="1"/>
          <p:nvPr/>
        </p:nvSpPr>
        <p:spPr>
          <a:xfrm>
            <a:off x="46347" y="1091953"/>
            <a:ext cx="8609381" cy="2877711"/>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endParaRPr lang="en-US" sz="2000" dirty="0"/>
          </a:p>
          <a:p>
            <a:pPr marL="1104900" marR="0" indent="-268605" algn="just">
              <a:spcBef>
                <a:spcPts val="0"/>
              </a:spcBef>
              <a:spcAft>
                <a:spcPts val="0"/>
              </a:spcAft>
              <a:tabLst>
                <a:tab pos="5143500" algn="l"/>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indent="0" algn="just">
              <a:lnSpc>
                <a:spcPct val="115000"/>
              </a:lnSpc>
              <a:spcBef>
                <a:spcPts val="0"/>
              </a:spcBef>
              <a:spcAft>
                <a:spcPts val="0"/>
              </a:spcAft>
              <a:tabLst>
                <a:tab pos="5143500" algn="l"/>
              </a:tabLst>
            </a:pPr>
            <a:r>
              <a:rPr lang="en-US" sz="2000" dirty="0">
                <a:effectLst/>
                <a:latin typeface="Trebuchet MS" panose="020B0603020202020204" pitchFamily="34" charset="0"/>
                <a:ea typeface="Times New Roman" panose="02020603050405020304" pitchFamily="18" charset="0"/>
              </a:rPr>
              <a:t>The objective of this project is to predict the weekly sales of </a:t>
            </a:r>
            <a:r>
              <a:rPr lang="en-US" sz="2000" dirty="0" err="1">
                <a:effectLst/>
                <a:latin typeface="Trebuchet MS" panose="020B0603020202020204" pitchFamily="34" charset="0"/>
                <a:ea typeface="Times New Roman" panose="02020603050405020304" pitchFamily="18" charset="0"/>
              </a:rPr>
              <a:t>walmart</a:t>
            </a:r>
            <a:r>
              <a:rPr lang="en-US" sz="2000" dirty="0">
                <a:effectLst/>
                <a:latin typeface="Trebuchet MS" panose="020B0603020202020204" pitchFamily="34" charset="0"/>
                <a:ea typeface="Times New Roman" panose="02020603050405020304" pitchFamily="18" charset="0"/>
              </a:rPr>
              <a:t> in US. The data set is contained from Kaggle and has 3 csv files namely features, stores and train. The data is merged to obtain one master datafile and then the data preprocessing is carried out.</a:t>
            </a:r>
          </a:p>
          <a:p>
            <a:pPr marL="457200" marR="0" indent="0" algn="just">
              <a:lnSpc>
                <a:spcPct val="115000"/>
              </a:lnSpc>
              <a:spcBef>
                <a:spcPts val="0"/>
              </a:spcBef>
              <a:spcAft>
                <a:spcPts val="0"/>
              </a:spcAft>
              <a:tabLst>
                <a:tab pos="5143500" algn="l"/>
              </a:tabLst>
            </a:pPr>
            <a:r>
              <a:rPr lang="en-US" sz="2000" dirty="0">
                <a:latin typeface="Trebuchet MS" panose="020B0603020202020204" pitchFamily="34" charset="0"/>
                <a:ea typeface="Times New Roman" panose="02020603050405020304" pitchFamily="18" charset="0"/>
              </a:rPr>
              <a:t>After EDA process the model is built and successfully tested.</a:t>
            </a:r>
            <a:endParaRPr lang="en-US" sz="2000" dirty="0">
              <a:effectLst/>
              <a:latin typeface="Trebuchet MS" panose="020B0603020202020204" pitchFamily="34" charset="0"/>
              <a:ea typeface="Times New Roman" panose="02020603050405020304" pitchFamily="18" charset="0"/>
            </a:endParaRPr>
          </a:p>
          <a:p>
            <a:endParaRPr lang="en-US" dirty="0"/>
          </a:p>
        </p:txBody>
      </p:sp>
      <p:sp>
        <p:nvSpPr>
          <p:cNvPr id="7" name="TextBox 6">
            <a:extLst>
              <a:ext uri="{FF2B5EF4-FFF2-40B4-BE49-F238E27FC236}">
                <a16:creationId xmlns:a16="http://schemas.microsoft.com/office/drawing/2014/main" id="{1EDFBCBD-75C1-43B1-BD7C-BC49520F8B02}"/>
              </a:ext>
            </a:extLst>
          </p:cNvPr>
          <p:cNvSpPr txBox="1"/>
          <p:nvPr/>
        </p:nvSpPr>
        <p:spPr>
          <a:xfrm>
            <a:off x="1061861" y="3429000"/>
            <a:ext cx="6098958" cy="2222853"/>
          </a:xfrm>
          <a:prstGeom prst="rect">
            <a:avLst/>
          </a:prstGeom>
          <a:noFill/>
        </p:spPr>
        <p:txBody>
          <a:bodyPr wrap="square">
            <a:spAutoFit/>
          </a:bodyPr>
          <a:lstStyle/>
          <a:p>
            <a:pPr marL="342900" indent="-342900">
              <a:lnSpc>
                <a:spcPct val="200000"/>
              </a:lnSpc>
              <a:buFont typeface="Wingdings" panose="05000000000000000000" pitchFamily="2" charset="2"/>
              <a:buChar char="Ø"/>
            </a:pPr>
            <a:r>
              <a:rPr lang="en-US" i="1" dirty="0"/>
              <a:t>Loading the Raw Data</a:t>
            </a:r>
          </a:p>
          <a:p>
            <a:pPr marL="342900" indent="-342900">
              <a:lnSpc>
                <a:spcPct val="200000"/>
              </a:lnSpc>
              <a:buFont typeface="Wingdings" panose="05000000000000000000" pitchFamily="2" charset="2"/>
              <a:buChar char="Ø"/>
            </a:pPr>
            <a:r>
              <a:rPr lang="en-US" sz="1800" i="1" dirty="0"/>
              <a:t>E</a:t>
            </a:r>
            <a:r>
              <a:rPr lang="en-US" i="1" dirty="0"/>
              <a:t>xploratory Data Analysis</a:t>
            </a:r>
          </a:p>
          <a:p>
            <a:pPr marL="342900" indent="-342900">
              <a:lnSpc>
                <a:spcPct val="200000"/>
              </a:lnSpc>
              <a:buFont typeface="Wingdings" panose="05000000000000000000" pitchFamily="2" charset="2"/>
              <a:buChar char="Ø"/>
            </a:pPr>
            <a:r>
              <a:rPr lang="en-US" i="1" dirty="0"/>
              <a:t>Model Building</a:t>
            </a:r>
          </a:p>
          <a:p>
            <a:pPr marL="342900" indent="-342900">
              <a:lnSpc>
                <a:spcPct val="200000"/>
              </a:lnSpc>
              <a:buFont typeface="Wingdings" panose="05000000000000000000" pitchFamily="2" charset="2"/>
              <a:buChar char="Ø"/>
            </a:pPr>
            <a:endParaRPr lang="en-US" sz="1800" i="1" dirty="0"/>
          </a:p>
        </p:txBody>
      </p:sp>
    </p:spTree>
    <p:extLst>
      <p:ext uri="{BB962C8B-B14F-4D97-AF65-F5344CB8AC3E}">
        <p14:creationId xmlns:p14="http://schemas.microsoft.com/office/powerpoint/2010/main" val="2331010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2459E841-AA3A-4F22-9059-07181369F469}"/>
              </a:ext>
            </a:extLst>
          </p:cNvPr>
          <p:cNvSpPr txBox="1"/>
          <p:nvPr/>
        </p:nvSpPr>
        <p:spPr>
          <a:xfrm>
            <a:off x="732408" y="173114"/>
            <a:ext cx="6098958" cy="646331"/>
          </a:xfrm>
          <a:prstGeom prst="rect">
            <a:avLst/>
          </a:prstGeom>
          <a:noFill/>
        </p:spPr>
        <p:txBody>
          <a:bodyPr wrap="square">
            <a:spAutoFit/>
          </a:bodyPr>
          <a:lstStyle/>
          <a:p>
            <a:r>
              <a:rPr lang="en-US" sz="3600" b="1" u="sng" dirty="0">
                <a:solidFill>
                  <a:schemeClr val="accent1"/>
                </a:solidFill>
              </a:rPr>
              <a:t>Flow Diagram:</a:t>
            </a:r>
            <a:endParaRPr lang="en-US" sz="3600" u="sng" dirty="0"/>
          </a:p>
        </p:txBody>
      </p:sp>
      <p:pic>
        <p:nvPicPr>
          <p:cNvPr id="3" name="Picture 2">
            <a:extLst>
              <a:ext uri="{FF2B5EF4-FFF2-40B4-BE49-F238E27FC236}">
                <a16:creationId xmlns:a16="http://schemas.microsoft.com/office/drawing/2014/main" id="{90EFCD77-C1DC-5BE7-2970-D7EE5BBEE431}"/>
              </a:ext>
            </a:extLst>
          </p:cNvPr>
          <p:cNvPicPr>
            <a:picLocks noChangeAspect="1"/>
          </p:cNvPicPr>
          <p:nvPr/>
        </p:nvPicPr>
        <p:blipFill>
          <a:blip r:embed="rId2"/>
          <a:stretch>
            <a:fillRect/>
          </a:stretch>
        </p:blipFill>
        <p:spPr>
          <a:xfrm>
            <a:off x="4087956" y="704614"/>
            <a:ext cx="5028052" cy="5921262"/>
          </a:xfrm>
          <a:prstGeom prst="rect">
            <a:avLst/>
          </a:prstGeom>
        </p:spPr>
      </p:pic>
    </p:spTree>
    <p:extLst>
      <p:ext uri="{BB962C8B-B14F-4D97-AF65-F5344CB8AC3E}">
        <p14:creationId xmlns:p14="http://schemas.microsoft.com/office/powerpoint/2010/main" val="899567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555530"/>
            <a:ext cx="9835831" cy="1280890"/>
          </a:xfrm>
        </p:spPr>
        <p:txBody>
          <a:bodyPr>
            <a:normAutofit fontScale="90000"/>
          </a:bodyPr>
          <a:lstStyle/>
          <a:p>
            <a:r>
              <a:rPr lang="en-US" sz="4400" b="1" u="sng" dirty="0">
                <a:solidFill>
                  <a:schemeClr val="accent1"/>
                </a:solidFill>
              </a:rPr>
              <a:t>Future Work &amp; Conclusion :</a:t>
            </a:r>
            <a:br>
              <a:rPr lang="en-US" sz="4400" b="1" u="sng" dirty="0">
                <a:solidFill>
                  <a:schemeClr val="accent1"/>
                </a:solidFill>
              </a:rPr>
            </a:br>
            <a:br>
              <a:rPr lang="en-US" sz="4400" b="1" u="sng" dirty="0">
                <a:solidFill>
                  <a:schemeClr val="accent1"/>
                </a:solidFill>
              </a:rPr>
            </a:br>
            <a:r>
              <a:rPr lang="en-US" sz="4400" b="1" u="sng" dirty="0">
                <a:solidFill>
                  <a:schemeClr val="accent1"/>
                </a:solidFill>
              </a:rPr>
              <a:t> </a:t>
            </a:r>
          </a:p>
        </p:txBody>
      </p:sp>
      <p:sp>
        <p:nvSpPr>
          <p:cNvPr id="7" name="TextBox 6">
            <a:extLst>
              <a:ext uri="{FF2B5EF4-FFF2-40B4-BE49-F238E27FC236}">
                <a16:creationId xmlns:a16="http://schemas.microsoft.com/office/drawing/2014/main" id="{64962702-BF0E-4D72-B3CE-D413184E0B66}"/>
              </a:ext>
            </a:extLst>
          </p:cNvPr>
          <p:cNvSpPr txBox="1"/>
          <p:nvPr/>
        </p:nvSpPr>
        <p:spPr>
          <a:xfrm>
            <a:off x="0" y="3127338"/>
            <a:ext cx="8705756" cy="1658467"/>
          </a:xfrm>
          <a:prstGeom prst="rect">
            <a:avLst/>
          </a:prstGeom>
          <a:noFill/>
        </p:spPr>
        <p:txBody>
          <a:bodyPr wrap="square">
            <a:spAutoFit/>
          </a:bodyPr>
          <a:lstStyle/>
          <a:p>
            <a:pPr marL="457200" marR="0" indent="0" algn="just">
              <a:lnSpc>
                <a:spcPct val="115000"/>
              </a:lnSpc>
              <a:spcBef>
                <a:spcPts val="0"/>
              </a:spcBef>
              <a:spcAft>
                <a:spcPts val="0"/>
              </a:spcAft>
              <a:tabLst>
                <a:tab pos="5143500" algn="l"/>
              </a:tabLst>
            </a:pPr>
            <a:r>
              <a:rPr lang="en-US" sz="1800" dirty="0">
                <a:effectLst/>
                <a:latin typeface="Trebuchet MS" panose="020B0603020202020204" pitchFamily="34" charset="0"/>
                <a:ea typeface="Times New Roman" panose="02020603050405020304" pitchFamily="18" charset="0"/>
              </a:rPr>
              <a:t>The objective of this project is to predict the weekly sales of </a:t>
            </a:r>
            <a:r>
              <a:rPr lang="en-US" sz="1800" dirty="0" err="1">
                <a:effectLst/>
                <a:latin typeface="Trebuchet MS" panose="020B0603020202020204" pitchFamily="34" charset="0"/>
                <a:ea typeface="Times New Roman" panose="02020603050405020304" pitchFamily="18" charset="0"/>
              </a:rPr>
              <a:t>walmart</a:t>
            </a:r>
            <a:r>
              <a:rPr lang="en-US" sz="1800" dirty="0">
                <a:effectLst/>
                <a:latin typeface="Trebuchet MS" panose="020B0603020202020204" pitchFamily="34" charset="0"/>
                <a:ea typeface="Times New Roman" panose="02020603050405020304" pitchFamily="18" charset="0"/>
              </a:rPr>
              <a:t> in US. The data set is contained from Kaggle and has 3 csv files namely features, stores and train. The data is merged to obtain one master datafile and then the data preprocessing is carried out.</a:t>
            </a:r>
          </a:p>
          <a:p>
            <a:pPr marL="457200" marR="0" indent="0" algn="just">
              <a:lnSpc>
                <a:spcPct val="115000"/>
              </a:lnSpc>
              <a:spcBef>
                <a:spcPts val="0"/>
              </a:spcBef>
              <a:spcAft>
                <a:spcPts val="0"/>
              </a:spcAft>
              <a:tabLst>
                <a:tab pos="5143500" algn="l"/>
              </a:tabLst>
            </a:pPr>
            <a:r>
              <a:rPr lang="en-US" sz="1800" dirty="0">
                <a:latin typeface="Trebuchet MS" panose="020B0603020202020204" pitchFamily="34" charset="0"/>
                <a:ea typeface="Times New Roman" panose="02020603050405020304" pitchFamily="18" charset="0"/>
              </a:rPr>
              <a:t>After EDA process the model is built and successfully tested.</a:t>
            </a:r>
            <a:endParaRPr lang="en-US" sz="1800" dirty="0">
              <a:effectLst/>
              <a:latin typeface="Trebuchet MS" panose="020B0603020202020204" pitchFamily="34" charset="0"/>
              <a:ea typeface="Times New Roman" panose="02020603050405020304" pitchFamily="18" charset="0"/>
            </a:endParaRPr>
          </a:p>
        </p:txBody>
      </p:sp>
      <p:sp>
        <p:nvSpPr>
          <p:cNvPr id="9" name="TextBox 8">
            <a:extLst>
              <a:ext uri="{FF2B5EF4-FFF2-40B4-BE49-F238E27FC236}">
                <a16:creationId xmlns:a16="http://schemas.microsoft.com/office/drawing/2014/main" id="{5E7E893D-21D2-4CB6-AD8C-899D89398CF2}"/>
              </a:ext>
            </a:extLst>
          </p:cNvPr>
          <p:cNvSpPr txBox="1"/>
          <p:nvPr/>
        </p:nvSpPr>
        <p:spPr>
          <a:xfrm>
            <a:off x="296201" y="1927881"/>
            <a:ext cx="6098958" cy="707886"/>
          </a:xfrm>
          <a:prstGeom prst="rect">
            <a:avLst/>
          </a:prstGeom>
          <a:noFill/>
        </p:spPr>
        <p:txBody>
          <a:bodyPr wrap="square">
            <a:spAutoFit/>
          </a:bodyPr>
          <a:lstStyle/>
          <a:p>
            <a:r>
              <a:rPr lang="en-US" sz="4000" b="1" u="sng" dirty="0">
                <a:solidFill>
                  <a:schemeClr val="accent1"/>
                </a:solidFill>
              </a:rPr>
              <a:t>Future Work:</a:t>
            </a:r>
            <a:endParaRPr lang="en-US" sz="4000" u="sng" dirty="0"/>
          </a:p>
        </p:txBody>
      </p:sp>
    </p:spTree>
    <p:extLst>
      <p:ext uri="{BB962C8B-B14F-4D97-AF65-F5344CB8AC3E}">
        <p14:creationId xmlns:p14="http://schemas.microsoft.com/office/powerpoint/2010/main" val="19217809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663</TotalTime>
  <Words>587</Words>
  <Application>Microsoft Office PowerPoint</Application>
  <PresentationFormat>Widescreen</PresentationFormat>
  <Paragraphs>57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Rounded MT Bold</vt:lpstr>
      <vt:lpstr>Times New Roman</vt:lpstr>
      <vt:lpstr>Trebuchet MS</vt:lpstr>
      <vt:lpstr>Wingdings</vt:lpstr>
      <vt:lpstr>Wingdings 3</vt:lpstr>
      <vt:lpstr>Facet</vt:lpstr>
      <vt:lpstr>Walmart Stores Sales Prediction</vt:lpstr>
      <vt:lpstr>Index</vt:lpstr>
      <vt:lpstr>Project Overview</vt:lpstr>
      <vt:lpstr>Problem Statement </vt:lpstr>
      <vt:lpstr>PowerPoint Presentation</vt:lpstr>
      <vt:lpstr>Tools Used</vt:lpstr>
      <vt:lpstr>Methodology </vt:lpstr>
      <vt:lpstr>PowerPoint Presentation</vt:lpstr>
      <vt:lpstr>Future Work &amp; Conclusion :   </vt:lpstr>
      <vt:lpstr>Conclusion: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Laptop Price Predictor</dc:title>
  <dc:creator>Dani</dc:creator>
  <cp:lastModifiedBy>Dipak Pawar</cp:lastModifiedBy>
  <cp:revision>31</cp:revision>
  <dcterms:created xsi:type="dcterms:W3CDTF">2021-09-20T08:40:00Z</dcterms:created>
  <dcterms:modified xsi:type="dcterms:W3CDTF">2022-09-27T14:43:39Z</dcterms:modified>
</cp:coreProperties>
</file>