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9" r:id="rId4"/>
    <p:sldId id="260" r:id="rId5"/>
    <p:sldId id="261" r:id="rId6"/>
    <p:sldId id="275" r:id="rId7"/>
    <p:sldId id="263" r:id="rId8"/>
    <p:sldId id="262" r:id="rId9"/>
    <p:sldId id="264" r:id="rId10"/>
    <p:sldId id="266" r:id="rId11"/>
    <p:sldId id="267" r:id="rId12"/>
    <p:sldId id="268" r:id="rId13"/>
    <p:sldId id="269" r:id="rId14"/>
    <p:sldId id="270" r:id="rId15"/>
    <p:sldId id="271" r:id="rId16"/>
    <p:sldId id="272" r:id="rId17"/>
    <p:sldId id="273" r:id="rId18"/>
    <p:sldId id="274"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69" autoAdjust="0"/>
    <p:restoredTop sz="94660"/>
  </p:normalViewPr>
  <p:slideViewPr>
    <p:cSldViewPr>
      <p:cViewPr varScale="1">
        <p:scale>
          <a:sx n="82" d="100"/>
          <a:sy n="82" d="100"/>
        </p:scale>
        <p:origin x="-1478"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EC4A5E-E354-48DB-BFE9-D98F60C86EF4}" type="datetimeFigureOut">
              <a:rPr lang="en-US" smtClean="0"/>
              <a:t>10/12/2023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64B5CD-C2A8-4F17-9D30-C66C35ADFB6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Boxplot/No-Outliers_boxplot.png" TargetMode="External"/><Relationship Id="rId2" Type="http://schemas.openxmlformats.org/officeDocument/2006/relationships/hyperlink" Target="Boxplot/Outlier_boxplot.pn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travel" TargetMode="External"/><Relationship Id="rId2" Type="http://schemas.openxmlformats.org/officeDocument/2006/relationships/hyperlink" Target="Performance%20Tabulation/performance%20Tabulation1.png"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travel" TargetMode="External"/><Relationship Id="rId2" Type="http://schemas.openxmlformats.org/officeDocument/2006/relationships/hyperlink" Target="Performance%20Tabulation/performance%20Tabulation1.png"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Performance%20Tabulation/performance%20Tabulation1.png" TargetMode="External"/><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hyperlink" Target="../trave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travel" TargetMode="External"/><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Travel%20Final%20pj.ipynb"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Travel-Package-Purchase-Project-using-CICD-Pipeline-main/data/tour_package.csv" TargetMode="External"/><Relationship Id="rId2" Type="http://schemas.openxmlformats.org/officeDocument/2006/relationships/hyperlink" Target="https://www.kaggle.com/datasets/sanamps/tourpackageprediction"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file:///C:\Users\Admin\Desktop\ML_Project\travel\Travel%20Final%20pj.ipynb"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countplot_categorical_features/countplot_categorical_features.png" TargetMode="External"/><Relationship Id="rId1" Type="http://schemas.openxmlformats.org/officeDocument/2006/relationships/slideLayout" Target="../slideLayouts/slideLayout7.xml"/><Relationship Id="rId6" Type="http://schemas.openxmlformats.org/officeDocument/2006/relationships/hyperlink" Target="Visulization%20for%20continuous%20column%20with%20Target%20variable" TargetMode="External"/><Relationship Id="rId5" Type="http://schemas.openxmlformats.org/officeDocument/2006/relationships/hyperlink" Target="Visulization%20for%20discrete%20columns%20with%20Target%20variable" TargetMode="External"/><Relationship Id="rId4" Type="http://schemas.openxmlformats.org/officeDocument/2006/relationships/hyperlink" Target="countplot_categorical_features_w_target_variable/countplot_categorical_features_w_target_variable.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914400"/>
            <a:ext cx="9144000" cy="369332"/>
          </a:xfrm>
          <a:prstGeom prst="rect">
            <a:avLst/>
          </a:prstGeom>
          <a:noFill/>
        </p:spPr>
        <p:txBody>
          <a:bodyPr wrap="square" rtlCol="0">
            <a:spAutoFit/>
          </a:bodyPr>
          <a:lstStyle/>
          <a:p>
            <a:pPr algn="ctr"/>
            <a:r>
              <a:rPr lang="en-US" dirty="0" smtClean="0"/>
              <a:t>Travel Package Purchase Prediction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57200"/>
            <a:ext cx="9144000" cy="461665"/>
          </a:xfrm>
          <a:prstGeom prst="rect">
            <a:avLst/>
          </a:prstGeom>
          <a:noFill/>
        </p:spPr>
        <p:txBody>
          <a:bodyPr wrap="square" rtlCol="0">
            <a:spAutoFit/>
          </a:bodyPr>
          <a:lstStyle/>
          <a:p>
            <a:pPr algn="ctr"/>
            <a:r>
              <a:rPr lang="en-US" sz="2400" b="1" dirty="0" smtClean="0"/>
              <a:t>OUTLIER DETECTION AND TREATMENT</a:t>
            </a:r>
            <a:endParaRPr lang="en-US" sz="2400" b="1" dirty="0"/>
          </a:p>
        </p:txBody>
      </p:sp>
      <p:sp>
        <p:nvSpPr>
          <p:cNvPr id="3" name="TextBox 2"/>
          <p:cNvSpPr txBox="1"/>
          <p:nvPr/>
        </p:nvSpPr>
        <p:spPr>
          <a:xfrm>
            <a:off x="228600" y="1219200"/>
            <a:ext cx="8534400" cy="2215991"/>
          </a:xfrm>
          <a:prstGeom prst="rect">
            <a:avLst/>
          </a:prstGeom>
          <a:noFill/>
        </p:spPr>
        <p:txBody>
          <a:bodyPr wrap="square" rtlCol="0">
            <a:spAutoFit/>
          </a:bodyPr>
          <a:lstStyle/>
          <a:p>
            <a:pPr algn="just">
              <a:buFont typeface="Arial" pitchFamily="34" charset="0"/>
              <a:buChar char="•"/>
            </a:pPr>
            <a:r>
              <a:rPr lang="en-US" sz="2000" dirty="0" smtClean="0"/>
              <a:t> Outlier </a:t>
            </a:r>
            <a:r>
              <a:rPr lang="en-US" sz="2000" dirty="0" smtClean="0"/>
              <a:t>detection is the process of identifying data points that deviate significantly from the majority of the dataset. </a:t>
            </a:r>
            <a:endParaRPr lang="en-US" sz="2000" dirty="0" smtClean="0"/>
          </a:p>
          <a:p>
            <a:pPr algn="just"/>
            <a:endParaRPr lang="en-US" sz="2000" dirty="0" smtClean="0"/>
          </a:p>
          <a:p>
            <a:pPr algn="just">
              <a:buFont typeface="Arial" pitchFamily="34" charset="0"/>
              <a:buChar char="•"/>
            </a:pPr>
            <a:r>
              <a:rPr lang="en-US" sz="2000" dirty="0" smtClean="0"/>
              <a:t> Outlier </a:t>
            </a:r>
            <a:r>
              <a:rPr lang="en-US" sz="2000" dirty="0" smtClean="0"/>
              <a:t>treatment involves deciding whether to remove, transform, or handle these outliers to improve the quality and robustness of data analysis and modeling</a:t>
            </a:r>
            <a:r>
              <a:rPr lang="en-US" sz="2000" dirty="0" smtClean="0"/>
              <a:t>.</a:t>
            </a:r>
          </a:p>
          <a:p>
            <a:pPr algn="just"/>
            <a:endParaRPr lang="en-US" dirty="0"/>
          </a:p>
        </p:txBody>
      </p:sp>
      <p:sp>
        <p:nvSpPr>
          <p:cNvPr id="4" name="TextBox 3"/>
          <p:cNvSpPr txBox="1"/>
          <p:nvPr/>
        </p:nvSpPr>
        <p:spPr>
          <a:xfrm>
            <a:off x="152400" y="3276600"/>
            <a:ext cx="4114800" cy="341632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b="1" u="sng" dirty="0" smtClean="0">
                <a:solidFill>
                  <a:schemeClr val="tx1"/>
                </a:solidFill>
              </a:rPr>
              <a:t>Methods To Detect Outliers</a:t>
            </a:r>
          </a:p>
          <a:p>
            <a:pPr algn="ctr"/>
            <a:endParaRPr lang="en-US" b="1" u="sng" dirty="0" smtClean="0">
              <a:solidFill>
                <a:schemeClr val="tx1"/>
              </a:solidFill>
            </a:endParaRPr>
          </a:p>
          <a:p>
            <a:r>
              <a:rPr lang="en-US" b="1" dirty="0" smtClean="0"/>
              <a:t>Z-Score </a:t>
            </a:r>
            <a:r>
              <a:rPr lang="en-US" b="1" dirty="0" smtClean="0"/>
              <a:t>or Standard Score</a:t>
            </a:r>
            <a:r>
              <a:rPr lang="en-US" dirty="0" smtClean="0"/>
              <a:t>:</a:t>
            </a:r>
          </a:p>
          <a:p>
            <a:pPr lvl="1"/>
            <a:r>
              <a:rPr lang="en-US" dirty="0" smtClean="0"/>
              <a:t>Identifies data points that are significantly different from the mean.</a:t>
            </a:r>
          </a:p>
          <a:p>
            <a:r>
              <a:rPr lang="en-US" b="1" dirty="0" smtClean="0"/>
              <a:t>IQR (Interquartile Range)</a:t>
            </a:r>
            <a:r>
              <a:rPr lang="en-US" dirty="0" smtClean="0"/>
              <a:t>:</a:t>
            </a:r>
          </a:p>
          <a:p>
            <a:pPr lvl="1"/>
            <a:r>
              <a:rPr lang="en-US" dirty="0" smtClean="0"/>
              <a:t>Detects outliers based on the range between the first and third quartiles.</a:t>
            </a:r>
          </a:p>
          <a:p>
            <a:r>
              <a:rPr lang="en-US" b="1" dirty="0" smtClean="0"/>
              <a:t>Visual Inspection</a:t>
            </a:r>
            <a:r>
              <a:rPr lang="en-US" dirty="0" smtClean="0"/>
              <a:t>:</a:t>
            </a:r>
          </a:p>
          <a:p>
            <a:pPr lvl="1"/>
            <a:r>
              <a:rPr lang="en-US" dirty="0" smtClean="0"/>
              <a:t>Using box plots, scatter plots, or histograms to visually identify unusual data points</a:t>
            </a:r>
            <a:r>
              <a:rPr lang="en-US" dirty="0" smtClean="0"/>
              <a:t>.</a:t>
            </a:r>
            <a:endParaRPr lang="en-US" dirty="0"/>
          </a:p>
        </p:txBody>
      </p:sp>
      <p:sp>
        <p:nvSpPr>
          <p:cNvPr id="5" name="TextBox 4"/>
          <p:cNvSpPr txBox="1"/>
          <p:nvPr/>
        </p:nvSpPr>
        <p:spPr>
          <a:xfrm>
            <a:off x="5181600" y="2819400"/>
            <a:ext cx="3810000" cy="313932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b="1" u="sng" dirty="0" smtClean="0">
                <a:solidFill>
                  <a:schemeClr val="tx1"/>
                </a:solidFill>
              </a:rPr>
              <a:t>Methods To Remove Outliers</a:t>
            </a:r>
          </a:p>
          <a:p>
            <a:endParaRPr lang="en-US" b="1" dirty="0" smtClean="0"/>
          </a:p>
          <a:p>
            <a:r>
              <a:rPr lang="en-US" b="1" dirty="0" smtClean="0"/>
              <a:t>Removal</a:t>
            </a:r>
            <a:r>
              <a:rPr lang="en-US" dirty="0" smtClean="0"/>
              <a:t>:</a:t>
            </a:r>
          </a:p>
          <a:p>
            <a:pPr lvl="1"/>
            <a:r>
              <a:rPr lang="en-US" dirty="0" smtClean="0"/>
              <a:t>Delete or exclude outlier data points from the dataset.</a:t>
            </a:r>
          </a:p>
          <a:p>
            <a:r>
              <a:rPr lang="en-US" b="1" dirty="0" smtClean="0"/>
              <a:t>Transformation</a:t>
            </a:r>
            <a:r>
              <a:rPr lang="en-US" dirty="0" smtClean="0"/>
              <a:t>:</a:t>
            </a:r>
          </a:p>
          <a:p>
            <a:pPr lvl="1"/>
            <a:r>
              <a:rPr lang="en-US" dirty="0" smtClean="0"/>
              <a:t>Apply mathematical transformations (e.g., log, square root) to mitigate the impact of outliers.</a:t>
            </a:r>
          </a:p>
          <a:p>
            <a:endParaRPr lang="en-US" dirty="0"/>
          </a:p>
        </p:txBody>
      </p:sp>
      <p:sp>
        <p:nvSpPr>
          <p:cNvPr id="6" name="Left Arrow 5"/>
          <p:cNvSpPr/>
          <p:nvPr/>
        </p:nvSpPr>
        <p:spPr>
          <a:xfrm>
            <a:off x="8153400" y="6019800"/>
            <a:ext cx="9906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352800" y="2971800"/>
            <a:ext cx="914400" cy="27699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200" b="1" dirty="0" smtClean="0">
                <a:hlinkClick r:id="rId2" action="ppaction://hlinkfile"/>
              </a:rPr>
              <a:t>Click here</a:t>
            </a:r>
            <a:endParaRPr lang="en-US" sz="1200" b="1" dirty="0"/>
          </a:p>
        </p:txBody>
      </p:sp>
      <p:sp>
        <p:nvSpPr>
          <p:cNvPr id="10" name="Rectangle 9"/>
          <p:cNvSpPr/>
          <p:nvPr/>
        </p:nvSpPr>
        <p:spPr>
          <a:xfrm>
            <a:off x="5181600" y="6019801"/>
            <a:ext cx="838200" cy="2769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1200" b="1" dirty="0" smtClean="0">
                <a:hlinkClick r:id="rId3" action="ppaction://hlinkfile"/>
              </a:rPr>
              <a:t>Click here</a:t>
            </a:r>
            <a:endParaRPr lang="en-US" sz="12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1000"/>
            <a:ext cx="9144000" cy="461665"/>
          </a:xfrm>
          <a:prstGeom prst="rect">
            <a:avLst/>
          </a:prstGeom>
          <a:noFill/>
        </p:spPr>
        <p:txBody>
          <a:bodyPr wrap="square" rtlCol="0">
            <a:spAutoFit/>
          </a:bodyPr>
          <a:lstStyle/>
          <a:p>
            <a:pPr algn="ctr"/>
            <a:r>
              <a:rPr lang="en-US" sz="2400" b="1" dirty="0" smtClean="0"/>
              <a:t>MODEL BUILDING AND PERFORMANCE TABULATION</a:t>
            </a:r>
            <a:endParaRPr lang="en-US" sz="2400" b="1" dirty="0"/>
          </a:p>
        </p:txBody>
      </p:sp>
      <p:sp>
        <p:nvSpPr>
          <p:cNvPr id="3" name="TextBox 2"/>
          <p:cNvSpPr txBox="1"/>
          <p:nvPr/>
        </p:nvSpPr>
        <p:spPr>
          <a:xfrm>
            <a:off x="304800" y="1752600"/>
            <a:ext cx="6400800" cy="1938992"/>
          </a:xfrm>
          <a:prstGeom prst="rect">
            <a:avLst/>
          </a:prstGeom>
          <a:noFill/>
        </p:spPr>
        <p:txBody>
          <a:bodyPr wrap="square" rtlCol="0">
            <a:spAutoFit/>
          </a:bodyPr>
          <a:lstStyle/>
          <a:p>
            <a:r>
              <a:rPr lang="en-US" sz="2000" dirty="0" smtClean="0"/>
              <a:t>Here we have build  model on 4 different Algorithms</a:t>
            </a:r>
          </a:p>
          <a:p>
            <a:endParaRPr lang="en-US" sz="2000" dirty="0" smtClean="0"/>
          </a:p>
          <a:p>
            <a:pPr>
              <a:buFont typeface="Wingdings" pitchFamily="2" charset="2"/>
              <a:buChar char="Ø"/>
            </a:pPr>
            <a:r>
              <a:rPr lang="en-US" sz="2000" dirty="0" smtClean="0"/>
              <a:t> Logistic Regression Algorithm</a:t>
            </a:r>
          </a:p>
          <a:p>
            <a:pPr>
              <a:buFont typeface="Wingdings" pitchFamily="2" charset="2"/>
              <a:buChar char="Ø"/>
            </a:pPr>
            <a:r>
              <a:rPr lang="en-US" sz="2000" dirty="0" smtClean="0"/>
              <a:t> Decision Tree Algorithm</a:t>
            </a:r>
          </a:p>
          <a:p>
            <a:pPr>
              <a:buFont typeface="Wingdings" pitchFamily="2" charset="2"/>
              <a:buChar char="Ø"/>
            </a:pPr>
            <a:r>
              <a:rPr lang="en-US" sz="2000" dirty="0" smtClean="0"/>
              <a:t> </a:t>
            </a:r>
            <a:r>
              <a:rPr lang="en-US" sz="2000" dirty="0" smtClean="0"/>
              <a:t>Random Forest Algorithm</a:t>
            </a:r>
          </a:p>
          <a:p>
            <a:pPr>
              <a:buFont typeface="Wingdings" pitchFamily="2" charset="2"/>
              <a:buChar char="Ø"/>
            </a:pPr>
            <a:r>
              <a:rPr lang="en-US" sz="2000" dirty="0" smtClean="0"/>
              <a:t> </a:t>
            </a:r>
            <a:r>
              <a:rPr lang="en-US" sz="2000" dirty="0" smtClean="0"/>
              <a:t>K-Nearest Neighbors Algorithm</a:t>
            </a:r>
            <a:endParaRPr lang="en-US" sz="2000" dirty="0"/>
          </a:p>
        </p:txBody>
      </p:sp>
      <p:sp>
        <p:nvSpPr>
          <p:cNvPr id="5" name="Rectangle 4"/>
          <p:cNvSpPr/>
          <p:nvPr/>
        </p:nvSpPr>
        <p:spPr>
          <a:xfrm>
            <a:off x="533400" y="5410200"/>
            <a:ext cx="17526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hlinkClick r:id="rId2" action="ppaction://hlinkfile"/>
              </a:rPr>
              <a:t>Performance Metrics</a:t>
            </a:r>
            <a:endParaRPr lang="en-US" dirty="0"/>
          </a:p>
        </p:txBody>
      </p:sp>
      <p:sp>
        <p:nvSpPr>
          <p:cNvPr id="6" name="Rectangle 5"/>
          <p:cNvSpPr/>
          <p:nvPr/>
        </p:nvSpPr>
        <p:spPr>
          <a:xfrm>
            <a:off x="533400" y="4267200"/>
            <a:ext cx="17526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hlinkClick r:id="rId3" action="ppaction://hlinkfile"/>
              </a:rPr>
              <a:t>Models</a:t>
            </a:r>
            <a:endParaRPr lang="en-US" dirty="0"/>
          </a:p>
        </p:txBody>
      </p:sp>
      <p:pic>
        <p:nvPicPr>
          <p:cNvPr id="29697" name="Picture 1"/>
          <p:cNvPicPr>
            <a:picLocks noChangeAspect="1" noChangeArrowheads="1"/>
          </p:cNvPicPr>
          <p:nvPr/>
        </p:nvPicPr>
        <p:blipFill>
          <a:blip r:embed="rId4"/>
          <a:srcRect/>
          <a:stretch>
            <a:fillRect/>
          </a:stretch>
        </p:blipFill>
        <p:spPr bwMode="auto">
          <a:xfrm>
            <a:off x="4191000" y="2133599"/>
            <a:ext cx="4495800" cy="4656337"/>
          </a:xfrm>
          <a:prstGeom prst="rect">
            <a:avLst/>
          </a:prstGeom>
          <a:noFill/>
          <a:ln w="9525">
            <a:noFill/>
            <a:miter lim="800000"/>
            <a:headEnd/>
            <a:tailEnd/>
          </a:ln>
          <a:effectLst/>
        </p:spPr>
      </p:pic>
      <p:sp>
        <p:nvSpPr>
          <p:cNvPr id="8" name="Left Arrow 7"/>
          <p:cNvSpPr/>
          <p:nvPr/>
        </p:nvSpPr>
        <p:spPr>
          <a:xfrm>
            <a:off x="8153400" y="6019800"/>
            <a:ext cx="9906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1"/>
          <p:cNvPicPr>
            <a:picLocks noChangeAspect="1" noChangeArrowheads="1"/>
          </p:cNvPicPr>
          <p:nvPr/>
        </p:nvPicPr>
        <p:blipFill>
          <a:blip r:embed="rId2"/>
          <a:srcRect/>
          <a:stretch>
            <a:fillRect/>
          </a:stretch>
        </p:blipFill>
        <p:spPr bwMode="auto">
          <a:xfrm>
            <a:off x="0" y="838200"/>
            <a:ext cx="9144000" cy="6019800"/>
          </a:xfrm>
          <a:prstGeom prst="rect">
            <a:avLst/>
          </a:prstGeom>
          <a:noFill/>
          <a:ln w="9525">
            <a:noFill/>
            <a:miter lim="800000"/>
            <a:headEnd/>
            <a:tailEnd/>
          </a:ln>
          <a:effectLst/>
        </p:spPr>
      </p:pic>
      <p:sp>
        <p:nvSpPr>
          <p:cNvPr id="2" name="Rectangle 1"/>
          <p:cNvSpPr/>
          <p:nvPr/>
        </p:nvSpPr>
        <p:spPr>
          <a:xfrm>
            <a:off x="0" y="228600"/>
            <a:ext cx="9144000" cy="461665"/>
          </a:xfrm>
          <a:prstGeom prst="rect">
            <a:avLst/>
          </a:prstGeom>
        </p:spPr>
        <p:txBody>
          <a:bodyPr wrap="square">
            <a:spAutoFit/>
          </a:bodyPr>
          <a:lstStyle/>
          <a:p>
            <a:pPr algn="ctr"/>
            <a:r>
              <a:rPr lang="en-US" sz="2400" b="1" dirty="0" smtClean="0"/>
              <a:t>HANDLING OF IMBALANCED DATA &amp; STANDARDIZATION OF DATA</a:t>
            </a:r>
            <a:endParaRPr lang="en-US" sz="2400" b="1" dirty="0"/>
          </a:p>
        </p:txBody>
      </p:sp>
      <p:sp>
        <p:nvSpPr>
          <p:cNvPr id="5" name="Left Arrow 4"/>
          <p:cNvSpPr/>
          <p:nvPr/>
        </p:nvSpPr>
        <p:spPr>
          <a:xfrm>
            <a:off x="8153400" y="6019800"/>
            <a:ext cx="9906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4800"/>
            <a:ext cx="9144000" cy="461665"/>
          </a:xfrm>
          <a:prstGeom prst="rect">
            <a:avLst/>
          </a:prstGeom>
          <a:noFill/>
        </p:spPr>
        <p:txBody>
          <a:bodyPr wrap="square" rtlCol="0">
            <a:spAutoFit/>
          </a:bodyPr>
          <a:lstStyle/>
          <a:p>
            <a:pPr algn="ctr"/>
            <a:r>
              <a:rPr lang="en-US" sz="2400" b="1" dirty="0" smtClean="0"/>
              <a:t>REBUILDING OF MODEL &amp; PERFORMANCE TABULATION</a:t>
            </a:r>
            <a:endParaRPr lang="en-US" sz="2400" b="1" dirty="0"/>
          </a:p>
        </p:txBody>
      </p:sp>
      <p:sp>
        <p:nvSpPr>
          <p:cNvPr id="3" name="TextBox 2"/>
          <p:cNvSpPr txBox="1"/>
          <p:nvPr/>
        </p:nvSpPr>
        <p:spPr>
          <a:xfrm>
            <a:off x="152400" y="1143000"/>
            <a:ext cx="8763000" cy="1015663"/>
          </a:xfrm>
          <a:prstGeom prst="rect">
            <a:avLst/>
          </a:prstGeom>
          <a:noFill/>
        </p:spPr>
        <p:txBody>
          <a:bodyPr wrap="square" rtlCol="0">
            <a:spAutoFit/>
          </a:bodyPr>
          <a:lstStyle/>
          <a:p>
            <a:pPr algn="just"/>
            <a:r>
              <a:rPr lang="en-US" sz="2000" dirty="0" smtClean="0"/>
              <a:t>After handling of imbalanced data and after transforming the data we again rebuild the model and check for its performance but there is not that much difference in the performance of models</a:t>
            </a:r>
            <a:endParaRPr lang="en-US" sz="2000" dirty="0"/>
          </a:p>
        </p:txBody>
      </p:sp>
      <p:sp>
        <p:nvSpPr>
          <p:cNvPr id="4" name="Rectangle 3"/>
          <p:cNvSpPr/>
          <p:nvPr/>
        </p:nvSpPr>
        <p:spPr>
          <a:xfrm>
            <a:off x="2362200" y="5715000"/>
            <a:ext cx="17526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hlinkClick r:id="rId2" action="ppaction://hlinkfile"/>
              </a:rPr>
              <a:t>Performance Metrics</a:t>
            </a:r>
            <a:endParaRPr lang="en-US" dirty="0"/>
          </a:p>
        </p:txBody>
      </p:sp>
      <p:sp>
        <p:nvSpPr>
          <p:cNvPr id="5" name="Rectangle 4"/>
          <p:cNvSpPr/>
          <p:nvPr/>
        </p:nvSpPr>
        <p:spPr>
          <a:xfrm>
            <a:off x="228600" y="5715000"/>
            <a:ext cx="17526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hlinkClick r:id="rId3" action="ppaction://hlinkfile"/>
              </a:rPr>
              <a:t>Models</a:t>
            </a:r>
            <a:endParaRPr lang="en-US" dirty="0"/>
          </a:p>
        </p:txBody>
      </p:sp>
      <p:pic>
        <p:nvPicPr>
          <p:cNvPr id="27649" name="Picture 1"/>
          <p:cNvPicPr>
            <a:picLocks noChangeAspect="1" noChangeArrowheads="1"/>
          </p:cNvPicPr>
          <p:nvPr/>
        </p:nvPicPr>
        <p:blipFill>
          <a:blip r:embed="rId4"/>
          <a:srcRect/>
          <a:stretch>
            <a:fillRect/>
          </a:stretch>
        </p:blipFill>
        <p:spPr bwMode="auto">
          <a:xfrm>
            <a:off x="685800" y="2286000"/>
            <a:ext cx="7696200" cy="3014004"/>
          </a:xfrm>
          <a:prstGeom prst="rect">
            <a:avLst/>
          </a:prstGeom>
          <a:noFill/>
          <a:ln w="9525">
            <a:noFill/>
            <a:miter lim="800000"/>
            <a:headEnd/>
            <a:tailEnd/>
          </a:ln>
          <a:effectLst/>
        </p:spPr>
      </p:pic>
      <p:sp>
        <p:nvSpPr>
          <p:cNvPr id="7" name="Left Arrow 6"/>
          <p:cNvSpPr/>
          <p:nvPr/>
        </p:nvSpPr>
        <p:spPr>
          <a:xfrm>
            <a:off x="8153400" y="6019800"/>
            <a:ext cx="9906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4800"/>
            <a:ext cx="9144000" cy="461665"/>
          </a:xfrm>
          <a:prstGeom prst="rect">
            <a:avLst/>
          </a:prstGeom>
          <a:noFill/>
        </p:spPr>
        <p:txBody>
          <a:bodyPr wrap="square" rtlCol="0">
            <a:spAutoFit/>
          </a:bodyPr>
          <a:lstStyle/>
          <a:p>
            <a:pPr algn="ctr"/>
            <a:r>
              <a:rPr lang="en-US" sz="2400" b="1" dirty="0" smtClean="0"/>
              <a:t>TUNING OF MODEL &amp; PERFORMANCE TABULATION</a:t>
            </a:r>
            <a:endParaRPr lang="en-US" sz="2400" b="1" dirty="0"/>
          </a:p>
        </p:txBody>
      </p:sp>
      <p:sp>
        <p:nvSpPr>
          <p:cNvPr id="3" name="TextBox 2"/>
          <p:cNvSpPr txBox="1"/>
          <p:nvPr/>
        </p:nvSpPr>
        <p:spPr>
          <a:xfrm>
            <a:off x="304800" y="1219200"/>
            <a:ext cx="8686800" cy="1015663"/>
          </a:xfrm>
          <a:prstGeom prst="rect">
            <a:avLst/>
          </a:prstGeom>
          <a:noFill/>
        </p:spPr>
        <p:txBody>
          <a:bodyPr wrap="square" rtlCol="0">
            <a:spAutoFit/>
          </a:bodyPr>
          <a:lstStyle/>
          <a:p>
            <a:r>
              <a:rPr lang="en-US" sz="2000" dirty="0" smtClean="0"/>
              <a:t>As there is no effect of handling the imbalance data and the data transformation in order to get better performance here we try to tuned the model by hyper parameter tuning. </a:t>
            </a:r>
            <a:endParaRPr lang="en-US" sz="2000" dirty="0"/>
          </a:p>
        </p:txBody>
      </p:sp>
      <p:pic>
        <p:nvPicPr>
          <p:cNvPr id="26625" name="Picture 1"/>
          <p:cNvPicPr>
            <a:picLocks noChangeAspect="1" noChangeArrowheads="1"/>
          </p:cNvPicPr>
          <p:nvPr/>
        </p:nvPicPr>
        <p:blipFill>
          <a:blip r:embed="rId2"/>
          <a:srcRect/>
          <a:stretch>
            <a:fillRect/>
          </a:stretch>
        </p:blipFill>
        <p:spPr bwMode="auto">
          <a:xfrm>
            <a:off x="381000" y="2209800"/>
            <a:ext cx="8419431" cy="3505200"/>
          </a:xfrm>
          <a:prstGeom prst="rect">
            <a:avLst/>
          </a:prstGeom>
          <a:noFill/>
          <a:ln w="9525">
            <a:noFill/>
            <a:miter lim="800000"/>
            <a:headEnd/>
            <a:tailEnd/>
          </a:ln>
          <a:effectLst/>
        </p:spPr>
      </p:pic>
      <p:sp>
        <p:nvSpPr>
          <p:cNvPr id="6" name="Rectangle 5"/>
          <p:cNvSpPr/>
          <p:nvPr/>
        </p:nvSpPr>
        <p:spPr>
          <a:xfrm>
            <a:off x="2438400" y="5867400"/>
            <a:ext cx="17526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hlinkClick r:id="rId3" action="ppaction://hlinkfile"/>
              </a:rPr>
              <a:t>Performance Metrics</a:t>
            </a:r>
            <a:endParaRPr lang="en-US" dirty="0"/>
          </a:p>
        </p:txBody>
      </p:sp>
      <p:sp>
        <p:nvSpPr>
          <p:cNvPr id="7" name="Rectangle 6"/>
          <p:cNvSpPr/>
          <p:nvPr/>
        </p:nvSpPr>
        <p:spPr>
          <a:xfrm>
            <a:off x="304800" y="5867400"/>
            <a:ext cx="17526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hlinkClick r:id="rId4" action="ppaction://hlinkfile"/>
              </a:rPr>
              <a:t>Models</a:t>
            </a:r>
            <a:endParaRPr lang="en-US" dirty="0"/>
          </a:p>
        </p:txBody>
      </p:sp>
      <p:sp>
        <p:nvSpPr>
          <p:cNvPr id="8" name="Left Arrow 7"/>
          <p:cNvSpPr/>
          <p:nvPr/>
        </p:nvSpPr>
        <p:spPr>
          <a:xfrm>
            <a:off x="8153400" y="6019800"/>
            <a:ext cx="9906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1000"/>
            <a:ext cx="9144000" cy="461665"/>
          </a:xfrm>
          <a:prstGeom prst="rect">
            <a:avLst/>
          </a:prstGeom>
          <a:noFill/>
        </p:spPr>
        <p:txBody>
          <a:bodyPr wrap="square" rtlCol="0">
            <a:spAutoFit/>
          </a:bodyPr>
          <a:lstStyle/>
          <a:p>
            <a:pPr algn="ctr"/>
            <a:r>
              <a:rPr lang="en-US" sz="2400" b="1" dirty="0" smtClean="0"/>
              <a:t>SELECTING BEST MODEL &amp; MODEL SAVING</a:t>
            </a:r>
            <a:endParaRPr lang="en-US" sz="2400" b="1" dirty="0"/>
          </a:p>
        </p:txBody>
      </p:sp>
      <p:pic>
        <p:nvPicPr>
          <p:cNvPr id="25601" name="Picture 1"/>
          <p:cNvPicPr>
            <a:picLocks noChangeAspect="1" noChangeArrowheads="1"/>
          </p:cNvPicPr>
          <p:nvPr/>
        </p:nvPicPr>
        <p:blipFill>
          <a:blip r:embed="rId2"/>
          <a:srcRect/>
          <a:stretch>
            <a:fillRect/>
          </a:stretch>
        </p:blipFill>
        <p:spPr bwMode="auto">
          <a:xfrm>
            <a:off x="0" y="1066800"/>
            <a:ext cx="9144000" cy="1882775"/>
          </a:xfrm>
          <a:prstGeom prst="rect">
            <a:avLst/>
          </a:prstGeom>
          <a:noFill/>
          <a:ln w="9525">
            <a:noFill/>
            <a:miter lim="800000"/>
            <a:headEnd/>
            <a:tailEnd/>
          </a:ln>
          <a:effectLst/>
        </p:spPr>
      </p:pic>
      <p:sp>
        <p:nvSpPr>
          <p:cNvPr id="4" name="TextBox 3"/>
          <p:cNvSpPr txBox="1"/>
          <p:nvPr/>
        </p:nvSpPr>
        <p:spPr>
          <a:xfrm>
            <a:off x="228600" y="3048000"/>
            <a:ext cx="8686800" cy="1754326"/>
          </a:xfrm>
          <a:prstGeom prst="rect">
            <a:avLst/>
          </a:prstGeom>
          <a:noFill/>
        </p:spPr>
        <p:txBody>
          <a:bodyPr wrap="square" rtlCol="0">
            <a:spAutoFit/>
          </a:bodyPr>
          <a:lstStyle/>
          <a:p>
            <a:r>
              <a:rPr lang="en-US" dirty="0" smtClean="0"/>
              <a:t>In terms of accuracy and precision the K-Nearest Neighbor model works better and gives good training and testing accuracy .</a:t>
            </a:r>
          </a:p>
          <a:p>
            <a:endParaRPr lang="en-US" dirty="0" smtClean="0"/>
          </a:p>
          <a:p>
            <a:r>
              <a:rPr lang="en-US" dirty="0" smtClean="0"/>
              <a:t>So we selected the best model as  a K-Nearest Neighbor and we also checked for the RandomizedsearchCV which automatically selects the best model it also select the best model as KNN</a:t>
            </a:r>
            <a:endParaRPr lang="en-US" dirty="0"/>
          </a:p>
        </p:txBody>
      </p:sp>
      <p:pic>
        <p:nvPicPr>
          <p:cNvPr id="25602" name="Picture 2">
            <a:hlinkClick r:id="rId3" action="ppaction://hlinkfile"/>
          </p:cNvPr>
          <p:cNvPicPr>
            <a:picLocks noChangeAspect="1" noChangeArrowheads="1"/>
          </p:cNvPicPr>
          <p:nvPr/>
        </p:nvPicPr>
        <p:blipFill>
          <a:blip r:embed="rId4"/>
          <a:srcRect/>
          <a:stretch>
            <a:fillRect/>
          </a:stretch>
        </p:blipFill>
        <p:spPr bwMode="auto">
          <a:xfrm>
            <a:off x="152400" y="4876800"/>
            <a:ext cx="6032833" cy="1981200"/>
          </a:xfrm>
          <a:prstGeom prst="rect">
            <a:avLst/>
          </a:prstGeom>
          <a:noFill/>
          <a:ln w="9525">
            <a:noFill/>
            <a:miter lim="800000"/>
            <a:headEnd/>
            <a:tailEnd/>
          </a:ln>
          <a:effectLst/>
        </p:spPr>
      </p:pic>
      <p:sp>
        <p:nvSpPr>
          <p:cNvPr id="6" name="Left Arrow 5"/>
          <p:cNvSpPr/>
          <p:nvPr/>
        </p:nvSpPr>
        <p:spPr>
          <a:xfrm>
            <a:off x="8153400" y="6019800"/>
            <a:ext cx="9906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5200" y="838200"/>
            <a:ext cx="1933414" cy="369332"/>
          </a:xfrm>
          <a:prstGeom prst="rect">
            <a:avLst/>
          </a:prstGeom>
          <a:noFill/>
        </p:spPr>
        <p:txBody>
          <a:bodyPr wrap="none" rtlCol="0">
            <a:spAutoFit/>
          </a:bodyPr>
          <a:lstStyle/>
          <a:p>
            <a:r>
              <a:rPr lang="en-US" dirty="0" smtClean="0"/>
              <a:t>Cloud Deployment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457200"/>
            <a:ext cx="2723823" cy="369332"/>
          </a:xfrm>
          <a:prstGeom prst="rect">
            <a:avLst/>
          </a:prstGeom>
          <a:noFill/>
        </p:spPr>
        <p:txBody>
          <a:bodyPr wrap="none" rtlCol="0">
            <a:spAutoFit/>
          </a:bodyPr>
          <a:lstStyle/>
          <a:p>
            <a:r>
              <a:rPr lang="en-US" dirty="0" smtClean="0"/>
              <a:t>Data Insertion for </a:t>
            </a:r>
            <a:r>
              <a:rPr lang="en-US" dirty="0" err="1" smtClean="0"/>
              <a:t>rediction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533400"/>
            <a:ext cx="2286000" cy="369332"/>
          </a:xfrm>
          <a:prstGeom prst="rect">
            <a:avLst/>
          </a:prstGeom>
          <a:noFill/>
        </p:spPr>
        <p:txBody>
          <a:bodyPr wrap="square" rtlCol="0">
            <a:spAutoFit/>
          </a:bodyPr>
          <a:lstStyle/>
          <a:p>
            <a:r>
              <a:rPr lang="en-US" dirty="0" smtClean="0"/>
              <a:t>Prediction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457200"/>
            <a:ext cx="6781800" cy="5632311"/>
          </a:xfrm>
          <a:prstGeom prst="rect">
            <a:avLst/>
          </a:prstGeom>
        </p:spPr>
        <p:txBody>
          <a:bodyPr wrap="square">
            <a:spAutoFit/>
          </a:bodyPr>
          <a:lstStyle/>
          <a:p>
            <a:r>
              <a:rPr lang="en-US" dirty="0" smtClean="0"/>
              <a:t>Introduction</a:t>
            </a:r>
          </a:p>
          <a:p>
            <a:r>
              <a:rPr lang="en-US" dirty="0" smtClean="0"/>
              <a:t>1. Background of travel package purchase prediction</a:t>
            </a:r>
          </a:p>
          <a:p>
            <a:r>
              <a:rPr lang="en-US" dirty="0" smtClean="0"/>
              <a:t>2. Importance of travel package purchase prediction for businesses</a:t>
            </a:r>
          </a:p>
          <a:p>
            <a:r>
              <a:rPr lang="en-US" dirty="0" smtClean="0"/>
              <a:t>3. Challenges in travel package purchase prediction</a:t>
            </a:r>
          </a:p>
          <a:p>
            <a:r>
              <a:rPr lang="en-US" dirty="0" smtClean="0"/>
              <a:t>Data collection and preprocessing</a:t>
            </a:r>
          </a:p>
          <a:p>
            <a:r>
              <a:rPr lang="en-US" dirty="0" smtClean="0"/>
              <a:t>1. Sources of data for travel package purchase prediction</a:t>
            </a:r>
          </a:p>
          <a:p>
            <a:r>
              <a:rPr lang="en-US" dirty="0" smtClean="0"/>
              <a:t>2. Data preprocessing techniques</a:t>
            </a:r>
          </a:p>
          <a:p>
            <a:r>
              <a:rPr lang="en-US" dirty="0" smtClean="0"/>
              <a:t>3. Feature selection and engineering</a:t>
            </a:r>
          </a:p>
          <a:p>
            <a:r>
              <a:rPr lang="en-US" dirty="0" smtClean="0"/>
              <a:t>Modeling and evaluation</a:t>
            </a:r>
          </a:p>
          <a:p>
            <a:r>
              <a:rPr lang="en-US" dirty="0" smtClean="0"/>
              <a:t>1. Selection of appropriate machine learning algorithms</a:t>
            </a:r>
          </a:p>
          <a:p>
            <a:r>
              <a:rPr lang="en-US" dirty="0" smtClean="0"/>
              <a:t>2. Training and testing the prediction model</a:t>
            </a:r>
          </a:p>
          <a:p>
            <a:r>
              <a:rPr lang="en-US" dirty="0" smtClean="0"/>
              <a:t>3. Evaluation metrics for measuring the model's performance</a:t>
            </a:r>
          </a:p>
          <a:p>
            <a:r>
              <a:rPr lang="en-US" dirty="0" smtClean="0"/>
              <a:t>Results and discussion</a:t>
            </a:r>
          </a:p>
          <a:p>
            <a:r>
              <a:rPr lang="en-US" dirty="0" smtClean="0"/>
              <a:t>1. Analysis of the prediction model's accuracy and effectiveness</a:t>
            </a:r>
          </a:p>
          <a:p>
            <a:r>
              <a:rPr lang="en-US" dirty="0" smtClean="0"/>
              <a:t>2. Interpretation of the predictive features</a:t>
            </a:r>
          </a:p>
          <a:p>
            <a:r>
              <a:rPr lang="en-US" dirty="0" smtClean="0"/>
              <a:t>3. Potential implications and applications of the findings</a:t>
            </a:r>
          </a:p>
          <a:p>
            <a:r>
              <a:rPr lang="en-US" dirty="0" smtClean="0"/>
              <a:t>Conclusion</a:t>
            </a:r>
          </a:p>
          <a:p>
            <a:r>
              <a:rPr lang="en-US" dirty="0" smtClean="0"/>
              <a:t>1. Summary of the presentation</a:t>
            </a:r>
          </a:p>
          <a:p>
            <a:r>
              <a:rPr lang="en-US" dirty="0" smtClean="0"/>
              <a:t>2. Future directions in travel package purchase prediction research</a:t>
            </a:r>
          </a:p>
          <a:p>
            <a:r>
              <a:rPr lang="en-US" dirty="0" smtClean="0"/>
              <a:t>3. Closing remarks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990600"/>
            <a:ext cx="8382000" cy="3970318"/>
          </a:xfrm>
          <a:prstGeom prst="rect">
            <a:avLst/>
          </a:prstGeom>
          <a:noFill/>
        </p:spPr>
        <p:txBody>
          <a:bodyPr wrap="square" rtlCol="0">
            <a:spAutoFit/>
          </a:bodyPr>
          <a:lstStyle/>
          <a:p>
            <a:r>
              <a:rPr lang="en-US" dirty="0" smtClean="0"/>
              <a:t>Problem Statement:</a:t>
            </a:r>
          </a:p>
          <a:p>
            <a:r>
              <a:rPr lang="en-US" dirty="0" smtClean="0"/>
              <a:t>Tourism is one of the most rapidly growing global industries and tourism forecasting is</a:t>
            </a:r>
          </a:p>
          <a:p>
            <a:r>
              <a:rPr lang="en-US" dirty="0" smtClean="0"/>
              <a:t>becoming an increasingly important activity in planning and managing the industry.</a:t>
            </a:r>
          </a:p>
          <a:p>
            <a:r>
              <a:rPr lang="en-US" dirty="0" smtClean="0"/>
              <a:t>Because of high fluctuations of tourism demand, accurate predictions of purchase of</a:t>
            </a:r>
          </a:p>
          <a:p>
            <a:r>
              <a:rPr lang="en-US" dirty="0" smtClean="0"/>
              <a:t>travel packages are of high importance for tourism organizations.</a:t>
            </a:r>
          </a:p>
          <a:p>
            <a:r>
              <a:rPr lang="en-US" dirty="0" smtClean="0"/>
              <a:t>The goal is to predict whether the customer will purchase the travel or not.</a:t>
            </a:r>
          </a:p>
          <a:p>
            <a:endParaRPr lang="en-US" dirty="0" smtClean="0"/>
          </a:p>
          <a:p>
            <a:r>
              <a:rPr lang="en-US" dirty="0" smtClean="0"/>
              <a:t>Approach: The classical machine learning tasks like Data Exploration, Data Cleaning,</a:t>
            </a:r>
          </a:p>
          <a:p>
            <a:r>
              <a:rPr lang="en-US" dirty="0" smtClean="0"/>
              <a:t>Feature Engineering, Model Building and Model Testing. Try out different machine</a:t>
            </a:r>
          </a:p>
          <a:p>
            <a:r>
              <a:rPr lang="en-US" dirty="0" smtClean="0"/>
              <a:t>learning algorithms that’s best fit for the above case</a:t>
            </a:r>
            <a:r>
              <a:rPr lang="en-US" dirty="0" smtClean="0"/>
              <a:t>.</a:t>
            </a:r>
          </a:p>
          <a:p>
            <a:endParaRPr lang="en-US" dirty="0" smtClean="0"/>
          </a:p>
          <a:p>
            <a:r>
              <a:rPr lang="en-US" dirty="0" smtClean="0"/>
              <a:t>We need to analyze the customers' data and information to provide recommendations to the Policy Maker and Marketing Team and also build a model to predict the potential customer who is going to purchase the newly introduced travel package.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828800" y="1524000"/>
            <a:ext cx="5715000" cy="4606325"/>
          </a:xfrm>
          <a:prstGeom prst="rect">
            <a:avLst/>
          </a:prstGeom>
          <a:noFill/>
          <a:ln w="9525">
            <a:noFill/>
            <a:miter lim="800000"/>
            <a:headEnd/>
            <a:tailEnd/>
          </a:ln>
          <a:effectLst/>
        </p:spPr>
        <p:txBody>
          <a:bodyPr vert="horz" wrap="square" lIns="0" tIns="101568" rIns="0" bIns="10156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Inter" charset="0"/>
                <a:cs typeface="Arial" pitchFamily="34" charset="0"/>
              </a:rPr>
              <a:t>Data Description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Inter" charset="0"/>
                <a:cs typeface="Arial" pitchFamily="34" charset="0"/>
              </a:rPr>
              <a:t>- Customer details: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000" b="0" i="0" u="none" strike="noStrike" cap="none" normalizeH="0" baseline="0" dirty="0" err="1" smtClean="0">
                <a:ln>
                  <a:noFill/>
                </a:ln>
                <a:solidFill>
                  <a:schemeClr val="tx1"/>
                </a:solidFill>
                <a:effectLst/>
                <a:latin typeface="Roboto Mono"/>
                <a:cs typeface="Arial" pitchFamily="34" charset="0"/>
              </a:rPr>
              <a:t>CustomerID</a:t>
            </a:r>
            <a:r>
              <a:rPr kumimoji="0" lang="en-US" sz="1000" b="0" i="0" u="none" strike="noStrike" cap="none" normalizeH="0" baseline="0" dirty="0" smtClean="0">
                <a:ln>
                  <a:noFill/>
                </a:ln>
                <a:solidFill>
                  <a:schemeClr val="tx1"/>
                </a:solidFill>
                <a:effectLst/>
                <a:latin typeface="Inter" charset="0"/>
                <a:cs typeface="Arial" pitchFamily="34" charset="0"/>
              </a:rPr>
              <a:t>: Unique customer ID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000" b="0" i="0" u="none" strike="noStrike" cap="none" normalizeH="0" baseline="0" dirty="0" err="1" smtClean="0">
                <a:ln>
                  <a:noFill/>
                </a:ln>
                <a:solidFill>
                  <a:schemeClr val="tx1"/>
                </a:solidFill>
                <a:effectLst/>
                <a:latin typeface="Roboto Mono"/>
                <a:cs typeface="Arial" pitchFamily="34" charset="0"/>
              </a:rPr>
              <a:t>ProdTaken</a:t>
            </a:r>
            <a:r>
              <a:rPr kumimoji="0" lang="en-US" sz="1000" b="0" i="0" u="none" strike="noStrike" cap="none" normalizeH="0" baseline="0" dirty="0" smtClean="0">
                <a:ln>
                  <a:noFill/>
                </a:ln>
                <a:solidFill>
                  <a:schemeClr val="tx1"/>
                </a:solidFill>
                <a:effectLst/>
                <a:latin typeface="Inter" charset="0"/>
                <a:cs typeface="Arial" pitchFamily="34" charset="0"/>
              </a:rPr>
              <a:t>: Whether the customer has purchased a package or not </a:t>
            </a:r>
            <a:r>
              <a:rPr kumimoji="0" lang="en-US" sz="1000" b="0" i="0" u="none" strike="noStrike" cap="none" normalizeH="0" baseline="0" dirty="0" smtClean="0">
                <a:ln>
                  <a:noFill/>
                </a:ln>
                <a:solidFill>
                  <a:schemeClr val="tx1"/>
                </a:solidFill>
                <a:effectLst/>
                <a:latin typeface="Roboto Mono"/>
                <a:cs typeface="Arial" pitchFamily="34" charset="0"/>
              </a:rPr>
              <a:t>(0: No, 1: Yes)</a:t>
            </a:r>
            <a:endParaRPr kumimoji="0" lang="en-US" sz="1000" b="0" i="0" u="none" strike="noStrike" cap="none" normalizeH="0" baseline="0" dirty="0" smtClean="0">
              <a:ln>
                <a:noFill/>
              </a:ln>
              <a:solidFill>
                <a:schemeClr val="tx1"/>
              </a:solidFill>
              <a:effectLst/>
              <a:latin typeface="Inter"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000" b="0" i="0" u="none" strike="noStrike" cap="none" normalizeH="0" baseline="0" dirty="0" smtClean="0">
                <a:ln>
                  <a:noFill/>
                </a:ln>
                <a:solidFill>
                  <a:schemeClr val="tx1"/>
                </a:solidFill>
                <a:effectLst/>
                <a:latin typeface="Roboto Mono"/>
                <a:cs typeface="Arial" pitchFamily="34" charset="0"/>
              </a:rPr>
              <a:t>Age</a:t>
            </a:r>
            <a:r>
              <a:rPr kumimoji="0" lang="en-US" sz="1000" b="0" i="0" u="none" strike="noStrike" cap="none" normalizeH="0" baseline="0" dirty="0" smtClean="0">
                <a:ln>
                  <a:noFill/>
                </a:ln>
                <a:solidFill>
                  <a:schemeClr val="tx1"/>
                </a:solidFill>
                <a:effectLst/>
                <a:latin typeface="Inter" charset="0"/>
                <a:cs typeface="Arial" pitchFamily="34" charset="0"/>
              </a:rPr>
              <a:t>: Age of customer</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000" b="0" i="0" u="none" strike="noStrike" cap="none" normalizeH="0" baseline="0" dirty="0" err="1" smtClean="0">
                <a:ln>
                  <a:noFill/>
                </a:ln>
                <a:solidFill>
                  <a:schemeClr val="tx1"/>
                </a:solidFill>
                <a:effectLst/>
                <a:latin typeface="Roboto Mono"/>
                <a:cs typeface="Arial" pitchFamily="34" charset="0"/>
              </a:rPr>
              <a:t>TypeofContact</a:t>
            </a:r>
            <a:r>
              <a:rPr kumimoji="0" lang="en-US" sz="1000" b="0" i="0" u="none" strike="noStrike" cap="none" normalizeH="0" baseline="0" dirty="0" smtClean="0">
                <a:ln>
                  <a:noFill/>
                </a:ln>
                <a:solidFill>
                  <a:schemeClr val="tx1"/>
                </a:solidFill>
                <a:effectLst/>
                <a:latin typeface="Inter" charset="0"/>
                <a:cs typeface="Arial" pitchFamily="34" charset="0"/>
              </a:rPr>
              <a:t>: How customer was contacted (Company Invited or Self Inquiry)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000" b="0" i="0" u="none" strike="noStrike" cap="none" normalizeH="0" baseline="0" dirty="0" err="1" smtClean="0">
                <a:ln>
                  <a:noFill/>
                </a:ln>
                <a:solidFill>
                  <a:schemeClr val="tx1"/>
                </a:solidFill>
                <a:effectLst/>
                <a:latin typeface="Roboto Mono"/>
                <a:cs typeface="Arial" pitchFamily="34" charset="0"/>
              </a:rPr>
              <a:t>CityTier</a:t>
            </a:r>
            <a:r>
              <a:rPr kumimoji="0" lang="en-US" sz="1000" b="0" i="0" u="none" strike="noStrike" cap="none" normalizeH="0" baseline="0" dirty="0" smtClean="0">
                <a:ln>
                  <a:noFill/>
                </a:ln>
                <a:solidFill>
                  <a:schemeClr val="tx1"/>
                </a:solidFill>
                <a:effectLst/>
                <a:latin typeface="Inter" charset="0"/>
                <a:cs typeface="Arial" pitchFamily="34" charset="0"/>
              </a:rPr>
              <a:t>: City tier depends on the development of a city, population, facilities, and living standards. The categories are ordered i.e. Tier 1 &gt; Tier 2 &gt; Tier 3</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sz="1000" b="0" i="0" u="none" strike="noStrike" cap="none" normalizeH="0" baseline="0" dirty="0" smtClean="0">
                <a:ln>
                  <a:noFill/>
                </a:ln>
                <a:solidFill>
                  <a:schemeClr val="tx1"/>
                </a:solidFill>
                <a:effectLst/>
                <a:latin typeface="Roboto Mono"/>
                <a:cs typeface="Arial" pitchFamily="34" charset="0"/>
              </a:rPr>
              <a:t>Occupation</a:t>
            </a:r>
            <a:r>
              <a:rPr kumimoji="0" lang="en-US" sz="1000" b="0" i="0" u="none" strike="noStrike" cap="none" normalizeH="0" baseline="0" dirty="0" smtClean="0">
                <a:ln>
                  <a:noFill/>
                </a:ln>
                <a:solidFill>
                  <a:schemeClr val="tx1"/>
                </a:solidFill>
                <a:effectLst/>
                <a:latin typeface="Inter" charset="0"/>
                <a:cs typeface="Arial" pitchFamily="34" charset="0"/>
              </a:rPr>
              <a:t>: Occupation of customer</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sz="1000" b="0" i="0" u="none" strike="noStrike" cap="none" normalizeH="0" baseline="0" dirty="0" smtClean="0">
                <a:ln>
                  <a:noFill/>
                </a:ln>
                <a:solidFill>
                  <a:schemeClr val="tx1"/>
                </a:solidFill>
                <a:effectLst/>
                <a:latin typeface="Roboto Mono"/>
                <a:cs typeface="Arial" pitchFamily="34" charset="0"/>
              </a:rPr>
              <a:t>Gender</a:t>
            </a:r>
            <a:r>
              <a:rPr kumimoji="0" lang="en-US" sz="1000" b="0" i="0" u="none" strike="noStrike" cap="none" normalizeH="0" baseline="0" dirty="0" smtClean="0">
                <a:ln>
                  <a:noFill/>
                </a:ln>
                <a:solidFill>
                  <a:schemeClr val="tx1"/>
                </a:solidFill>
                <a:effectLst/>
                <a:latin typeface="Inter" charset="0"/>
                <a:cs typeface="Arial" pitchFamily="34" charset="0"/>
              </a:rPr>
              <a:t>: Gender of customer</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sz="1000" b="0" i="0" u="none" strike="noStrike" cap="none" normalizeH="0" baseline="0" dirty="0" err="1" smtClean="0">
                <a:ln>
                  <a:noFill/>
                </a:ln>
                <a:solidFill>
                  <a:schemeClr val="tx1"/>
                </a:solidFill>
                <a:effectLst/>
                <a:latin typeface="Roboto Mono"/>
                <a:cs typeface="Arial" pitchFamily="34" charset="0"/>
              </a:rPr>
              <a:t>NumberOfPersonVisiting</a:t>
            </a:r>
            <a:r>
              <a:rPr kumimoji="0" lang="en-US" sz="1000" b="0" i="0" u="none" strike="noStrike" cap="none" normalizeH="0" baseline="0" dirty="0" smtClean="0">
                <a:ln>
                  <a:noFill/>
                </a:ln>
                <a:solidFill>
                  <a:schemeClr val="tx1"/>
                </a:solidFill>
                <a:effectLst/>
                <a:latin typeface="Inter" charset="0"/>
                <a:cs typeface="Arial" pitchFamily="34" charset="0"/>
              </a:rPr>
              <a:t>: Total number of persons planning to take the trip with the customer</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sz="1000" b="0" i="0" u="none" strike="noStrike" cap="none" normalizeH="0" baseline="0" dirty="0" err="1" smtClean="0">
                <a:ln>
                  <a:noFill/>
                </a:ln>
                <a:solidFill>
                  <a:schemeClr val="tx1"/>
                </a:solidFill>
                <a:effectLst/>
                <a:latin typeface="Roboto Mono"/>
                <a:cs typeface="Arial" pitchFamily="34" charset="0"/>
              </a:rPr>
              <a:t>PreferredPropertyStar</a:t>
            </a:r>
            <a:r>
              <a:rPr kumimoji="0" lang="en-US" sz="1000" b="0" i="0" u="none" strike="noStrike" cap="none" normalizeH="0" baseline="0" dirty="0" smtClean="0">
                <a:ln>
                  <a:noFill/>
                </a:ln>
                <a:solidFill>
                  <a:schemeClr val="tx1"/>
                </a:solidFill>
                <a:effectLst/>
                <a:latin typeface="Inter" charset="0"/>
                <a:cs typeface="Arial" pitchFamily="34" charset="0"/>
              </a:rPr>
              <a:t>: Preferred hotel property rating by customer</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sz="1000" b="0" i="0" u="none" strike="noStrike" cap="none" normalizeH="0" baseline="0" dirty="0" err="1" smtClean="0">
                <a:ln>
                  <a:noFill/>
                </a:ln>
                <a:solidFill>
                  <a:schemeClr val="tx1"/>
                </a:solidFill>
                <a:effectLst/>
                <a:latin typeface="Roboto Mono"/>
                <a:cs typeface="Arial" pitchFamily="34" charset="0"/>
              </a:rPr>
              <a:t>MaritalStatus</a:t>
            </a:r>
            <a:r>
              <a:rPr kumimoji="0" lang="en-US" sz="1000" b="0" i="0" u="none" strike="noStrike" cap="none" normalizeH="0" baseline="0" dirty="0" smtClean="0">
                <a:ln>
                  <a:noFill/>
                </a:ln>
                <a:solidFill>
                  <a:schemeClr val="tx1"/>
                </a:solidFill>
                <a:effectLst/>
                <a:latin typeface="Inter" charset="0"/>
                <a:cs typeface="Arial" pitchFamily="34" charset="0"/>
              </a:rPr>
              <a:t>: Marital status of customer</a:t>
            </a:r>
          </a:p>
          <a:p>
            <a:pPr marL="0" marR="0" lvl="0" indent="0" algn="l" defTabSz="914400" rtl="0" eaLnBrk="0" fontAlgn="base" latinLnBrk="0" hangingPunct="0">
              <a:lnSpc>
                <a:spcPct val="100000"/>
              </a:lnSpc>
              <a:spcBef>
                <a:spcPct val="0"/>
              </a:spcBef>
              <a:spcAft>
                <a:spcPct val="0"/>
              </a:spcAft>
              <a:buClrTx/>
              <a:buSzTx/>
              <a:buFontTx/>
              <a:buAutoNum type="arabicPeriod" startAt="11"/>
              <a:tabLst/>
            </a:pPr>
            <a:r>
              <a:rPr kumimoji="0" lang="en-US" sz="1000" b="0" i="0" u="none" strike="noStrike" cap="none" normalizeH="0" baseline="0" dirty="0" err="1" smtClean="0">
                <a:ln>
                  <a:noFill/>
                </a:ln>
                <a:solidFill>
                  <a:schemeClr val="tx1"/>
                </a:solidFill>
                <a:effectLst/>
                <a:latin typeface="Roboto Mono"/>
                <a:cs typeface="Arial" pitchFamily="34" charset="0"/>
              </a:rPr>
              <a:t>NumberOfTrips</a:t>
            </a:r>
            <a:r>
              <a:rPr kumimoji="0" lang="en-US" sz="1000" b="0" i="0" u="none" strike="noStrike" cap="none" normalizeH="0" baseline="0" dirty="0" smtClean="0">
                <a:ln>
                  <a:noFill/>
                </a:ln>
                <a:solidFill>
                  <a:schemeClr val="tx1"/>
                </a:solidFill>
                <a:effectLst/>
                <a:latin typeface="Inter" charset="0"/>
                <a:cs typeface="Arial" pitchFamily="34" charset="0"/>
              </a:rPr>
              <a:t>: Average number of trips in a year by customer</a:t>
            </a:r>
          </a:p>
          <a:p>
            <a:pPr marL="0" marR="0" lvl="0" indent="0" algn="l" defTabSz="914400" rtl="0" eaLnBrk="0" fontAlgn="base" latinLnBrk="0" hangingPunct="0">
              <a:lnSpc>
                <a:spcPct val="100000"/>
              </a:lnSpc>
              <a:spcBef>
                <a:spcPct val="0"/>
              </a:spcBef>
              <a:spcAft>
                <a:spcPct val="0"/>
              </a:spcAft>
              <a:buClrTx/>
              <a:buSzTx/>
              <a:buFontTx/>
              <a:buAutoNum type="arabicPeriod" startAt="12"/>
              <a:tabLst/>
            </a:pPr>
            <a:r>
              <a:rPr kumimoji="0" lang="en-US" sz="1000" b="0" i="0" u="none" strike="noStrike" cap="none" normalizeH="0" baseline="0" dirty="0" smtClean="0">
                <a:ln>
                  <a:noFill/>
                </a:ln>
                <a:solidFill>
                  <a:schemeClr val="tx1"/>
                </a:solidFill>
                <a:effectLst/>
                <a:latin typeface="Roboto Mono"/>
                <a:cs typeface="Arial" pitchFamily="34" charset="0"/>
              </a:rPr>
              <a:t>Passport</a:t>
            </a:r>
            <a:r>
              <a:rPr kumimoji="0" lang="en-US" sz="1000" b="0" i="0" u="none" strike="noStrike" cap="none" normalizeH="0" baseline="0" dirty="0" smtClean="0">
                <a:ln>
                  <a:noFill/>
                </a:ln>
                <a:solidFill>
                  <a:schemeClr val="tx1"/>
                </a:solidFill>
                <a:effectLst/>
                <a:latin typeface="Inter" charset="0"/>
                <a:cs typeface="Arial" pitchFamily="34" charset="0"/>
              </a:rPr>
              <a:t>: The customer has a passport or not (0: No, 1: Yes)</a:t>
            </a:r>
          </a:p>
          <a:p>
            <a:pPr marL="0" marR="0" lvl="0" indent="0" algn="l" defTabSz="914400" rtl="0" eaLnBrk="0" fontAlgn="base" latinLnBrk="0" hangingPunct="0">
              <a:lnSpc>
                <a:spcPct val="100000"/>
              </a:lnSpc>
              <a:spcBef>
                <a:spcPct val="0"/>
              </a:spcBef>
              <a:spcAft>
                <a:spcPct val="0"/>
              </a:spcAft>
              <a:buClrTx/>
              <a:buSzTx/>
              <a:buFontTx/>
              <a:buAutoNum type="arabicPeriod" startAt="13"/>
              <a:tabLst/>
            </a:pPr>
            <a:r>
              <a:rPr kumimoji="0" lang="en-US" sz="1000" b="0" i="0" u="none" strike="noStrike" cap="none" normalizeH="0" baseline="0" dirty="0" err="1" smtClean="0">
                <a:ln>
                  <a:noFill/>
                </a:ln>
                <a:solidFill>
                  <a:schemeClr val="tx1"/>
                </a:solidFill>
                <a:effectLst/>
                <a:latin typeface="Roboto Mono"/>
                <a:cs typeface="Arial" pitchFamily="34" charset="0"/>
              </a:rPr>
              <a:t>OwnCar</a:t>
            </a:r>
            <a:r>
              <a:rPr kumimoji="0" lang="en-US" sz="1000" b="0" i="0" u="none" strike="noStrike" cap="none" normalizeH="0" baseline="0" dirty="0" smtClean="0">
                <a:ln>
                  <a:noFill/>
                </a:ln>
                <a:solidFill>
                  <a:schemeClr val="tx1"/>
                </a:solidFill>
                <a:effectLst/>
                <a:latin typeface="Inter" charset="0"/>
                <a:cs typeface="Arial" pitchFamily="34" charset="0"/>
              </a:rPr>
              <a:t>: Whether the customers own a car or not (0: No, 1: Yes)</a:t>
            </a:r>
          </a:p>
          <a:p>
            <a:pPr marL="0" marR="0" lvl="0" indent="0" algn="l" defTabSz="914400" rtl="0" eaLnBrk="0" fontAlgn="base" latinLnBrk="0" hangingPunct="0">
              <a:lnSpc>
                <a:spcPct val="100000"/>
              </a:lnSpc>
              <a:spcBef>
                <a:spcPct val="0"/>
              </a:spcBef>
              <a:spcAft>
                <a:spcPct val="0"/>
              </a:spcAft>
              <a:buClrTx/>
              <a:buSzTx/>
              <a:buFontTx/>
              <a:buAutoNum type="arabicPeriod" startAt="14"/>
              <a:tabLst/>
            </a:pPr>
            <a:r>
              <a:rPr kumimoji="0" lang="en-US" sz="1000" b="0" i="0" u="none" strike="noStrike" cap="none" normalizeH="0" baseline="0" dirty="0" err="1" smtClean="0">
                <a:ln>
                  <a:noFill/>
                </a:ln>
                <a:solidFill>
                  <a:schemeClr val="tx1"/>
                </a:solidFill>
                <a:effectLst/>
                <a:latin typeface="Roboto Mono"/>
                <a:cs typeface="Arial" pitchFamily="34" charset="0"/>
              </a:rPr>
              <a:t>NumberOfChildrenVisiting</a:t>
            </a:r>
            <a:r>
              <a:rPr kumimoji="0" lang="en-US" sz="1000" b="0" i="0" u="none" strike="noStrike" cap="none" normalizeH="0" baseline="0" dirty="0" smtClean="0">
                <a:ln>
                  <a:noFill/>
                </a:ln>
                <a:solidFill>
                  <a:schemeClr val="tx1"/>
                </a:solidFill>
                <a:effectLst/>
                <a:latin typeface="Inter" charset="0"/>
                <a:cs typeface="Arial" pitchFamily="34" charset="0"/>
              </a:rPr>
              <a:t>: Total number of children with age less than 5 planning to take the trip with the customer</a:t>
            </a:r>
          </a:p>
          <a:p>
            <a:pPr marL="0" marR="0" lvl="0" indent="0" algn="l" defTabSz="914400" rtl="0" eaLnBrk="0" fontAlgn="base" latinLnBrk="0" hangingPunct="0">
              <a:lnSpc>
                <a:spcPct val="100000"/>
              </a:lnSpc>
              <a:spcBef>
                <a:spcPct val="0"/>
              </a:spcBef>
              <a:spcAft>
                <a:spcPct val="0"/>
              </a:spcAft>
              <a:buClrTx/>
              <a:buSzTx/>
              <a:buFontTx/>
              <a:buAutoNum type="arabicPeriod" startAt="15"/>
              <a:tabLst/>
            </a:pPr>
            <a:r>
              <a:rPr kumimoji="0" lang="en-US" sz="1000" b="0" i="0" u="none" strike="noStrike" cap="none" normalizeH="0" baseline="0" dirty="0" smtClean="0">
                <a:ln>
                  <a:noFill/>
                </a:ln>
                <a:solidFill>
                  <a:schemeClr val="tx1"/>
                </a:solidFill>
                <a:effectLst/>
                <a:latin typeface="Roboto Mono"/>
                <a:cs typeface="Arial" pitchFamily="34" charset="0"/>
              </a:rPr>
              <a:t>Designation</a:t>
            </a:r>
            <a:r>
              <a:rPr kumimoji="0" lang="en-US" sz="1000" b="0" i="0" u="none" strike="noStrike" cap="none" normalizeH="0" baseline="0" dirty="0" smtClean="0">
                <a:ln>
                  <a:noFill/>
                </a:ln>
                <a:solidFill>
                  <a:schemeClr val="tx1"/>
                </a:solidFill>
                <a:effectLst/>
                <a:latin typeface="Inter" charset="0"/>
                <a:cs typeface="Arial" pitchFamily="34" charset="0"/>
              </a:rPr>
              <a:t>: Designation of the customer in the current organization</a:t>
            </a:r>
          </a:p>
          <a:p>
            <a:pPr marL="0" marR="0" lvl="0" indent="0" algn="l" defTabSz="914400" rtl="0" eaLnBrk="0" fontAlgn="base" latinLnBrk="0" hangingPunct="0">
              <a:lnSpc>
                <a:spcPct val="100000"/>
              </a:lnSpc>
              <a:spcBef>
                <a:spcPct val="0"/>
              </a:spcBef>
              <a:spcAft>
                <a:spcPct val="0"/>
              </a:spcAft>
              <a:buClrTx/>
              <a:buSzTx/>
              <a:buFontTx/>
              <a:buAutoNum type="arabicPeriod" startAt="16"/>
              <a:tabLst/>
            </a:pPr>
            <a:r>
              <a:rPr kumimoji="0" lang="en-US" sz="1000" b="0" i="0" u="none" strike="noStrike" cap="none" normalizeH="0" baseline="0" dirty="0" err="1" smtClean="0">
                <a:ln>
                  <a:noFill/>
                </a:ln>
                <a:solidFill>
                  <a:schemeClr val="tx1"/>
                </a:solidFill>
                <a:effectLst/>
                <a:latin typeface="Roboto Mono"/>
                <a:cs typeface="Arial" pitchFamily="34" charset="0"/>
              </a:rPr>
              <a:t>MonthlyIncome</a:t>
            </a:r>
            <a:r>
              <a:rPr kumimoji="0" lang="en-US" sz="1000" b="0" i="0" u="none" strike="noStrike" cap="none" normalizeH="0" baseline="0" dirty="0" smtClean="0">
                <a:ln>
                  <a:noFill/>
                </a:ln>
                <a:solidFill>
                  <a:schemeClr val="tx1"/>
                </a:solidFill>
                <a:effectLst/>
                <a:latin typeface="Inter" charset="0"/>
                <a:cs typeface="Arial" pitchFamily="34" charset="0"/>
              </a:rPr>
              <a:t>: Gross monthly income of the customer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Inter" charset="0"/>
                <a:cs typeface="Arial" pitchFamily="34" charset="0"/>
              </a:rPr>
              <a:t>  </a:t>
            </a:r>
            <a:r>
              <a:rPr kumimoji="0" lang="en-US" sz="1000" b="1" i="0" u="none" strike="noStrike" cap="none" normalizeH="0" baseline="0" dirty="0" smtClean="0">
                <a:ln>
                  <a:noFill/>
                </a:ln>
                <a:solidFill>
                  <a:schemeClr val="tx1"/>
                </a:solidFill>
                <a:effectLst/>
                <a:latin typeface="Inter" charset="0"/>
                <a:cs typeface="Arial" pitchFamily="34" charset="0"/>
              </a:rPr>
              <a:t>- Customer interaction data:</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000" b="0" i="0" u="none" strike="noStrike" cap="none" normalizeH="0" baseline="0" dirty="0" err="1" smtClean="0">
                <a:ln>
                  <a:noFill/>
                </a:ln>
                <a:solidFill>
                  <a:schemeClr val="tx1"/>
                </a:solidFill>
                <a:effectLst/>
                <a:latin typeface="Roboto Mono"/>
                <a:cs typeface="Arial" pitchFamily="34" charset="0"/>
              </a:rPr>
              <a:t>PitchSatisfactionScore</a:t>
            </a:r>
            <a:r>
              <a:rPr kumimoji="0" lang="en-US" sz="1000" b="0" i="0" u="none" strike="noStrike" cap="none" normalizeH="0" baseline="0" dirty="0" smtClean="0">
                <a:ln>
                  <a:noFill/>
                </a:ln>
                <a:solidFill>
                  <a:schemeClr val="tx1"/>
                </a:solidFill>
                <a:effectLst/>
                <a:latin typeface="Inter" charset="0"/>
                <a:cs typeface="Arial" pitchFamily="34" charset="0"/>
              </a:rPr>
              <a:t>: Sales pitch satisfaction score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000" b="0" i="0" u="none" strike="noStrike" cap="none" normalizeH="0" baseline="0" dirty="0" err="1" smtClean="0">
                <a:ln>
                  <a:noFill/>
                </a:ln>
                <a:solidFill>
                  <a:schemeClr val="tx1"/>
                </a:solidFill>
                <a:effectLst/>
                <a:latin typeface="Roboto Mono"/>
                <a:cs typeface="Arial" pitchFamily="34" charset="0"/>
              </a:rPr>
              <a:t>ProductPitched</a:t>
            </a:r>
            <a:r>
              <a:rPr kumimoji="0" lang="en-US" sz="1000" b="0" i="0" u="none" strike="noStrike" cap="none" normalizeH="0" baseline="0" dirty="0" smtClean="0">
                <a:ln>
                  <a:noFill/>
                </a:ln>
                <a:solidFill>
                  <a:schemeClr val="tx1"/>
                </a:solidFill>
                <a:effectLst/>
                <a:latin typeface="Inter" charset="0"/>
                <a:cs typeface="Arial" pitchFamily="34" charset="0"/>
              </a:rPr>
              <a:t>: Product pitched by the salesperson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000" b="0" i="0" u="none" strike="noStrike" cap="none" normalizeH="0" baseline="0" dirty="0" err="1" smtClean="0">
                <a:ln>
                  <a:noFill/>
                </a:ln>
                <a:solidFill>
                  <a:schemeClr val="tx1"/>
                </a:solidFill>
                <a:effectLst/>
                <a:latin typeface="Roboto Mono"/>
                <a:cs typeface="Arial" pitchFamily="34" charset="0"/>
              </a:rPr>
              <a:t>NumberOfFollowups</a:t>
            </a:r>
            <a:r>
              <a:rPr kumimoji="0" lang="en-US" sz="1000" b="0" i="0" u="none" strike="noStrike" cap="none" normalizeH="0" baseline="0" dirty="0" smtClean="0">
                <a:ln>
                  <a:noFill/>
                </a:ln>
                <a:solidFill>
                  <a:schemeClr val="tx1"/>
                </a:solidFill>
                <a:effectLst/>
                <a:latin typeface="Inter" charset="0"/>
                <a:cs typeface="Arial" pitchFamily="34" charset="0"/>
              </a:rPr>
              <a:t>: Total number of follow-ups has been done by the salesperson after the sales pitch</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000" b="0" i="0" u="none" strike="noStrike" cap="none" normalizeH="0" baseline="0" dirty="0" err="1" smtClean="0">
                <a:ln>
                  <a:noFill/>
                </a:ln>
                <a:solidFill>
                  <a:schemeClr val="tx1"/>
                </a:solidFill>
                <a:effectLst/>
                <a:latin typeface="Roboto Mono"/>
                <a:cs typeface="Arial" pitchFamily="34" charset="0"/>
              </a:rPr>
              <a:t>DurationOfPitch</a:t>
            </a:r>
            <a:r>
              <a:rPr kumimoji="0" lang="en-US" sz="1000" b="0" i="0" u="none" strike="noStrike" cap="none" normalizeH="0" baseline="0" dirty="0" smtClean="0">
                <a:ln>
                  <a:noFill/>
                </a:ln>
                <a:solidFill>
                  <a:schemeClr val="tx1"/>
                </a:solidFill>
                <a:effectLst/>
                <a:latin typeface="Inter" charset="0"/>
                <a:cs typeface="Arial" pitchFamily="34" charset="0"/>
              </a:rPr>
              <a:t>: Duration of the pitch by a salesperson to the customer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1981200" y="1752600"/>
            <a:ext cx="2819400" cy="2226218"/>
          </a:xfrm>
          <a:prstGeom prst="rect">
            <a:avLst/>
          </a:prstGeom>
          <a:solidFill>
            <a:srgbClr val="FFFFFF"/>
          </a:solidFill>
          <a:ln w="9525">
            <a:noFill/>
            <a:miter lim="800000"/>
            <a:headEnd/>
            <a:tailEnd/>
          </a:ln>
          <a:effectLst/>
        </p:spPr>
        <p:txBody>
          <a:bodyPr vert="horz" wrap="square" lIns="91440" tIns="101568"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Inter" charset="0"/>
                <a:cs typeface="Arial" pitchFamily="34" charset="0"/>
              </a:rPr>
              <a:t>Observation</a:t>
            </a:r>
            <a:r>
              <a:rPr kumimoji="0" lang="en-US" sz="1000" b="0" i="0" u="none" strike="noStrike" cap="none" normalizeH="0" baseline="0" dirty="0" smtClean="0">
                <a:ln>
                  <a:noFill/>
                </a:ln>
                <a:solidFill>
                  <a:schemeClr val="tx1"/>
                </a:solidFill>
                <a:effectLst/>
                <a:latin typeface="Inter" charset="0"/>
                <a:cs typeface="Arial" pitchFamily="34" charset="0"/>
              </a:rPr>
              <a:t/>
            </a:r>
            <a:br>
              <a:rPr kumimoji="0" lang="en-US" sz="1000" b="0" i="0" u="none" strike="noStrike" cap="none" normalizeH="0" baseline="0" dirty="0" smtClean="0">
                <a:ln>
                  <a:noFill/>
                </a:ln>
                <a:solidFill>
                  <a:schemeClr val="tx1"/>
                </a:solidFill>
                <a:effectLst/>
                <a:latin typeface="Inter" charset="0"/>
                <a:cs typeface="Arial" pitchFamily="34" charset="0"/>
              </a:rPr>
            </a:br>
            <a:r>
              <a:rPr kumimoji="0" lang="en-US" sz="1000" b="0" i="0" u="none" strike="noStrike" cap="none" normalizeH="0" baseline="0" dirty="0" smtClean="0">
                <a:ln>
                  <a:noFill/>
                </a:ln>
                <a:solidFill>
                  <a:schemeClr val="tx1"/>
                </a:solidFill>
                <a:effectLst/>
                <a:latin typeface="Inter" charset="0"/>
                <a:cs typeface="Arial" pitchFamily="34" charset="0"/>
              </a:rPr>
              <a:t>Trend for most of the customers who purchased </a:t>
            </a:r>
            <a:r>
              <a:rPr kumimoji="0" lang="en-US" sz="1000" b="0" i="0" u="none" strike="noStrike" cap="none" normalizeH="0" baseline="0" dirty="0" smtClean="0">
                <a:ln>
                  <a:noFill/>
                </a:ln>
                <a:solidFill>
                  <a:schemeClr val="tx1"/>
                </a:solidFill>
                <a:effectLst/>
                <a:latin typeface="Roboto Mono"/>
                <a:cs typeface="Arial" pitchFamily="34" charset="0"/>
              </a:rPr>
              <a:t>King</a:t>
            </a:r>
            <a:r>
              <a:rPr kumimoji="0" lang="en-US" sz="1000" b="0" i="0" u="none" strike="noStrike" cap="none" normalizeH="0" baseline="0" dirty="0" smtClean="0">
                <a:ln>
                  <a:noFill/>
                </a:ln>
                <a:solidFill>
                  <a:schemeClr val="tx1"/>
                </a:solidFill>
                <a:effectLst/>
                <a:latin typeface="Inter" charset="0"/>
                <a:cs typeface="Arial" pitchFamily="34" charset="0"/>
              </a:rPr>
              <a:t> package:</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Roboto Mono"/>
                <a:cs typeface="Arial" pitchFamily="34" charset="0"/>
              </a:rPr>
              <a:t>Age Group</a:t>
            </a:r>
            <a:r>
              <a:rPr kumimoji="0" lang="en-US" sz="1000" b="0" i="0" u="none" strike="noStrike" cap="none" normalizeH="0" baseline="0" dirty="0" smtClean="0">
                <a:ln>
                  <a:noFill/>
                </a:ln>
                <a:solidFill>
                  <a:schemeClr val="tx1"/>
                </a:solidFill>
                <a:effectLst/>
                <a:latin typeface="Inter" charset="0"/>
                <a:cs typeface="Arial" pitchFamily="34" charset="0"/>
              </a:rPr>
              <a:t>: 42 - 56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Roboto Mono"/>
                <a:cs typeface="Arial" pitchFamily="34" charset="0"/>
              </a:rPr>
              <a:t>Contacted by</a:t>
            </a:r>
            <a:r>
              <a:rPr kumimoji="0" lang="en-US" sz="1000" b="0" i="0" u="none" strike="noStrike" cap="none" normalizeH="0" baseline="0" dirty="0" smtClean="0">
                <a:ln>
                  <a:noFill/>
                </a:ln>
                <a:solidFill>
                  <a:schemeClr val="tx1"/>
                </a:solidFill>
                <a:effectLst/>
                <a:latin typeface="Inter" charset="0"/>
                <a:cs typeface="Arial" pitchFamily="34" charset="0"/>
              </a:rPr>
              <a:t>: Self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Roboto Mono"/>
                <a:cs typeface="Arial" pitchFamily="34" charset="0"/>
              </a:rPr>
              <a:t>Gender</a:t>
            </a:r>
            <a:r>
              <a:rPr kumimoji="0" lang="en-US" sz="1000" b="0" i="0" u="none" strike="noStrike" cap="none" normalizeH="0" baseline="0" dirty="0" smtClean="0">
                <a:ln>
                  <a:noFill/>
                </a:ln>
                <a:solidFill>
                  <a:schemeClr val="tx1"/>
                </a:solidFill>
                <a:effectLst/>
                <a:latin typeface="Inter" charset="0"/>
                <a:cs typeface="Arial" pitchFamily="34" charset="0"/>
              </a:rPr>
              <a:t>: Female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Roboto Mono"/>
                <a:cs typeface="Arial" pitchFamily="34" charset="0"/>
              </a:rPr>
              <a:t>City Tier</a:t>
            </a:r>
            <a:r>
              <a:rPr kumimoji="0" lang="en-US" sz="1000" b="0" i="0" u="none" strike="noStrike" cap="none" normalizeH="0" baseline="0" dirty="0" smtClean="0">
                <a:ln>
                  <a:noFill/>
                </a:ln>
                <a:solidFill>
                  <a:schemeClr val="tx1"/>
                </a:solidFill>
                <a:effectLst/>
                <a:latin typeface="Inter" charset="0"/>
                <a:cs typeface="Arial" pitchFamily="34" charset="0"/>
              </a:rPr>
              <a:t>: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Roboto Mono"/>
                <a:cs typeface="Arial" pitchFamily="34" charset="0"/>
              </a:rPr>
              <a:t>Occupation</a:t>
            </a:r>
            <a:r>
              <a:rPr kumimoji="0" lang="en-US" sz="1000" b="0" i="0" u="none" strike="noStrike" cap="none" normalizeH="0" baseline="0" dirty="0" smtClean="0">
                <a:ln>
                  <a:noFill/>
                </a:ln>
                <a:solidFill>
                  <a:schemeClr val="tx1"/>
                </a:solidFill>
                <a:effectLst/>
                <a:latin typeface="Inter" charset="0"/>
                <a:cs typeface="Arial" pitchFamily="34" charset="0"/>
              </a:rPr>
              <a:t>: Small Business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Roboto Mono"/>
                <a:cs typeface="Arial" pitchFamily="34" charset="0"/>
              </a:rPr>
              <a:t>Number of Persons Visiting</a:t>
            </a:r>
            <a:r>
              <a:rPr kumimoji="0" lang="en-US" sz="1000" b="0" i="0" u="none" strike="noStrike" cap="none" normalizeH="0" baseline="0" dirty="0" smtClean="0">
                <a:ln>
                  <a:noFill/>
                </a:ln>
                <a:solidFill>
                  <a:schemeClr val="tx1"/>
                </a:solidFill>
                <a:effectLst/>
                <a:latin typeface="Inter" charset="0"/>
                <a:cs typeface="Arial" pitchFamily="34" charset="0"/>
              </a:rPr>
              <a:t>: 2 - 3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Roboto Mono"/>
                <a:cs typeface="Arial" pitchFamily="34" charset="0"/>
              </a:rPr>
              <a:t>Marital Status</a:t>
            </a:r>
            <a:r>
              <a:rPr kumimoji="0" lang="en-US" sz="1000" b="0" i="0" u="none" strike="noStrike" cap="none" normalizeH="0" baseline="0" dirty="0" smtClean="0">
                <a:ln>
                  <a:noFill/>
                </a:ln>
                <a:solidFill>
                  <a:schemeClr val="tx1"/>
                </a:solidFill>
                <a:effectLst/>
                <a:latin typeface="Inter" charset="0"/>
                <a:cs typeface="Arial" pitchFamily="34" charset="0"/>
              </a:rPr>
              <a:t>: Single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Roboto Mono"/>
                <a:cs typeface="Arial" pitchFamily="34" charset="0"/>
              </a:rPr>
              <a:t>Designation</a:t>
            </a:r>
            <a:r>
              <a:rPr kumimoji="0" lang="en-US" sz="1000" b="0" i="0" u="none" strike="noStrike" cap="none" normalizeH="0" baseline="0" dirty="0" smtClean="0">
                <a:ln>
                  <a:noFill/>
                </a:ln>
                <a:solidFill>
                  <a:schemeClr val="tx1"/>
                </a:solidFill>
                <a:effectLst/>
                <a:latin typeface="Inter" charset="0"/>
                <a:cs typeface="Arial" pitchFamily="34" charset="0"/>
              </a:rPr>
              <a:t>: VP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Roboto Mono"/>
                <a:cs typeface="Arial" pitchFamily="34" charset="0"/>
              </a:rPr>
              <a:t>Monthly Income Mean</a:t>
            </a:r>
            <a:r>
              <a:rPr kumimoji="0" lang="en-US" sz="1000" b="0" i="0" u="none" strike="noStrike" cap="none" normalizeH="0" baseline="0" dirty="0" smtClean="0">
                <a:ln>
                  <a:noFill/>
                </a:ln>
                <a:solidFill>
                  <a:schemeClr val="tx1"/>
                </a:solidFill>
                <a:effectLst/>
                <a:latin typeface="Inter" charset="0"/>
                <a:cs typeface="Arial" pitchFamily="34" charset="0"/>
              </a:rPr>
              <a:t>: ~35K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hlinkClick r:id="rId2" action="ppaction://hlinkfile"/>
          </p:cNvPr>
          <p:cNvSpPr/>
          <p:nvPr/>
        </p:nvSpPr>
        <p:spPr>
          <a:xfrm>
            <a:off x="0" y="10668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Data collection and Insertion</a:t>
            </a:r>
            <a:endParaRPr lang="en-US" dirty="0">
              <a:solidFill>
                <a:schemeClr val="bg1"/>
              </a:solidFill>
            </a:endParaRPr>
          </a:p>
        </p:txBody>
      </p:sp>
      <p:sp>
        <p:nvSpPr>
          <p:cNvPr id="3" name="Rectangle 2"/>
          <p:cNvSpPr/>
          <p:nvPr/>
        </p:nvSpPr>
        <p:spPr>
          <a:xfrm>
            <a:off x="2133600" y="10668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Understanding Of Data </a:t>
            </a:r>
            <a:endParaRPr lang="en-US" dirty="0">
              <a:solidFill>
                <a:schemeClr val="bg1"/>
              </a:solidFill>
            </a:endParaRPr>
          </a:p>
        </p:txBody>
      </p:sp>
      <p:sp>
        <p:nvSpPr>
          <p:cNvPr id="4" name="Rectangle 3"/>
          <p:cNvSpPr/>
          <p:nvPr/>
        </p:nvSpPr>
        <p:spPr>
          <a:xfrm>
            <a:off x="6400800" y="10668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p>
          <a:p>
            <a:pPr algn="ctr"/>
            <a:r>
              <a:rPr lang="en-US" dirty="0" smtClean="0"/>
              <a:t>Data</a:t>
            </a:r>
            <a:r>
              <a:rPr lang="en-US" b="1" dirty="0" smtClean="0"/>
              <a:t> </a:t>
            </a:r>
            <a:r>
              <a:rPr lang="en-US" dirty="0" smtClean="0"/>
              <a:t>Visualization</a:t>
            </a:r>
            <a:endParaRPr lang="en-US" dirty="0" smtClean="0"/>
          </a:p>
          <a:p>
            <a:pPr algn="ctr"/>
            <a:endParaRPr lang="en-US" dirty="0"/>
          </a:p>
        </p:txBody>
      </p:sp>
      <p:sp>
        <p:nvSpPr>
          <p:cNvPr id="6" name="Rectangle 5"/>
          <p:cNvSpPr/>
          <p:nvPr/>
        </p:nvSpPr>
        <p:spPr>
          <a:xfrm>
            <a:off x="7086600" y="22098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Outlier Detection</a:t>
            </a:r>
            <a:endParaRPr lang="en-US" dirty="0"/>
          </a:p>
        </p:txBody>
      </p:sp>
      <p:sp>
        <p:nvSpPr>
          <p:cNvPr id="7" name="Rectangle 6"/>
          <p:cNvSpPr/>
          <p:nvPr/>
        </p:nvSpPr>
        <p:spPr>
          <a:xfrm>
            <a:off x="4953000" y="22098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Outlier Treatment</a:t>
            </a:r>
            <a:endParaRPr lang="en-US" dirty="0"/>
          </a:p>
        </p:txBody>
      </p:sp>
      <p:sp>
        <p:nvSpPr>
          <p:cNvPr id="8" name="Rectangle 7"/>
          <p:cNvSpPr/>
          <p:nvPr/>
        </p:nvSpPr>
        <p:spPr>
          <a:xfrm>
            <a:off x="4267200" y="10668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pre-processing</a:t>
            </a:r>
            <a:endParaRPr lang="en-US" dirty="0"/>
          </a:p>
        </p:txBody>
      </p:sp>
      <p:sp>
        <p:nvSpPr>
          <p:cNvPr id="9" name="Rectangle 8"/>
          <p:cNvSpPr/>
          <p:nvPr/>
        </p:nvSpPr>
        <p:spPr>
          <a:xfrm>
            <a:off x="2819400" y="22098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Building</a:t>
            </a:r>
            <a:endParaRPr lang="en-US" dirty="0"/>
          </a:p>
        </p:txBody>
      </p:sp>
      <p:sp>
        <p:nvSpPr>
          <p:cNvPr id="10" name="Rectangle 9"/>
          <p:cNvSpPr/>
          <p:nvPr/>
        </p:nvSpPr>
        <p:spPr>
          <a:xfrm>
            <a:off x="685800" y="22098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Performance Tabulation</a:t>
            </a:r>
            <a:endParaRPr lang="en-US" dirty="0"/>
          </a:p>
        </p:txBody>
      </p:sp>
      <p:sp>
        <p:nvSpPr>
          <p:cNvPr id="11" name="Rectangle 10"/>
          <p:cNvSpPr/>
          <p:nvPr/>
        </p:nvSpPr>
        <p:spPr>
          <a:xfrm>
            <a:off x="0" y="34290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Handling of imbalanced data</a:t>
            </a:r>
            <a:endParaRPr lang="en-US" dirty="0"/>
          </a:p>
        </p:txBody>
      </p:sp>
      <p:sp>
        <p:nvSpPr>
          <p:cNvPr id="12" name="Rectangle 11"/>
          <p:cNvSpPr/>
          <p:nvPr/>
        </p:nvSpPr>
        <p:spPr>
          <a:xfrm>
            <a:off x="2133600" y="34290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Standardizing of Data</a:t>
            </a:r>
            <a:endParaRPr lang="en-US" dirty="0"/>
          </a:p>
        </p:txBody>
      </p:sp>
      <p:sp>
        <p:nvSpPr>
          <p:cNvPr id="13" name="Rectangle 12"/>
          <p:cNvSpPr/>
          <p:nvPr/>
        </p:nvSpPr>
        <p:spPr>
          <a:xfrm>
            <a:off x="4267200" y="34290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Rebuilding of Model</a:t>
            </a:r>
            <a:endParaRPr lang="en-US" dirty="0"/>
          </a:p>
        </p:txBody>
      </p:sp>
      <p:sp>
        <p:nvSpPr>
          <p:cNvPr id="14" name="Rectangle 13"/>
          <p:cNvSpPr/>
          <p:nvPr/>
        </p:nvSpPr>
        <p:spPr>
          <a:xfrm>
            <a:off x="6400800" y="34290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Performance Tabulation</a:t>
            </a:r>
            <a:endParaRPr lang="en-US" dirty="0"/>
          </a:p>
        </p:txBody>
      </p:sp>
      <p:sp>
        <p:nvSpPr>
          <p:cNvPr id="15" name="Rectangle 14"/>
          <p:cNvSpPr/>
          <p:nvPr/>
        </p:nvSpPr>
        <p:spPr>
          <a:xfrm>
            <a:off x="7086600" y="45720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Tuning of model</a:t>
            </a:r>
            <a:endParaRPr lang="en-US" dirty="0"/>
          </a:p>
        </p:txBody>
      </p:sp>
      <p:sp>
        <p:nvSpPr>
          <p:cNvPr id="16" name="Rectangle 15"/>
          <p:cNvSpPr/>
          <p:nvPr/>
        </p:nvSpPr>
        <p:spPr>
          <a:xfrm>
            <a:off x="4953000" y="45720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Performance Tabulation</a:t>
            </a:r>
            <a:endParaRPr lang="en-US" dirty="0"/>
          </a:p>
        </p:txBody>
      </p:sp>
      <p:sp>
        <p:nvSpPr>
          <p:cNvPr id="18" name="Rectangle 17"/>
          <p:cNvSpPr/>
          <p:nvPr/>
        </p:nvSpPr>
        <p:spPr>
          <a:xfrm>
            <a:off x="2819400" y="45720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Selecting Best Model</a:t>
            </a:r>
            <a:endParaRPr lang="en-US" dirty="0"/>
          </a:p>
        </p:txBody>
      </p:sp>
      <p:sp>
        <p:nvSpPr>
          <p:cNvPr id="19" name="Rectangle 18"/>
          <p:cNvSpPr/>
          <p:nvPr/>
        </p:nvSpPr>
        <p:spPr>
          <a:xfrm>
            <a:off x="685800" y="45720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Saving</a:t>
            </a:r>
            <a:endParaRPr lang="en-US" dirty="0"/>
          </a:p>
        </p:txBody>
      </p:sp>
      <p:sp>
        <p:nvSpPr>
          <p:cNvPr id="20" name="Rectangle 19"/>
          <p:cNvSpPr/>
          <p:nvPr/>
        </p:nvSpPr>
        <p:spPr>
          <a:xfrm>
            <a:off x="0" y="57912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Cloud deployment</a:t>
            </a:r>
            <a:endParaRPr lang="en-US" dirty="0"/>
          </a:p>
        </p:txBody>
      </p:sp>
      <p:sp>
        <p:nvSpPr>
          <p:cNvPr id="21" name="Rectangle 20"/>
          <p:cNvSpPr/>
          <p:nvPr/>
        </p:nvSpPr>
        <p:spPr>
          <a:xfrm>
            <a:off x="2133600" y="57912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insertion for prediction</a:t>
            </a:r>
            <a:endParaRPr lang="en-US" dirty="0"/>
          </a:p>
        </p:txBody>
      </p:sp>
      <p:sp>
        <p:nvSpPr>
          <p:cNvPr id="22" name="Rectangle 21"/>
          <p:cNvSpPr/>
          <p:nvPr/>
        </p:nvSpPr>
        <p:spPr>
          <a:xfrm>
            <a:off x="4267200" y="57912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Prediction</a:t>
            </a:r>
            <a:endParaRPr lang="en-US" dirty="0"/>
          </a:p>
        </p:txBody>
      </p:sp>
      <p:sp>
        <p:nvSpPr>
          <p:cNvPr id="23" name="TextBox 22"/>
          <p:cNvSpPr txBox="1"/>
          <p:nvPr/>
        </p:nvSpPr>
        <p:spPr>
          <a:xfrm>
            <a:off x="0" y="152400"/>
            <a:ext cx="9144000" cy="400110"/>
          </a:xfrm>
          <a:prstGeom prst="rect">
            <a:avLst/>
          </a:prstGeom>
          <a:noFill/>
        </p:spPr>
        <p:txBody>
          <a:bodyPr wrap="square" rtlCol="0">
            <a:spAutoFit/>
          </a:bodyPr>
          <a:lstStyle/>
          <a:p>
            <a:pPr algn="ctr"/>
            <a:r>
              <a:rPr lang="en-US" sz="2000" b="1" dirty="0" smtClean="0"/>
              <a:t>ARCHITECTURE</a:t>
            </a:r>
            <a:endParaRPr lang="en-US" sz="2000" b="1" dirty="0"/>
          </a:p>
        </p:txBody>
      </p:sp>
      <p:sp>
        <p:nvSpPr>
          <p:cNvPr id="34" name="Bent-Up Arrow 33"/>
          <p:cNvSpPr/>
          <p:nvPr/>
        </p:nvSpPr>
        <p:spPr>
          <a:xfrm rot="10800000" flipH="1">
            <a:off x="8534400" y="1447800"/>
            <a:ext cx="521208" cy="685800"/>
          </a:xfrm>
          <a:prstGeom prst="bentUpArrow">
            <a:avLst>
              <a:gd name="adj1" fmla="val 15304"/>
              <a:gd name="adj2" fmla="val 24362"/>
              <a:gd name="adj3" fmla="val 237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Bent-Up Arrow 34"/>
          <p:cNvSpPr/>
          <p:nvPr/>
        </p:nvSpPr>
        <p:spPr>
          <a:xfrm rot="10800000">
            <a:off x="76200" y="2590800"/>
            <a:ext cx="545592" cy="762000"/>
          </a:xfrm>
          <a:prstGeom prst="bentUpArrow">
            <a:avLst>
              <a:gd name="adj1" fmla="val 15304"/>
              <a:gd name="adj2" fmla="val 24362"/>
              <a:gd name="adj3" fmla="val 237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Bent-Up Arrow 35"/>
          <p:cNvSpPr/>
          <p:nvPr/>
        </p:nvSpPr>
        <p:spPr>
          <a:xfrm rot="10800000" flipH="1">
            <a:off x="8534400" y="3886200"/>
            <a:ext cx="521208" cy="685800"/>
          </a:xfrm>
          <a:prstGeom prst="bentUpArrow">
            <a:avLst>
              <a:gd name="adj1" fmla="val 15304"/>
              <a:gd name="adj2" fmla="val 24362"/>
              <a:gd name="adj3" fmla="val 237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Bent-Up Arrow 36"/>
          <p:cNvSpPr/>
          <p:nvPr/>
        </p:nvSpPr>
        <p:spPr>
          <a:xfrm rot="10800000">
            <a:off x="76200" y="4953000"/>
            <a:ext cx="533400" cy="762000"/>
          </a:xfrm>
          <a:prstGeom prst="bentUpArrow">
            <a:avLst>
              <a:gd name="adj1" fmla="val 15304"/>
              <a:gd name="adj2" fmla="val 24362"/>
              <a:gd name="adj3" fmla="val 237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a:off x="1676400" y="1905000"/>
            <a:ext cx="7620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1" name="Straight Arrow Connector 50"/>
          <p:cNvCxnSpPr/>
          <p:nvPr/>
        </p:nvCxnSpPr>
        <p:spPr>
          <a:xfrm>
            <a:off x="3886200" y="1905000"/>
            <a:ext cx="7620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2" name="Straight Arrow Connector 51"/>
          <p:cNvCxnSpPr/>
          <p:nvPr/>
        </p:nvCxnSpPr>
        <p:spPr>
          <a:xfrm>
            <a:off x="6019800" y="1905000"/>
            <a:ext cx="7620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3" name="Straight Arrow Connector 52"/>
          <p:cNvCxnSpPr/>
          <p:nvPr/>
        </p:nvCxnSpPr>
        <p:spPr>
          <a:xfrm>
            <a:off x="1676400" y="4267200"/>
            <a:ext cx="7620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4" name="Straight Arrow Connector 53"/>
          <p:cNvCxnSpPr/>
          <p:nvPr/>
        </p:nvCxnSpPr>
        <p:spPr>
          <a:xfrm>
            <a:off x="3886200" y="4267200"/>
            <a:ext cx="7620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5" name="Straight Arrow Connector 54"/>
          <p:cNvCxnSpPr/>
          <p:nvPr/>
        </p:nvCxnSpPr>
        <p:spPr>
          <a:xfrm>
            <a:off x="6019800" y="4267200"/>
            <a:ext cx="7620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6" name="Straight Arrow Connector 55"/>
          <p:cNvCxnSpPr/>
          <p:nvPr/>
        </p:nvCxnSpPr>
        <p:spPr>
          <a:xfrm>
            <a:off x="1752600" y="6629400"/>
            <a:ext cx="7620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7" name="Straight Arrow Connector 56"/>
          <p:cNvCxnSpPr/>
          <p:nvPr/>
        </p:nvCxnSpPr>
        <p:spPr>
          <a:xfrm>
            <a:off x="3886200" y="6629400"/>
            <a:ext cx="7620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8" name="Straight Arrow Connector 57"/>
          <p:cNvCxnSpPr/>
          <p:nvPr/>
        </p:nvCxnSpPr>
        <p:spPr>
          <a:xfrm rot="10800000">
            <a:off x="2362200" y="3048000"/>
            <a:ext cx="8001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0" name="Straight Arrow Connector 59"/>
          <p:cNvCxnSpPr/>
          <p:nvPr/>
        </p:nvCxnSpPr>
        <p:spPr>
          <a:xfrm rot="10800000">
            <a:off x="4495800" y="3048000"/>
            <a:ext cx="8001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1" name="Straight Arrow Connector 60"/>
          <p:cNvCxnSpPr/>
          <p:nvPr/>
        </p:nvCxnSpPr>
        <p:spPr>
          <a:xfrm rot="10800000">
            <a:off x="6629400" y="3048000"/>
            <a:ext cx="8001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2" name="Straight Arrow Connector 61"/>
          <p:cNvCxnSpPr/>
          <p:nvPr/>
        </p:nvCxnSpPr>
        <p:spPr>
          <a:xfrm rot="10800000">
            <a:off x="2438400" y="5410200"/>
            <a:ext cx="8001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3" name="Straight Arrow Connector 62"/>
          <p:cNvCxnSpPr/>
          <p:nvPr/>
        </p:nvCxnSpPr>
        <p:spPr>
          <a:xfrm rot="10800000">
            <a:off x="4495800" y="5410200"/>
            <a:ext cx="8001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4" name="Straight Arrow Connector 63"/>
          <p:cNvCxnSpPr/>
          <p:nvPr/>
        </p:nvCxnSpPr>
        <p:spPr>
          <a:xfrm rot="10800000">
            <a:off x="6629400" y="5410200"/>
            <a:ext cx="8001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295400"/>
            <a:ext cx="5410200" cy="1631216"/>
          </a:xfrm>
          <a:prstGeom prst="rect">
            <a:avLst/>
          </a:prstGeom>
          <a:noFill/>
        </p:spPr>
        <p:txBody>
          <a:bodyPr wrap="square" rtlCol="0">
            <a:spAutoFit/>
          </a:bodyPr>
          <a:lstStyle/>
          <a:p>
            <a:pPr algn="just"/>
            <a:r>
              <a:rPr lang="en-US" sz="2000" dirty="0" smtClean="0"/>
              <a:t>Data collection and insertion in machine learning (ML) are critical steps in building and training machine learning models. These steps involve gathering, preparing, and integrating data for use in ML applications.</a:t>
            </a:r>
            <a:endParaRPr lang="en-US" sz="2000" dirty="0"/>
          </a:p>
        </p:txBody>
      </p:sp>
      <p:sp>
        <p:nvSpPr>
          <p:cNvPr id="4" name="TextBox 3"/>
          <p:cNvSpPr txBox="1"/>
          <p:nvPr/>
        </p:nvSpPr>
        <p:spPr>
          <a:xfrm>
            <a:off x="0" y="228600"/>
            <a:ext cx="9144000" cy="461665"/>
          </a:xfrm>
          <a:prstGeom prst="rect">
            <a:avLst/>
          </a:prstGeom>
          <a:noFill/>
        </p:spPr>
        <p:txBody>
          <a:bodyPr wrap="square" rtlCol="0">
            <a:spAutoFit/>
          </a:bodyPr>
          <a:lstStyle/>
          <a:p>
            <a:pPr algn="ctr"/>
            <a:r>
              <a:rPr lang="en-US" sz="2400" b="1" dirty="0" smtClean="0"/>
              <a:t>DATA COLLECTION AND INSERTION</a:t>
            </a:r>
            <a:endParaRPr lang="en-US" sz="2400" b="1" dirty="0"/>
          </a:p>
        </p:txBody>
      </p:sp>
      <p:sp>
        <p:nvSpPr>
          <p:cNvPr id="7" name="Rectangle 6"/>
          <p:cNvSpPr/>
          <p:nvPr/>
        </p:nvSpPr>
        <p:spPr>
          <a:xfrm>
            <a:off x="228600" y="3962400"/>
            <a:ext cx="6858000" cy="2308324"/>
          </a:xfrm>
          <a:prstGeom prst="rect">
            <a:avLst/>
          </a:prstGeom>
        </p:spPr>
        <p:txBody>
          <a:bodyPr wrap="square">
            <a:spAutoFit/>
          </a:bodyPr>
          <a:lstStyle/>
          <a:p>
            <a:pPr>
              <a:buFont typeface="Arial" pitchFamily="34" charset="0"/>
              <a:buChar char="•"/>
            </a:pPr>
            <a:r>
              <a:rPr lang="en-US" b="1" dirty="0" smtClean="0"/>
              <a:t> Data collected from</a:t>
            </a:r>
          </a:p>
          <a:p>
            <a:endParaRPr lang="en-US" dirty="0" smtClean="0"/>
          </a:p>
          <a:p>
            <a:r>
              <a:rPr lang="en-US" dirty="0" smtClean="0">
                <a:hlinkClick r:id="rId2"/>
              </a:rPr>
              <a:t>https</a:t>
            </a:r>
            <a:r>
              <a:rPr lang="en-US" dirty="0" smtClean="0">
                <a:hlinkClick r:id="rId2"/>
              </a:rPr>
              <a:t>://</a:t>
            </a:r>
            <a:r>
              <a:rPr lang="en-US" dirty="0" smtClean="0">
                <a:hlinkClick r:id="rId2"/>
              </a:rPr>
              <a:t>www.kaggle.com/datasets/sanamps/tourpackageprediction</a:t>
            </a:r>
            <a:endParaRPr lang="en-US" dirty="0" smtClean="0"/>
          </a:p>
          <a:p>
            <a:endParaRPr lang="en-US" dirty="0" smtClean="0"/>
          </a:p>
          <a:p>
            <a:pPr>
              <a:buFont typeface="Arial" pitchFamily="34" charset="0"/>
              <a:buChar char="•"/>
            </a:pPr>
            <a:r>
              <a:rPr lang="en-US" dirty="0" smtClean="0"/>
              <a:t>Data read from .csv file</a:t>
            </a:r>
          </a:p>
          <a:p>
            <a:pPr>
              <a:buFont typeface="Arial" pitchFamily="34" charset="0"/>
              <a:buChar char="•"/>
            </a:pPr>
            <a:endParaRPr lang="en-US" dirty="0" smtClean="0"/>
          </a:p>
          <a:p>
            <a:r>
              <a:rPr lang="en-US" dirty="0" smtClean="0">
                <a:hlinkClick r:id="rId3" action="ppaction://hlinkfile"/>
              </a:rPr>
              <a:t>C</a:t>
            </a:r>
            <a:r>
              <a:rPr lang="en-US" dirty="0" smtClean="0">
                <a:hlinkClick r:id="rId3" action="ppaction://hlinkfile"/>
              </a:rPr>
              <a:t>:\</a:t>
            </a:r>
            <a:r>
              <a:rPr lang="en-US" dirty="0" smtClean="0">
                <a:hlinkClick r:id="rId3" action="ppaction://hlinkfile"/>
              </a:rPr>
              <a:t>Users\Admin\Desktop\ML_Project\travel\Travel-Package-Purchase-Project-using-CICD-Pipeline-main\data\tour_package.csv</a:t>
            </a:r>
            <a:endParaRPr lang="en-US" dirty="0"/>
          </a:p>
        </p:txBody>
      </p:sp>
      <p:sp>
        <p:nvSpPr>
          <p:cNvPr id="9" name="Left Arrow 8"/>
          <p:cNvSpPr/>
          <p:nvPr/>
        </p:nvSpPr>
        <p:spPr>
          <a:xfrm>
            <a:off x="8153400" y="5943600"/>
            <a:ext cx="9906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1000"/>
            <a:ext cx="9144000" cy="461665"/>
          </a:xfrm>
          <a:prstGeom prst="rect">
            <a:avLst/>
          </a:prstGeom>
          <a:noFill/>
        </p:spPr>
        <p:txBody>
          <a:bodyPr wrap="square" rtlCol="0">
            <a:spAutoFit/>
          </a:bodyPr>
          <a:lstStyle/>
          <a:p>
            <a:pPr algn="ctr"/>
            <a:r>
              <a:rPr lang="en-US" sz="2400" b="1" dirty="0" smtClean="0"/>
              <a:t>UNDERSTANDING OF DATA</a:t>
            </a:r>
            <a:endParaRPr lang="en-US" sz="2400" b="1" dirty="0"/>
          </a:p>
        </p:txBody>
      </p:sp>
      <p:sp>
        <p:nvSpPr>
          <p:cNvPr id="3" name="TextBox 2"/>
          <p:cNvSpPr txBox="1"/>
          <p:nvPr/>
        </p:nvSpPr>
        <p:spPr>
          <a:xfrm>
            <a:off x="228600" y="1295400"/>
            <a:ext cx="5486400" cy="1323439"/>
          </a:xfrm>
          <a:prstGeom prst="rect">
            <a:avLst/>
          </a:prstGeom>
          <a:noFill/>
        </p:spPr>
        <p:txBody>
          <a:bodyPr wrap="square" rtlCol="0">
            <a:spAutoFit/>
          </a:bodyPr>
          <a:lstStyle/>
          <a:p>
            <a:pPr marL="342900" indent="-342900">
              <a:buAutoNum type="arabicParenR"/>
            </a:pPr>
            <a:r>
              <a:rPr lang="en-US" sz="2000" dirty="0" smtClean="0"/>
              <a:t>Checking for size of data</a:t>
            </a:r>
          </a:p>
          <a:p>
            <a:pPr marL="342900" indent="-342900">
              <a:buAutoNum type="arabicParenR"/>
            </a:pPr>
            <a:r>
              <a:rPr lang="en-US" sz="2000" dirty="0" smtClean="0"/>
              <a:t>Checking for statistical description of data</a:t>
            </a:r>
          </a:p>
          <a:p>
            <a:pPr marL="342900" indent="-342900">
              <a:buAutoNum type="arabicParenR"/>
            </a:pPr>
            <a:r>
              <a:rPr lang="en-US" sz="2000" dirty="0" smtClean="0"/>
              <a:t>Checking for data types of columns</a:t>
            </a:r>
          </a:p>
          <a:p>
            <a:pPr marL="342900" indent="-342900">
              <a:buAutoNum type="arabicParenR"/>
            </a:pPr>
            <a:r>
              <a:rPr lang="en-US" sz="2000" dirty="0" smtClean="0"/>
              <a:t>Value counts for categorical columns</a:t>
            </a:r>
            <a:endParaRPr lang="en-US" sz="2000" dirty="0"/>
          </a:p>
        </p:txBody>
      </p:sp>
      <p:pic>
        <p:nvPicPr>
          <p:cNvPr id="20482" name="Picture 2"/>
          <p:cNvPicPr>
            <a:picLocks noChangeAspect="1" noChangeArrowheads="1"/>
          </p:cNvPicPr>
          <p:nvPr/>
        </p:nvPicPr>
        <p:blipFill>
          <a:blip r:embed="rId2"/>
          <a:srcRect/>
          <a:stretch>
            <a:fillRect/>
          </a:stretch>
        </p:blipFill>
        <p:spPr bwMode="auto">
          <a:xfrm>
            <a:off x="4953000" y="2209800"/>
            <a:ext cx="3886200" cy="3881029"/>
          </a:xfrm>
          <a:prstGeom prst="rect">
            <a:avLst/>
          </a:prstGeom>
          <a:noFill/>
          <a:ln w="9525">
            <a:noFill/>
            <a:miter lim="800000"/>
            <a:headEnd/>
            <a:tailEnd/>
          </a:ln>
          <a:effectLst/>
        </p:spPr>
      </p:pic>
      <p:pic>
        <p:nvPicPr>
          <p:cNvPr id="20483" name="Picture 3">
            <a:hlinkClick r:id="rId3" action="ppaction://hlinkfile"/>
          </p:cNvPr>
          <p:cNvPicPr>
            <a:picLocks noChangeAspect="1" noChangeArrowheads="1"/>
          </p:cNvPicPr>
          <p:nvPr/>
        </p:nvPicPr>
        <p:blipFill>
          <a:blip r:embed="rId4"/>
          <a:srcRect/>
          <a:stretch>
            <a:fillRect/>
          </a:stretch>
        </p:blipFill>
        <p:spPr bwMode="auto">
          <a:xfrm>
            <a:off x="228600" y="2667000"/>
            <a:ext cx="4435678" cy="3657600"/>
          </a:xfrm>
          <a:prstGeom prst="rect">
            <a:avLst/>
          </a:prstGeom>
          <a:noFill/>
          <a:ln w="9525">
            <a:noFill/>
            <a:miter lim="800000"/>
            <a:headEnd/>
            <a:tailEnd/>
          </a:ln>
          <a:effectLst/>
        </p:spPr>
      </p:pic>
      <p:sp>
        <p:nvSpPr>
          <p:cNvPr id="6" name="Left Arrow 5"/>
          <p:cNvSpPr/>
          <p:nvPr/>
        </p:nvSpPr>
        <p:spPr>
          <a:xfrm>
            <a:off x="8153400" y="6019800"/>
            <a:ext cx="9906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3430351" y="3429000"/>
            <a:ext cx="5713649" cy="1828800"/>
          </a:xfrm>
          <a:prstGeom prst="rect">
            <a:avLst/>
          </a:prstGeom>
          <a:noFill/>
          <a:ln w="9525">
            <a:noFill/>
            <a:miter lim="800000"/>
            <a:headEnd/>
            <a:tailEnd/>
          </a:ln>
          <a:effectLst/>
        </p:spPr>
      </p:pic>
      <p:sp>
        <p:nvSpPr>
          <p:cNvPr id="2" name="TextBox 1"/>
          <p:cNvSpPr txBox="1"/>
          <p:nvPr/>
        </p:nvSpPr>
        <p:spPr>
          <a:xfrm>
            <a:off x="0" y="304800"/>
            <a:ext cx="9144000" cy="461665"/>
          </a:xfrm>
          <a:prstGeom prst="rect">
            <a:avLst/>
          </a:prstGeom>
          <a:noFill/>
        </p:spPr>
        <p:txBody>
          <a:bodyPr wrap="square" rtlCol="0">
            <a:spAutoFit/>
          </a:bodyPr>
          <a:lstStyle/>
          <a:p>
            <a:pPr algn="ctr"/>
            <a:r>
              <a:rPr lang="en-US" sz="2400" b="1" dirty="0" smtClean="0"/>
              <a:t>DATA - PREPROCESSING</a:t>
            </a:r>
            <a:endParaRPr lang="en-US" sz="2400" b="1" dirty="0"/>
          </a:p>
        </p:txBody>
      </p:sp>
      <p:sp>
        <p:nvSpPr>
          <p:cNvPr id="3" name="TextBox 2"/>
          <p:cNvSpPr txBox="1"/>
          <p:nvPr/>
        </p:nvSpPr>
        <p:spPr>
          <a:xfrm>
            <a:off x="0" y="2514600"/>
            <a:ext cx="5715000" cy="2308324"/>
          </a:xfrm>
          <a:prstGeom prst="rect">
            <a:avLst/>
          </a:prstGeom>
          <a:noFill/>
        </p:spPr>
        <p:txBody>
          <a:bodyPr wrap="square" rtlCol="0">
            <a:spAutoFit/>
          </a:bodyPr>
          <a:lstStyle/>
          <a:p>
            <a:pPr marL="342900" indent="-342900"/>
            <a:r>
              <a:rPr lang="en-US" dirty="0" smtClean="0"/>
              <a:t>Steps in data pre-processing</a:t>
            </a:r>
          </a:p>
          <a:p>
            <a:pPr marL="342900" indent="-342900"/>
            <a:endParaRPr lang="en-US" dirty="0" smtClean="0"/>
          </a:p>
          <a:p>
            <a:pPr marL="342900" indent="-342900">
              <a:buAutoNum type="arabicParenR"/>
            </a:pPr>
            <a:r>
              <a:rPr lang="en-US" dirty="0" smtClean="0"/>
              <a:t>Handling of duplicate records and columns </a:t>
            </a:r>
          </a:p>
          <a:p>
            <a:pPr marL="342900" indent="-342900">
              <a:buAutoNum type="arabicParenR"/>
            </a:pPr>
            <a:r>
              <a:rPr lang="en-US" dirty="0" smtClean="0"/>
              <a:t>Handling of Null Values</a:t>
            </a:r>
          </a:p>
          <a:p>
            <a:pPr marL="342900" indent="-342900">
              <a:buAutoNum type="arabicParenR"/>
            </a:pPr>
            <a:r>
              <a:rPr lang="en-US" dirty="0" smtClean="0"/>
              <a:t>Handling of Categorical Data</a:t>
            </a:r>
          </a:p>
          <a:p>
            <a:pPr marL="342900" indent="-342900">
              <a:buAutoNum type="arabicParenR"/>
            </a:pPr>
            <a:r>
              <a:rPr lang="en-US" dirty="0" smtClean="0"/>
              <a:t>Handling of Numerical Data</a:t>
            </a:r>
          </a:p>
          <a:p>
            <a:pPr marL="342900" indent="-342900">
              <a:buAutoNum type="arabicParenR"/>
            </a:pPr>
            <a:r>
              <a:rPr lang="en-US" dirty="0" smtClean="0"/>
              <a:t>Handling of Outliers</a:t>
            </a:r>
          </a:p>
          <a:p>
            <a:pPr marL="342900" indent="-342900">
              <a:buAutoNum type="arabicParenR"/>
            </a:pPr>
            <a:r>
              <a:rPr lang="en-US" dirty="0" smtClean="0"/>
              <a:t>Data Transformation</a:t>
            </a:r>
            <a:endParaRPr lang="en-US" dirty="0" smtClean="0"/>
          </a:p>
        </p:txBody>
      </p:sp>
      <p:sp>
        <p:nvSpPr>
          <p:cNvPr id="4" name="TextBox 3"/>
          <p:cNvSpPr txBox="1"/>
          <p:nvPr/>
        </p:nvSpPr>
        <p:spPr>
          <a:xfrm>
            <a:off x="228600" y="1143000"/>
            <a:ext cx="8686800" cy="1015663"/>
          </a:xfrm>
          <a:prstGeom prst="rect">
            <a:avLst/>
          </a:prstGeom>
          <a:noFill/>
        </p:spPr>
        <p:txBody>
          <a:bodyPr wrap="square" rtlCol="0">
            <a:spAutoFit/>
          </a:bodyPr>
          <a:lstStyle/>
          <a:p>
            <a:pPr algn="just">
              <a:buFont typeface="Arial" pitchFamily="34" charset="0"/>
              <a:buChar char="•"/>
            </a:pPr>
            <a:r>
              <a:rPr lang="en-US" sz="2000" dirty="0" smtClean="0"/>
              <a:t> Data </a:t>
            </a:r>
            <a:r>
              <a:rPr lang="en-US" sz="2000" dirty="0" smtClean="0"/>
              <a:t>preprocessing in machine learning is the process of cleaning, transforming, and organizing raw data to make it suitable for model training, improving data quality, and model performance</a:t>
            </a:r>
            <a:r>
              <a:rPr lang="en-US" sz="2000" dirty="0" smtClean="0"/>
              <a:t>.</a:t>
            </a:r>
          </a:p>
        </p:txBody>
      </p:sp>
      <p:pic>
        <p:nvPicPr>
          <p:cNvPr id="21508" name="Picture 4"/>
          <p:cNvPicPr>
            <a:picLocks noChangeAspect="1" noChangeArrowheads="1"/>
          </p:cNvPicPr>
          <p:nvPr/>
        </p:nvPicPr>
        <p:blipFill>
          <a:blip r:embed="rId3"/>
          <a:srcRect/>
          <a:stretch>
            <a:fillRect/>
          </a:stretch>
        </p:blipFill>
        <p:spPr bwMode="auto">
          <a:xfrm>
            <a:off x="228600" y="5021263"/>
            <a:ext cx="5791200" cy="1836737"/>
          </a:xfrm>
          <a:prstGeom prst="rect">
            <a:avLst/>
          </a:prstGeom>
          <a:noFill/>
          <a:ln w="9525">
            <a:noFill/>
            <a:miter lim="800000"/>
            <a:headEnd/>
            <a:tailEnd/>
          </a:ln>
          <a:effectLst/>
        </p:spPr>
      </p:pic>
      <p:sp>
        <p:nvSpPr>
          <p:cNvPr id="8" name="Left Arrow 7"/>
          <p:cNvSpPr/>
          <p:nvPr/>
        </p:nvSpPr>
        <p:spPr>
          <a:xfrm>
            <a:off x="8153400" y="6019800"/>
            <a:ext cx="9906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33400"/>
            <a:ext cx="9144000" cy="461665"/>
          </a:xfrm>
          <a:prstGeom prst="rect">
            <a:avLst/>
          </a:prstGeom>
          <a:noFill/>
        </p:spPr>
        <p:txBody>
          <a:bodyPr wrap="square" rtlCol="0">
            <a:spAutoFit/>
          </a:bodyPr>
          <a:lstStyle/>
          <a:p>
            <a:pPr algn="ctr"/>
            <a:r>
              <a:rPr lang="en-US" sz="2400" b="1" dirty="0" smtClean="0"/>
              <a:t>DATA VISUALIZATION </a:t>
            </a:r>
            <a:endParaRPr lang="en-US" sz="2400" b="1" dirty="0"/>
          </a:p>
        </p:txBody>
      </p:sp>
      <p:pic>
        <p:nvPicPr>
          <p:cNvPr id="6" name="Picture 2" descr="Data Visualization Dashboards: What Are They &amp; How Do You Make One?">
            <a:hlinkClick r:id="rId2" action="ppaction://hlinkfile"/>
          </p:cNvPr>
          <p:cNvPicPr>
            <a:picLocks noChangeAspect="1" noChangeArrowheads="1"/>
          </p:cNvPicPr>
          <p:nvPr/>
        </p:nvPicPr>
        <p:blipFill>
          <a:blip r:embed="rId3"/>
          <a:srcRect l="50921" t="24846" r="26498" b="44686"/>
          <a:stretch>
            <a:fillRect/>
          </a:stretch>
        </p:blipFill>
        <p:spPr bwMode="auto">
          <a:xfrm>
            <a:off x="228600" y="3048000"/>
            <a:ext cx="1524000" cy="990600"/>
          </a:xfrm>
          <a:prstGeom prst="rect">
            <a:avLst/>
          </a:prstGeom>
          <a:noFill/>
        </p:spPr>
      </p:pic>
      <p:pic>
        <p:nvPicPr>
          <p:cNvPr id="7" name="Picture 2" descr="Data Visualization Dashboards: What Are They &amp; How Do You Make One?">
            <a:hlinkClick r:id="rId4" action="ppaction://hlinkfile"/>
          </p:cNvPr>
          <p:cNvPicPr>
            <a:picLocks noChangeAspect="1" noChangeArrowheads="1"/>
          </p:cNvPicPr>
          <p:nvPr/>
        </p:nvPicPr>
        <p:blipFill>
          <a:blip r:embed="rId3"/>
          <a:srcRect l="27547" t="25033" r="49038" b="44928"/>
          <a:stretch>
            <a:fillRect/>
          </a:stretch>
        </p:blipFill>
        <p:spPr bwMode="auto">
          <a:xfrm>
            <a:off x="152400" y="3962400"/>
            <a:ext cx="1600200" cy="990600"/>
          </a:xfrm>
          <a:prstGeom prst="rect">
            <a:avLst/>
          </a:prstGeom>
          <a:noFill/>
        </p:spPr>
      </p:pic>
      <p:sp>
        <p:nvSpPr>
          <p:cNvPr id="8" name="TextBox 7"/>
          <p:cNvSpPr txBox="1"/>
          <p:nvPr/>
        </p:nvSpPr>
        <p:spPr>
          <a:xfrm>
            <a:off x="1828800" y="3200400"/>
            <a:ext cx="3733800" cy="646331"/>
          </a:xfrm>
          <a:prstGeom prst="rect">
            <a:avLst/>
          </a:prstGeom>
          <a:noFill/>
        </p:spPr>
        <p:txBody>
          <a:bodyPr wrap="square" rtlCol="0">
            <a:spAutoFit/>
          </a:bodyPr>
          <a:lstStyle/>
          <a:p>
            <a:r>
              <a:rPr lang="en-US" dirty="0" smtClean="0"/>
              <a:t>Visualizations of each categorical </a:t>
            </a:r>
            <a:r>
              <a:rPr lang="en-US" dirty="0" smtClean="0"/>
              <a:t>features</a:t>
            </a:r>
            <a:endParaRPr lang="en-US" dirty="0"/>
          </a:p>
        </p:txBody>
      </p:sp>
      <p:pic>
        <p:nvPicPr>
          <p:cNvPr id="12" name="Picture 2" descr="Data Visualization Dashboards: What Are They &amp; How Do You Make One?">
            <a:hlinkClick r:id="rId5" action="ppaction://hlinkfile"/>
          </p:cNvPr>
          <p:cNvPicPr>
            <a:picLocks noChangeAspect="1" noChangeArrowheads="1"/>
          </p:cNvPicPr>
          <p:nvPr/>
        </p:nvPicPr>
        <p:blipFill>
          <a:blip r:embed="rId3"/>
          <a:srcRect l="50963" t="55072" r="26999" b="17392"/>
          <a:stretch>
            <a:fillRect/>
          </a:stretch>
        </p:blipFill>
        <p:spPr bwMode="auto">
          <a:xfrm>
            <a:off x="228600" y="5791200"/>
            <a:ext cx="1447800" cy="838200"/>
          </a:xfrm>
          <a:prstGeom prst="rect">
            <a:avLst/>
          </a:prstGeom>
          <a:noFill/>
        </p:spPr>
      </p:pic>
      <p:pic>
        <p:nvPicPr>
          <p:cNvPr id="13" name="Picture 2" descr="Data Visualization Dashboards: What Are They &amp; How Do You Make One?">
            <a:hlinkClick r:id="rId6" action="ppaction://hlinkfile"/>
          </p:cNvPr>
          <p:cNvPicPr>
            <a:picLocks noChangeAspect="1" noChangeArrowheads="1"/>
          </p:cNvPicPr>
          <p:nvPr/>
        </p:nvPicPr>
        <p:blipFill>
          <a:blip r:embed="rId3"/>
          <a:srcRect l="28767" t="54785" r="50501" b="18618"/>
          <a:stretch>
            <a:fillRect/>
          </a:stretch>
        </p:blipFill>
        <p:spPr bwMode="auto">
          <a:xfrm>
            <a:off x="228600" y="4953000"/>
            <a:ext cx="1447800" cy="762000"/>
          </a:xfrm>
          <a:prstGeom prst="rect">
            <a:avLst/>
          </a:prstGeom>
          <a:noFill/>
        </p:spPr>
      </p:pic>
      <p:sp>
        <p:nvSpPr>
          <p:cNvPr id="16" name="Rectangle 15"/>
          <p:cNvSpPr/>
          <p:nvPr/>
        </p:nvSpPr>
        <p:spPr>
          <a:xfrm>
            <a:off x="1752600" y="4114800"/>
            <a:ext cx="3276600" cy="646331"/>
          </a:xfrm>
          <a:prstGeom prst="rect">
            <a:avLst/>
          </a:prstGeom>
        </p:spPr>
        <p:txBody>
          <a:bodyPr wrap="square">
            <a:spAutoFit/>
          </a:bodyPr>
          <a:lstStyle/>
          <a:p>
            <a:pPr marL="342900" indent="-342900"/>
            <a:r>
              <a:rPr lang="en-US" dirty="0" smtClean="0"/>
              <a:t>Visualizations of each categorical features with Target variable</a:t>
            </a:r>
          </a:p>
        </p:txBody>
      </p:sp>
      <p:sp>
        <p:nvSpPr>
          <p:cNvPr id="17" name="Rectangle 16"/>
          <p:cNvSpPr/>
          <p:nvPr/>
        </p:nvSpPr>
        <p:spPr>
          <a:xfrm>
            <a:off x="1752600" y="5029200"/>
            <a:ext cx="4572000" cy="646331"/>
          </a:xfrm>
          <a:prstGeom prst="rect">
            <a:avLst/>
          </a:prstGeom>
        </p:spPr>
        <p:txBody>
          <a:bodyPr>
            <a:spAutoFit/>
          </a:bodyPr>
          <a:lstStyle/>
          <a:p>
            <a:pPr marL="342900" indent="-342900"/>
            <a:r>
              <a:rPr lang="en-US" dirty="0" smtClean="0"/>
              <a:t>Visualizations of each numerical continuous features</a:t>
            </a:r>
          </a:p>
        </p:txBody>
      </p:sp>
      <p:sp>
        <p:nvSpPr>
          <p:cNvPr id="18" name="Rectangle 17"/>
          <p:cNvSpPr/>
          <p:nvPr/>
        </p:nvSpPr>
        <p:spPr>
          <a:xfrm>
            <a:off x="1752600" y="5867400"/>
            <a:ext cx="4572000" cy="646331"/>
          </a:xfrm>
          <a:prstGeom prst="rect">
            <a:avLst/>
          </a:prstGeom>
        </p:spPr>
        <p:txBody>
          <a:bodyPr>
            <a:spAutoFit/>
          </a:bodyPr>
          <a:lstStyle/>
          <a:p>
            <a:pPr marL="342900" indent="-342900"/>
            <a:r>
              <a:rPr lang="en-US" dirty="0" smtClean="0"/>
              <a:t>Visualizations of each numerical discrete features</a:t>
            </a:r>
          </a:p>
        </p:txBody>
      </p:sp>
      <p:sp>
        <p:nvSpPr>
          <p:cNvPr id="35" name="TextBox 34"/>
          <p:cNvSpPr txBox="1"/>
          <p:nvPr/>
        </p:nvSpPr>
        <p:spPr>
          <a:xfrm>
            <a:off x="228600" y="1676400"/>
            <a:ext cx="8763000" cy="707886"/>
          </a:xfrm>
          <a:prstGeom prst="rect">
            <a:avLst/>
          </a:prstGeom>
          <a:noFill/>
        </p:spPr>
        <p:txBody>
          <a:bodyPr wrap="square" rtlCol="0">
            <a:spAutoFit/>
          </a:bodyPr>
          <a:lstStyle/>
          <a:p>
            <a:pPr algn="just">
              <a:buFont typeface="Arial" pitchFamily="34" charset="0"/>
              <a:buChar char="•"/>
            </a:pPr>
            <a:r>
              <a:rPr lang="en-US" sz="2000" dirty="0" smtClean="0"/>
              <a:t> Data </a:t>
            </a:r>
            <a:r>
              <a:rPr lang="en-US" sz="2000" dirty="0" smtClean="0"/>
              <a:t>visualization is the graphical representation of data using charts, graphs, and other visual elements to convey insights and patterns within the data</a:t>
            </a:r>
            <a:r>
              <a:rPr lang="en-US" sz="2000" dirty="0" smtClean="0"/>
              <a:t>.</a:t>
            </a:r>
          </a:p>
        </p:txBody>
      </p:sp>
      <p:sp>
        <p:nvSpPr>
          <p:cNvPr id="36" name="Left Arrow 35"/>
          <p:cNvSpPr/>
          <p:nvPr/>
        </p:nvSpPr>
        <p:spPr>
          <a:xfrm>
            <a:off x="8153400" y="6019800"/>
            <a:ext cx="9906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886</Words>
  <Application>Microsoft Office PowerPoint</Application>
  <PresentationFormat>On-screen Show (4:3)</PresentationFormat>
  <Paragraphs>162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27</cp:revision>
  <dcterms:created xsi:type="dcterms:W3CDTF">2006-08-16T00:00:00Z</dcterms:created>
  <dcterms:modified xsi:type="dcterms:W3CDTF">2023-10-12T15:58:42Z</dcterms:modified>
</cp:coreProperties>
</file>