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61" r:id="rId4"/>
    <p:sldId id="275" r:id="rId5"/>
    <p:sldId id="259" r:id="rId6"/>
    <p:sldId id="263" r:id="rId7"/>
    <p:sldId id="262" r:id="rId8"/>
    <p:sldId id="264" r:id="rId9"/>
    <p:sldId id="266" r:id="rId10"/>
    <p:sldId id="267" r:id="rId11"/>
    <p:sldId id="268" r:id="rId12"/>
    <p:sldId id="269" r:id="rId13"/>
    <p:sldId id="270" r:id="rId14"/>
    <p:sldId id="271" r:id="rId15"/>
    <p:sldId id="272" r:id="rId16"/>
    <p:sldId id="273" r:id="rId17"/>
    <p:sldId id="274" r:id="rId18"/>
    <p:sldId id="276"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2884A5-0DEA-49A7-921A-FC89F3BD0C26}" v="30" dt="2023-10-13T10:46:47.7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p:cViewPr varScale="1">
        <p:scale>
          <a:sx n="74" d="100"/>
          <a:sy n="74" d="100"/>
        </p:scale>
        <p:origin x="171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sh haigune" userId="6274a8bbb080165e" providerId="LiveId" clId="{EA2884A5-0DEA-49A7-921A-FC89F3BD0C26}"/>
    <pc:docChg chg="custSel addSld delSld modSld sldOrd">
      <pc:chgData name="akash haigune" userId="6274a8bbb080165e" providerId="LiveId" clId="{EA2884A5-0DEA-49A7-921A-FC89F3BD0C26}" dt="2023-10-13T12:00:12.695" v="175" actId="14100"/>
      <pc:docMkLst>
        <pc:docMk/>
      </pc:docMkLst>
      <pc:sldChg chg="addSp delSp modSp mod">
        <pc:chgData name="akash haigune" userId="6274a8bbb080165e" providerId="LiveId" clId="{EA2884A5-0DEA-49A7-921A-FC89F3BD0C26}" dt="2023-10-13T09:46:36.312" v="16" actId="1076"/>
        <pc:sldMkLst>
          <pc:docMk/>
          <pc:sldMk cId="0" sldId="256"/>
        </pc:sldMkLst>
        <pc:spChg chg="add del">
          <ac:chgData name="akash haigune" userId="6274a8bbb080165e" providerId="LiveId" clId="{EA2884A5-0DEA-49A7-921A-FC89F3BD0C26}" dt="2023-10-13T09:46:21.962" v="13" actId="21"/>
          <ac:spMkLst>
            <pc:docMk/>
            <pc:sldMk cId="0" sldId="256"/>
            <ac:spMk id="3" creationId="{46CE5CF3-6CC8-BAC0-E87D-ADD0C1C2B27E}"/>
          </ac:spMkLst>
        </pc:spChg>
        <pc:spChg chg="mod">
          <ac:chgData name="akash haigune" userId="6274a8bbb080165e" providerId="LiveId" clId="{EA2884A5-0DEA-49A7-921A-FC89F3BD0C26}" dt="2023-10-13T09:45:42.857" v="11" actId="1076"/>
          <ac:spMkLst>
            <pc:docMk/>
            <pc:sldMk cId="0" sldId="256"/>
            <ac:spMk id="6" creationId="{00000000-0000-0000-0000-000000000000}"/>
          </ac:spMkLst>
        </pc:spChg>
        <pc:picChg chg="add mod">
          <ac:chgData name="akash haigune" userId="6274a8bbb080165e" providerId="LiveId" clId="{EA2884A5-0DEA-49A7-921A-FC89F3BD0C26}" dt="2023-10-13T09:46:36.312" v="16" actId="1076"/>
          <ac:picMkLst>
            <pc:docMk/>
            <pc:sldMk cId="0" sldId="256"/>
            <ac:picMk id="5" creationId="{3D15CDCA-75C2-4FEA-07A5-07349146712F}"/>
          </ac:picMkLst>
        </pc:picChg>
      </pc:sldChg>
      <pc:sldChg chg="addSp modSp mod">
        <pc:chgData name="akash haigune" userId="6274a8bbb080165e" providerId="LiveId" clId="{EA2884A5-0DEA-49A7-921A-FC89F3BD0C26}" dt="2023-10-13T10:15:32.234" v="106" actId="20577"/>
        <pc:sldMkLst>
          <pc:docMk/>
          <pc:sldMk cId="0" sldId="257"/>
        </pc:sldMkLst>
        <pc:spChg chg="add mod">
          <ac:chgData name="akash haigune" userId="6274a8bbb080165e" providerId="LiveId" clId="{EA2884A5-0DEA-49A7-921A-FC89F3BD0C26}" dt="2023-10-13T09:47:24.520" v="25" actId="1076"/>
          <ac:spMkLst>
            <pc:docMk/>
            <pc:sldMk cId="0" sldId="257"/>
            <ac:spMk id="2" creationId="{34815A99-E60B-4B84-A271-BBE08689096D}"/>
          </ac:spMkLst>
        </pc:spChg>
        <pc:spChg chg="mod">
          <ac:chgData name="akash haigune" userId="6274a8bbb080165e" providerId="LiveId" clId="{EA2884A5-0DEA-49A7-921A-FC89F3BD0C26}" dt="2023-10-13T10:15:32.234" v="106" actId="20577"/>
          <ac:spMkLst>
            <pc:docMk/>
            <pc:sldMk cId="0" sldId="257"/>
            <ac:spMk id="4" creationId="{00000000-0000-0000-0000-000000000000}"/>
          </ac:spMkLst>
        </pc:spChg>
      </pc:sldChg>
      <pc:sldChg chg="addSp delSp modSp mod ord">
        <pc:chgData name="akash haigune" userId="6274a8bbb080165e" providerId="LiveId" clId="{EA2884A5-0DEA-49A7-921A-FC89F3BD0C26}" dt="2023-10-13T09:50:12.381" v="47" actId="255"/>
        <pc:sldMkLst>
          <pc:docMk/>
          <pc:sldMk cId="0" sldId="259"/>
        </pc:sldMkLst>
        <pc:spChg chg="add mod">
          <ac:chgData name="akash haigune" userId="6274a8bbb080165e" providerId="LiveId" clId="{EA2884A5-0DEA-49A7-921A-FC89F3BD0C26}" dt="2023-10-13T09:48:20.738" v="34"/>
          <ac:spMkLst>
            <pc:docMk/>
            <pc:sldMk cId="0" sldId="259"/>
            <ac:spMk id="2" creationId="{1BE95E8A-988E-F0B2-2E1E-7EB978D9E791}"/>
          </ac:spMkLst>
        </pc:spChg>
        <pc:spChg chg="add del mod">
          <ac:chgData name="akash haigune" userId="6274a8bbb080165e" providerId="LiveId" clId="{EA2884A5-0DEA-49A7-921A-FC89F3BD0C26}" dt="2023-10-13T09:48:48.170" v="40"/>
          <ac:spMkLst>
            <pc:docMk/>
            <pc:sldMk cId="0" sldId="259"/>
            <ac:spMk id="3" creationId="{F0DA9788-8951-12F5-0980-E3FCB7EC4A9B}"/>
          </ac:spMkLst>
        </pc:spChg>
        <pc:spChg chg="add del mod">
          <ac:chgData name="akash haigune" userId="6274a8bbb080165e" providerId="LiveId" clId="{EA2884A5-0DEA-49A7-921A-FC89F3BD0C26}" dt="2023-10-13T09:48:48.170" v="38" actId="478"/>
          <ac:spMkLst>
            <pc:docMk/>
            <pc:sldMk cId="0" sldId="259"/>
            <ac:spMk id="4" creationId="{570F195F-5300-0DF7-FEA4-8D3ADE4C8CCE}"/>
          </ac:spMkLst>
        </pc:spChg>
        <pc:spChg chg="add mod">
          <ac:chgData name="akash haigune" userId="6274a8bbb080165e" providerId="LiveId" clId="{EA2884A5-0DEA-49A7-921A-FC89F3BD0C26}" dt="2023-10-13T09:50:12.381" v="47" actId="255"/>
          <ac:spMkLst>
            <pc:docMk/>
            <pc:sldMk cId="0" sldId="259"/>
            <ac:spMk id="5" creationId="{BC08B87A-2306-E280-8B90-0F5BB50B5D92}"/>
          </ac:spMkLst>
        </pc:spChg>
        <pc:spChg chg="del mod">
          <ac:chgData name="akash haigune" userId="6274a8bbb080165e" providerId="LiveId" clId="{EA2884A5-0DEA-49A7-921A-FC89F3BD0C26}" dt="2023-10-13T09:49:44.030" v="44" actId="21"/>
          <ac:spMkLst>
            <pc:docMk/>
            <pc:sldMk cId="0" sldId="259"/>
            <ac:spMk id="1025" creationId="{00000000-0000-0000-0000-000000000000}"/>
          </ac:spMkLst>
        </pc:spChg>
      </pc:sldChg>
      <pc:sldChg chg="del">
        <pc:chgData name="akash haigune" userId="6274a8bbb080165e" providerId="LiveId" clId="{EA2884A5-0DEA-49A7-921A-FC89F3BD0C26}" dt="2023-10-13T09:58:11.433" v="86" actId="47"/>
        <pc:sldMkLst>
          <pc:docMk/>
          <pc:sldMk cId="0" sldId="260"/>
        </pc:sldMkLst>
      </pc:sldChg>
      <pc:sldChg chg="modSp mod">
        <pc:chgData name="akash haigune" userId="6274a8bbb080165e" providerId="LiveId" clId="{EA2884A5-0DEA-49A7-921A-FC89F3BD0C26}" dt="2023-10-13T09:34:52.418" v="7"/>
        <pc:sldMkLst>
          <pc:docMk/>
          <pc:sldMk cId="0" sldId="263"/>
        </pc:sldMkLst>
        <pc:picChg chg="mod">
          <ac:chgData name="akash haigune" userId="6274a8bbb080165e" providerId="LiveId" clId="{EA2884A5-0DEA-49A7-921A-FC89F3BD0C26}" dt="2023-10-13T09:34:52.418" v="7"/>
          <ac:picMkLst>
            <pc:docMk/>
            <pc:sldMk cId="0" sldId="263"/>
            <ac:picMk id="20483" creationId="{00000000-0000-0000-0000-000000000000}"/>
          </ac:picMkLst>
        </pc:picChg>
      </pc:sldChg>
      <pc:sldChg chg="del">
        <pc:chgData name="akash haigune" userId="6274a8bbb080165e" providerId="LiveId" clId="{EA2884A5-0DEA-49A7-921A-FC89F3BD0C26}" dt="2023-10-13T09:58:06.583" v="85" actId="47"/>
        <pc:sldMkLst>
          <pc:docMk/>
          <pc:sldMk cId="0" sldId="265"/>
        </pc:sldMkLst>
      </pc:sldChg>
      <pc:sldChg chg="modSp mod">
        <pc:chgData name="akash haigune" userId="6274a8bbb080165e" providerId="LiveId" clId="{EA2884A5-0DEA-49A7-921A-FC89F3BD0C26}" dt="2023-10-13T10:28:34.354" v="126" actId="1076"/>
        <pc:sldMkLst>
          <pc:docMk/>
          <pc:sldMk cId="0" sldId="266"/>
        </pc:sldMkLst>
        <pc:spChg chg="mod">
          <ac:chgData name="akash haigune" userId="6274a8bbb080165e" providerId="LiveId" clId="{EA2884A5-0DEA-49A7-921A-FC89F3BD0C26}" dt="2023-10-13T10:28:30.813" v="125" actId="1076"/>
          <ac:spMkLst>
            <pc:docMk/>
            <pc:sldMk cId="0" sldId="266"/>
            <ac:spMk id="3" creationId="{00000000-0000-0000-0000-000000000000}"/>
          </ac:spMkLst>
        </pc:spChg>
        <pc:spChg chg="mod">
          <ac:chgData name="akash haigune" userId="6274a8bbb080165e" providerId="LiveId" clId="{EA2884A5-0DEA-49A7-921A-FC89F3BD0C26}" dt="2023-10-13T10:28:34.354" v="126" actId="1076"/>
          <ac:spMkLst>
            <pc:docMk/>
            <pc:sldMk cId="0" sldId="266"/>
            <ac:spMk id="4" creationId="{00000000-0000-0000-0000-000000000000}"/>
          </ac:spMkLst>
        </pc:spChg>
      </pc:sldChg>
      <pc:sldChg chg="addSp delSp modSp mod">
        <pc:chgData name="akash haigune" userId="6274a8bbb080165e" providerId="LiveId" clId="{EA2884A5-0DEA-49A7-921A-FC89F3BD0C26}" dt="2023-10-13T10:11:54.607" v="99" actId="1076"/>
        <pc:sldMkLst>
          <pc:docMk/>
          <pc:sldMk cId="0" sldId="272"/>
        </pc:sldMkLst>
        <pc:spChg chg="mod">
          <ac:chgData name="akash haigune" userId="6274a8bbb080165e" providerId="LiveId" clId="{EA2884A5-0DEA-49A7-921A-FC89F3BD0C26}" dt="2023-10-13T09:52:10.981" v="54" actId="1076"/>
          <ac:spMkLst>
            <pc:docMk/>
            <pc:sldMk cId="0" sldId="272"/>
            <ac:spMk id="2" creationId="{00000000-0000-0000-0000-000000000000}"/>
          </ac:spMkLst>
        </pc:spChg>
        <pc:spChg chg="add mod">
          <ac:chgData name="akash haigune" userId="6274a8bbb080165e" providerId="LiveId" clId="{EA2884A5-0DEA-49A7-921A-FC89F3BD0C26}" dt="2023-10-13T10:11:54.607" v="99" actId="1076"/>
          <ac:spMkLst>
            <pc:docMk/>
            <pc:sldMk cId="0" sldId="272"/>
            <ac:spMk id="9" creationId="{0FF8B47F-0D68-9E69-9F93-E114E63D342E}"/>
          </ac:spMkLst>
        </pc:spChg>
        <pc:picChg chg="add del mod">
          <ac:chgData name="akash haigune" userId="6274a8bbb080165e" providerId="LiveId" clId="{EA2884A5-0DEA-49A7-921A-FC89F3BD0C26}" dt="2023-10-13T09:55:34.892" v="71" actId="478"/>
          <ac:picMkLst>
            <pc:docMk/>
            <pc:sldMk cId="0" sldId="272"/>
            <ac:picMk id="4" creationId="{5D84834D-B3D8-4C49-34AA-F5D009831600}"/>
          </ac:picMkLst>
        </pc:picChg>
        <pc:picChg chg="add mod">
          <ac:chgData name="akash haigune" userId="6274a8bbb080165e" providerId="LiveId" clId="{EA2884A5-0DEA-49A7-921A-FC89F3BD0C26}" dt="2023-10-13T09:56:04.508" v="77" actId="1076"/>
          <ac:picMkLst>
            <pc:docMk/>
            <pc:sldMk cId="0" sldId="272"/>
            <ac:picMk id="6" creationId="{A612DD3C-EA64-F7A1-351C-E4BC2D4C1DF6}"/>
          </ac:picMkLst>
        </pc:picChg>
        <pc:picChg chg="add mod">
          <ac:chgData name="akash haigune" userId="6274a8bbb080165e" providerId="LiveId" clId="{EA2884A5-0DEA-49A7-921A-FC89F3BD0C26}" dt="2023-10-13T09:56:48.750" v="83" actId="14100"/>
          <ac:picMkLst>
            <pc:docMk/>
            <pc:sldMk cId="0" sldId="272"/>
            <ac:picMk id="8" creationId="{0FF0697A-D8FA-B5C0-5407-4CE593629C7F}"/>
          </ac:picMkLst>
        </pc:picChg>
      </pc:sldChg>
      <pc:sldChg chg="addSp modSp mod">
        <pc:chgData name="akash haigune" userId="6274a8bbb080165e" providerId="LiveId" clId="{EA2884A5-0DEA-49A7-921A-FC89F3BD0C26}" dt="2023-10-13T12:00:12.695" v="175" actId="14100"/>
        <pc:sldMkLst>
          <pc:docMk/>
          <pc:sldMk cId="0" sldId="273"/>
        </pc:sldMkLst>
        <pc:spChg chg="mod">
          <ac:chgData name="akash haigune" userId="6274a8bbb080165e" providerId="LiveId" clId="{EA2884A5-0DEA-49A7-921A-FC89F3BD0C26}" dt="2023-10-13T09:53:06.529" v="60"/>
          <ac:spMkLst>
            <pc:docMk/>
            <pc:sldMk cId="0" sldId="273"/>
            <ac:spMk id="2" creationId="{00000000-0000-0000-0000-000000000000}"/>
          </ac:spMkLst>
        </pc:spChg>
        <pc:spChg chg="add mod">
          <ac:chgData name="akash haigune" userId="6274a8bbb080165e" providerId="LiveId" clId="{EA2884A5-0DEA-49A7-921A-FC89F3BD0C26}" dt="2023-10-13T12:00:12.695" v="175" actId="14100"/>
          <ac:spMkLst>
            <pc:docMk/>
            <pc:sldMk cId="0" sldId="273"/>
            <ac:spMk id="4" creationId="{81A6A40C-C5AB-D7CE-0C6C-D1C23A2DBC14}"/>
          </ac:spMkLst>
        </pc:spChg>
      </pc:sldChg>
      <pc:sldChg chg="addSp delSp modSp mod">
        <pc:chgData name="akash haigune" userId="6274a8bbb080165e" providerId="LiveId" clId="{EA2884A5-0DEA-49A7-921A-FC89F3BD0C26}" dt="2023-10-13T10:01:57.661" v="91" actId="1076"/>
        <pc:sldMkLst>
          <pc:docMk/>
          <pc:sldMk cId="0" sldId="274"/>
        </pc:sldMkLst>
        <pc:spChg chg="mod">
          <ac:chgData name="akash haigune" userId="6274a8bbb080165e" providerId="LiveId" clId="{EA2884A5-0DEA-49A7-921A-FC89F3BD0C26}" dt="2023-10-13T09:53:27.109" v="66" actId="255"/>
          <ac:spMkLst>
            <pc:docMk/>
            <pc:sldMk cId="0" sldId="274"/>
            <ac:spMk id="2" creationId="{00000000-0000-0000-0000-000000000000}"/>
          </ac:spMkLst>
        </pc:spChg>
        <pc:picChg chg="add del mod">
          <ac:chgData name="akash haigune" userId="6274a8bbb080165e" providerId="LiveId" clId="{EA2884A5-0DEA-49A7-921A-FC89F3BD0C26}" dt="2023-10-13T10:01:52.314" v="89" actId="478"/>
          <ac:picMkLst>
            <pc:docMk/>
            <pc:sldMk cId="0" sldId="274"/>
            <ac:picMk id="4" creationId="{B26DF97E-C79D-32F7-1ED7-F7E457D8A0FA}"/>
          </ac:picMkLst>
        </pc:picChg>
        <pc:picChg chg="add mod">
          <ac:chgData name="akash haigune" userId="6274a8bbb080165e" providerId="LiveId" clId="{EA2884A5-0DEA-49A7-921A-FC89F3BD0C26}" dt="2023-10-13T10:01:57.661" v="91" actId="1076"/>
          <ac:picMkLst>
            <pc:docMk/>
            <pc:sldMk cId="0" sldId="274"/>
            <ac:picMk id="6" creationId="{9E25EE39-4B5E-A815-67FF-BC5CF8719250}"/>
          </ac:picMkLst>
        </pc:picChg>
      </pc:sldChg>
      <pc:sldChg chg="modSp mod">
        <pc:chgData name="akash haigune" userId="6274a8bbb080165e" providerId="LiveId" clId="{EA2884A5-0DEA-49A7-921A-FC89F3BD0C26}" dt="2023-10-13T09:31:29.916" v="5" actId="3626"/>
        <pc:sldMkLst>
          <pc:docMk/>
          <pc:sldMk cId="0" sldId="275"/>
        </pc:sldMkLst>
        <pc:spChg chg="mod">
          <ac:chgData name="akash haigune" userId="6274a8bbb080165e" providerId="LiveId" clId="{EA2884A5-0DEA-49A7-921A-FC89F3BD0C26}" dt="2023-10-13T09:31:29.916" v="5" actId="3626"/>
          <ac:spMkLst>
            <pc:docMk/>
            <pc:sldMk cId="0" sldId="275"/>
            <ac:spMk id="7" creationId="{00000000-0000-0000-0000-000000000000}"/>
          </ac:spMkLst>
        </pc:spChg>
      </pc:sldChg>
      <pc:sldChg chg="addSp delSp modSp new mod">
        <pc:chgData name="akash haigune" userId="6274a8bbb080165e" providerId="LiveId" clId="{EA2884A5-0DEA-49A7-921A-FC89F3BD0C26}" dt="2023-10-13T10:46:47.724" v="173" actId="1076"/>
        <pc:sldMkLst>
          <pc:docMk/>
          <pc:sldMk cId="1896880704" sldId="276"/>
        </pc:sldMkLst>
        <pc:spChg chg="add del mod">
          <ac:chgData name="akash haigune" userId="6274a8bbb080165e" providerId="LiveId" clId="{EA2884A5-0DEA-49A7-921A-FC89F3BD0C26}" dt="2023-10-13T10:44:58.877" v="142"/>
          <ac:spMkLst>
            <pc:docMk/>
            <pc:sldMk cId="1896880704" sldId="276"/>
            <ac:spMk id="2" creationId="{C1702636-FCFF-0D24-E1E9-8F0FD946357A}"/>
          </ac:spMkLst>
        </pc:spChg>
        <pc:spChg chg="add mod">
          <ac:chgData name="akash haigune" userId="6274a8bbb080165e" providerId="LiveId" clId="{EA2884A5-0DEA-49A7-921A-FC89F3BD0C26}" dt="2023-10-13T10:46:47.724" v="173" actId="1076"/>
          <ac:spMkLst>
            <pc:docMk/>
            <pc:sldMk cId="1896880704" sldId="276"/>
            <ac:spMk id="3" creationId="{58076A84-D4ED-9997-47FC-C76165AED596}"/>
          </ac:spMkLst>
        </pc:spChg>
        <pc:spChg chg="add del mod">
          <ac:chgData name="akash haigune" userId="6274a8bbb080165e" providerId="LiveId" clId="{EA2884A5-0DEA-49A7-921A-FC89F3BD0C26}" dt="2023-10-13T10:44:16.317" v="131"/>
          <ac:spMkLst>
            <pc:docMk/>
            <pc:sldMk cId="1896880704" sldId="276"/>
            <ac:spMk id="4" creationId="{9B7415C9-F193-B756-01D8-0A31550F5EF0}"/>
          </ac:spMkLst>
        </pc:spChg>
        <pc:spChg chg="add mod">
          <ac:chgData name="akash haigune" userId="6274a8bbb080165e" providerId="LiveId" clId="{EA2884A5-0DEA-49A7-921A-FC89F3BD0C26}" dt="2023-10-13T10:45:43.793" v="162" actId="255"/>
          <ac:spMkLst>
            <pc:docMk/>
            <pc:sldMk cId="1896880704" sldId="276"/>
            <ac:spMk id="5" creationId="{69507F3E-7D92-84E3-60D4-A1DAB4DBA27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EC4A5E-E354-48DB-BFE9-D98F60C86EF4}" type="datetimeFigureOut">
              <a:rPr lang="en-US" smtClean="0"/>
              <a:t>10/13/2023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64B5CD-C2A8-4F17-9D30-C66C35ADFB6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20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6044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6950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33112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76499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77989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18012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0822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06141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965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32914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73520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57146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3298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15655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62065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10/13/2023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24899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travel" TargetMode="External"/><Relationship Id="rId2" Type="http://schemas.openxmlformats.org/officeDocument/2006/relationships/hyperlink" Target="Performance%20Tabulation/performance%20Tabulation1.png" TargetMode="Externa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travel" TargetMode="External"/><Relationship Id="rId2" Type="http://schemas.openxmlformats.org/officeDocument/2006/relationships/hyperlink" Target="Performance%20Tabulation/performance%20Tabulation1.png" TargetMode="Externa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Performance%20Tabulation/performance%20Tabulation1.png" TargetMode="External"/><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hyperlink" Target="../trave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travel" TargetMode="External"/><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Travel%20Final%20pj.ipynb"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d.docs.live.net/6274a8bbb080165e/Desktop/ML-Proj/travel/travel/Travel-Package-Purchase-Project-using-CICD-Pipeline-main/data/tour_package.csv" TargetMode="External"/><Relationship Id="rId2" Type="http://schemas.openxmlformats.org/officeDocument/2006/relationships/hyperlink" Target="https://www.kaggle.com/datasets/sanamps/tourpackageprediction"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d.docs.live.net/6274a8bbb080165e/Desktop/ML-Proj/travel/travel/Travel%20Final%20pj.ipynb"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countplot_categorical_features/countplot_categorical_features.png" TargetMode="External"/><Relationship Id="rId1" Type="http://schemas.openxmlformats.org/officeDocument/2006/relationships/slideLayout" Target="../slideLayouts/slideLayout7.xml"/><Relationship Id="rId6" Type="http://schemas.openxmlformats.org/officeDocument/2006/relationships/hyperlink" Target="Visulization%20for%20continuous%20column%20with%20Target%20variable" TargetMode="External"/><Relationship Id="rId5" Type="http://schemas.openxmlformats.org/officeDocument/2006/relationships/hyperlink" Target="Visulization%20for%20discrete%20columns%20with%20Target%20variable" TargetMode="External"/><Relationship Id="rId4" Type="http://schemas.openxmlformats.org/officeDocument/2006/relationships/hyperlink" Target="countplot_categorical_features_w_target_variable/countplot_categorical_features_w_target_variable.pn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Boxplot/No-Outliers_boxplot.png" TargetMode="External"/><Relationship Id="rId2" Type="http://schemas.openxmlformats.org/officeDocument/2006/relationships/hyperlink" Target="Boxplot/Outlier_boxplot.png"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245" y="990600"/>
            <a:ext cx="9144000" cy="646331"/>
          </a:xfrm>
          <a:prstGeom prst="rect">
            <a:avLst/>
          </a:prstGeom>
          <a:noFill/>
        </p:spPr>
        <p:txBody>
          <a:bodyPr wrap="square" rtlCol="0">
            <a:spAutoFit/>
          </a:bodyPr>
          <a:lstStyle/>
          <a:p>
            <a:pPr algn="ctr"/>
            <a:r>
              <a:rPr lang="en-US" sz="3600" dirty="0"/>
              <a:t>TOUR PACKAGE PREDICTION</a:t>
            </a:r>
          </a:p>
        </p:txBody>
      </p:sp>
      <p:pic>
        <p:nvPicPr>
          <p:cNvPr id="5" name="Picture 4">
            <a:extLst>
              <a:ext uri="{FF2B5EF4-FFF2-40B4-BE49-F238E27FC236}">
                <a16:creationId xmlns:a16="http://schemas.microsoft.com/office/drawing/2014/main" id="{3D15CDCA-75C2-4FEA-07A5-07349146712F}"/>
              </a:ext>
            </a:extLst>
          </p:cNvPr>
          <p:cNvPicPr>
            <a:picLocks noChangeAspect="1"/>
          </p:cNvPicPr>
          <p:nvPr/>
        </p:nvPicPr>
        <p:blipFill>
          <a:blip r:embed="rId2"/>
          <a:stretch>
            <a:fillRect/>
          </a:stretch>
        </p:blipFill>
        <p:spPr>
          <a:xfrm>
            <a:off x="2133600" y="1775258"/>
            <a:ext cx="5048250" cy="409214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81000"/>
            <a:ext cx="9144000" cy="461665"/>
          </a:xfrm>
          <a:prstGeom prst="rect">
            <a:avLst/>
          </a:prstGeom>
          <a:noFill/>
        </p:spPr>
        <p:txBody>
          <a:bodyPr wrap="square" rtlCol="0">
            <a:spAutoFit/>
          </a:bodyPr>
          <a:lstStyle/>
          <a:p>
            <a:pPr algn="ctr"/>
            <a:r>
              <a:rPr lang="en-US" sz="2400" b="1" dirty="0"/>
              <a:t>MODEL BUILDING AND PERFORMANCE TABULATION</a:t>
            </a:r>
          </a:p>
        </p:txBody>
      </p:sp>
      <p:sp>
        <p:nvSpPr>
          <p:cNvPr id="3" name="TextBox 2"/>
          <p:cNvSpPr txBox="1"/>
          <p:nvPr/>
        </p:nvSpPr>
        <p:spPr>
          <a:xfrm>
            <a:off x="304800" y="1752600"/>
            <a:ext cx="6400800" cy="1938992"/>
          </a:xfrm>
          <a:prstGeom prst="rect">
            <a:avLst/>
          </a:prstGeom>
          <a:noFill/>
        </p:spPr>
        <p:txBody>
          <a:bodyPr wrap="square" rtlCol="0">
            <a:spAutoFit/>
          </a:bodyPr>
          <a:lstStyle/>
          <a:p>
            <a:r>
              <a:rPr lang="en-US" sz="2000" dirty="0"/>
              <a:t>Here we have build  model on 4 different Algorithms</a:t>
            </a:r>
          </a:p>
          <a:p>
            <a:endParaRPr lang="en-US" sz="2000" dirty="0"/>
          </a:p>
          <a:p>
            <a:pPr>
              <a:buFont typeface="Wingdings" pitchFamily="2" charset="2"/>
              <a:buChar char="Ø"/>
            </a:pPr>
            <a:r>
              <a:rPr lang="en-US" sz="2000" dirty="0"/>
              <a:t> Logistic Regression Algorithm</a:t>
            </a:r>
          </a:p>
          <a:p>
            <a:pPr>
              <a:buFont typeface="Wingdings" pitchFamily="2" charset="2"/>
              <a:buChar char="Ø"/>
            </a:pPr>
            <a:r>
              <a:rPr lang="en-US" sz="2000" dirty="0"/>
              <a:t> Decision Tree Algorithm</a:t>
            </a:r>
          </a:p>
          <a:p>
            <a:pPr>
              <a:buFont typeface="Wingdings" pitchFamily="2" charset="2"/>
              <a:buChar char="Ø"/>
            </a:pPr>
            <a:r>
              <a:rPr lang="en-US" sz="2000" dirty="0"/>
              <a:t> Random Forest Algorithm</a:t>
            </a:r>
          </a:p>
          <a:p>
            <a:pPr>
              <a:buFont typeface="Wingdings" pitchFamily="2" charset="2"/>
              <a:buChar char="Ø"/>
            </a:pPr>
            <a:r>
              <a:rPr lang="en-US" sz="2000" dirty="0"/>
              <a:t> K-Nearest Neighbors Algorithm</a:t>
            </a:r>
          </a:p>
        </p:txBody>
      </p:sp>
      <p:sp>
        <p:nvSpPr>
          <p:cNvPr id="5" name="Rectangle 4"/>
          <p:cNvSpPr/>
          <p:nvPr/>
        </p:nvSpPr>
        <p:spPr>
          <a:xfrm>
            <a:off x="533400" y="5410200"/>
            <a:ext cx="175260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hlinkClick r:id="rId2" action="ppaction://hlinkfile"/>
              </a:rPr>
              <a:t>Performance Metrics</a:t>
            </a:r>
            <a:endParaRPr lang="en-US" dirty="0"/>
          </a:p>
        </p:txBody>
      </p:sp>
      <p:sp>
        <p:nvSpPr>
          <p:cNvPr id="6" name="Rectangle 5"/>
          <p:cNvSpPr/>
          <p:nvPr/>
        </p:nvSpPr>
        <p:spPr>
          <a:xfrm>
            <a:off x="533400" y="4267200"/>
            <a:ext cx="175260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hlinkClick r:id="rId3" action="ppaction://hlinkfile"/>
              </a:rPr>
              <a:t>Models</a:t>
            </a:r>
            <a:endParaRPr lang="en-US" dirty="0"/>
          </a:p>
        </p:txBody>
      </p:sp>
      <p:pic>
        <p:nvPicPr>
          <p:cNvPr id="29697" name="Picture 1"/>
          <p:cNvPicPr>
            <a:picLocks noChangeAspect="1" noChangeArrowheads="1"/>
          </p:cNvPicPr>
          <p:nvPr/>
        </p:nvPicPr>
        <p:blipFill>
          <a:blip r:embed="rId4"/>
          <a:srcRect/>
          <a:stretch>
            <a:fillRect/>
          </a:stretch>
        </p:blipFill>
        <p:spPr bwMode="auto">
          <a:xfrm>
            <a:off x="4191000" y="2133599"/>
            <a:ext cx="4495800" cy="4656337"/>
          </a:xfrm>
          <a:prstGeom prst="rect">
            <a:avLst/>
          </a:prstGeom>
          <a:noFill/>
          <a:ln w="9525">
            <a:noFill/>
            <a:miter lim="800000"/>
            <a:headEnd/>
            <a:tailEnd/>
          </a:ln>
          <a:effectLst/>
        </p:spPr>
      </p:pic>
      <p:sp>
        <p:nvSpPr>
          <p:cNvPr id="8" name="Left Arrow 7"/>
          <p:cNvSpPr/>
          <p:nvPr/>
        </p:nvSpPr>
        <p:spPr>
          <a:xfrm>
            <a:off x="8153400" y="6019800"/>
            <a:ext cx="9906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1"/>
          <p:cNvPicPr>
            <a:picLocks noChangeAspect="1" noChangeArrowheads="1"/>
          </p:cNvPicPr>
          <p:nvPr/>
        </p:nvPicPr>
        <p:blipFill>
          <a:blip r:embed="rId2"/>
          <a:srcRect/>
          <a:stretch>
            <a:fillRect/>
          </a:stretch>
        </p:blipFill>
        <p:spPr bwMode="auto">
          <a:xfrm>
            <a:off x="0" y="838200"/>
            <a:ext cx="9144000" cy="6019800"/>
          </a:xfrm>
          <a:prstGeom prst="rect">
            <a:avLst/>
          </a:prstGeom>
          <a:noFill/>
          <a:ln w="9525">
            <a:noFill/>
            <a:miter lim="800000"/>
            <a:headEnd/>
            <a:tailEnd/>
          </a:ln>
          <a:effectLst/>
        </p:spPr>
      </p:pic>
      <p:sp>
        <p:nvSpPr>
          <p:cNvPr id="2" name="Rectangle 1"/>
          <p:cNvSpPr/>
          <p:nvPr/>
        </p:nvSpPr>
        <p:spPr>
          <a:xfrm>
            <a:off x="0" y="228600"/>
            <a:ext cx="9144000" cy="461665"/>
          </a:xfrm>
          <a:prstGeom prst="rect">
            <a:avLst/>
          </a:prstGeom>
        </p:spPr>
        <p:txBody>
          <a:bodyPr wrap="square">
            <a:spAutoFit/>
          </a:bodyPr>
          <a:lstStyle/>
          <a:p>
            <a:pPr algn="ctr"/>
            <a:r>
              <a:rPr lang="en-US" sz="2400" b="1" dirty="0"/>
              <a:t>HANDLING OF IMBALANCED DATA &amp; STANDARDIZATION OF DATA</a:t>
            </a:r>
          </a:p>
        </p:txBody>
      </p:sp>
      <p:sp>
        <p:nvSpPr>
          <p:cNvPr id="5" name="Left Arrow 4"/>
          <p:cNvSpPr/>
          <p:nvPr/>
        </p:nvSpPr>
        <p:spPr>
          <a:xfrm>
            <a:off x="8153400" y="6019800"/>
            <a:ext cx="9906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04800"/>
            <a:ext cx="9144000" cy="461665"/>
          </a:xfrm>
          <a:prstGeom prst="rect">
            <a:avLst/>
          </a:prstGeom>
          <a:noFill/>
        </p:spPr>
        <p:txBody>
          <a:bodyPr wrap="square" rtlCol="0">
            <a:spAutoFit/>
          </a:bodyPr>
          <a:lstStyle/>
          <a:p>
            <a:pPr algn="ctr"/>
            <a:r>
              <a:rPr lang="en-US" sz="2400" b="1" dirty="0"/>
              <a:t>REBUILDING OF MODEL &amp; PERFORMANCE TABULATION</a:t>
            </a:r>
          </a:p>
        </p:txBody>
      </p:sp>
      <p:sp>
        <p:nvSpPr>
          <p:cNvPr id="3" name="TextBox 2"/>
          <p:cNvSpPr txBox="1"/>
          <p:nvPr/>
        </p:nvSpPr>
        <p:spPr>
          <a:xfrm>
            <a:off x="152400" y="1143000"/>
            <a:ext cx="8763000" cy="1015663"/>
          </a:xfrm>
          <a:prstGeom prst="rect">
            <a:avLst/>
          </a:prstGeom>
          <a:noFill/>
        </p:spPr>
        <p:txBody>
          <a:bodyPr wrap="square" rtlCol="0">
            <a:spAutoFit/>
          </a:bodyPr>
          <a:lstStyle/>
          <a:p>
            <a:pPr algn="just"/>
            <a:r>
              <a:rPr lang="en-US" sz="2000" dirty="0"/>
              <a:t>After handling of imbalanced data and after transforming the data we again rebuild the model and check for its performance but there is not that much difference in the performance of models</a:t>
            </a:r>
          </a:p>
        </p:txBody>
      </p:sp>
      <p:sp>
        <p:nvSpPr>
          <p:cNvPr id="4" name="Rectangle 3"/>
          <p:cNvSpPr/>
          <p:nvPr/>
        </p:nvSpPr>
        <p:spPr>
          <a:xfrm>
            <a:off x="2362200" y="5715000"/>
            <a:ext cx="175260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hlinkClick r:id="rId2" action="ppaction://hlinkfile"/>
              </a:rPr>
              <a:t>Performance Metrics</a:t>
            </a:r>
            <a:endParaRPr lang="en-US" dirty="0"/>
          </a:p>
        </p:txBody>
      </p:sp>
      <p:sp>
        <p:nvSpPr>
          <p:cNvPr id="5" name="Rectangle 4"/>
          <p:cNvSpPr/>
          <p:nvPr/>
        </p:nvSpPr>
        <p:spPr>
          <a:xfrm>
            <a:off x="228600" y="5715000"/>
            <a:ext cx="175260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hlinkClick r:id="rId3" action="ppaction://hlinkfile"/>
              </a:rPr>
              <a:t>Models</a:t>
            </a:r>
            <a:endParaRPr lang="en-US" dirty="0"/>
          </a:p>
        </p:txBody>
      </p:sp>
      <p:pic>
        <p:nvPicPr>
          <p:cNvPr id="27649" name="Picture 1"/>
          <p:cNvPicPr>
            <a:picLocks noChangeAspect="1" noChangeArrowheads="1"/>
          </p:cNvPicPr>
          <p:nvPr/>
        </p:nvPicPr>
        <p:blipFill>
          <a:blip r:embed="rId4"/>
          <a:srcRect/>
          <a:stretch>
            <a:fillRect/>
          </a:stretch>
        </p:blipFill>
        <p:spPr bwMode="auto">
          <a:xfrm>
            <a:off x="685800" y="2286000"/>
            <a:ext cx="7696200" cy="3014004"/>
          </a:xfrm>
          <a:prstGeom prst="rect">
            <a:avLst/>
          </a:prstGeom>
          <a:noFill/>
          <a:ln w="9525">
            <a:noFill/>
            <a:miter lim="800000"/>
            <a:headEnd/>
            <a:tailEnd/>
          </a:ln>
          <a:effectLst/>
        </p:spPr>
      </p:pic>
      <p:sp>
        <p:nvSpPr>
          <p:cNvPr id="7" name="Left Arrow 6"/>
          <p:cNvSpPr/>
          <p:nvPr/>
        </p:nvSpPr>
        <p:spPr>
          <a:xfrm>
            <a:off x="8153400" y="6019800"/>
            <a:ext cx="9906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04800"/>
            <a:ext cx="9144000" cy="461665"/>
          </a:xfrm>
          <a:prstGeom prst="rect">
            <a:avLst/>
          </a:prstGeom>
          <a:noFill/>
        </p:spPr>
        <p:txBody>
          <a:bodyPr wrap="square" rtlCol="0">
            <a:spAutoFit/>
          </a:bodyPr>
          <a:lstStyle/>
          <a:p>
            <a:pPr algn="ctr"/>
            <a:r>
              <a:rPr lang="en-US" sz="2400" b="1" dirty="0"/>
              <a:t>TUNING OF MODEL &amp; PERFORMANCE TABULATION</a:t>
            </a:r>
          </a:p>
        </p:txBody>
      </p:sp>
      <p:sp>
        <p:nvSpPr>
          <p:cNvPr id="3" name="TextBox 2"/>
          <p:cNvSpPr txBox="1"/>
          <p:nvPr/>
        </p:nvSpPr>
        <p:spPr>
          <a:xfrm>
            <a:off x="304800" y="1219200"/>
            <a:ext cx="8686800" cy="1015663"/>
          </a:xfrm>
          <a:prstGeom prst="rect">
            <a:avLst/>
          </a:prstGeom>
          <a:noFill/>
        </p:spPr>
        <p:txBody>
          <a:bodyPr wrap="square" rtlCol="0">
            <a:spAutoFit/>
          </a:bodyPr>
          <a:lstStyle/>
          <a:p>
            <a:r>
              <a:rPr lang="en-US" sz="2000" dirty="0"/>
              <a:t>As there is no effect of handling the imbalance data and the data transformation in order to get better performance here we try to tuned the model by hyper parameter tuning. </a:t>
            </a:r>
          </a:p>
        </p:txBody>
      </p:sp>
      <p:pic>
        <p:nvPicPr>
          <p:cNvPr id="26625" name="Picture 1"/>
          <p:cNvPicPr>
            <a:picLocks noChangeAspect="1" noChangeArrowheads="1"/>
          </p:cNvPicPr>
          <p:nvPr/>
        </p:nvPicPr>
        <p:blipFill>
          <a:blip r:embed="rId2"/>
          <a:srcRect/>
          <a:stretch>
            <a:fillRect/>
          </a:stretch>
        </p:blipFill>
        <p:spPr bwMode="auto">
          <a:xfrm>
            <a:off x="381000" y="2209800"/>
            <a:ext cx="8419431" cy="3505200"/>
          </a:xfrm>
          <a:prstGeom prst="rect">
            <a:avLst/>
          </a:prstGeom>
          <a:noFill/>
          <a:ln w="9525">
            <a:noFill/>
            <a:miter lim="800000"/>
            <a:headEnd/>
            <a:tailEnd/>
          </a:ln>
          <a:effectLst/>
        </p:spPr>
      </p:pic>
      <p:sp>
        <p:nvSpPr>
          <p:cNvPr id="6" name="Rectangle 5"/>
          <p:cNvSpPr/>
          <p:nvPr/>
        </p:nvSpPr>
        <p:spPr>
          <a:xfrm>
            <a:off x="2438400" y="5867400"/>
            <a:ext cx="175260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hlinkClick r:id="rId3" action="ppaction://hlinkfile"/>
              </a:rPr>
              <a:t>Performance Metrics</a:t>
            </a:r>
            <a:endParaRPr lang="en-US" dirty="0"/>
          </a:p>
        </p:txBody>
      </p:sp>
      <p:sp>
        <p:nvSpPr>
          <p:cNvPr id="7" name="Rectangle 6"/>
          <p:cNvSpPr/>
          <p:nvPr/>
        </p:nvSpPr>
        <p:spPr>
          <a:xfrm>
            <a:off x="304800" y="5867400"/>
            <a:ext cx="175260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hlinkClick r:id="rId4" action="ppaction://hlinkfile"/>
              </a:rPr>
              <a:t>Models</a:t>
            </a:r>
            <a:endParaRPr lang="en-US" dirty="0"/>
          </a:p>
        </p:txBody>
      </p:sp>
      <p:sp>
        <p:nvSpPr>
          <p:cNvPr id="8" name="Left Arrow 7"/>
          <p:cNvSpPr/>
          <p:nvPr/>
        </p:nvSpPr>
        <p:spPr>
          <a:xfrm>
            <a:off x="8153400" y="6019800"/>
            <a:ext cx="9906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81000"/>
            <a:ext cx="9144000" cy="461665"/>
          </a:xfrm>
          <a:prstGeom prst="rect">
            <a:avLst/>
          </a:prstGeom>
          <a:noFill/>
        </p:spPr>
        <p:txBody>
          <a:bodyPr wrap="square" rtlCol="0">
            <a:spAutoFit/>
          </a:bodyPr>
          <a:lstStyle/>
          <a:p>
            <a:pPr algn="ctr"/>
            <a:r>
              <a:rPr lang="en-US" sz="2400" b="1" dirty="0"/>
              <a:t>SELECTING BEST MODEL &amp; MODEL SAVING</a:t>
            </a:r>
          </a:p>
        </p:txBody>
      </p:sp>
      <p:pic>
        <p:nvPicPr>
          <p:cNvPr id="25601" name="Picture 1"/>
          <p:cNvPicPr>
            <a:picLocks noChangeAspect="1" noChangeArrowheads="1"/>
          </p:cNvPicPr>
          <p:nvPr/>
        </p:nvPicPr>
        <p:blipFill>
          <a:blip r:embed="rId2"/>
          <a:srcRect/>
          <a:stretch>
            <a:fillRect/>
          </a:stretch>
        </p:blipFill>
        <p:spPr bwMode="auto">
          <a:xfrm>
            <a:off x="0" y="1066800"/>
            <a:ext cx="9144000" cy="1882775"/>
          </a:xfrm>
          <a:prstGeom prst="rect">
            <a:avLst/>
          </a:prstGeom>
          <a:noFill/>
          <a:ln w="9525">
            <a:noFill/>
            <a:miter lim="800000"/>
            <a:headEnd/>
            <a:tailEnd/>
          </a:ln>
          <a:effectLst/>
        </p:spPr>
      </p:pic>
      <p:sp>
        <p:nvSpPr>
          <p:cNvPr id="4" name="TextBox 3"/>
          <p:cNvSpPr txBox="1"/>
          <p:nvPr/>
        </p:nvSpPr>
        <p:spPr>
          <a:xfrm>
            <a:off x="228600" y="3048000"/>
            <a:ext cx="8686800" cy="1754326"/>
          </a:xfrm>
          <a:prstGeom prst="rect">
            <a:avLst/>
          </a:prstGeom>
          <a:noFill/>
        </p:spPr>
        <p:txBody>
          <a:bodyPr wrap="square" rtlCol="0">
            <a:spAutoFit/>
          </a:bodyPr>
          <a:lstStyle/>
          <a:p>
            <a:r>
              <a:rPr lang="en-US" dirty="0"/>
              <a:t>In terms of accuracy and precision the K-Nearest Neighbor model works better and gives good training and testing accuracy .</a:t>
            </a:r>
          </a:p>
          <a:p>
            <a:endParaRPr lang="en-US" dirty="0"/>
          </a:p>
          <a:p>
            <a:r>
              <a:rPr lang="en-US" dirty="0"/>
              <a:t>So we selected the best model as  a K-Nearest Neighbor and we also checked for the RandomizedsearchCV which automatically selects the best model it also select the best model as KNN</a:t>
            </a:r>
          </a:p>
        </p:txBody>
      </p:sp>
      <p:pic>
        <p:nvPicPr>
          <p:cNvPr id="25602" name="Picture 2">
            <a:hlinkClick r:id="rId3" action="ppaction://hlinkfile"/>
          </p:cNvPr>
          <p:cNvPicPr>
            <a:picLocks noChangeAspect="1" noChangeArrowheads="1"/>
          </p:cNvPicPr>
          <p:nvPr/>
        </p:nvPicPr>
        <p:blipFill>
          <a:blip r:embed="rId4"/>
          <a:srcRect/>
          <a:stretch>
            <a:fillRect/>
          </a:stretch>
        </p:blipFill>
        <p:spPr bwMode="auto">
          <a:xfrm>
            <a:off x="152400" y="4876800"/>
            <a:ext cx="6032833" cy="1981200"/>
          </a:xfrm>
          <a:prstGeom prst="rect">
            <a:avLst/>
          </a:prstGeom>
          <a:noFill/>
          <a:ln w="9525">
            <a:noFill/>
            <a:miter lim="800000"/>
            <a:headEnd/>
            <a:tailEnd/>
          </a:ln>
          <a:effectLst/>
        </p:spPr>
      </p:pic>
      <p:sp>
        <p:nvSpPr>
          <p:cNvPr id="6" name="Left Arrow 5"/>
          <p:cNvSpPr/>
          <p:nvPr/>
        </p:nvSpPr>
        <p:spPr>
          <a:xfrm>
            <a:off x="8153400" y="6019800"/>
            <a:ext cx="9906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73" y="609600"/>
            <a:ext cx="9144000" cy="461665"/>
          </a:xfrm>
          <a:prstGeom prst="rect">
            <a:avLst/>
          </a:prstGeom>
          <a:noFill/>
        </p:spPr>
        <p:txBody>
          <a:bodyPr wrap="square" rtlCol="0">
            <a:spAutoFit/>
          </a:bodyPr>
          <a:lstStyle/>
          <a:p>
            <a:pPr algn="ctr"/>
            <a:r>
              <a:rPr lang="en-US" sz="2400" b="1" dirty="0"/>
              <a:t>CLOUD DEPLOYMENT</a:t>
            </a:r>
          </a:p>
        </p:txBody>
      </p:sp>
      <p:pic>
        <p:nvPicPr>
          <p:cNvPr id="6" name="Picture 5">
            <a:extLst>
              <a:ext uri="{FF2B5EF4-FFF2-40B4-BE49-F238E27FC236}">
                <a16:creationId xmlns:a16="http://schemas.microsoft.com/office/drawing/2014/main" id="{A612DD3C-EA64-F7A1-351C-E4BC2D4C1DF6}"/>
              </a:ext>
            </a:extLst>
          </p:cNvPr>
          <p:cNvPicPr>
            <a:picLocks noChangeAspect="1"/>
          </p:cNvPicPr>
          <p:nvPr/>
        </p:nvPicPr>
        <p:blipFill>
          <a:blip r:embed="rId2"/>
          <a:stretch>
            <a:fillRect/>
          </a:stretch>
        </p:blipFill>
        <p:spPr>
          <a:xfrm>
            <a:off x="228600" y="1524000"/>
            <a:ext cx="4571999" cy="2362200"/>
          </a:xfrm>
          <a:prstGeom prst="rect">
            <a:avLst/>
          </a:prstGeom>
        </p:spPr>
      </p:pic>
      <p:pic>
        <p:nvPicPr>
          <p:cNvPr id="8" name="Picture 7">
            <a:extLst>
              <a:ext uri="{FF2B5EF4-FFF2-40B4-BE49-F238E27FC236}">
                <a16:creationId xmlns:a16="http://schemas.microsoft.com/office/drawing/2014/main" id="{0FF0697A-D8FA-B5C0-5407-4CE593629C7F}"/>
              </a:ext>
            </a:extLst>
          </p:cNvPr>
          <p:cNvPicPr>
            <a:picLocks noChangeAspect="1"/>
          </p:cNvPicPr>
          <p:nvPr/>
        </p:nvPicPr>
        <p:blipFill>
          <a:blip r:embed="rId3"/>
          <a:stretch>
            <a:fillRect/>
          </a:stretch>
        </p:blipFill>
        <p:spPr>
          <a:xfrm>
            <a:off x="228599" y="4085960"/>
            <a:ext cx="4571999" cy="2362201"/>
          </a:xfrm>
          <a:prstGeom prst="rect">
            <a:avLst/>
          </a:prstGeom>
        </p:spPr>
      </p:pic>
      <p:sp>
        <p:nvSpPr>
          <p:cNvPr id="9" name="TextBox 8">
            <a:extLst>
              <a:ext uri="{FF2B5EF4-FFF2-40B4-BE49-F238E27FC236}">
                <a16:creationId xmlns:a16="http://schemas.microsoft.com/office/drawing/2014/main" id="{0FF8B47F-0D68-9E69-9F93-E114E63D342E}"/>
              </a:ext>
            </a:extLst>
          </p:cNvPr>
          <p:cNvSpPr txBox="1"/>
          <p:nvPr/>
        </p:nvSpPr>
        <p:spPr>
          <a:xfrm>
            <a:off x="5029200" y="2397364"/>
            <a:ext cx="3276599" cy="2862322"/>
          </a:xfrm>
          <a:prstGeom prst="rect">
            <a:avLst/>
          </a:prstGeom>
          <a:noFill/>
        </p:spPr>
        <p:txBody>
          <a:bodyPr wrap="square" rtlCol="0">
            <a:spAutoFit/>
          </a:bodyPr>
          <a:lstStyle/>
          <a:p>
            <a:pPr algn="just"/>
            <a:r>
              <a:rPr lang="en-US" sz="2000" b="1" i="0" dirty="0">
                <a:solidFill>
                  <a:srgbClr val="374151"/>
                </a:solidFill>
                <a:effectLst/>
                <a:latin typeface="Söhne"/>
              </a:rPr>
              <a:t>Cloud deployment in machine learning projects involves hosting and running machine learning models and applications on cloud-based infrastructure, making them accessible over the internet for scalability and accessibility.</a:t>
            </a:r>
            <a:endParaRPr lang="en-US" sz="20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57200"/>
            <a:ext cx="9144000" cy="461665"/>
          </a:xfrm>
          <a:prstGeom prst="rect">
            <a:avLst/>
          </a:prstGeom>
          <a:noFill/>
        </p:spPr>
        <p:txBody>
          <a:bodyPr wrap="square" rtlCol="0">
            <a:spAutoFit/>
          </a:bodyPr>
          <a:lstStyle/>
          <a:p>
            <a:pPr algn="ctr"/>
            <a:r>
              <a:rPr lang="en-US" sz="2400" dirty="0"/>
              <a:t>DATA INSERTION FOR PREDICTION</a:t>
            </a:r>
          </a:p>
        </p:txBody>
      </p:sp>
      <p:sp>
        <p:nvSpPr>
          <p:cNvPr id="4" name="TextBox 3">
            <a:extLst>
              <a:ext uri="{FF2B5EF4-FFF2-40B4-BE49-F238E27FC236}">
                <a16:creationId xmlns:a16="http://schemas.microsoft.com/office/drawing/2014/main" id="{81A6A40C-C5AB-D7CE-0C6C-D1C23A2DBC14}"/>
              </a:ext>
            </a:extLst>
          </p:cNvPr>
          <p:cNvSpPr txBox="1"/>
          <p:nvPr/>
        </p:nvSpPr>
        <p:spPr>
          <a:xfrm>
            <a:off x="1295400" y="1726034"/>
            <a:ext cx="5583382" cy="3139321"/>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Inter" charset="0"/>
                <a:cs typeface="Arial" pitchFamily="34" charset="0"/>
              </a:rPr>
              <a:t>Observation</a:t>
            </a:r>
            <a:br>
              <a:rPr kumimoji="0" lang="en-US" sz="1800" b="0" i="0" u="none" strike="noStrike" cap="none" normalizeH="0" baseline="0" dirty="0">
                <a:ln>
                  <a:noFill/>
                </a:ln>
                <a:solidFill>
                  <a:schemeClr val="tx1"/>
                </a:solidFill>
                <a:effectLst/>
                <a:latin typeface="Inter" charset="0"/>
                <a:cs typeface="Arial" pitchFamily="34" charset="0"/>
              </a:rPr>
            </a:br>
            <a:r>
              <a:rPr kumimoji="0" lang="en-US" sz="1800" b="0" i="0" u="none" strike="noStrike" cap="none" normalizeH="0" baseline="0" dirty="0">
                <a:ln>
                  <a:noFill/>
                </a:ln>
                <a:solidFill>
                  <a:schemeClr val="tx1"/>
                </a:solidFill>
                <a:effectLst/>
                <a:latin typeface="Inter" charset="0"/>
                <a:cs typeface="Arial" pitchFamily="34" charset="0"/>
              </a:rPr>
              <a:t>Trend for most of the customers who purchased  package:</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a:ln>
                  <a:noFill/>
                </a:ln>
                <a:solidFill>
                  <a:schemeClr val="tx1"/>
                </a:solidFill>
                <a:effectLst/>
                <a:latin typeface="Roboto Mono"/>
                <a:cs typeface="Arial" pitchFamily="34" charset="0"/>
              </a:rPr>
              <a:t>Age Group</a:t>
            </a:r>
            <a:r>
              <a:rPr kumimoji="0" lang="en-US" sz="1800" b="0" i="0" u="none" strike="noStrike" cap="none" normalizeH="0" baseline="0" dirty="0">
                <a:ln>
                  <a:noFill/>
                </a:ln>
                <a:solidFill>
                  <a:schemeClr val="tx1"/>
                </a:solidFill>
                <a:effectLst/>
                <a:latin typeface="Inter" charset="0"/>
                <a:cs typeface="Arial" pitchFamily="34" charset="0"/>
              </a:rPr>
              <a:t>: 42 - 56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a:ln>
                  <a:noFill/>
                </a:ln>
                <a:solidFill>
                  <a:schemeClr val="tx1"/>
                </a:solidFill>
                <a:effectLst/>
                <a:latin typeface="Roboto Mono"/>
                <a:cs typeface="Arial" pitchFamily="34" charset="0"/>
              </a:rPr>
              <a:t>Contacted by</a:t>
            </a:r>
            <a:r>
              <a:rPr kumimoji="0" lang="en-US" sz="1800" b="0" i="0" u="none" strike="noStrike" cap="none" normalizeH="0" baseline="0" dirty="0">
                <a:ln>
                  <a:noFill/>
                </a:ln>
                <a:solidFill>
                  <a:schemeClr val="tx1"/>
                </a:solidFill>
                <a:effectLst/>
                <a:latin typeface="Inter" charset="0"/>
                <a:cs typeface="Arial" pitchFamily="34" charset="0"/>
              </a:rPr>
              <a:t>: Self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a:ln>
                  <a:noFill/>
                </a:ln>
                <a:solidFill>
                  <a:schemeClr val="tx1"/>
                </a:solidFill>
                <a:effectLst/>
                <a:latin typeface="Roboto Mono"/>
                <a:cs typeface="Arial" pitchFamily="34" charset="0"/>
              </a:rPr>
              <a:t>Gender</a:t>
            </a:r>
            <a:r>
              <a:rPr kumimoji="0" lang="en-US" sz="1800" b="0" i="0" u="none" strike="noStrike" cap="none" normalizeH="0" baseline="0" dirty="0">
                <a:ln>
                  <a:noFill/>
                </a:ln>
                <a:solidFill>
                  <a:schemeClr val="tx1"/>
                </a:solidFill>
                <a:effectLst/>
                <a:latin typeface="Inter" charset="0"/>
                <a:cs typeface="Arial" pitchFamily="34" charset="0"/>
              </a:rPr>
              <a:t>: Female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a:ln>
                  <a:noFill/>
                </a:ln>
                <a:solidFill>
                  <a:schemeClr val="tx1"/>
                </a:solidFill>
                <a:effectLst/>
                <a:latin typeface="Roboto Mono"/>
                <a:cs typeface="Arial" pitchFamily="34" charset="0"/>
              </a:rPr>
              <a:t>City Tier</a:t>
            </a:r>
            <a:r>
              <a:rPr kumimoji="0" lang="en-US" sz="1800" b="0" i="0" u="none" strike="noStrike" cap="none" normalizeH="0" baseline="0" dirty="0">
                <a:ln>
                  <a:noFill/>
                </a:ln>
                <a:solidFill>
                  <a:schemeClr val="tx1"/>
                </a:solidFill>
                <a:effectLst/>
                <a:latin typeface="Inter" charset="0"/>
                <a:cs typeface="Arial" pitchFamily="34" charset="0"/>
              </a:rPr>
              <a:t>: 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a:ln>
                  <a:noFill/>
                </a:ln>
                <a:solidFill>
                  <a:schemeClr val="tx1"/>
                </a:solidFill>
                <a:effectLst/>
                <a:latin typeface="Roboto Mono"/>
                <a:cs typeface="Arial" pitchFamily="34" charset="0"/>
              </a:rPr>
              <a:t>Occupation</a:t>
            </a:r>
            <a:r>
              <a:rPr kumimoji="0" lang="en-US" sz="1800" b="0" i="0" u="none" strike="noStrike" cap="none" normalizeH="0" baseline="0" dirty="0">
                <a:ln>
                  <a:noFill/>
                </a:ln>
                <a:solidFill>
                  <a:schemeClr val="tx1"/>
                </a:solidFill>
                <a:effectLst/>
                <a:latin typeface="Inter" charset="0"/>
                <a:cs typeface="Arial" pitchFamily="34" charset="0"/>
              </a:rPr>
              <a:t>: Small Business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a:ln>
                  <a:noFill/>
                </a:ln>
                <a:solidFill>
                  <a:schemeClr val="tx1"/>
                </a:solidFill>
                <a:effectLst/>
                <a:latin typeface="Roboto Mono"/>
                <a:cs typeface="Arial" pitchFamily="34" charset="0"/>
              </a:rPr>
              <a:t>Number of Persons Visiting</a:t>
            </a:r>
            <a:r>
              <a:rPr kumimoji="0" lang="en-US" sz="1800" b="0" i="0" u="none" strike="noStrike" cap="none" normalizeH="0" baseline="0" dirty="0">
                <a:ln>
                  <a:noFill/>
                </a:ln>
                <a:solidFill>
                  <a:schemeClr val="tx1"/>
                </a:solidFill>
                <a:effectLst/>
                <a:latin typeface="Inter" charset="0"/>
                <a:cs typeface="Arial" pitchFamily="34" charset="0"/>
              </a:rPr>
              <a:t>: 2 - 3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a:ln>
                  <a:noFill/>
                </a:ln>
                <a:solidFill>
                  <a:schemeClr val="tx1"/>
                </a:solidFill>
                <a:effectLst/>
                <a:latin typeface="Roboto Mono"/>
                <a:cs typeface="Arial" pitchFamily="34" charset="0"/>
              </a:rPr>
              <a:t>Marital Status</a:t>
            </a:r>
            <a:r>
              <a:rPr kumimoji="0" lang="en-US" sz="1800" b="0" i="0" u="none" strike="noStrike" cap="none" normalizeH="0" baseline="0" dirty="0">
                <a:ln>
                  <a:noFill/>
                </a:ln>
                <a:solidFill>
                  <a:schemeClr val="tx1"/>
                </a:solidFill>
                <a:effectLst/>
                <a:latin typeface="Inter" charset="0"/>
                <a:cs typeface="Arial" pitchFamily="34" charset="0"/>
              </a:rPr>
              <a:t>: Single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a:ln>
                  <a:noFill/>
                </a:ln>
                <a:solidFill>
                  <a:schemeClr val="tx1"/>
                </a:solidFill>
                <a:effectLst/>
                <a:latin typeface="Roboto Mono"/>
                <a:cs typeface="Arial" pitchFamily="34" charset="0"/>
              </a:rPr>
              <a:t>Designation</a:t>
            </a:r>
            <a:r>
              <a:rPr kumimoji="0" lang="en-US" sz="1800" b="0" i="0" u="none" strike="noStrike" cap="none" normalizeH="0" baseline="0" dirty="0">
                <a:ln>
                  <a:noFill/>
                </a:ln>
                <a:solidFill>
                  <a:schemeClr val="tx1"/>
                </a:solidFill>
                <a:effectLst/>
                <a:latin typeface="Inter" charset="0"/>
                <a:cs typeface="Arial" pitchFamily="34" charset="0"/>
              </a:rPr>
              <a:t>: VP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a:ln>
                  <a:noFill/>
                </a:ln>
                <a:solidFill>
                  <a:schemeClr val="tx1"/>
                </a:solidFill>
                <a:effectLst/>
                <a:latin typeface="Roboto Mono"/>
                <a:cs typeface="Arial" pitchFamily="34" charset="0"/>
              </a:rPr>
              <a:t>Monthly Income Mean</a:t>
            </a:r>
            <a:r>
              <a:rPr kumimoji="0" lang="en-US" sz="1800" b="0" i="0" u="none" strike="noStrike" cap="none" normalizeH="0" baseline="0" dirty="0">
                <a:ln>
                  <a:noFill/>
                </a:ln>
                <a:solidFill>
                  <a:schemeClr val="tx1"/>
                </a:solidFill>
                <a:effectLst/>
                <a:latin typeface="Inter" charset="0"/>
                <a:cs typeface="Arial" pitchFamily="34" charset="0"/>
              </a:rPr>
              <a:t>: ~35K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33400"/>
            <a:ext cx="9144000" cy="461665"/>
          </a:xfrm>
          <a:prstGeom prst="rect">
            <a:avLst/>
          </a:prstGeom>
          <a:noFill/>
        </p:spPr>
        <p:txBody>
          <a:bodyPr wrap="square" rtlCol="0">
            <a:spAutoFit/>
          </a:bodyPr>
          <a:lstStyle/>
          <a:p>
            <a:pPr algn="ctr"/>
            <a:r>
              <a:rPr lang="en-US" sz="2400" dirty="0"/>
              <a:t>PREDICTION</a:t>
            </a:r>
          </a:p>
        </p:txBody>
      </p:sp>
      <p:pic>
        <p:nvPicPr>
          <p:cNvPr id="6" name="Picture 5">
            <a:extLst>
              <a:ext uri="{FF2B5EF4-FFF2-40B4-BE49-F238E27FC236}">
                <a16:creationId xmlns:a16="http://schemas.microsoft.com/office/drawing/2014/main" id="{9E25EE39-4B5E-A815-67FF-BC5CF8719250}"/>
              </a:ext>
            </a:extLst>
          </p:cNvPr>
          <p:cNvPicPr>
            <a:picLocks noChangeAspect="1"/>
          </p:cNvPicPr>
          <p:nvPr/>
        </p:nvPicPr>
        <p:blipFill>
          <a:blip r:embed="rId2"/>
          <a:stretch>
            <a:fillRect/>
          </a:stretch>
        </p:blipFill>
        <p:spPr>
          <a:xfrm>
            <a:off x="0" y="1600200"/>
            <a:ext cx="9144000" cy="492284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58076A84-D4ED-9997-47FC-C76165AED596}"/>
              </a:ext>
            </a:extLst>
          </p:cNvPr>
          <p:cNvSpPr>
            <a:spLocks noChangeArrowheads="1"/>
          </p:cNvSpPr>
          <p:nvPr/>
        </p:nvSpPr>
        <p:spPr bwMode="auto">
          <a:xfrm rot="10800000" flipV="1">
            <a:off x="723900" y="1447800"/>
            <a:ext cx="7696200" cy="4708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Designation, Passport, City Tier , Martial status, Occupation are most important features. Income and Age can also be looked into, some of the models have given higher importance to these.</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Gender, number of children visiting, owning a car appears to be insignificant.</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Customers with Designation as Manager &amp; Executive should be the target customers for the company.</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Customers who have passport and are from tier 3 city and are single or unmarried, have large business, have higher chances of taking new package.</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Customers monthly income in range of 15000- 25000, and age range 18-30, prefer 5 star properties also have higher chances of taking new package based on EDA.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69507F3E-7D92-84E3-60D4-A1DAB4DBA278}"/>
              </a:ext>
            </a:extLst>
          </p:cNvPr>
          <p:cNvSpPr txBox="1"/>
          <p:nvPr/>
        </p:nvSpPr>
        <p:spPr>
          <a:xfrm>
            <a:off x="0" y="803976"/>
            <a:ext cx="9144000" cy="461665"/>
          </a:xfrm>
          <a:prstGeom prst="rect">
            <a:avLst/>
          </a:prstGeom>
          <a:noFill/>
        </p:spPr>
        <p:txBody>
          <a:bodyPr wrap="square" rtlCol="0">
            <a:spAutoFit/>
          </a:bodyPr>
          <a:lstStyle/>
          <a:p>
            <a:pPr algn="ctr"/>
            <a:r>
              <a:rPr lang="en-US" sz="2400" b="1" dirty="0"/>
              <a:t>CONCLUSION</a:t>
            </a:r>
          </a:p>
        </p:txBody>
      </p:sp>
    </p:spTree>
    <p:extLst>
      <p:ext uri="{BB962C8B-B14F-4D97-AF65-F5344CB8AC3E}">
        <p14:creationId xmlns:p14="http://schemas.microsoft.com/office/powerpoint/2010/main" val="1896880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762909"/>
            <a:ext cx="8382000" cy="4801314"/>
          </a:xfrm>
          <a:prstGeom prst="rect">
            <a:avLst/>
          </a:prstGeom>
          <a:noFill/>
        </p:spPr>
        <p:txBody>
          <a:bodyPr wrap="square" rtlCol="0">
            <a:spAutoFit/>
          </a:bodyPr>
          <a:lstStyle/>
          <a:p>
            <a:r>
              <a:rPr lang="en-US" dirty="0"/>
              <a:t>Tourism is one of the most rapidly growing global industries and tourism forecasting is becoming an increasingly important activity in planning and managing the industry.</a:t>
            </a:r>
          </a:p>
          <a:p>
            <a:r>
              <a:rPr lang="en-US" dirty="0"/>
              <a:t>Because of high fluctuations of tourism demand, accurate predictions of purchase of travel packages are of high importance for tourism organizations.</a:t>
            </a:r>
          </a:p>
          <a:p>
            <a:r>
              <a:rPr lang="en-US" dirty="0"/>
              <a:t>The goal is to predict whether the customer will purchase the travel or not.</a:t>
            </a:r>
          </a:p>
          <a:p>
            <a:endParaRPr lang="en-US" dirty="0"/>
          </a:p>
          <a:p>
            <a:r>
              <a:rPr lang="en-US" b="1" dirty="0"/>
              <a:t>Approach: </a:t>
            </a:r>
          </a:p>
          <a:p>
            <a:endParaRPr lang="en-US" b="1" dirty="0"/>
          </a:p>
          <a:p>
            <a:r>
              <a:rPr lang="en-US" dirty="0"/>
              <a:t>The classical machine learning tasks like Data Exploration, Data Cleaning,</a:t>
            </a:r>
          </a:p>
          <a:p>
            <a:r>
              <a:rPr lang="en-US" dirty="0"/>
              <a:t>Feature Engineering, Model Building and Model Testing. Try out different machine learning algorithms that’s best fit for the above case.</a:t>
            </a:r>
          </a:p>
          <a:p>
            <a:endParaRPr lang="en-US" dirty="0"/>
          </a:p>
          <a:p>
            <a:r>
              <a:rPr lang="en-US" dirty="0"/>
              <a:t>We need to analyze the customers' data and information to provide recommendations to the Policy Maker and Marketing Team and also build a model to predict the potential customer who is going to purchase the travel package.</a:t>
            </a:r>
          </a:p>
        </p:txBody>
      </p:sp>
      <p:sp>
        <p:nvSpPr>
          <p:cNvPr id="2" name="TextBox 1">
            <a:extLst>
              <a:ext uri="{FF2B5EF4-FFF2-40B4-BE49-F238E27FC236}">
                <a16:creationId xmlns:a16="http://schemas.microsoft.com/office/drawing/2014/main" id="{34815A99-E60B-4B84-A271-BBE08689096D}"/>
              </a:ext>
            </a:extLst>
          </p:cNvPr>
          <p:cNvSpPr txBox="1"/>
          <p:nvPr/>
        </p:nvSpPr>
        <p:spPr>
          <a:xfrm>
            <a:off x="76200" y="0"/>
            <a:ext cx="4724400" cy="738664"/>
          </a:xfrm>
          <a:prstGeom prst="rect">
            <a:avLst/>
          </a:prstGeom>
          <a:noFill/>
        </p:spPr>
        <p:txBody>
          <a:bodyPr wrap="square" rtlCol="0">
            <a:spAutoFit/>
          </a:bodyPr>
          <a:lstStyle/>
          <a:p>
            <a:r>
              <a:rPr lang="en-US" sz="2400" dirty="0"/>
              <a:t>PROBLEM STATEMENT: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hlinkClick r:id="rId2" action="ppaction://hlinkfile"/>
          </p:cNvPr>
          <p:cNvSpPr/>
          <p:nvPr/>
        </p:nvSpPr>
        <p:spPr>
          <a:xfrm>
            <a:off x="0" y="10668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 collection and Insertion</a:t>
            </a:r>
          </a:p>
        </p:txBody>
      </p:sp>
      <p:sp>
        <p:nvSpPr>
          <p:cNvPr id="3" name="Rectangle 2"/>
          <p:cNvSpPr/>
          <p:nvPr/>
        </p:nvSpPr>
        <p:spPr>
          <a:xfrm>
            <a:off x="2133600" y="10668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Understanding Of Data </a:t>
            </a:r>
          </a:p>
        </p:txBody>
      </p:sp>
      <p:sp>
        <p:nvSpPr>
          <p:cNvPr id="4" name="Rectangle 3"/>
          <p:cNvSpPr/>
          <p:nvPr/>
        </p:nvSpPr>
        <p:spPr>
          <a:xfrm>
            <a:off x="6400800" y="10668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a:p>
            <a:pPr algn="ctr"/>
            <a:r>
              <a:rPr lang="en-US" dirty="0"/>
              <a:t>Data</a:t>
            </a:r>
            <a:r>
              <a:rPr lang="en-US" b="1" dirty="0"/>
              <a:t> </a:t>
            </a:r>
            <a:r>
              <a:rPr lang="en-US" dirty="0"/>
              <a:t>Visualization</a:t>
            </a:r>
          </a:p>
          <a:p>
            <a:pPr algn="ctr"/>
            <a:endParaRPr lang="en-US" dirty="0"/>
          </a:p>
        </p:txBody>
      </p:sp>
      <p:sp>
        <p:nvSpPr>
          <p:cNvPr id="6" name="Rectangle 5"/>
          <p:cNvSpPr/>
          <p:nvPr/>
        </p:nvSpPr>
        <p:spPr>
          <a:xfrm>
            <a:off x="7086600" y="22098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Outlier Detection</a:t>
            </a:r>
          </a:p>
        </p:txBody>
      </p:sp>
      <p:sp>
        <p:nvSpPr>
          <p:cNvPr id="7" name="Rectangle 6"/>
          <p:cNvSpPr/>
          <p:nvPr/>
        </p:nvSpPr>
        <p:spPr>
          <a:xfrm>
            <a:off x="4953000" y="22098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Outlier Treatment</a:t>
            </a:r>
          </a:p>
        </p:txBody>
      </p:sp>
      <p:sp>
        <p:nvSpPr>
          <p:cNvPr id="8" name="Rectangle 7"/>
          <p:cNvSpPr/>
          <p:nvPr/>
        </p:nvSpPr>
        <p:spPr>
          <a:xfrm>
            <a:off x="4267200" y="10668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pre-processing</a:t>
            </a:r>
          </a:p>
        </p:txBody>
      </p:sp>
      <p:sp>
        <p:nvSpPr>
          <p:cNvPr id="9" name="Rectangle 8"/>
          <p:cNvSpPr/>
          <p:nvPr/>
        </p:nvSpPr>
        <p:spPr>
          <a:xfrm>
            <a:off x="2819400" y="22098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Building</a:t>
            </a:r>
          </a:p>
        </p:txBody>
      </p:sp>
      <p:sp>
        <p:nvSpPr>
          <p:cNvPr id="10" name="Rectangle 9"/>
          <p:cNvSpPr/>
          <p:nvPr/>
        </p:nvSpPr>
        <p:spPr>
          <a:xfrm>
            <a:off x="685800" y="22098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Performance Tabulation</a:t>
            </a:r>
          </a:p>
        </p:txBody>
      </p:sp>
      <p:sp>
        <p:nvSpPr>
          <p:cNvPr id="11" name="Rectangle 10"/>
          <p:cNvSpPr/>
          <p:nvPr/>
        </p:nvSpPr>
        <p:spPr>
          <a:xfrm>
            <a:off x="0" y="34290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Handling of imbalanced data</a:t>
            </a:r>
          </a:p>
        </p:txBody>
      </p:sp>
      <p:sp>
        <p:nvSpPr>
          <p:cNvPr id="12" name="Rectangle 11"/>
          <p:cNvSpPr/>
          <p:nvPr/>
        </p:nvSpPr>
        <p:spPr>
          <a:xfrm>
            <a:off x="2133600" y="34290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Standardizing of Data</a:t>
            </a:r>
          </a:p>
        </p:txBody>
      </p:sp>
      <p:sp>
        <p:nvSpPr>
          <p:cNvPr id="13" name="Rectangle 12"/>
          <p:cNvSpPr/>
          <p:nvPr/>
        </p:nvSpPr>
        <p:spPr>
          <a:xfrm>
            <a:off x="4267200" y="34290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Rebuilding of Model</a:t>
            </a:r>
          </a:p>
        </p:txBody>
      </p:sp>
      <p:sp>
        <p:nvSpPr>
          <p:cNvPr id="14" name="Rectangle 13"/>
          <p:cNvSpPr/>
          <p:nvPr/>
        </p:nvSpPr>
        <p:spPr>
          <a:xfrm>
            <a:off x="6400800" y="34290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Performance Tabulation</a:t>
            </a:r>
          </a:p>
        </p:txBody>
      </p:sp>
      <p:sp>
        <p:nvSpPr>
          <p:cNvPr id="15" name="Rectangle 14"/>
          <p:cNvSpPr/>
          <p:nvPr/>
        </p:nvSpPr>
        <p:spPr>
          <a:xfrm>
            <a:off x="7086600" y="45720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Tuning of model</a:t>
            </a:r>
          </a:p>
        </p:txBody>
      </p:sp>
      <p:sp>
        <p:nvSpPr>
          <p:cNvPr id="16" name="Rectangle 15"/>
          <p:cNvSpPr/>
          <p:nvPr/>
        </p:nvSpPr>
        <p:spPr>
          <a:xfrm>
            <a:off x="4953000" y="45720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Performance Tabulation</a:t>
            </a:r>
          </a:p>
        </p:txBody>
      </p:sp>
      <p:sp>
        <p:nvSpPr>
          <p:cNvPr id="18" name="Rectangle 17"/>
          <p:cNvSpPr/>
          <p:nvPr/>
        </p:nvSpPr>
        <p:spPr>
          <a:xfrm>
            <a:off x="2819400" y="45720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Selecting Best Model</a:t>
            </a:r>
          </a:p>
        </p:txBody>
      </p:sp>
      <p:sp>
        <p:nvSpPr>
          <p:cNvPr id="19" name="Rectangle 18"/>
          <p:cNvSpPr/>
          <p:nvPr/>
        </p:nvSpPr>
        <p:spPr>
          <a:xfrm>
            <a:off x="685800" y="45720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Saving</a:t>
            </a:r>
          </a:p>
        </p:txBody>
      </p:sp>
      <p:sp>
        <p:nvSpPr>
          <p:cNvPr id="20" name="Rectangle 19"/>
          <p:cNvSpPr/>
          <p:nvPr/>
        </p:nvSpPr>
        <p:spPr>
          <a:xfrm>
            <a:off x="0" y="57912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Cloud deployment</a:t>
            </a:r>
          </a:p>
        </p:txBody>
      </p:sp>
      <p:sp>
        <p:nvSpPr>
          <p:cNvPr id="21" name="Rectangle 20"/>
          <p:cNvSpPr/>
          <p:nvPr/>
        </p:nvSpPr>
        <p:spPr>
          <a:xfrm>
            <a:off x="2133600" y="57912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insertion for prediction</a:t>
            </a:r>
          </a:p>
        </p:txBody>
      </p:sp>
      <p:sp>
        <p:nvSpPr>
          <p:cNvPr id="22" name="Rectangle 21"/>
          <p:cNvSpPr/>
          <p:nvPr/>
        </p:nvSpPr>
        <p:spPr>
          <a:xfrm>
            <a:off x="4267200" y="57912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Prediction</a:t>
            </a:r>
          </a:p>
        </p:txBody>
      </p:sp>
      <p:sp>
        <p:nvSpPr>
          <p:cNvPr id="23" name="TextBox 22"/>
          <p:cNvSpPr txBox="1"/>
          <p:nvPr/>
        </p:nvSpPr>
        <p:spPr>
          <a:xfrm>
            <a:off x="0" y="152400"/>
            <a:ext cx="9144000" cy="400110"/>
          </a:xfrm>
          <a:prstGeom prst="rect">
            <a:avLst/>
          </a:prstGeom>
          <a:noFill/>
        </p:spPr>
        <p:txBody>
          <a:bodyPr wrap="square" rtlCol="0">
            <a:spAutoFit/>
          </a:bodyPr>
          <a:lstStyle/>
          <a:p>
            <a:pPr algn="ctr"/>
            <a:r>
              <a:rPr lang="en-US" sz="2000" b="1" dirty="0"/>
              <a:t>ARCHITECTURE</a:t>
            </a:r>
          </a:p>
        </p:txBody>
      </p:sp>
      <p:sp>
        <p:nvSpPr>
          <p:cNvPr id="34" name="Bent-Up Arrow 33"/>
          <p:cNvSpPr/>
          <p:nvPr/>
        </p:nvSpPr>
        <p:spPr>
          <a:xfrm rot="10800000" flipH="1">
            <a:off x="8534400" y="1447800"/>
            <a:ext cx="521208" cy="685800"/>
          </a:xfrm>
          <a:prstGeom prst="bentUpArrow">
            <a:avLst>
              <a:gd name="adj1" fmla="val 15304"/>
              <a:gd name="adj2" fmla="val 24362"/>
              <a:gd name="adj3" fmla="val 237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Bent-Up Arrow 34"/>
          <p:cNvSpPr/>
          <p:nvPr/>
        </p:nvSpPr>
        <p:spPr>
          <a:xfrm rot="10800000">
            <a:off x="76200" y="2590800"/>
            <a:ext cx="545592" cy="762000"/>
          </a:xfrm>
          <a:prstGeom prst="bentUpArrow">
            <a:avLst>
              <a:gd name="adj1" fmla="val 15304"/>
              <a:gd name="adj2" fmla="val 24362"/>
              <a:gd name="adj3" fmla="val 237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Bent-Up Arrow 35"/>
          <p:cNvSpPr/>
          <p:nvPr/>
        </p:nvSpPr>
        <p:spPr>
          <a:xfrm rot="10800000" flipH="1">
            <a:off x="8534400" y="3886200"/>
            <a:ext cx="521208" cy="685800"/>
          </a:xfrm>
          <a:prstGeom prst="bentUpArrow">
            <a:avLst>
              <a:gd name="adj1" fmla="val 15304"/>
              <a:gd name="adj2" fmla="val 24362"/>
              <a:gd name="adj3" fmla="val 237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Bent-Up Arrow 36"/>
          <p:cNvSpPr/>
          <p:nvPr/>
        </p:nvSpPr>
        <p:spPr>
          <a:xfrm rot="10800000">
            <a:off x="76200" y="4953000"/>
            <a:ext cx="533400" cy="762000"/>
          </a:xfrm>
          <a:prstGeom prst="bentUpArrow">
            <a:avLst>
              <a:gd name="adj1" fmla="val 15304"/>
              <a:gd name="adj2" fmla="val 24362"/>
              <a:gd name="adj3" fmla="val 237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a:off x="1676400" y="1905000"/>
            <a:ext cx="76200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1" name="Straight Arrow Connector 50"/>
          <p:cNvCxnSpPr/>
          <p:nvPr/>
        </p:nvCxnSpPr>
        <p:spPr>
          <a:xfrm>
            <a:off x="3886200" y="1905000"/>
            <a:ext cx="76200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2" name="Straight Arrow Connector 51"/>
          <p:cNvCxnSpPr/>
          <p:nvPr/>
        </p:nvCxnSpPr>
        <p:spPr>
          <a:xfrm>
            <a:off x="6019800" y="1905000"/>
            <a:ext cx="76200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3" name="Straight Arrow Connector 52"/>
          <p:cNvCxnSpPr/>
          <p:nvPr/>
        </p:nvCxnSpPr>
        <p:spPr>
          <a:xfrm>
            <a:off x="1676400" y="4267200"/>
            <a:ext cx="76200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4" name="Straight Arrow Connector 53"/>
          <p:cNvCxnSpPr/>
          <p:nvPr/>
        </p:nvCxnSpPr>
        <p:spPr>
          <a:xfrm>
            <a:off x="3886200" y="4267200"/>
            <a:ext cx="76200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5" name="Straight Arrow Connector 54"/>
          <p:cNvCxnSpPr/>
          <p:nvPr/>
        </p:nvCxnSpPr>
        <p:spPr>
          <a:xfrm>
            <a:off x="6019800" y="4267200"/>
            <a:ext cx="76200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6" name="Straight Arrow Connector 55"/>
          <p:cNvCxnSpPr/>
          <p:nvPr/>
        </p:nvCxnSpPr>
        <p:spPr>
          <a:xfrm>
            <a:off x="1752600" y="6629400"/>
            <a:ext cx="76200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7" name="Straight Arrow Connector 56"/>
          <p:cNvCxnSpPr/>
          <p:nvPr/>
        </p:nvCxnSpPr>
        <p:spPr>
          <a:xfrm>
            <a:off x="3886200" y="6629400"/>
            <a:ext cx="76200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8" name="Straight Arrow Connector 57"/>
          <p:cNvCxnSpPr/>
          <p:nvPr/>
        </p:nvCxnSpPr>
        <p:spPr>
          <a:xfrm rot="10800000">
            <a:off x="2362200" y="3048000"/>
            <a:ext cx="80010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0" name="Straight Arrow Connector 59"/>
          <p:cNvCxnSpPr/>
          <p:nvPr/>
        </p:nvCxnSpPr>
        <p:spPr>
          <a:xfrm rot="10800000">
            <a:off x="4495800" y="3048000"/>
            <a:ext cx="80010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1" name="Straight Arrow Connector 60"/>
          <p:cNvCxnSpPr/>
          <p:nvPr/>
        </p:nvCxnSpPr>
        <p:spPr>
          <a:xfrm rot="10800000">
            <a:off x="6629400" y="3048000"/>
            <a:ext cx="80010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2" name="Straight Arrow Connector 61"/>
          <p:cNvCxnSpPr/>
          <p:nvPr/>
        </p:nvCxnSpPr>
        <p:spPr>
          <a:xfrm rot="10800000">
            <a:off x="2438400" y="5410200"/>
            <a:ext cx="80010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3" name="Straight Arrow Connector 62"/>
          <p:cNvCxnSpPr/>
          <p:nvPr/>
        </p:nvCxnSpPr>
        <p:spPr>
          <a:xfrm rot="10800000">
            <a:off x="4495800" y="5410200"/>
            <a:ext cx="80010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4" name="Straight Arrow Connector 63"/>
          <p:cNvCxnSpPr/>
          <p:nvPr/>
        </p:nvCxnSpPr>
        <p:spPr>
          <a:xfrm rot="10800000">
            <a:off x="6629400" y="5410200"/>
            <a:ext cx="80010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295400"/>
            <a:ext cx="5410200" cy="1631216"/>
          </a:xfrm>
          <a:prstGeom prst="rect">
            <a:avLst/>
          </a:prstGeom>
          <a:noFill/>
        </p:spPr>
        <p:txBody>
          <a:bodyPr wrap="square" rtlCol="0">
            <a:spAutoFit/>
          </a:bodyPr>
          <a:lstStyle/>
          <a:p>
            <a:pPr algn="just"/>
            <a:r>
              <a:rPr lang="en-US" sz="2000" dirty="0"/>
              <a:t>Data collection and insertion in machine learning (ML) are critical steps in building and training machine learning models. These steps involve gathering, preparing, and integrating data for use in ML applications.</a:t>
            </a:r>
          </a:p>
        </p:txBody>
      </p:sp>
      <p:sp>
        <p:nvSpPr>
          <p:cNvPr id="4" name="TextBox 3"/>
          <p:cNvSpPr txBox="1"/>
          <p:nvPr/>
        </p:nvSpPr>
        <p:spPr>
          <a:xfrm>
            <a:off x="0" y="228600"/>
            <a:ext cx="9144000" cy="461665"/>
          </a:xfrm>
          <a:prstGeom prst="rect">
            <a:avLst/>
          </a:prstGeom>
          <a:noFill/>
        </p:spPr>
        <p:txBody>
          <a:bodyPr wrap="square" rtlCol="0">
            <a:spAutoFit/>
          </a:bodyPr>
          <a:lstStyle/>
          <a:p>
            <a:pPr algn="ctr"/>
            <a:r>
              <a:rPr lang="en-US" sz="2400" b="1" dirty="0"/>
              <a:t>DATA COLLECTION AND INSERTION</a:t>
            </a:r>
          </a:p>
        </p:txBody>
      </p:sp>
      <p:sp>
        <p:nvSpPr>
          <p:cNvPr id="7" name="Rectangle 6"/>
          <p:cNvSpPr/>
          <p:nvPr/>
        </p:nvSpPr>
        <p:spPr>
          <a:xfrm>
            <a:off x="228600" y="3962400"/>
            <a:ext cx="6858000" cy="2585323"/>
          </a:xfrm>
          <a:prstGeom prst="rect">
            <a:avLst/>
          </a:prstGeom>
        </p:spPr>
        <p:txBody>
          <a:bodyPr wrap="square">
            <a:spAutoFit/>
          </a:bodyPr>
          <a:lstStyle/>
          <a:p>
            <a:pPr>
              <a:buFont typeface="Arial" pitchFamily="34" charset="0"/>
              <a:buChar char="•"/>
            </a:pPr>
            <a:r>
              <a:rPr lang="en-US" b="1" dirty="0"/>
              <a:t> Data collected from</a:t>
            </a:r>
          </a:p>
          <a:p>
            <a:endParaRPr lang="en-US" dirty="0"/>
          </a:p>
          <a:p>
            <a:r>
              <a:rPr lang="en-US" dirty="0">
                <a:hlinkClick r:id="rId2"/>
              </a:rPr>
              <a:t>https://www.kaggle.com/datasets/sanamps/tourpackageprediction</a:t>
            </a:r>
            <a:endParaRPr lang="en-US" dirty="0"/>
          </a:p>
          <a:p>
            <a:endParaRPr lang="en-US" dirty="0"/>
          </a:p>
          <a:p>
            <a:pPr>
              <a:buFont typeface="Arial" pitchFamily="34" charset="0"/>
              <a:buChar char="•"/>
            </a:pPr>
            <a:r>
              <a:rPr lang="en-US" dirty="0"/>
              <a:t>Data read from .csv file</a:t>
            </a:r>
          </a:p>
          <a:p>
            <a:pPr>
              <a:buFont typeface="Arial" pitchFamily="34" charset="0"/>
              <a:buChar char="•"/>
            </a:pPr>
            <a:endParaRPr lang="en-US" dirty="0"/>
          </a:p>
          <a:p>
            <a:r>
              <a:rPr lang="en-US" dirty="0">
                <a:hlinkClick r:id="rId3"/>
              </a:rPr>
              <a:t>"C:\Users\Akash\OneDrive\Desktop\ML-Proj\travel\travel\Travel-Package-Purchase-Project-using-CICD-Pipeline-main\data\tour_package.csv"</a:t>
            </a:r>
            <a:endParaRPr lang="en-US" dirty="0"/>
          </a:p>
        </p:txBody>
      </p:sp>
      <p:sp>
        <p:nvSpPr>
          <p:cNvPr id="9" name="Left Arrow 8"/>
          <p:cNvSpPr/>
          <p:nvPr/>
        </p:nvSpPr>
        <p:spPr>
          <a:xfrm>
            <a:off x="8153400" y="5943600"/>
            <a:ext cx="9906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eft Arrow 8">
            <a:extLst>
              <a:ext uri="{FF2B5EF4-FFF2-40B4-BE49-F238E27FC236}">
                <a16:creationId xmlns:a16="http://schemas.microsoft.com/office/drawing/2014/main" id="{1BE95E8A-988E-F0B2-2E1E-7EB978D9E791}"/>
              </a:ext>
            </a:extLst>
          </p:cNvPr>
          <p:cNvSpPr/>
          <p:nvPr/>
        </p:nvSpPr>
        <p:spPr>
          <a:xfrm>
            <a:off x="8153400" y="5943600"/>
            <a:ext cx="9906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C08B87A-2306-E280-8B90-0F5BB50B5D92}"/>
              </a:ext>
            </a:extLst>
          </p:cNvPr>
          <p:cNvSpPr txBox="1"/>
          <p:nvPr/>
        </p:nvSpPr>
        <p:spPr>
          <a:xfrm>
            <a:off x="100445" y="6927"/>
            <a:ext cx="8077200" cy="6494085"/>
          </a:xfrm>
          <a:prstGeom prst="rect">
            <a:avLst/>
          </a:prstGeom>
          <a:noFill/>
        </p:spPr>
        <p:txBody>
          <a:bodyPr wrap="square" rtlCol="0">
            <a:spAutoFit/>
          </a:bodyPr>
          <a:lstStyle/>
          <a:p>
            <a:pPr algn="l" fontAlgn="base">
              <a:buFont typeface="+mj-lt"/>
              <a:buAutoNum type="arabicPeriod"/>
            </a:pPr>
            <a:r>
              <a:rPr lang="en-US" sz="1600" b="0" i="0" dirty="0">
                <a:solidFill>
                  <a:srgbClr val="3C4043"/>
                </a:solidFill>
                <a:effectLst/>
                <a:latin typeface="inherit"/>
              </a:rPr>
              <a:t>CustomerID: Unique customer ID</a:t>
            </a:r>
          </a:p>
          <a:p>
            <a:pPr algn="l" fontAlgn="base">
              <a:buFont typeface="+mj-lt"/>
              <a:buAutoNum type="arabicPeriod"/>
            </a:pPr>
            <a:r>
              <a:rPr lang="en-US" sz="1600" b="0" i="0" dirty="0" err="1">
                <a:solidFill>
                  <a:srgbClr val="3C4043"/>
                </a:solidFill>
                <a:effectLst/>
                <a:latin typeface="inherit"/>
              </a:rPr>
              <a:t>ProdTaken</a:t>
            </a:r>
            <a:r>
              <a:rPr lang="en-US" sz="1600" b="0" i="0" dirty="0">
                <a:solidFill>
                  <a:srgbClr val="3C4043"/>
                </a:solidFill>
                <a:effectLst/>
                <a:latin typeface="inherit"/>
              </a:rPr>
              <a:t>: Whether the customer has purchased a package or not (0: No, 1: Yes)</a:t>
            </a:r>
          </a:p>
          <a:p>
            <a:pPr algn="l" fontAlgn="base">
              <a:buFont typeface="+mj-lt"/>
              <a:buAutoNum type="arabicPeriod"/>
            </a:pPr>
            <a:r>
              <a:rPr lang="en-US" sz="1600" b="0" i="0" dirty="0">
                <a:solidFill>
                  <a:srgbClr val="3C4043"/>
                </a:solidFill>
                <a:effectLst/>
                <a:latin typeface="inherit"/>
              </a:rPr>
              <a:t>Age: Age of customer</a:t>
            </a:r>
          </a:p>
          <a:p>
            <a:pPr algn="l" fontAlgn="base">
              <a:buFont typeface="+mj-lt"/>
              <a:buAutoNum type="arabicPeriod"/>
            </a:pPr>
            <a:r>
              <a:rPr lang="en-US" sz="1600" b="0" i="0" dirty="0" err="1">
                <a:solidFill>
                  <a:srgbClr val="3C4043"/>
                </a:solidFill>
                <a:effectLst/>
                <a:latin typeface="inherit"/>
              </a:rPr>
              <a:t>TypeofContact</a:t>
            </a:r>
            <a:r>
              <a:rPr lang="en-US" sz="1600" b="0" i="0" dirty="0">
                <a:solidFill>
                  <a:srgbClr val="3C4043"/>
                </a:solidFill>
                <a:effectLst/>
                <a:latin typeface="inherit"/>
              </a:rPr>
              <a:t>: How customer was contacted (Company Invited or Self Inquiry)</a:t>
            </a:r>
          </a:p>
          <a:p>
            <a:pPr algn="l" fontAlgn="base">
              <a:buFont typeface="+mj-lt"/>
              <a:buAutoNum type="arabicPeriod"/>
            </a:pPr>
            <a:r>
              <a:rPr lang="en-US" sz="1600" b="0" i="0" dirty="0" err="1">
                <a:solidFill>
                  <a:srgbClr val="3C4043"/>
                </a:solidFill>
                <a:effectLst/>
                <a:latin typeface="inherit"/>
              </a:rPr>
              <a:t>CityTier</a:t>
            </a:r>
            <a:r>
              <a:rPr lang="en-US" sz="1600" b="0" i="0" dirty="0">
                <a:solidFill>
                  <a:srgbClr val="3C4043"/>
                </a:solidFill>
                <a:effectLst/>
                <a:latin typeface="inherit"/>
              </a:rPr>
              <a:t>: City tier depends on the development of a city, population, facilities, and living standards. The categories are ordered i.e. Tier 1 &gt; Tier 2 &gt; Tier 3</a:t>
            </a:r>
          </a:p>
          <a:p>
            <a:pPr algn="l" fontAlgn="base">
              <a:buFont typeface="+mj-lt"/>
              <a:buAutoNum type="arabicPeriod"/>
            </a:pPr>
            <a:r>
              <a:rPr lang="en-US" sz="1600" b="0" i="0" dirty="0">
                <a:solidFill>
                  <a:srgbClr val="3C4043"/>
                </a:solidFill>
                <a:effectLst/>
                <a:latin typeface="inherit"/>
              </a:rPr>
              <a:t>Occupation: Occupation of customer</a:t>
            </a:r>
          </a:p>
          <a:p>
            <a:pPr algn="l" fontAlgn="base">
              <a:buFont typeface="+mj-lt"/>
              <a:buAutoNum type="arabicPeriod"/>
            </a:pPr>
            <a:r>
              <a:rPr lang="en-US" sz="1600" b="0" i="0" dirty="0">
                <a:solidFill>
                  <a:srgbClr val="3C4043"/>
                </a:solidFill>
                <a:effectLst/>
                <a:latin typeface="inherit"/>
              </a:rPr>
              <a:t>Gender: Gender of customer</a:t>
            </a:r>
          </a:p>
          <a:p>
            <a:pPr algn="l" fontAlgn="base">
              <a:buFont typeface="+mj-lt"/>
              <a:buAutoNum type="arabicPeriod"/>
            </a:pPr>
            <a:r>
              <a:rPr lang="en-US" sz="1600" b="0" i="0" dirty="0" err="1">
                <a:solidFill>
                  <a:srgbClr val="3C4043"/>
                </a:solidFill>
                <a:effectLst/>
                <a:latin typeface="inherit"/>
              </a:rPr>
              <a:t>NumberOfPersonVisiting</a:t>
            </a:r>
            <a:r>
              <a:rPr lang="en-US" sz="1600" b="0" i="0" dirty="0">
                <a:solidFill>
                  <a:srgbClr val="3C4043"/>
                </a:solidFill>
                <a:effectLst/>
                <a:latin typeface="inherit"/>
              </a:rPr>
              <a:t>: Total number of persons planning to take the trip with the customer</a:t>
            </a:r>
          </a:p>
          <a:p>
            <a:pPr algn="l" fontAlgn="base">
              <a:buFont typeface="+mj-lt"/>
              <a:buAutoNum type="arabicPeriod"/>
            </a:pPr>
            <a:r>
              <a:rPr lang="en-US" sz="1600" b="0" i="0" dirty="0" err="1">
                <a:solidFill>
                  <a:srgbClr val="3C4043"/>
                </a:solidFill>
                <a:effectLst/>
                <a:latin typeface="inherit"/>
              </a:rPr>
              <a:t>PreferredPropertyStar</a:t>
            </a:r>
            <a:r>
              <a:rPr lang="en-US" sz="1600" b="0" i="0" dirty="0">
                <a:solidFill>
                  <a:srgbClr val="3C4043"/>
                </a:solidFill>
                <a:effectLst/>
                <a:latin typeface="inherit"/>
              </a:rPr>
              <a:t>: Preferred hotel property rating by customer</a:t>
            </a:r>
          </a:p>
          <a:p>
            <a:pPr algn="l" fontAlgn="base">
              <a:buFont typeface="+mj-lt"/>
              <a:buAutoNum type="arabicPeriod"/>
            </a:pPr>
            <a:r>
              <a:rPr lang="en-US" sz="1600" b="0" i="0" dirty="0" err="1">
                <a:solidFill>
                  <a:srgbClr val="3C4043"/>
                </a:solidFill>
                <a:effectLst/>
                <a:latin typeface="inherit"/>
              </a:rPr>
              <a:t>MaritalStatus</a:t>
            </a:r>
            <a:r>
              <a:rPr lang="en-US" sz="1600" b="0" i="0" dirty="0">
                <a:solidFill>
                  <a:srgbClr val="3C4043"/>
                </a:solidFill>
                <a:effectLst/>
                <a:latin typeface="inherit"/>
              </a:rPr>
              <a:t>: Marital status of customer</a:t>
            </a:r>
          </a:p>
          <a:p>
            <a:pPr algn="l" fontAlgn="base">
              <a:buFont typeface="+mj-lt"/>
              <a:buAutoNum type="arabicPeriod"/>
            </a:pPr>
            <a:r>
              <a:rPr lang="en-US" sz="1600" b="0" i="0" dirty="0" err="1">
                <a:solidFill>
                  <a:srgbClr val="3C4043"/>
                </a:solidFill>
                <a:effectLst/>
                <a:latin typeface="inherit"/>
              </a:rPr>
              <a:t>NumberOfTrips</a:t>
            </a:r>
            <a:r>
              <a:rPr lang="en-US" sz="1600" b="0" i="0" dirty="0">
                <a:solidFill>
                  <a:srgbClr val="3C4043"/>
                </a:solidFill>
                <a:effectLst/>
                <a:latin typeface="inherit"/>
              </a:rPr>
              <a:t>: Average number of trips in a year by customer</a:t>
            </a:r>
          </a:p>
          <a:p>
            <a:pPr algn="l" fontAlgn="base">
              <a:buFont typeface="+mj-lt"/>
              <a:buAutoNum type="arabicPeriod"/>
            </a:pPr>
            <a:r>
              <a:rPr lang="en-US" sz="1600" b="0" i="0" dirty="0">
                <a:solidFill>
                  <a:srgbClr val="3C4043"/>
                </a:solidFill>
                <a:effectLst/>
                <a:latin typeface="inherit"/>
              </a:rPr>
              <a:t>Passport: The customer has a passport or not (0: No, 1: Yes)</a:t>
            </a:r>
          </a:p>
          <a:p>
            <a:pPr algn="l" fontAlgn="base">
              <a:buFont typeface="+mj-lt"/>
              <a:buAutoNum type="arabicPeriod"/>
            </a:pPr>
            <a:r>
              <a:rPr lang="en-US" sz="1600" b="0" i="0" dirty="0" err="1">
                <a:solidFill>
                  <a:srgbClr val="3C4043"/>
                </a:solidFill>
                <a:effectLst/>
                <a:latin typeface="inherit"/>
              </a:rPr>
              <a:t>OwnCar</a:t>
            </a:r>
            <a:r>
              <a:rPr lang="en-US" sz="1600" b="0" i="0" dirty="0">
                <a:solidFill>
                  <a:srgbClr val="3C4043"/>
                </a:solidFill>
                <a:effectLst/>
                <a:latin typeface="inherit"/>
              </a:rPr>
              <a:t>: Whether the customers own a car or not (0: No, 1: Yes)</a:t>
            </a:r>
          </a:p>
          <a:p>
            <a:pPr algn="l" fontAlgn="base">
              <a:buFont typeface="+mj-lt"/>
              <a:buAutoNum type="arabicPeriod"/>
            </a:pPr>
            <a:r>
              <a:rPr lang="en-US" sz="1600" b="0" i="0" dirty="0" err="1">
                <a:solidFill>
                  <a:srgbClr val="3C4043"/>
                </a:solidFill>
                <a:effectLst/>
                <a:latin typeface="inherit"/>
              </a:rPr>
              <a:t>NumberOfChildrenVisiting</a:t>
            </a:r>
            <a:r>
              <a:rPr lang="en-US" sz="1600" b="0" i="0" dirty="0">
                <a:solidFill>
                  <a:srgbClr val="3C4043"/>
                </a:solidFill>
                <a:effectLst/>
                <a:latin typeface="inherit"/>
              </a:rPr>
              <a:t>: Total number of children with age less than 5 planning to take the trip with the customer</a:t>
            </a:r>
          </a:p>
          <a:p>
            <a:pPr algn="l" fontAlgn="base">
              <a:buFont typeface="+mj-lt"/>
              <a:buAutoNum type="arabicPeriod"/>
            </a:pPr>
            <a:r>
              <a:rPr lang="en-US" sz="1600" b="0" i="0" dirty="0">
                <a:solidFill>
                  <a:srgbClr val="3C4043"/>
                </a:solidFill>
                <a:effectLst/>
                <a:latin typeface="inherit"/>
              </a:rPr>
              <a:t>Designation: Designation of the customer in the current organization</a:t>
            </a:r>
          </a:p>
          <a:p>
            <a:pPr algn="l" fontAlgn="base">
              <a:buFont typeface="+mj-lt"/>
              <a:buAutoNum type="arabicPeriod"/>
            </a:pPr>
            <a:r>
              <a:rPr lang="en-US" sz="1600" b="0" i="0" dirty="0" err="1">
                <a:solidFill>
                  <a:srgbClr val="3C4043"/>
                </a:solidFill>
                <a:effectLst/>
                <a:latin typeface="inherit"/>
              </a:rPr>
              <a:t>MonthlyIncome</a:t>
            </a:r>
            <a:r>
              <a:rPr lang="en-US" sz="1600" b="0" i="0" dirty="0">
                <a:solidFill>
                  <a:srgbClr val="3C4043"/>
                </a:solidFill>
                <a:effectLst/>
                <a:latin typeface="inherit"/>
              </a:rPr>
              <a:t>: Gross monthly income of the customer</a:t>
            </a:r>
          </a:p>
          <a:p>
            <a:pPr algn="l" fontAlgn="base"/>
            <a:r>
              <a:rPr lang="en-US" sz="1600" b="1" i="0" dirty="0">
                <a:solidFill>
                  <a:srgbClr val="3C4043"/>
                </a:solidFill>
                <a:effectLst/>
                <a:latin typeface="inherit"/>
              </a:rPr>
              <a:t>Customer interaction data:</a:t>
            </a:r>
            <a:endParaRPr lang="en-US" sz="1600" b="0" i="0" dirty="0">
              <a:solidFill>
                <a:srgbClr val="3C4043"/>
              </a:solidFill>
              <a:effectLst/>
              <a:latin typeface="Inter"/>
            </a:endParaRPr>
          </a:p>
          <a:p>
            <a:pPr algn="l" fontAlgn="base">
              <a:buFont typeface="+mj-lt"/>
              <a:buAutoNum type="arabicPeriod"/>
            </a:pPr>
            <a:r>
              <a:rPr lang="en-US" sz="1600" b="0" i="0" dirty="0" err="1">
                <a:solidFill>
                  <a:srgbClr val="3C4043"/>
                </a:solidFill>
                <a:effectLst/>
                <a:latin typeface="inherit"/>
              </a:rPr>
              <a:t>PitchSatisfactionScore</a:t>
            </a:r>
            <a:r>
              <a:rPr lang="en-US" sz="1600" b="0" i="0" dirty="0">
                <a:solidFill>
                  <a:srgbClr val="3C4043"/>
                </a:solidFill>
                <a:effectLst/>
                <a:latin typeface="inherit"/>
              </a:rPr>
              <a:t>: Sales pitch satisfaction score</a:t>
            </a:r>
          </a:p>
          <a:p>
            <a:pPr algn="l" fontAlgn="base">
              <a:buFont typeface="+mj-lt"/>
              <a:buAutoNum type="arabicPeriod"/>
            </a:pPr>
            <a:r>
              <a:rPr lang="en-US" sz="1600" b="0" i="0" dirty="0" err="1">
                <a:solidFill>
                  <a:srgbClr val="3C4043"/>
                </a:solidFill>
                <a:effectLst/>
                <a:latin typeface="inherit"/>
              </a:rPr>
              <a:t>ProductPitched</a:t>
            </a:r>
            <a:r>
              <a:rPr lang="en-US" sz="1600" b="0" i="0" dirty="0">
                <a:solidFill>
                  <a:srgbClr val="3C4043"/>
                </a:solidFill>
                <a:effectLst/>
                <a:latin typeface="inherit"/>
              </a:rPr>
              <a:t>: Product pitched by the salesperson</a:t>
            </a:r>
          </a:p>
          <a:p>
            <a:pPr algn="l" fontAlgn="base">
              <a:buFont typeface="+mj-lt"/>
              <a:buAutoNum type="arabicPeriod"/>
            </a:pPr>
            <a:r>
              <a:rPr lang="en-US" sz="1600" b="0" i="0" dirty="0" err="1">
                <a:solidFill>
                  <a:srgbClr val="3C4043"/>
                </a:solidFill>
                <a:effectLst/>
                <a:latin typeface="inherit"/>
              </a:rPr>
              <a:t>NumberOfFollowups</a:t>
            </a:r>
            <a:r>
              <a:rPr lang="en-US" sz="1600" b="0" i="0" dirty="0">
                <a:solidFill>
                  <a:srgbClr val="3C4043"/>
                </a:solidFill>
                <a:effectLst/>
                <a:latin typeface="inherit"/>
              </a:rPr>
              <a:t>: Total number of follow-ups has been done by the salesperson after the sales pitch</a:t>
            </a:r>
          </a:p>
          <a:p>
            <a:pPr algn="l" fontAlgn="base">
              <a:buFont typeface="+mj-lt"/>
              <a:buAutoNum type="arabicPeriod"/>
            </a:pPr>
            <a:r>
              <a:rPr lang="en-US" sz="1600" b="0" i="0" dirty="0" err="1">
                <a:solidFill>
                  <a:srgbClr val="3C4043"/>
                </a:solidFill>
                <a:effectLst/>
                <a:latin typeface="inherit"/>
              </a:rPr>
              <a:t>DurationOfPitch</a:t>
            </a:r>
            <a:r>
              <a:rPr lang="en-US" sz="1600" b="0" i="0" dirty="0">
                <a:solidFill>
                  <a:srgbClr val="3C4043"/>
                </a:solidFill>
                <a:effectLst/>
                <a:latin typeface="inherit"/>
              </a:rPr>
              <a:t>: Duration of the pitch by a salesperson to the customer</a:t>
            </a:r>
          </a:p>
          <a:p>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81000"/>
            <a:ext cx="9144000" cy="461665"/>
          </a:xfrm>
          <a:prstGeom prst="rect">
            <a:avLst/>
          </a:prstGeom>
          <a:noFill/>
        </p:spPr>
        <p:txBody>
          <a:bodyPr wrap="square" rtlCol="0">
            <a:spAutoFit/>
          </a:bodyPr>
          <a:lstStyle/>
          <a:p>
            <a:pPr algn="ctr"/>
            <a:r>
              <a:rPr lang="en-US" sz="2400" b="1" dirty="0"/>
              <a:t>UNDERSTANDING OF DATA</a:t>
            </a:r>
          </a:p>
        </p:txBody>
      </p:sp>
      <p:sp>
        <p:nvSpPr>
          <p:cNvPr id="3" name="TextBox 2"/>
          <p:cNvSpPr txBox="1"/>
          <p:nvPr/>
        </p:nvSpPr>
        <p:spPr>
          <a:xfrm>
            <a:off x="228600" y="1295400"/>
            <a:ext cx="5486400" cy="1323439"/>
          </a:xfrm>
          <a:prstGeom prst="rect">
            <a:avLst/>
          </a:prstGeom>
          <a:noFill/>
        </p:spPr>
        <p:txBody>
          <a:bodyPr wrap="square" rtlCol="0">
            <a:spAutoFit/>
          </a:bodyPr>
          <a:lstStyle/>
          <a:p>
            <a:pPr marL="342900" indent="-342900">
              <a:buAutoNum type="arabicParenR"/>
            </a:pPr>
            <a:r>
              <a:rPr lang="en-US" sz="2000" dirty="0"/>
              <a:t>Checking for size of data</a:t>
            </a:r>
          </a:p>
          <a:p>
            <a:pPr marL="342900" indent="-342900">
              <a:buAutoNum type="arabicParenR"/>
            </a:pPr>
            <a:r>
              <a:rPr lang="en-US" sz="2000" dirty="0"/>
              <a:t>Checking for statistical description of data</a:t>
            </a:r>
          </a:p>
          <a:p>
            <a:pPr marL="342900" indent="-342900">
              <a:buAutoNum type="arabicParenR"/>
            </a:pPr>
            <a:r>
              <a:rPr lang="en-US" sz="2000" dirty="0"/>
              <a:t>Checking for data types of columns</a:t>
            </a:r>
          </a:p>
          <a:p>
            <a:pPr marL="342900" indent="-342900">
              <a:buAutoNum type="arabicParenR"/>
            </a:pPr>
            <a:r>
              <a:rPr lang="en-US" sz="2000" dirty="0"/>
              <a:t>Value counts for categorical columns</a:t>
            </a:r>
          </a:p>
        </p:txBody>
      </p:sp>
      <p:pic>
        <p:nvPicPr>
          <p:cNvPr id="20482" name="Picture 2"/>
          <p:cNvPicPr>
            <a:picLocks noChangeAspect="1" noChangeArrowheads="1"/>
          </p:cNvPicPr>
          <p:nvPr/>
        </p:nvPicPr>
        <p:blipFill>
          <a:blip r:embed="rId2"/>
          <a:srcRect/>
          <a:stretch>
            <a:fillRect/>
          </a:stretch>
        </p:blipFill>
        <p:spPr bwMode="auto">
          <a:xfrm>
            <a:off x="4953000" y="2209800"/>
            <a:ext cx="3886200" cy="3881029"/>
          </a:xfrm>
          <a:prstGeom prst="rect">
            <a:avLst/>
          </a:prstGeom>
          <a:noFill/>
          <a:ln w="9525">
            <a:noFill/>
            <a:miter lim="800000"/>
            <a:headEnd/>
            <a:tailEnd/>
          </a:ln>
          <a:effectLst/>
        </p:spPr>
      </p:pic>
      <p:pic>
        <p:nvPicPr>
          <p:cNvPr id="20483" name="Picture 3">
            <a:hlinkClick r:id="rId3"/>
          </p:cNvPr>
          <p:cNvPicPr>
            <a:picLocks noChangeAspect="1" noChangeArrowheads="1"/>
          </p:cNvPicPr>
          <p:nvPr/>
        </p:nvPicPr>
        <p:blipFill>
          <a:blip r:embed="rId4"/>
          <a:srcRect/>
          <a:stretch>
            <a:fillRect/>
          </a:stretch>
        </p:blipFill>
        <p:spPr bwMode="auto">
          <a:xfrm>
            <a:off x="228600" y="2667000"/>
            <a:ext cx="4435678" cy="3657600"/>
          </a:xfrm>
          <a:prstGeom prst="rect">
            <a:avLst/>
          </a:prstGeom>
          <a:noFill/>
          <a:ln w="9525">
            <a:noFill/>
            <a:miter lim="800000"/>
            <a:headEnd/>
            <a:tailEnd/>
          </a:ln>
          <a:effectLst/>
        </p:spPr>
      </p:pic>
      <p:sp>
        <p:nvSpPr>
          <p:cNvPr id="6" name="Left Arrow 5"/>
          <p:cNvSpPr/>
          <p:nvPr/>
        </p:nvSpPr>
        <p:spPr>
          <a:xfrm>
            <a:off x="8153400" y="6019800"/>
            <a:ext cx="9906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a:stretch>
            <a:fillRect/>
          </a:stretch>
        </p:blipFill>
        <p:spPr bwMode="auto">
          <a:xfrm>
            <a:off x="3430351" y="3429000"/>
            <a:ext cx="5713649" cy="1828800"/>
          </a:xfrm>
          <a:prstGeom prst="rect">
            <a:avLst/>
          </a:prstGeom>
          <a:noFill/>
          <a:ln w="9525">
            <a:noFill/>
            <a:miter lim="800000"/>
            <a:headEnd/>
            <a:tailEnd/>
          </a:ln>
          <a:effectLst/>
        </p:spPr>
      </p:pic>
      <p:sp>
        <p:nvSpPr>
          <p:cNvPr id="2" name="TextBox 1"/>
          <p:cNvSpPr txBox="1"/>
          <p:nvPr/>
        </p:nvSpPr>
        <p:spPr>
          <a:xfrm>
            <a:off x="0" y="304800"/>
            <a:ext cx="9144000" cy="461665"/>
          </a:xfrm>
          <a:prstGeom prst="rect">
            <a:avLst/>
          </a:prstGeom>
          <a:noFill/>
        </p:spPr>
        <p:txBody>
          <a:bodyPr wrap="square" rtlCol="0">
            <a:spAutoFit/>
          </a:bodyPr>
          <a:lstStyle/>
          <a:p>
            <a:pPr algn="ctr"/>
            <a:r>
              <a:rPr lang="en-US" sz="2400" b="1" dirty="0"/>
              <a:t>DATA - PREPROCESSING</a:t>
            </a:r>
          </a:p>
        </p:txBody>
      </p:sp>
      <p:sp>
        <p:nvSpPr>
          <p:cNvPr id="3" name="TextBox 2"/>
          <p:cNvSpPr txBox="1"/>
          <p:nvPr/>
        </p:nvSpPr>
        <p:spPr>
          <a:xfrm>
            <a:off x="0" y="2514600"/>
            <a:ext cx="5715000" cy="2308324"/>
          </a:xfrm>
          <a:prstGeom prst="rect">
            <a:avLst/>
          </a:prstGeom>
          <a:noFill/>
        </p:spPr>
        <p:txBody>
          <a:bodyPr wrap="square" rtlCol="0">
            <a:spAutoFit/>
          </a:bodyPr>
          <a:lstStyle/>
          <a:p>
            <a:pPr marL="342900" indent="-342900"/>
            <a:r>
              <a:rPr lang="en-US" dirty="0"/>
              <a:t>Steps in data pre-processing</a:t>
            </a:r>
          </a:p>
          <a:p>
            <a:pPr marL="342900" indent="-342900"/>
            <a:endParaRPr lang="en-US" dirty="0"/>
          </a:p>
          <a:p>
            <a:pPr marL="342900" indent="-342900">
              <a:buAutoNum type="arabicParenR"/>
            </a:pPr>
            <a:r>
              <a:rPr lang="en-US" dirty="0"/>
              <a:t>Handling of duplicate records and columns </a:t>
            </a:r>
          </a:p>
          <a:p>
            <a:pPr marL="342900" indent="-342900">
              <a:buAutoNum type="arabicParenR"/>
            </a:pPr>
            <a:r>
              <a:rPr lang="en-US" dirty="0"/>
              <a:t>Handling of Null Values</a:t>
            </a:r>
          </a:p>
          <a:p>
            <a:pPr marL="342900" indent="-342900">
              <a:buAutoNum type="arabicParenR"/>
            </a:pPr>
            <a:r>
              <a:rPr lang="en-US" dirty="0"/>
              <a:t>Handling of Categorical Data</a:t>
            </a:r>
          </a:p>
          <a:p>
            <a:pPr marL="342900" indent="-342900">
              <a:buAutoNum type="arabicParenR"/>
            </a:pPr>
            <a:r>
              <a:rPr lang="en-US" dirty="0"/>
              <a:t>Handling of Numerical Data</a:t>
            </a:r>
          </a:p>
          <a:p>
            <a:pPr marL="342900" indent="-342900">
              <a:buAutoNum type="arabicParenR"/>
            </a:pPr>
            <a:r>
              <a:rPr lang="en-US" dirty="0"/>
              <a:t>Handling of Outliers</a:t>
            </a:r>
          </a:p>
          <a:p>
            <a:pPr marL="342900" indent="-342900">
              <a:buAutoNum type="arabicParenR"/>
            </a:pPr>
            <a:r>
              <a:rPr lang="en-US" dirty="0"/>
              <a:t>Data Transformation</a:t>
            </a:r>
          </a:p>
        </p:txBody>
      </p:sp>
      <p:sp>
        <p:nvSpPr>
          <p:cNvPr id="4" name="TextBox 3"/>
          <p:cNvSpPr txBox="1"/>
          <p:nvPr/>
        </p:nvSpPr>
        <p:spPr>
          <a:xfrm>
            <a:off x="228600" y="1143000"/>
            <a:ext cx="8686800" cy="1015663"/>
          </a:xfrm>
          <a:prstGeom prst="rect">
            <a:avLst/>
          </a:prstGeom>
          <a:noFill/>
        </p:spPr>
        <p:txBody>
          <a:bodyPr wrap="square" rtlCol="0">
            <a:spAutoFit/>
          </a:bodyPr>
          <a:lstStyle/>
          <a:p>
            <a:pPr algn="just">
              <a:buFont typeface="Arial" pitchFamily="34" charset="0"/>
              <a:buChar char="•"/>
            </a:pPr>
            <a:r>
              <a:rPr lang="en-US" sz="2000" dirty="0"/>
              <a:t> Data preprocessing in machine learning is the process of cleaning, transforming, and organizing raw data to make it suitable for model training, improving data quality, and model performance.</a:t>
            </a:r>
          </a:p>
        </p:txBody>
      </p:sp>
      <p:pic>
        <p:nvPicPr>
          <p:cNvPr id="21508" name="Picture 4"/>
          <p:cNvPicPr>
            <a:picLocks noChangeAspect="1" noChangeArrowheads="1"/>
          </p:cNvPicPr>
          <p:nvPr/>
        </p:nvPicPr>
        <p:blipFill>
          <a:blip r:embed="rId3"/>
          <a:srcRect/>
          <a:stretch>
            <a:fillRect/>
          </a:stretch>
        </p:blipFill>
        <p:spPr bwMode="auto">
          <a:xfrm>
            <a:off x="228600" y="5021263"/>
            <a:ext cx="5791200" cy="1836737"/>
          </a:xfrm>
          <a:prstGeom prst="rect">
            <a:avLst/>
          </a:prstGeom>
          <a:noFill/>
          <a:ln w="9525">
            <a:noFill/>
            <a:miter lim="800000"/>
            <a:headEnd/>
            <a:tailEnd/>
          </a:ln>
          <a:effectLst/>
        </p:spPr>
      </p:pic>
      <p:sp>
        <p:nvSpPr>
          <p:cNvPr id="8" name="Left Arrow 7"/>
          <p:cNvSpPr/>
          <p:nvPr/>
        </p:nvSpPr>
        <p:spPr>
          <a:xfrm>
            <a:off x="8153400" y="6019800"/>
            <a:ext cx="9906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33400"/>
            <a:ext cx="9144000" cy="461665"/>
          </a:xfrm>
          <a:prstGeom prst="rect">
            <a:avLst/>
          </a:prstGeom>
          <a:noFill/>
        </p:spPr>
        <p:txBody>
          <a:bodyPr wrap="square" rtlCol="0">
            <a:spAutoFit/>
          </a:bodyPr>
          <a:lstStyle/>
          <a:p>
            <a:pPr algn="ctr"/>
            <a:r>
              <a:rPr lang="en-US" sz="2400" b="1" dirty="0"/>
              <a:t>DATA VISUALIZATION </a:t>
            </a:r>
          </a:p>
        </p:txBody>
      </p:sp>
      <p:pic>
        <p:nvPicPr>
          <p:cNvPr id="6" name="Picture 2" descr="Data Visualization Dashboards: What Are They &amp; How Do You Make One?">
            <a:hlinkClick r:id="rId2" action="ppaction://hlinkfile"/>
          </p:cNvPr>
          <p:cNvPicPr>
            <a:picLocks noChangeAspect="1" noChangeArrowheads="1"/>
          </p:cNvPicPr>
          <p:nvPr/>
        </p:nvPicPr>
        <p:blipFill>
          <a:blip r:embed="rId3"/>
          <a:srcRect l="50921" t="24846" r="26498" b="44686"/>
          <a:stretch>
            <a:fillRect/>
          </a:stretch>
        </p:blipFill>
        <p:spPr bwMode="auto">
          <a:xfrm>
            <a:off x="228600" y="3048000"/>
            <a:ext cx="1524000" cy="990600"/>
          </a:xfrm>
          <a:prstGeom prst="rect">
            <a:avLst/>
          </a:prstGeom>
          <a:noFill/>
        </p:spPr>
      </p:pic>
      <p:pic>
        <p:nvPicPr>
          <p:cNvPr id="7" name="Picture 2" descr="Data Visualization Dashboards: What Are They &amp; How Do You Make One?">
            <a:hlinkClick r:id="rId4" action="ppaction://hlinkfile"/>
          </p:cNvPr>
          <p:cNvPicPr>
            <a:picLocks noChangeAspect="1" noChangeArrowheads="1"/>
          </p:cNvPicPr>
          <p:nvPr/>
        </p:nvPicPr>
        <p:blipFill>
          <a:blip r:embed="rId3"/>
          <a:srcRect l="27547" t="25033" r="49038" b="44928"/>
          <a:stretch>
            <a:fillRect/>
          </a:stretch>
        </p:blipFill>
        <p:spPr bwMode="auto">
          <a:xfrm>
            <a:off x="152400" y="3962400"/>
            <a:ext cx="1600200" cy="990600"/>
          </a:xfrm>
          <a:prstGeom prst="rect">
            <a:avLst/>
          </a:prstGeom>
          <a:noFill/>
        </p:spPr>
      </p:pic>
      <p:sp>
        <p:nvSpPr>
          <p:cNvPr id="8" name="TextBox 7"/>
          <p:cNvSpPr txBox="1"/>
          <p:nvPr/>
        </p:nvSpPr>
        <p:spPr>
          <a:xfrm>
            <a:off x="1828800" y="3200400"/>
            <a:ext cx="3733800" cy="646331"/>
          </a:xfrm>
          <a:prstGeom prst="rect">
            <a:avLst/>
          </a:prstGeom>
          <a:noFill/>
        </p:spPr>
        <p:txBody>
          <a:bodyPr wrap="square" rtlCol="0">
            <a:spAutoFit/>
          </a:bodyPr>
          <a:lstStyle/>
          <a:p>
            <a:r>
              <a:rPr lang="en-US" dirty="0"/>
              <a:t>Visualizations of each categorical features</a:t>
            </a:r>
          </a:p>
        </p:txBody>
      </p:sp>
      <p:pic>
        <p:nvPicPr>
          <p:cNvPr id="12" name="Picture 2" descr="Data Visualization Dashboards: What Are They &amp; How Do You Make One?">
            <a:hlinkClick r:id="rId5" action="ppaction://hlinkfile"/>
          </p:cNvPr>
          <p:cNvPicPr>
            <a:picLocks noChangeAspect="1" noChangeArrowheads="1"/>
          </p:cNvPicPr>
          <p:nvPr/>
        </p:nvPicPr>
        <p:blipFill>
          <a:blip r:embed="rId3"/>
          <a:srcRect l="50963" t="55072" r="26999" b="17392"/>
          <a:stretch>
            <a:fillRect/>
          </a:stretch>
        </p:blipFill>
        <p:spPr bwMode="auto">
          <a:xfrm>
            <a:off x="228600" y="5791200"/>
            <a:ext cx="1447800" cy="838200"/>
          </a:xfrm>
          <a:prstGeom prst="rect">
            <a:avLst/>
          </a:prstGeom>
          <a:noFill/>
        </p:spPr>
      </p:pic>
      <p:pic>
        <p:nvPicPr>
          <p:cNvPr id="13" name="Picture 2" descr="Data Visualization Dashboards: What Are They &amp; How Do You Make One?">
            <a:hlinkClick r:id="rId6" action="ppaction://hlinkfile"/>
          </p:cNvPr>
          <p:cNvPicPr>
            <a:picLocks noChangeAspect="1" noChangeArrowheads="1"/>
          </p:cNvPicPr>
          <p:nvPr/>
        </p:nvPicPr>
        <p:blipFill>
          <a:blip r:embed="rId3"/>
          <a:srcRect l="28767" t="54785" r="50501" b="18618"/>
          <a:stretch>
            <a:fillRect/>
          </a:stretch>
        </p:blipFill>
        <p:spPr bwMode="auto">
          <a:xfrm>
            <a:off x="228600" y="4953000"/>
            <a:ext cx="1447800" cy="762000"/>
          </a:xfrm>
          <a:prstGeom prst="rect">
            <a:avLst/>
          </a:prstGeom>
          <a:noFill/>
        </p:spPr>
      </p:pic>
      <p:sp>
        <p:nvSpPr>
          <p:cNvPr id="16" name="Rectangle 15"/>
          <p:cNvSpPr/>
          <p:nvPr/>
        </p:nvSpPr>
        <p:spPr>
          <a:xfrm>
            <a:off x="1752600" y="4114800"/>
            <a:ext cx="3276600" cy="646331"/>
          </a:xfrm>
          <a:prstGeom prst="rect">
            <a:avLst/>
          </a:prstGeom>
        </p:spPr>
        <p:txBody>
          <a:bodyPr wrap="square">
            <a:spAutoFit/>
          </a:bodyPr>
          <a:lstStyle/>
          <a:p>
            <a:pPr marL="342900" indent="-342900"/>
            <a:r>
              <a:rPr lang="en-US" dirty="0"/>
              <a:t>Visualizations of each categorical features with Target variable</a:t>
            </a:r>
          </a:p>
        </p:txBody>
      </p:sp>
      <p:sp>
        <p:nvSpPr>
          <p:cNvPr id="17" name="Rectangle 16"/>
          <p:cNvSpPr/>
          <p:nvPr/>
        </p:nvSpPr>
        <p:spPr>
          <a:xfrm>
            <a:off x="1752600" y="5029200"/>
            <a:ext cx="4572000" cy="646331"/>
          </a:xfrm>
          <a:prstGeom prst="rect">
            <a:avLst/>
          </a:prstGeom>
        </p:spPr>
        <p:txBody>
          <a:bodyPr>
            <a:spAutoFit/>
          </a:bodyPr>
          <a:lstStyle/>
          <a:p>
            <a:pPr marL="342900" indent="-342900"/>
            <a:r>
              <a:rPr lang="en-US" dirty="0"/>
              <a:t>Visualizations of each numerical continuous features</a:t>
            </a:r>
          </a:p>
        </p:txBody>
      </p:sp>
      <p:sp>
        <p:nvSpPr>
          <p:cNvPr id="18" name="Rectangle 17"/>
          <p:cNvSpPr/>
          <p:nvPr/>
        </p:nvSpPr>
        <p:spPr>
          <a:xfrm>
            <a:off x="1752600" y="5867400"/>
            <a:ext cx="4572000" cy="646331"/>
          </a:xfrm>
          <a:prstGeom prst="rect">
            <a:avLst/>
          </a:prstGeom>
        </p:spPr>
        <p:txBody>
          <a:bodyPr>
            <a:spAutoFit/>
          </a:bodyPr>
          <a:lstStyle/>
          <a:p>
            <a:pPr marL="342900" indent="-342900"/>
            <a:r>
              <a:rPr lang="en-US" dirty="0"/>
              <a:t>Visualizations of each numerical discrete features</a:t>
            </a:r>
          </a:p>
        </p:txBody>
      </p:sp>
      <p:sp>
        <p:nvSpPr>
          <p:cNvPr id="35" name="TextBox 34"/>
          <p:cNvSpPr txBox="1"/>
          <p:nvPr/>
        </p:nvSpPr>
        <p:spPr>
          <a:xfrm>
            <a:off x="228600" y="1676400"/>
            <a:ext cx="8763000" cy="707886"/>
          </a:xfrm>
          <a:prstGeom prst="rect">
            <a:avLst/>
          </a:prstGeom>
          <a:noFill/>
        </p:spPr>
        <p:txBody>
          <a:bodyPr wrap="square" rtlCol="0">
            <a:spAutoFit/>
          </a:bodyPr>
          <a:lstStyle/>
          <a:p>
            <a:pPr algn="just">
              <a:buFont typeface="Arial" pitchFamily="34" charset="0"/>
              <a:buChar char="•"/>
            </a:pPr>
            <a:r>
              <a:rPr lang="en-US" sz="2000" dirty="0"/>
              <a:t> Data visualization is the graphical representation of data using charts, graphs, and other visual elements to convey insights and patterns within the data.</a:t>
            </a:r>
          </a:p>
        </p:txBody>
      </p:sp>
      <p:sp>
        <p:nvSpPr>
          <p:cNvPr id="36" name="Left Arrow 35"/>
          <p:cNvSpPr/>
          <p:nvPr/>
        </p:nvSpPr>
        <p:spPr>
          <a:xfrm>
            <a:off x="8153400" y="6019800"/>
            <a:ext cx="9906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57200"/>
            <a:ext cx="9144000" cy="461665"/>
          </a:xfrm>
          <a:prstGeom prst="rect">
            <a:avLst/>
          </a:prstGeom>
          <a:noFill/>
        </p:spPr>
        <p:txBody>
          <a:bodyPr wrap="square" rtlCol="0">
            <a:spAutoFit/>
          </a:bodyPr>
          <a:lstStyle/>
          <a:p>
            <a:pPr algn="ctr"/>
            <a:r>
              <a:rPr lang="en-US" sz="2400" b="1" dirty="0"/>
              <a:t>OUTLIER DETECTION AND TREATMENT</a:t>
            </a:r>
          </a:p>
        </p:txBody>
      </p:sp>
      <p:sp>
        <p:nvSpPr>
          <p:cNvPr id="3" name="TextBox 2"/>
          <p:cNvSpPr txBox="1"/>
          <p:nvPr/>
        </p:nvSpPr>
        <p:spPr>
          <a:xfrm>
            <a:off x="152400" y="979944"/>
            <a:ext cx="8534400" cy="2215991"/>
          </a:xfrm>
          <a:prstGeom prst="rect">
            <a:avLst/>
          </a:prstGeom>
          <a:noFill/>
        </p:spPr>
        <p:txBody>
          <a:bodyPr wrap="square" rtlCol="0">
            <a:spAutoFit/>
          </a:bodyPr>
          <a:lstStyle/>
          <a:p>
            <a:pPr algn="just">
              <a:buFont typeface="Arial" pitchFamily="34" charset="0"/>
              <a:buChar char="•"/>
            </a:pPr>
            <a:r>
              <a:rPr lang="en-US" sz="2000" dirty="0"/>
              <a:t> Outlier detection is the process of identifying data points that deviate significantly from the majority of the dataset. </a:t>
            </a:r>
          </a:p>
          <a:p>
            <a:pPr algn="just"/>
            <a:endParaRPr lang="en-US" sz="2000" dirty="0"/>
          </a:p>
          <a:p>
            <a:pPr algn="just">
              <a:buFont typeface="Arial" pitchFamily="34" charset="0"/>
              <a:buChar char="•"/>
            </a:pPr>
            <a:r>
              <a:rPr lang="en-US" sz="2000" dirty="0"/>
              <a:t> Outlier treatment involves deciding whether to remove, transform, or handle these outliers to improve the quality and robustness of data analysis and modeling.</a:t>
            </a:r>
          </a:p>
          <a:p>
            <a:pPr algn="just"/>
            <a:endParaRPr lang="en-US" dirty="0"/>
          </a:p>
        </p:txBody>
      </p:sp>
      <p:sp>
        <p:nvSpPr>
          <p:cNvPr id="4" name="TextBox 3"/>
          <p:cNvSpPr txBox="1"/>
          <p:nvPr/>
        </p:nvSpPr>
        <p:spPr>
          <a:xfrm>
            <a:off x="152400" y="2843599"/>
            <a:ext cx="4114800" cy="3970318"/>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b="1" u="sng" dirty="0">
                <a:solidFill>
                  <a:schemeClr val="tx1"/>
                </a:solidFill>
              </a:rPr>
              <a:t>Methods To Detect Outliers</a:t>
            </a:r>
          </a:p>
          <a:p>
            <a:pPr algn="ctr"/>
            <a:endParaRPr lang="en-US" b="1" u="sng" dirty="0">
              <a:solidFill>
                <a:schemeClr val="tx1"/>
              </a:solidFill>
            </a:endParaRPr>
          </a:p>
          <a:p>
            <a:r>
              <a:rPr lang="en-US" b="1" dirty="0"/>
              <a:t>Z-Score </a:t>
            </a:r>
            <a:r>
              <a:rPr lang="en-US" dirty="0"/>
              <a:t>:</a:t>
            </a:r>
          </a:p>
          <a:p>
            <a:pPr lvl="1"/>
            <a:r>
              <a:rPr lang="en-US" dirty="0"/>
              <a:t>Identifies data points that are significantly different from the mean.</a:t>
            </a:r>
          </a:p>
          <a:p>
            <a:r>
              <a:rPr lang="en-US" b="1" dirty="0"/>
              <a:t>IQR (Interquartile Range)</a:t>
            </a:r>
            <a:r>
              <a:rPr lang="en-US" dirty="0"/>
              <a:t>:</a:t>
            </a:r>
          </a:p>
          <a:p>
            <a:pPr lvl="1"/>
            <a:r>
              <a:rPr lang="en-US" dirty="0"/>
              <a:t>Detects outliers based on the range between the first and third quartiles.</a:t>
            </a:r>
          </a:p>
          <a:p>
            <a:r>
              <a:rPr lang="en-US" b="1" dirty="0"/>
              <a:t>Visual Inspection</a:t>
            </a:r>
            <a:r>
              <a:rPr lang="en-US" dirty="0"/>
              <a:t>:</a:t>
            </a:r>
          </a:p>
          <a:p>
            <a:pPr lvl="1"/>
            <a:r>
              <a:rPr lang="en-US" dirty="0"/>
              <a:t>Using box plots, scatter plots, or histograms to visually identify unusual data points.</a:t>
            </a:r>
          </a:p>
        </p:txBody>
      </p:sp>
      <p:sp>
        <p:nvSpPr>
          <p:cNvPr id="5" name="TextBox 4"/>
          <p:cNvSpPr txBox="1"/>
          <p:nvPr/>
        </p:nvSpPr>
        <p:spPr>
          <a:xfrm>
            <a:off x="5181600" y="2819400"/>
            <a:ext cx="3810000" cy="313932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b="1" u="sng" dirty="0">
                <a:solidFill>
                  <a:schemeClr val="tx1"/>
                </a:solidFill>
              </a:rPr>
              <a:t>Methods To Remove Outliers</a:t>
            </a:r>
          </a:p>
          <a:p>
            <a:endParaRPr lang="en-US" b="1" dirty="0"/>
          </a:p>
          <a:p>
            <a:r>
              <a:rPr lang="en-US" b="1" dirty="0"/>
              <a:t>Removal</a:t>
            </a:r>
            <a:r>
              <a:rPr lang="en-US" dirty="0"/>
              <a:t>:</a:t>
            </a:r>
          </a:p>
          <a:p>
            <a:pPr lvl="1"/>
            <a:r>
              <a:rPr lang="en-US" dirty="0"/>
              <a:t>Delete or exclude outlier data points from the dataset.</a:t>
            </a:r>
          </a:p>
          <a:p>
            <a:r>
              <a:rPr lang="en-US" b="1" dirty="0"/>
              <a:t>Transformation</a:t>
            </a:r>
            <a:r>
              <a:rPr lang="en-US" dirty="0"/>
              <a:t>:</a:t>
            </a:r>
          </a:p>
          <a:p>
            <a:pPr lvl="1"/>
            <a:r>
              <a:rPr lang="en-US" dirty="0"/>
              <a:t>Apply mathematical transformations (e.g., log, square root) to mitigate the impact of outliers.</a:t>
            </a:r>
          </a:p>
          <a:p>
            <a:endParaRPr lang="en-US" dirty="0"/>
          </a:p>
        </p:txBody>
      </p:sp>
      <p:sp>
        <p:nvSpPr>
          <p:cNvPr id="6" name="Left Arrow 5"/>
          <p:cNvSpPr/>
          <p:nvPr/>
        </p:nvSpPr>
        <p:spPr>
          <a:xfrm>
            <a:off x="8153400" y="6019800"/>
            <a:ext cx="9906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352800" y="2971800"/>
            <a:ext cx="914400" cy="27699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200" b="1" dirty="0">
                <a:hlinkClick r:id="rId2" action="ppaction://hlinkfile"/>
              </a:rPr>
              <a:t>Click here</a:t>
            </a:r>
            <a:endParaRPr lang="en-US" sz="1200" b="1" dirty="0"/>
          </a:p>
        </p:txBody>
      </p:sp>
      <p:sp>
        <p:nvSpPr>
          <p:cNvPr id="10" name="Rectangle 9"/>
          <p:cNvSpPr/>
          <p:nvPr/>
        </p:nvSpPr>
        <p:spPr>
          <a:xfrm>
            <a:off x="5181600" y="6019801"/>
            <a:ext cx="838200" cy="27699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1200" b="1" dirty="0">
                <a:hlinkClick r:id="rId3" action="ppaction://hlinkfile"/>
              </a:rPr>
              <a:t>Click here</a:t>
            </a:r>
            <a:endParaRPr lang="en-US" sz="1200" b="1"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395</TotalTime>
  <Words>1228</Words>
  <Application>Microsoft Office PowerPoint</Application>
  <PresentationFormat>On-screen Show (4:3)</PresentationFormat>
  <Paragraphs>147</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Calibri</vt:lpstr>
      <vt:lpstr>inherit</vt:lpstr>
      <vt:lpstr>Inter</vt:lpstr>
      <vt:lpstr>Roboto Mono</vt:lpstr>
      <vt:lpstr>Söhne</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Akash</cp:lastModifiedBy>
  <cp:revision>27</cp:revision>
  <dcterms:created xsi:type="dcterms:W3CDTF">2006-08-16T00:00:00Z</dcterms:created>
  <dcterms:modified xsi:type="dcterms:W3CDTF">2023-10-13T12:00:19Z</dcterms:modified>
</cp:coreProperties>
</file>