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58" r:id="rId3"/>
    <p:sldId id="262" r:id="rId4"/>
    <p:sldId id="259" r:id="rId5"/>
    <p:sldId id="263"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3" autoAdjust="0"/>
    <p:restoredTop sz="94660"/>
  </p:normalViewPr>
  <p:slideViewPr>
    <p:cSldViewPr snapToGrid="0">
      <p:cViewPr varScale="1">
        <p:scale>
          <a:sx n="108" d="100"/>
          <a:sy n="108" d="100"/>
        </p:scale>
        <p:origin x="13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260837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19826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799738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10CAD-C801-41E3-9A17-54F0F8C79227}"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756813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810CAD-C801-41E3-9A17-54F0F8C79227}" type="datetimeFigureOut">
              <a:rPr lang="en-IN" smtClean="0"/>
              <a:t>04-01-2024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54604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810CAD-C801-41E3-9A17-54F0F8C79227}"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657758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810CAD-C801-41E3-9A17-54F0F8C79227}" type="datetimeFigureOut">
              <a:rPr lang="en-IN" smtClean="0"/>
              <a:t>04-01-2024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189904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810CAD-C801-41E3-9A17-54F0F8C79227}" type="datetimeFigureOut">
              <a:rPr lang="en-IN" smtClean="0"/>
              <a:t>04-01-2024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76260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810CAD-C801-41E3-9A17-54F0F8C79227}" type="datetimeFigureOut">
              <a:rPr lang="en-IN" smtClean="0"/>
              <a:t>04-01-2024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54649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810CAD-C801-41E3-9A17-54F0F8C79227}"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257751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810CAD-C801-41E3-9A17-54F0F8C79227}" type="datetimeFigureOut">
              <a:rPr lang="en-IN" smtClean="0"/>
              <a:t>04-01-2024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A13E28-2BDE-4C7D-B486-C5257E191B19}" type="slidenum">
              <a:rPr lang="en-IN" smtClean="0"/>
              <a:t>‹#›</a:t>
            </a:fld>
            <a:endParaRPr lang="en-IN"/>
          </a:p>
        </p:txBody>
      </p:sp>
    </p:spTree>
    <p:extLst>
      <p:ext uri="{BB962C8B-B14F-4D97-AF65-F5344CB8AC3E}">
        <p14:creationId xmlns:p14="http://schemas.microsoft.com/office/powerpoint/2010/main" val="268491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10CAD-C801-41E3-9A17-54F0F8C79227}" type="datetimeFigureOut">
              <a:rPr lang="en-IN" smtClean="0"/>
              <a:t>04-01-2024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13E28-2BDE-4C7D-B486-C5257E191B19}" type="slidenum">
              <a:rPr lang="en-IN" smtClean="0"/>
              <a:t>‹#›</a:t>
            </a:fld>
            <a:endParaRPr lang="en-IN"/>
          </a:p>
        </p:txBody>
      </p:sp>
    </p:spTree>
    <p:extLst>
      <p:ext uri="{BB962C8B-B14F-4D97-AF65-F5344CB8AC3E}">
        <p14:creationId xmlns:p14="http://schemas.microsoft.com/office/powerpoint/2010/main" val="1749506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A8622-7CBD-3B02-A37A-EE8CA7143A46}"/>
              </a:ext>
            </a:extLst>
          </p:cNvPr>
          <p:cNvSpPr txBox="1"/>
          <p:nvPr/>
        </p:nvSpPr>
        <p:spPr>
          <a:xfrm>
            <a:off x="348916" y="2505670"/>
            <a:ext cx="2267159"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1.Washing Mc App</a:t>
            </a:r>
            <a:endParaRPr lang="en-IN" dirty="0">
              <a:latin typeface="Meiryo" panose="020B0604030504040204" pitchFamily="34" charset="-128"/>
              <a:ea typeface="Meiryo" panose="020B0604030504040204" pitchFamily="34" charset="-128"/>
            </a:endParaRPr>
          </a:p>
        </p:txBody>
      </p:sp>
      <p:sp>
        <p:nvSpPr>
          <p:cNvPr id="5" name="TextBox 4">
            <a:extLst>
              <a:ext uri="{FF2B5EF4-FFF2-40B4-BE49-F238E27FC236}">
                <a16:creationId xmlns:a16="http://schemas.microsoft.com/office/drawing/2014/main" id="{9B09EDB5-E297-8732-8D78-CA6299D590AC}"/>
              </a:ext>
            </a:extLst>
          </p:cNvPr>
          <p:cNvSpPr txBox="1"/>
          <p:nvPr/>
        </p:nvSpPr>
        <p:spPr>
          <a:xfrm>
            <a:off x="348916" y="2875002"/>
            <a:ext cx="2972930"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2.Traceability Dashboard</a:t>
            </a:r>
            <a:endParaRPr lang="en-IN" dirty="0">
              <a:latin typeface="Meiryo" panose="020B0604030504040204" pitchFamily="34" charset="-128"/>
              <a:ea typeface="Meiryo" panose="020B0604030504040204" pitchFamily="34" charset="-128"/>
            </a:endParaRPr>
          </a:p>
        </p:txBody>
      </p:sp>
      <p:sp>
        <p:nvSpPr>
          <p:cNvPr id="6" name="TextBox 5">
            <a:extLst>
              <a:ext uri="{FF2B5EF4-FFF2-40B4-BE49-F238E27FC236}">
                <a16:creationId xmlns:a16="http://schemas.microsoft.com/office/drawing/2014/main" id="{E7AD2D50-96F3-BD0A-78DE-9C2CF570A958}"/>
              </a:ext>
            </a:extLst>
          </p:cNvPr>
          <p:cNvSpPr txBox="1"/>
          <p:nvPr/>
        </p:nvSpPr>
        <p:spPr>
          <a:xfrm>
            <a:off x="348916" y="3244334"/>
            <a:ext cx="2187522"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3. IT Connectivity</a:t>
            </a:r>
            <a:endParaRPr lang="en-IN" dirty="0">
              <a:latin typeface="Meiryo" panose="020B0604030504040204" pitchFamily="34" charset="-128"/>
              <a:ea typeface="Meiryo" panose="020B0604030504040204" pitchFamily="34" charset="-128"/>
            </a:endParaRPr>
          </a:p>
        </p:txBody>
      </p:sp>
      <p:sp>
        <p:nvSpPr>
          <p:cNvPr id="7" name="TextBox 6">
            <a:extLst>
              <a:ext uri="{FF2B5EF4-FFF2-40B4-BE49-F238E27FC236}">
                <a16:creationId xmlns:a16="http://schemas.microsoft.com/office/drawing/2014/main" id="{86D6D090-39B1-1544-157D-DB97D690696E}"/>
              </a:ext>
            </a:extLst>
          </p:cNvPr>
          <p:cNvSpPr txBox="1"/>
          <p:nvPr/>
        </p:nvSpPr>
        <p:spPr>
          <a:xfrm>
            <a:off x="348916" y="1515433"/>
            <a:ext cx="3721532" cy="369332"/>
          </a:xfrm>
          <a:prstGeom prst="rect">
            <a:avLst/>
          </a:prstGeom>
          <a:noFill/>
        </p:spPr>
        <p:txBody>
          <a:bodyPr wrap="none" rtlCol="0">
            <a:spAutoFit/>
          </a:bodyPr>
          <a:lstStyle/>
          <a:p>
            <a:r>
              <a:rPr lang="en-US" b="1" dirty="0">
                <a:latin typeface="Meiryo" panose="020B0604030504040204" pitchFamily="34" charset="-128"/>
                <a:ea typeface="Meiryo" panose="020B0604030504040204" pitchFamily="34" charset="-128"/>
              </a:rPr>
              <a:t>Feedback Report to Sato San</a:t>
            </a:r>
            <a:endParaRPr lang="en-IN" b="1" dirty="0">
              <a:latin typeface="Meiryo" panose="020B0604030504040204" pitchFamily="34" charset="-128"/>
              <a:ea typeface="Meiryo" panose="020B0604030504040204" pitchFamily="34" charset="-128"/>
            </a:endParaRPr>
          </a:p>
        </p:txBody>
      </p:sp>
      <p:sp>
        <p:nvSpPr>
          <p:cNvPr id="8" name="TextBox 7">
            <a:extLst>
              <a:ext uri="{FF2B5EF4-FFF2-40B4-BE49-F238E27FC236}">
                <a16:creationId xmlns:a16="http://schemas.microsoft.com/office/drawing/2014/main" id="{DB5627EE-FBC5-0056-A88A-57CF140FA441}"/>
              </a:ext>
            </a:extLst>
          </p:cNvPr>
          <p:cNvSpPr txBox="1"/>
          <p:nvPr/>
        </p:nvSpPr>
        <p:spPr>
          <a:xfrm>
            <a:off x="383546" y="4691770"/>
            <a:ext cx="3214406" cy="646331"/>
          </a:xfrm>
          <a:prstGeom prst="rect">
            <a:avLst/>
          </a:prstGeom>
          <a:noFill/>
        </p:spPr>
        <p:txBody>
          <a:bodyPr wrap="none" rtlCol="0">
            <a:spAutoFit/>
          </a:bodyPr>
          <a:lstStyle/>
          <a:p>
            <a:r>
              <a:rPr lang="en-US" b="1" dirty="0">
                <a:latin typeface="Meiryo" panose="020B0604030504040204" pitchFamily="34" charset="-128"/>
                <a:ea typeface="Meiryo" panose="020B0604030504040204" pitchFamily="34" charset="-128"/>
              </a:rPr>
              <a:t>1</a:t>
            </a:r>
            <a:r>
              <a:rPr lang="en-US" b="1" baseline="30000" dirty="0">
                <a:latin typeface="Meiryo" panose="020B0604030504040204" pitchFamily="34" charset="-128"/>
                <a:ea typeface="Meiryo" panose="020B0604030504040204" pitchFamily="34" charset="-128"/>
              </a:rPr>
              <a:t>st</a:t>
            </a:r>
            <a:r>
              <a:rPr lang="en-US" b="1" dirty="0">
                <a:latin typeface="Meiryo" panose="020B0604030504040204" pitchFamily="34" charset="-128"/>
                <a:ea typeface="Meiryo" panose="020B0604030504040204" pitchFamily="34" charset="-128"/>
              </a:rPr>
              <a:t> feedback 08 Dec’23</a:t>
            </a:r>
          </a:p>
          <a:p>
            <a:r>
              <a:rPr lang="en-US" b="1" dirty="0">
                <a:latin typeface="Meiryo" panose="020B0604030504040204" pitchFamily="34" charset="-128"/>
                <a:ea typeface="Meiryo" panose="020B0604030504040204" pitchFamily="34" charset="-128"/>
              </a:rPr>
              <a:t>2</a:t>
            </a:r>
            <a:r>
              <a:rPr lang="en-US" b="1" baseline="30000" dirty="0">
                <a:latin typeface="Meiryo" panose="020B0604030504040204" pitchFamily="34" charset="-128"/>
                <a:ea typeface="Meiryo" panose="020B0604030504040204" pitchFamily="34" charset="-128"/>
              </a:rPr>
              <a:t>nd</a:t>
            </a:r>
            <a:r>
              <a:rPr lang="en-US" b="1" dirty="0">
                <a:latin typeface="Meiryo" panose="020B0604030504040204" pitchFamily="34" charset="-128"/>
                <a:ea typeface="Meiryo" panose="020B0604030504040204" pitchFamily="34" charset="-128"/>
              </a:rPr>
              <a:t> feedback 23</a:t>
            </a:r>
            <a:r>
              <a:rPr lang="en-US" b="1" baseline="30000" dirty="0">
                <a:latin typeface="Meiryo" panose="020B0604030504040204" pitchFamily="34" charset="-128"/>
                <a:ea typeface="Meiryo" panose="020B0604030504040204" pitchFamily="34" charset="-128"/>
              </a:rPr>
              <a:t>rd</a:t>
            </a:r>
            <a:r>
              <a:rPr lang="en-US" b="1" dirty="0">
                <a:latin typeface="Meiryo" panose="020B0604030504040204" pitchFamily="34" charset="-128"/>
                <a:ea typeface="Meiryo" panose="020B0604030504040204" pitchFamily="34" charset="-128"/>
              </a:rPr>
              <a:t> Dec’23</a:t>
            </a:r>
            <a:endParaRPr lang="en-IN" b="1" dirty="0">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AD8A2341-D2AF-EC01-6E94-4A689AB50BE5}"/>
              </a:ext>
            </a:extLst>
          </p:cNvPr>
          <p:cNvSpPr txBox="1"/>
          <p:nvPr/>
        </p:nvSpPr>
        <p:spPr>
          <a:xfrm>
            <a:off x="395812" y="2010551"/>
            <a:ext cx="4610942" cy="369332"/>
          </a:xfrm>
          <a:prstGeom prst="rect">
            <a:avLst/>
          </a:prstGeom>
          <a:noFill/>
        </p:spPr>
        <p:txBody>
          <a:bodyPr wrap="none" rtlCol="0">
            <a:spAutoFit/>
          </a:bodyPr>
          <a:lstStyle/>
          <a:p>
            <a:r>
              <a:rPr lang="en-US" dirty="0">
                <a:latin typeface="Meiryo" panose="020B0604030504040204" pitchFamily="34" charset="-128"/>
                <a:ea typeface="Meiryo" panose="020B0604030504040204" pitchFamily="34" charset="-128"/>
              </a:rPr>
              <a:t>Feedback divided into below n=3 areas</a:t>
            </a:r>
            <a:endParaRPr lang="en-IN" dirty="0">
              <a:latin typeface="Meiryo" panose="020B0604030504040204" pitchFamily="34" charset="-128"/>
              <a:ea typeface="Meiryo" panose="020B0604030504040204" pitchFamily="34" charset="-128"/>
            </a:endParaRPr>
          </a:p>
        </p:txBody>
      </p:sp>
      <p:sp>
        <p:nvSpPr>
          <p:cNvPr id="10" name="TextBox 9">
            <a:extLst>
              <a:ext uri="{FF2B5EF4-FFF2-40B4-BE49-F238E27FC236}">
                <a16:creationId xmlns:a16="http://schemas.microsoft.com/office/drawing/2014/main" id="{CCE9CB86-BD0C-1BDF-25DE-A7C5531BD284}"/>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1/4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67710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1423D-32C0-0B01-DE1C-1108A71C985A}"/>
              </a:ext>
            </a:extLst>
          </p:cNvPr>
          <p:cNvSpPr txBox="1"/>
          <p:nvPr/>
        </p:nvSpPr>
        <p:spPr>
          <a:xfrm>
            <a:off x="0" y="-38100"/>
            <a:ext cx="2430217"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1.Washing Mc App</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9273E5A3-4FB6-2BC9-6A25-1BC041AFFB8F}"/>
              </a:ext>
            </a:extLst>
          </p:cNvPr>
          <p:cNvGraphicFramePr>
            <a:graphicFrameLocks noGrp="1"/>
          </p:cNvGraphicFramePr>
          <p:nvPr>
            <p:extLst>
              <p:ext uri="{D42A27DB-BD31-4B8C-83A1-F6EECF244321}">
                <p14:modId xmlns:p14="http://schemas.microsoft.com/office/powerpoint/2010/main" val="2407790132"/>
              </p:ext>
            </p:extLst>
          </p:nvPr>
        </p:nvGraphicFramePr>
        <p:xfrm>
          <a:off x="91440" y="266700"/>
          <a:ext cx="8865801" cy="6376920"/>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48613">
                  <a:extLst>
                    <a:ext uri="{9D8B030D-6E8A-4147-A177-3AD203B41FA5}">
                      <a16:colId xmlns:a16="http://schemas.microsoft.com/office/drawing/2014/main" val="4223095755"/>
                    </a:ext>
                  </a:extLst>
                </a:gridCol>
                <a:gridCol w="665497">
                  <a:extLst>
                    <a:ext uri="{9D8B030D-6E8A-4147-A177-3AD203B41FA5}">
                      <a16:colId xmlns:a16="http://schemas.microsoft.com/office/drawing/2014/main" val="588100096"/>
                    </a:ext>
                  </a:extLst>
                </a:gridCol>
              </a:tblGrid>
              <a:tr h="396000">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u="none" dirty="0">
                          <a:latin typeface="Meiryo" panose="020B0604030504040204" pitchFamily="34" charset="-128"/>
                          <a:ea typeface="Meiryo" panose="020B0604030504040204" pitchFamily="34" charset="-128"/>
                          <a:sym typeface="Wingdings" panose="05000000000000000000" pitchFamily="2" charset="2"/>
                        </a:rPr>
                        <a:t>During App opening ,Error coming</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200" dirty="0">
                        <a:solidFill>
                          <a:schemeClr val="tx1"/>
                        </a:solidFill>
                        <a:latin typeface="Meiryo" panose="020B0604030504040204" pitchFamily="34" charset="-128"/>
                        <a:ea typeface="Meiryo" panose="020B0604030504040204" pitchFamily="34" charset="-128"/>
                      </a:endParaRPr>
                    </a:p>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Sato backend side solved this error</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8178652"/>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During App opening ,Error coming</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u="none" dirty="0">
                          <a:latin typeface="Meiryo" panose="020B0604030504040204" pitchFamily="34" charset="-128"/>
                          <a:ea typeface="Meiryo" panose="020B0604030504040204" pitchFamily="34" charset="-128"/>
                          <a:sym typeface="Wingdings" panose="05000000000000000000" pitchFamily="2" charset="2"/>
                        </a:rPr>
                        <a:t>Sato backend side solved this error</a:t>
                      </a:r>
                      <a:endParaRPr lang="en-IN" sz="1200" b="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689000"/>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3.</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latin typeface="Meiryo" panose="020B0604030504040204" pitchFamily="34" charset="-128"/>
                          <a:ea typeface="Meiryo" panose="020B0604030504040204" pitchFamily="34" charset="-128"/>
                        </a:rPr>
                        <a:t>Lot entry row screen not good visualization. Row layout need to change to see other info.</a:t>
                      </a:r>
                    </a:p>
                    <a:p>
                      <a:r>
                        <a:rPr lang="en-US" sz="1200" dirty="0">
                          <a:solidFill>
                            <a:schemeClr val="tx1"/>
                          </a:solidFill>
                          <a:latin typeface="Meiryo" panose="020B0604030504040204" pitchFamily="34" charset="-128"/>
                          <a:ea typeface="Meiryo" panose="020B0604030504040204" pitchFamily="34" charset="-128"/>
                        </a:rPr>
                        <a:t>Row Height size high</a:t>
                      </a:r>
                      <a:r>
                        <a:rPr lang="en-US" sz="1200" dirty="0">
                          <a:solidFill>
                            <a:schemeClr val="tx1"/>
                          </a:solidFill>
                          <a:latin typeface="Meiryo" panose="020B0604030504040204" pitchFamily="34" charset="-128"/>
                          <a:ea typeface="Meiryo" panose="020B0604030504040204" pitchFamily="34" charset="-128"/>
                          <a:sym typeface="Wingdings" panose="05000000000000000000" pitchFamily="2" charset="2"/>
                        </a:rPr>
                        <a:t> Keep optimum</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Already given the new application version for now need to fix resolution (1024X768) only.</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Open/Closed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49799634"/>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4.</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Part forward backward issue with arrow symbol</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Sato modified app</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5.</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In model master created date should be on date it is modified </a:t>
                      </a:r>
                    </a:p>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(to keep change history).</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Given last modified program</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35797942"/>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6.</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If some child part info deleted then box not deleting &lt;refer image&gt;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eiryo" panose="020B0604030504040204" pitchFamily="34" charset="-128"/>
                          <a:ea typeface="Meiryo" panose="020B0604030504040204" pitchFamily="34" charset="-128"/>
                          <a:cs typeface="+mn-cs"/>
                        </a:rPr>
                        <a:t>Comments</a:t>
                      </a:r>
                      <a:r>
                        <a:rPr lang="en-US" sz="1200" kern="1200" dirty="0">
                          <a:solidFill>
                            <a:schemeClr val="tx1"/>
                          </a:solidFill>
                          <a:latin typeface="Meiryo" panose="020B0604030504040204" pitchFamily="34" charset="-128"/>
                          <a:ea typeface="Meiryo" panose="020B0604030504040204" pitchFamily="34" charset="-128"/>
                          <a:cs typeface="+mn-cs"/>
                        </a:rPr>
                        <a:t>: This is the </a:t>
                      </a:r>
                      <a:r>
                        <a:rPr lang="en-US" sz="1200" kern="1200" dirty="0" err="1">
                          <a:solidFill>
                            <a:schemeClr val="tx1"/>
                          </a:solidFill>
                          <a:latin typeface="Meiryo" panose="020B0604030504040204" pitchFamily="34" charset="-128"/>
                          <a:ea typeface="Meiryo" panose="020B0604030504040204" pitchFamily="34" charset="-128"/>
                          <a:cs typeface="+mn-cs"/>
                        </a:rPr>
                        <a:t>Odring</a:t>
                      </a:r>
                      <a:r>
                        <a:rPr lang="en-US" sz="1200" kern="1200" dirty="0">
                          <a:solidFill>
                            <a:schemeClr val="tx1"/>
                          </a:solidFill>
                          <a:latin typeface="Meiryo" panose="020B0604030504040204" pitchFamily="34" charset="-128"/>
                          <a:ea typeface="Meiryo" panose="020B0604030504040204" pitchFamily="34" charset="-128"/>
                          <a:cs typeface="+mn-cs"/>
                        </a:rPr>
                        <a:t> based entry in Model master so in need to try to fix with any sequence no.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eiryo" panose="020B0604030504040204" pitchFamily="34" charset="-128"/>
                          <a:ea typeface="Meiryo" panose="020B0604030504040204" pitchFamily="34" charset="-128"/>
                          <a:cs typeface="+mn-cs"/>
                        </a:rPr>
                        <a:t>Still in under development stage provide you by next week.</a:t>
                      </a:r>
                      <a:endParaRPr lang="en-IN" sz="1200" b="1"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462049"/>
                  </a:ext>
                </a:extLst>
              </a:tr>
              <a:tr h="3960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7.</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Old Lot entry complete deleting instead of modify entered old value</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eiryo" panose="020B0604030504040204" pitchFamily="34" charset="-128"/>
                          <a:ea typeface="Meiryo" panose="020B0604030504040204" pitchFamily="34" charset="-128"/>
                          <a:cs typeface="+mn-cs"/>
                        </a:rPr>
                        <a:t>provide you by next week.</a:t>
                      </a:r>
                      <a:endParaRPr lang="en-IN" sz="1200" b="1"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Open</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3633770"/>
                  </a:ext>
                </a:extLst>
              </a:tr>
            </a:tbl>
          </a:graphicData>
        </a:graphic>
      </p:graphicFrame>
      <p:pic>
        <p:nvPicPr>
          <p:cNvPr id="6" name="Picture 5">
            <a:extLst>
              <a:ext uri="{FF2B5EF4-FFF2-40B4-BE49-F238E27FC236}">
                <a16:creationId xmlns:a16="http://schemas.microsoft.com/office/drawing/2014/main" id="{3F775C66-0B80-DD38-F4DF-6E7BF7D27131}"/>
              </a:ext>
            </a:extLst>
          </p:cNvPr>
          <p:cNvPicPr>
            <a:picLocks noChangeAspect="1"/>
          </p:cNvPicPr>
          <p:nvPr/>
        </p:nvPicPr>
        <p:blipFill rotWithShape="1">
          <a:blip r:embed="rId2"/>
          <a:srcRect l="32669" t="39211" r="32846" b="30901"/>
          <a:stretch/>
        </p:blipFill>
        <p:spPr>
          <a:xfrm>
            <a:off x="4058917" y="726680"/>
            <a:ext cx="1066801" cy="739688"/>
          </a:xfrm>
          <a:prstGeom prst="rect">
            <a:avLst/>
          </a:prstGeom>
          <a:ln>
            <a:solidFill>
              <a:schemeClr val="tx1"/>
            </a:solidFill>
          </a:ln>
        </p:spPr>
      </p:pic>
      <p:pic>
        <p:nvPicPr>
          <p:cNvPr id="7" name="Picture 6">
            <a:extLst>
              <a:ext uri="{FF2B5EF4-FFF2-40B4-BE49-F238E27FC236}">
                <a16:creationId xmlns:a16="http://schemas.microsoft.com/office/drawing/2014/main" id="{A1967FAE-644E-E758-9321-0A05B49BDDF7}"/>
              </a:ext>
            </a:extLst>
          </p:cNvPr>
          <p:cNvPicPr>
            <a:picLocks noChangeAspect="1"/>
          </p:cNvPicPr>
          <p:nvPr/>
        </p:nvPicPr>
        <p:blipFill rotWithShape="1">
          <a:blip r:embed="rId3"/>
          <a:srcRect l="38224" t="43913" r="37106" b="43039"/>
          <a:stretch/>
        </p:blipFill>
        <p:spPr>
          <a:xfrm>
            <a:off x="4058916" y="1562024"/>
            <a:ext cx="1453220" cy="734125"/>
          </a:xfrm>
          <a:prstGeom prst="rect">
            <a:avLst/>
          </a:prstGeom>
          <a:ln>
            <a:solidFill>
              <a:schemeClr val="tx1"/>
            </a:solidFill>
          </a:ln>
        </p:spPr>
      </p:pic>
      <p:pic>
        <p:nvPicPr>
          <p:cNvPr id="9" name="Picture 8">
            <a:extLst>
              <a:ext uri="{FF2B5EF4-FFF2-40B4-BE49-F238E27FC236}">
                <a16:creationId xmlns:a16="http://schemas.microsoft.com/office/drawing/2014/main" id="{0DA9F8A9-7449-37EB-9B0F-D3ECDC925ECF}"/>
              </a:ext>
            </a:extLst>
          </p:cNvPr>
          <p:cNvPicPr>
            <a:picLocks noChangeAspect="1"/>
          </p:cNvPicPr>
          <p:nvPr/>
        </p:nvPicPr>
        <p:blipFill>
          <a:blip r:embed="rId4"/>
          <a:stretch>
            <a:fillRect/>
          </a:stretch>
        </p:blipFill>
        <p:spPr>
          <a:xfrm>
            <a:off x="4058917" y="2409418"/>
            <a:ext cx="1361441" cy="739774"/>
          </a:xfrm>
          <a:prstGeom prst="rect">
            <a:avLst/>
          </a:prstGeom>
          <a:ln>
            <a:solidFill>
              <a:schemeClr val="tx1"/>
            </a:solidFill>
          </a:ln>
        </p:spPr>
      </p:pic>
      <p:pic>
        <p:nvPicPr>
          <p:cNvPr id="10" name="Picture 9">
            <a:extLst>
              <a:ext uri="{FF2B5EF4-FFF2-40B4-BE49-F238E27FC236}">
                <a16:creationId xmlns:a16="http://schemas.microsoft.com/office/drawing/2014/main" id="{70F0BD20-E6E6-4C73-CFB3-6DDF75A26A4A}"/>
              </a:ext>
            </a:extLst>
          </p:cNvPr>
          <p:cNvPicPr>
            <a:picLocks noChangeAspect="1"/>
          </p:cNvPicPr>
          <p:nvPr/>
        </p:nvPicPr>
        <p:blipFill>
          <a:blip r:embed="rId4"/>
          <a:stretch>
            <a:fillRect/>
          </a:stretch>
        </p:blipFill>
        <p:spPr>
          <a:xfrm>
            <a:off x="4058917" y="3262460"/>
            <a:ext cx="1361441" cy="739774"/>
          </a:xfrm>
          <a:prstGeom prst="rect">
            <a:avLst/>
          </a:prstGeom>
          <a:ln>
            <a:solidFill>
              <a:schemeClr val="tx1"/>
            </a:solidFill>
          </a:ln>
        </p:spPr>
      </p:pic>
      <p:pic>
        <p:nvPicPr>
          <p:cNvPr id="12" name="Picture 11">
            <a:extLst>
              <a:ext uri="{FF2B5EF4-FFF2-40B4-BE49-F238E27FC236}">
                <a16:creationId xmlns:a16="http://schemas.microsoft.com/office/drawing/2014/main" id="{D827A991-E8CC-8AC9-39EA-E26165D77696}"/>
              </a:ext>
            </a:extLst>
          </p:cNvPr>
          <p:cNvPicPr>
            <a:picLocks noChangeAspect="1"/>
          </p:cNvPicPr>
          <p:nvPr/>
        </p:nvPicPr>
        <p:blipFill>
          <a:blip r:embed="rId5"/>
          <a:stretch>
            <a:fillRect/>
          </a:stretch>
        </p:blipFill>
        <p:spPr>
          <a:xfrm>
            <a:off x="4058917" y="4067705"/>
            <a:ext cx="1361441" cy="763446"/>
          </a:xfrm>
          <a:prstGeom prst="rect">
            <a:avLst/>
          </a:prstGeom>
          <a:ln>
            <a:solidFill>
              <a:schemeClr val="tx1"/>
            </a:solidFill>
          </a:ln>
        </p:spPr>
      </p:pic>
      <p:pic>
        <p:nvPicPr>
          <p:cNvPr id="14" name="Picture 13">
            <a:extLst>
              <a:ext uri="{FF2B5EF4-FFF2-40B4-BE49-F238E27FC236}">
                <a16:creationId xmlns:a16="http://schemas.microsoft.com/office/drawing/2014/main" id="{E716FC05-7E9A-6CF1-6D3D-AABB281DFAD2}"/>
              </a:ext>
            </a:extLst>
          </p:cNvPr>
          <p:cNvPicPr>
            <a:picLocks noChangeAspect="1"/>
          </p:cNvPicPr>
          <p:nvPr/>
        </p:nvPicPr>
        <p:blipFill>
          <a:blip r:embed="rId6"/>
          <a:stretch>
            <a:fillRect/>
          </a:stretch>
        </p:blipFill>
        <p:spPr>
          <a:xfrm>
            <a:off x="4058916" y="4930860"/>
            <a:ext cx="1066801" cy="1162360"/>
          </a:xfrm>
          <a:prstGeom prst="rect">
            <a:avLst/>
          </a:prstGeom>
          <a:ln>
            <a:solidFill>
              <a:schemeClr val="tx1"/>
            </a:solidFill>
          </a:ln>
        </p:spPr>
      </p:pic>
      <p:sp>
        <p:nvSpPr>
          <p:cNvPr id="15" name="TextBox 14">
            <a:extLst>
              <a:ext uri="{FF2B5EF4-FFF2-40B4-BE49-F238E27FC236}">
                <a16:creationId xmlns:a16="http://schemas.microsoft.com/office/drawing/2014/main" id="{03940E6F-B903-3887-8F3D-99C476909123}"/>
              </a:ext>
            </a:extLst>
          </p:cNvPr>
          <p:cNvSpPr txBox="1"/>
          <p:nvPr/>
        </p:nvSpPr>
        <p:spPr>
          <a:xfrm>
            <a:off x="7030428" y="61771"/>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sp>
        <p:nvSpPr>
          <p:cNvPr id="17" name="TextBox 16">
            <a:extLst>
              <a:ext uri="{FF2B5EF4-FFF2-40B4-BE49-F238E27FC236}">
                <a16:creationId xmlns:a16="http://schemas.microsoft.com/office/drawing/2014/main" id="{B3EB8C66-7C63-7A9E-5FE3-8ED1FBEBF07E}"/>
              </a:ext>
            </a:extLst>
          </p:cNvPr>
          <p:cNvSpPr txBox="1"/>
          <p:nvPr/>
        </p:nvSpPr>
        <p:spPr>
          <a:xfrm>
            <a:off x="4796693" y="23671"/>
            <a:ext cx="486608"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2/4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712107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01423D-32C0-0B01-DE1C-1108A71C985A}"/>
              </a:ext>
            </a:extLst>
          </p:cNvPr>
          <p:cNvSpPr txBox="1"/>
          <p:nvPr/>
        </p:nvSpPr>
        <p:spPr>
          <a:xfrm>
            <a:off x="0" y="0"/>
            <a:ext cx="2430217"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1.Washing Mc App</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9273E5A3-4FB6-2BC9-6A25-1BC041AFFB8F}"/>
              </a:ext>
            </a:extLst>
          </p:cNvPr>
          <p:cNvGraphicFramePr>
            <a:graphicFrameLocks noGrp="1"/>
          </p:cNvGraphicFramePr>
          <p:nvPr>
            <p:extLst>
              <p:ext uri="{D42A27DB-BD31-4B8C-83A1-F6EECF244321}">
                <p14:modId xmlns:p14="http://schemas.microsoft.com/office/powerpoint/2010/main" val="1150354229"/>
              </p:ext>
            </p:extLst>
          </p:nvPr>
        </p:nvGraphicFramePr>
        <p:xfrm>
          <a:off x="91440" y="317500"/>
          <a:ext cx="8865801" cy="6063000"/>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96000">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8.</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Step 2 lot QR code lot entry pls show by scanner</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Today(04-01-2024) Demo 2D scanner given, now you can start </a:t>
                      </a:r>
                      <a:r>
                        <a:rPr lang="en-US" sz="1200" kern="1200" dirty="0" err="1">
                          <a:solidFill>
                            <a:schemeClr val="tx1"/>
                          </a:solidFill>
                          <a:latin typeface="Meiryo" panose="020B0604030504040204" pitchFamily="34" charset="-128"/>
                          <a:ea typeface="Meiryo" panose="020B0604030504040204" pitchFamily="34" charset="-128"/>
                          <a:cs typeface="+mn-cs"/>
                        </a:rPr>
                        <a:t>tiral</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78178652"/>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9.</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eiryo" panose="020B0604030504040204" pitchFamily="34" charset="-128"/>
                          <a:ea typeface="Meiryo" panose="020B0604030504040204" pitchFamily="34" charset="-128"/>
                          <a:cs typeface="+mn-cs"/>
                        </a:rPr>
                        <a:t>Washing app not running in </a:t>
                      </a:r>
                      <a:r>
                        <a:rPr lang="en-IN" sz="1200" kern="1200" dirty="0" err="1">
                          <a:solidFill>
                            <a:schemeClr val="tx1"/>
                          </a:solidFill>
                          <a:latin typeface="Meiryo" panose="020B0604030504040204" pitchFamily="34" charset="-128"/>
                          <a:ea typeface="Meiryo" panose="020B0604030504040204" pitchFamily="34" charset="-128"/>
                          <a:cs typeface="+mn-cs"/>
                        </a:rPr>
                        <a:t>genba</a:t>
                      </a:r>
                      <a:r>
                        <a:rPr lang="en-IN" sz="1200" kern="1200" dirty="0">
                          <a:solidFill>
                            <a:schemeClr val="tx1"/>
                          </a:solidFill>
                          <a:latin typeface="Meiryo" panose="020B0604030504040204" pitchFamily="34" charset="-128"/>
                          <a:ea typeface="Meiryo" panose="020B0604030504040204" pitchFamily="34" charset="-128"/>
                          <a:cs typeface="+mn-cs"/>
                        </a:rPr>
                        <a:t> PC (even after 64bit latest setup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dirty="0">
                        <a:latin typeface="Meiryo" panose="020B0604030504040204" pitchFamily="34" charset="-128"/>
                        <a:ea typeface="Meiryo" panose="020B0604030504040204" pitchFamily="34" charset="-128"/>
                        <a:sym typeface="Wingdings" panose="05000000000000000000" pitchFamily="2" charset="2"/>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There was issue in dB configuration System IP changed.172.28.11.71 to 10.122.72.139</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 </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39689000"/>
                  </a:ext>
                </a:extLst>
              </a:tr>
              <a:tr h="838200">
                <a:tc>
                  <a:txBody>
                    <a:bodyPr/>
                    <a:lstStyle/>
                    <a:p>
                      <a:pPr algn="ct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838200">
                <a:tc>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838200">
                <a:tc>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r h="756000">
                <a:tc>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462049"/>
                  </a:ext>
                </a:extLst>
              </a:tr>
              <a:tr h="720000">
                <a:tc>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1189874"/>
                  </a:ext>
                </a:extLst>
              </a:tr>
            </a:tbl>
          </a:graphicData>
        </a:graphic>
      </p:graphicFrame>
      <p:sp>
        <p:nvSpPr>
          <p:cNvPr id="15" name="TextBox 14">
            <a:extLst>
              <a:ext uri="{FF2B5EF4-FFF2-40B4-BE49-F238E27FC236}">
                <a16:creationId xmlns:a16="http://schemas.microsoft.com/office/drawing/2014/main" id="{03940E6F-B903-3887-8F3D-99C476909123}"/>
              </a:ext>
            </a:extLst>
          </p:cNvPr>
          <p:cNvSpPr txBox="1"/>
          <p:nvPr/>
        </p:nvSpPr>
        <p:spPr>
          <a:xfrm>
            <a:off x="7055828" y="99871"/>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sp>
        <p:nvSpPr>
          <p:cNvPr id="17" name="TextBox 16">
            <a:extLst>
              <a:ext uri="{FF2B5EF4-FFF2-40B4-BE49-F238E27FC236}">
                <a16:creationId xmlns:a16="http://schemas.microsoft.com/office/drawing/2014/main" id="{B3EB8C66-7C63-7A9E-5FE3-8ED1FBEBF07E}"/>
              </a:ext>
            </a:extLst>
          </p:cNvPr>
          <p:cNvSpPr txBox="1"/>
          <p:nvPr/>
        </p:nvSpPr>
        <p:spPr>
          <a:xfrm>
            <a:off x="4796693" y="23671"/>
            <a:ext cx="486608"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2/4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23637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C14FF1-6749-4739-7574-8277FB69950C}"/>
              </a:ext>
            </a:extLst>
          </p:cNvPr>
          <p:cNvSpPr txBox="1"/>
          <p:nvPr/>
        </p:nvSpPr>
        <p:spPr>
          <a:xfrm>
            <a:off x="0" y="0"/>
            <a:ext cx="3222998"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2.Traceability Dashboard</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58E63A4A-2DEF-644F-E9B8-48BF91B42A5A}"/>
              </a:ext>
            </a:extLst>
          </p:cNvPr>
          <p:cNvGraphicFramePr>
            <a:graphicFrameLocks noGrp="1"/>
          </p:cNvGraphicFramePr>
          <p:nvPr>
            <p:extLst>
              <p:ext uri="{D42A27DB-BD31-4B8C-83A1-F6EECF244321}">
                <p14:modId xmlns:p14="http://schemas.microsoft.com/office/powerpoint/2010/main" val="1365074137"/>
              </p:ext>
            </p:extLst>
          </p:nvPr>
        </p:nvGraphicFramePr>
        <p:xfrm>
          <a:off x="91440" y="317500"/>
          <a:ext cx="8865801" cy="6501663"/>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76778">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7560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u="none" dirty="0">
                          <a:latin typeface="Meiryo" panose="020B0604030504040204" pitchFamily="34" charset="-128"/>
                          <a:ea typeface="Meiryo" panose="020B0604030504040204" pitchFamily="34" charset="-128"/>
                          <a:sym typeface="Wingdings" panose="05000000000000000000" pitchFamily="2" charset="2"/>
                        </a:rPr>
                        <a:t>Part serial no. should start from 2 not 1 as target line is Line 2. (Total 6 Digit)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Already given training how to changes from scheduler app</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78178652"/>
                  </a:ext>
                </a:extLst>
              </a:tr>
              <a:tr h="797509">
                <a:tc rowSpan="4">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Dashboard not working.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What to take 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Difficult to verify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Now it is showing fixed by last Friday, Date time was not in correct in the file therefore data was not showing perfectly we will try to manage it in our side, but we have already requested don’t manual edit the file during testing take the fresh file .</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Under check</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39689000"/>
                  </a:ext>
                </a:extLst>
              </a:tr>
              <a:tr h="797509">
                <a:tc vMerge="1">
                  <a:txBody>
                    <a:bodyPr/>
                    <a:lstStyle/>
                    <a:p>
                      <a:pPr algn="ct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vMerge="1">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797509">
                <a:tc vMerge="1">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1530708">
                <a:tc vMerge="1">
                  <a:txBody>
                    <a:bodyPr/>
                    <a:lstStyle/>
                    <a:p>
                      <a:pPr marL="0" algn="ctr"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r h="82501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3.</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Performance Data report into server </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Report has been provided in last update</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Closed</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462049"/>
                  </a:ext>
                </a:extLst>
              </a:tr>
              <a:tr h="449467">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4.</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Performance data into server confirmation log report.</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Report has been provided in last update</a:t>
                      </a:r>
                      <a:endParaRPr lang="en-IN" sz="1200" dirty="0">
                        <a:solidFill>
                          <a:schemeClr val="tx1"/>
                        </a:solidFill>
                        <a:latin typeface="Meiryo" panose="020B0604030504040204" pitchFamily="34" charset="-128"/>
                        <a:ea typeface="Meiryo" panose="020B0604030504040204" pitchFamily="34" charset="-128"/>
                      </a:endParaRPr>
                    </a:p>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eiryo" panose="020B0604030504040204" pitchFamily="34" charset="-128"/>
                          <a:ea typeface="Meiryo" panose="020B0604030504040204" pitchFamily="34" charset="-128"/>
                          <a:cs typeface="+mn-cs"/>
                        </a:rPr>
                        <a:t>Closed</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3633770"/>
                  </a:ext>
                </a:extLst>
              </a:tr>
            </a:tbl>
          </a:graphicData>
        </a:graphic>
      </p:graphicFrame>
      <p:pic>
        <p:nvPicPr>
          <p:cNvPr id="7" name="Picture 6">
            <a:extLst>
              <a:ext uri="{FF2B5EF4-FFF2-40B4-BE49-F238E27FC236}">
                <a16:creationId xmlns:a16="http://schemas.microsoft.com/office/drawing/2014/main" id="{5D7A3F3C-6FDD-62D6-D52E-C3773DA67701}"/>
              </a:ext>
            </a:extLst>
          </p:cNvPr>
          <p:cNvPicPr>
            <a:picLocks noChangeAspect="1"/>
          </p:cNvPicPr>
          <p:nvPr/>
        </p:nvPicPr>
        <p:blipFill>
          <a:blip r:embed="rId2"/>
          <a:stretch>
            <a:fillRect/>
          </a:stretch>
        </p:blipFill>
        <p:spPr>
          <a:xfrm>
            <a:off x="4006516" y="769717"/>
            <a:ext cx="1496324" cy="545068"/>
          </a:xfrm>
          <a:prstGeom prst="rect">
            <a:avLst/>
          </a:prstGeom>
          <a:ln>
            <a:solidFill>
              <a:schemeClr val="tx1"/>
            </a:solidFill>
          </a:ln>
        </p:spPr>
      </p:pic>
      <p:sp>
        <p:nvSpPr>
          <p:cNvPr id="8" name="TextBox 7">
            <a:extLst>
              <a:ext uri="{FF2B5EF4-FFF2-40B4-BE49-F238E27FC236}">
                <a16:creationId xmlns:a16="http://schemas.microsoft.com/office/drawing/2014/main" id="{28F8D2BC-2DB6-7199-980A-111B191990C6}"/>
              </a:ext>
            </a:extLst>
          </p:cNvPr>
          <p:cNvSpPr txBox="1"/>
          <p:nvPr/>
        </p:nvSpPr>
        <p:spPr>
          <a:xfrm>
            <a:off x="7059707" y="111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pic>
        <p:nvPicPr>
          <p:cNvPr id="12" name="Picture 11">
            <a:extLst>
              <a:ext uri="{FF2B5EF4-FFF2-40B4-BE49-F238E27FC236}">
                <a16:creationId xmlns:a16="http://schemas.microsoft.com/office/drawing/2014/main" id="{10E475FE-00F6-5D3A-1755-2E424D1ECB78}"/>
              </a:ext>
            </a:extLst>
          </p:cNvPr>
          <p:cNvPicPr>
            <a:picLocks noChangeAspect="1"/>
          </p:cNvPicPr>
          <p:nvPr/>
        </p:nvPicPr>
        <p:blipFill>
          <a:blip r:embed="rId3"/>
          <a:stretch>
            <a:fillRect/>
          </a:stretch>
        </p:blipFill>
        <p:spPr>
          <a:xfrm>
            <a:off x="3965610" y="1610631"/>
            <a:ext cx="1508072" cy="545069"/>
          </a:xfrm>
          <a:prstGeom prst="rect">
            <a:avLst/>
          </a:prstGeom>
        </p:spPr>
      </p:pic>
      <p:pic>
        <p:nvPicPr>
          <p:cNvPr id="14" name="Picture 13">
            <a:extLst>
              <a:ext uri="{FF2B5EF4-FFF2-40B4-BE49-F238E27FC236}">
                <a16:creationId xmlns:a16="http://schemas.microsoft.com/office/drawing/2014/main" id="{D6563108-3D88-F486-EAE6-C29CCB3724CB}"/>
              </a:ext>
            </a:extLst>
          </p:cNvPr>
          <p:cNvPicPr>
            <a:picLocks noChangeAspect="1"/>
          </p:cNvPicPr>
          <p:nvPr/>
        </p:nvPicPr>
        <p:blipFill>
          <a:blip r:embed="rId4"/>
          <a:stretch>
            <a:fillRect/>
          </a:stretch>
        </p:blipFill>
        <p:spPr>
          <a:xfrm>
            <a:off x="4006517" y="2454025"/>
            <a:ext cx="1496324" cy="688709"/>
          </a:xfrm>
          <a:prstGeom prst="rect">
            <a:avLst/>
          </a:prstGeom>
        </p:spPr>
      </p:pic>
      <p:pic>
        <p:nvPicPr>
          <p:cNvPr id="16" name="Picture 15">
            <a:extLst>
              <a:ext uri="{FF2B5EF4-FFF2-40B4-BE49-F238E27FC236}">
                <a16:creationId xmlns:a16="http://schemas.microsoft.com/office/drawing/2014/main" id="{04755E52-4612-9C06-37FF-A1D227F5844A}"/>
              </a:ext>
            </a:extLst>
          </p:cNvPr>
          <p:cNvPicPr>
            <a:picLocks noChangeAspect="1"/>
          </p:cNvPicPr>
          <p:nvPr/>
        </p:nvPicPr>
        <p:blipFill>
          <a:blip r:embed="rId5"/>
          <a:stretch>
            <a:fillRect/>
          </a:stretch>
        </p:blipFill>
        <p:spPr>
          <a:xfrm>
            <a:off x="4006517" y="3385068"/>
            <a:ext cx="1514320" cy="299938"/>
          </a:xfrm>
          <a:prstGeom prst="rect">
            <a:avLst/>
          </a:prstGeom>
        </p:spPr>
      </p:pic>
      <p:pic>
        <p:nvPicPr>
          <p:cNvPr id="18" name="Picture 17">
            <a:extLst>
              <a:ext uri="{FF2B5EF4-FFF2-40B4-BE49-F238E27FC236}">
                <a16:creationId xmlns:a16="http://schemas.microsoft.com/office/drawing/2014/main" id="{8E252B3A-C725-9340-296F-25259196D602}"/>
              </a:ext>
            </a:extLst>
          </p:cNvPr>
          <p:cNvPicPr>
            <a:picLocks noChangeAspect="1"/>
          </p:cNvPicPr>
          <p:nvPr/>
        </p:nvPicPr>
        <p:blipFill>
          <a:blip r:embed="rId6"/>
          <a:stretch>
            <a:fillRect/>
          </a:stretch>
        </p:blipFill>
        <p:spPr>
          <a:xfrm>
            <a:off x="4006517" y="4085748"/>
            <a:ext cx="1467166" cy="559840"/>
          </a:xfrm>
          <a:prstGeom prst="rect">
            <a:avLst/>
          </a:prstGeom>
          <a:ln>
            <a:solidFill>
              <a:schemeClr val="tx1"/>
            </a:solidFill>
          </a:ln>
        </p:spPr>
      </p:pic>
      <p:sp>
        <p:nvSpPr>
          <p:cNvPr id="20" name="TextBox 19">
            <a:extLst>
              <a:ext uri="{FF2B5EF4-FFF2-40B4-BE49-F238E27FC236}">
                <a16:creationId xmlns:a16="http://schemas.microsoft.com/office/drawing/2014/main" id="{2C15DDD9-7752-D61C-A4A2-9D77951320E4}"/>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3/4</a:t>
            </a:r>
            <a:endParaRPr lang="en-IN" sz="1400" dirty="0">
              <a:latin typeface="Meiryo" panose="020B0604030504040204" pitchFamily="34" charset="-128"/>
              <a:ea typeface="Meiryo" panose="020B0604030504040204" pitchFamily="34" charset="-128"/>
            </a:endParaRPr>
          </a:p>
        </p:txBody>
      </p:sp>
      <p:sp>
        <p:nvSpPr>
          <p:cNvPr id="22" name="Speech Bubble: Rectangle with Corners Rounded 21">
            <a:extLst>
              <a:ext uri="{FF2B5EF4-FFF2-40B4-BE49-F238E27FC236}">
                <a16:creationId xmlns:a16="http://schemas.microsoft.com/office/drawing/2014/main" id="{36521C6F-8F55-CBB8-05C7-F157554F428F}"/>
              </a:ext>
            </a:extLst>
          </p:cNvPr>
          <p:cNvSpPr/>
          <p:nvPr/>
        </p:nvSpPr>
        <p:spPr>
          <a:xfrm>
            <a:off x="2875547" y="4226426"/>
            <a:ext cx="834730" cy="252663"/>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FG S/n</a:t>
            </a:r>
            <a:endParaRPr lang="en-IN" dirty="0">
              <a:solidFill>
                <a:schemeClr val="tx1"/>
              </a:solidFill>
            </a:endParaRPr>
          </a:p>
        </p:txBody>
      </p:sp>
      <p:sp>
        <p:nvSpPr>
          <p:cNvPr id="23" name="Speech Bubble: Rectangle with Corners Rounded 22">
            <a:extLst>
              <a:ext uri="{FF2B5EF4-FFF2-40B4-BE49-F238E27FC236}">
                <a16:creationId xmlns:a16="http://schemas.microsoft.com/office/drawing/2014/main" id="{98449FC1-733A-B0DA-D4AE-48AB176A1C8F}"/>
              </a:ext>
            </a:extLst>
          </p:cNvPr>
          <p:cNvSpPr/>
          <p:nvPr/>
        </p:nvSpPr>
        <p:spPr>
          <a:xfrm>
            <a:off x="2430379" y="3408705"/>
            <a:ext cx="1279898" cy="339875"/>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Time Limits</a:t>
            </a:r>
            <a:endParaRPr lang="en-IN" dirty="0">
              <a:solidFill>
                <a:schemeClr val="tx1"/>
              </a:solidFill>
            </a:endParaRPr>
          </a:p>
        </p:txBody>
      </p:sp>
      <p:sp>
        <p:nvSpPr>
          <p:cNvPr id="24" name="Speech Bubble: Rectangle with Corners Rounded 23">
            <a:extLst>
              <a:ext uri="{FF2B5EF4-FFF2-40B4-BE49-F238E27FC236}">
                <a16:creationId xmlns:a16="http://schemas.microsoft.com/office/drawing/2014/main" id="{C6E921D0-CD78-F190-88AF-D97A5E2EF7D6}"/>
              </a:ext>
            </a:extLst>
          </p:cNvPr>
          <p:cNvSpPr/>
          <p:nvPr/>
        </p:nvSpPr>
        <p:spPr>
          <a:xfrm>
            <a:off x="1588168" y="1765316"/>
            <a:ext cx="2122109" cy="688709"/>
          </a:xfrm>
          <a:prstGeom prst="wedgeRoundRectCallout">
            <a:avLst>
              <a:gd name="adj1" fmla="val 72476"/>
              <a:gd name="adj2" fmla="val -26539"/>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Dashboard did not show any results</a:t>
            </a:r>
            <a:endParaRPr lang="en-IN" dirty="0">
              <a:solidFill>
                <a:schemeClr val="tx1"/>
              </a:solidFill>
            </a:endParaRPr>
          </a:p>
        </p:txBody>
      </p:sp>
      <p:sp>
        <p:nvSpPr>
          <p:cNvPr id="25" name="Speech Bubble: Rectangle with Corners Rounded 24">
            <a:extLst>
              <a:ext uri="{FF2B5EF4-FFF2-40B4-BE49-F238E27FC236}">
                <a16:creationId xmlns:a16="http://schemas.microsoft.com/office/drawing/2014/main" id="{C8032B1A-DC87-50CD-A3E0-994DD6B93B73}"/>
              </a:ext>
            </a:extLst>
          </p:cNvPr>
          <p:cNvSpPr/>
          <p:nvPr/>
        </p:nvSpPr>
        <p:spPr>
          <a:xfrm>
            <a:off x="2646946" y="2842259"/>
            <a:ext cx="1059589" cy="339875"/>
          </a:xfrm>
          <a:prstGeom prst="wedgeRoundRectCallout">
            <a:avLst>
              <a:gd name="adj1" fmla="val 96288"/>
              <a:gd name="adj2" fmla="val -42262"/>
              <a:gd name="adj3" fmla="val 16667"/>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Lot Entry</a:t>
            </a:r>
            <a:endParaRPr lang="en-IN" dirty="0">
              <a:solidFill>
                <a:schemeClr val="tx1"/>
              </a:solidFill>
            </a:endParaRPr>
          </a:p>
        </p:txBody>
      </p:sp>
    </p:spTree>
    <p:extLst>
      <p:ext uri="{BB962C8B-B14F-4D97-AF65-F5344CB8AC3E}">
        <p14:creationId xmlns:p14="http://schemas.microsoft.com/office/powerpoint/2010/main" val="259738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C14FF1-6749-4739-7574-8277FB69950C}"/>
              </a:ext>
            </a:extLst>
          </p:cNvPr>
          <p:cNvSpPr txBox="1"/>
          <p:nvPr/>
        </p:nvSpPr>
        <p:spPr>
          <a:xfrm>
            <a:off x="0" y="0"/>
            <a:ext cx="3222998"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2.Traceability Dashboard</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58E63A4A-2DEF-644F-E9B8-48BF91B42A5A}"/>
              </a:ext>
            </a:extLst>
          </p:cNvPr>
          <p:cNvGraphicFramePr>
            <a:graphicFrameLocks noGrp="1"/>
          </p:cNvGraphicFramePr>
          <p:nvPr>
            <p:extLst>
              <p:ext uri="{D42A27DB-BD31-4B8C-83A1-F6EECF244321}">
                <p14:modId xmlns:p14="http://schemas.microsoft.com/office/powerpoint/2010/main" val="1394729174"/>
              </p:ext>
            </p:extLst>
          </p:nvPr>
        </p:nvGraphicFramePr>
        <p:xfrm>
          <a:off x="91440" y="317500"/>
          <a:ext cx="8865801" cy="2785788"/>
        </p:xfrm>
        <a:graphic>
          <a:graphicData uri="http://schemas.openxmlformats.org/drawingml/2006/table">
            <a:tbl>
              <a:tblPr firstRow="1" bandRow="1">
                <a:tableStyleId>{5C22544A-7EE6-4342-B048-85BDC9FD1C3A}</a:tableStyleId>
              </a:tblPr>
              <a:tblGrid>
                <a:gridCol w="467360">
                  <a:extLst>
                    <a:ext uri="{9D8B030D-6E8A-4147-A177-3AD203B41FA5}">
                      <a16:colId xmlns:a16="http://schemas.microsoft.com/office/drawing/2014/main" val="2075158272"/>
                    </a:ext>
                  </a:extLst>
                </a:gridCol>
                <a:gridCol w="3358795">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76778">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756000">
                <a:tc>
                  <a:txBody>
                    <a:bodyPr/>
                    <a:lstStyle/>
                    <a:p>
                      <a:pPr algn="ctr"/>
                      <a:r>
                        <a:rPr lang="en-US" sz="1200" dirty="0">
                          <a:solidFill>
                            <a:schemeClr val="tx1"/>
                          </a:solidFill>
                          <a:latin typeface="Meiryo" panose="020B0604030504040204" pitchFamily="34" charset="-128"/>
                          <a:ea typeface="Meiryo" panose="020B0604030504040204" pitchFamily="34" charset="-128"/>
                        </a:rPr>
                        <a:t>5.</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u="none" kern="1200" dirty="0">
                          <a:solidFill>
                            <a:schemeClr val="dk1"/>
                          </a:solidFill>
                          <a:latin typeface="Meiryo" panose="020B0604030504040204" pitchFamily="34" charset="-128"/>
                          <a:ea typeface="Meiryo" panose="020B0604030504040204" pitchFamily="34" charset="-128"/>
                          <a:cs typeface="+mn-cs"/>
                        </a:rPr>
                        <a:t>Denso Logo missing inside Dashboard</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Will provide you by next week</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678178652"/>
                  </a:ext>
                </a:extLst>
              </a:tr>
              <a:tr h="82501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6.</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r>
                        <a:rPr lang="en-IN" sz="1200" u="none" kern="1200" dirty="0">
                          <a:solidFill>
                            <a:schemeClr val="dk1"/>
                          </a:solidFill>
                          <a:latin typeface="Meiryo" panose="020B0604030504040204" pitchFamily="34" charset="-128"/>
                          <a:ea typeface="Meiryo" panose="020B0604030504040204" pitchFamily="34" charset="-128"/>
                          <a:cs typeface="+mn-cs"/>
                        </a:rPr>
                        <a:t>Performance excel file downloading provision from Dashboard along with summary count.</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Will provide you by next week</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462049"/>
                  </a:ext>
                </a:extLst>
              </a:tr>
              <a:tr h="8280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7.</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633770"/>
                  </a:ext>
                </a:extLst>
              </a:tr>
            </a:tbl>
          </a:graphicData>
        </a:graphic>
      </p:graphicFrame>
      <p:sp>
        <p:nvSpPr>
          <p:cNvPr id="8" name="TextBox 7">
            <a:extLst>
              <a:ext uri="{FF2B5EF4-FFF2-40B4-BE49-F238E27FC236}">
                <a16:creationId xmlns:a16="http://schemas.microsoft.com/office/drawing/2014/main" id="{28F8D2BC-2DB6-7199-980A-111B191990C6}"/>
              </a:ext>
            </a:extLst>
          </p:cNvPr>
          <p:cNvSpPr txBox="1"/>
          <p:nvPr/>
        </p:nvSpPr>
        <p:spPr>
          <a:xfrm>
            <a:off x="7059707" y="111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sp>
        <p:nvSpPr>
          <p:cNvPr id="20" name="TextBox 19">
            <a:extLst>
              <a:ext uri="{FF2B5EF4-FFF2-40B4-BE49-F238E27FC236}">
                <a16:creationId xmlns:a16="http://schemas.microsoft.com/office/drawing/2014/main" id="{2C15DDD9-7752-D61C-A4A2-9D77951320E4}"/>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3/4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79923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BD562-DFCB-D3FD-4120-BA9C3A763B4D}"/>
              </a:ext>
            </a:extLst>
          </p:cNvPr>
          <p:cNvSpPr txBox="1"/>
          <p:nvPr/>
        </p:nvSpPr>
        <p:spPr>
          <a:xfrm>
            <a:off x="0" y="0"/>
            <a:ext cx="2354234" cy="369332"/>
          </a:xfrm>
          <a:prstGeom prst="rect">
            <a:avLst/>
          </a:prstGeom>
          <a:noFill/>
        </p:spPr>
        <p:txBody>
          <a:bodyPr wrap="none" rtlCol="0">
            <a:spAutoFit/>
          </a:bodyPr>
          <a:lstStyle/>
          <a:p>
            <a:r>
              <a:rPr lang="en-US" b="1" u="sng" dirty="0">
                <a:latin typeface="Meiryo" panose="020B0604030504040204" pitchFamily="34" charset="-128"/>
                <a:ea typeface="Meiryo" panose="020B0604030504040204" pitchFamily="34" charset="-128"/>
              </a:rPr>
              <a:t>3. IT Connectivity</a:t>
            </a:r>
            <a:endParaRPr lang="en-IN" b="1" u="sng" dirty="0">
              <a:latin typeface="Meiryo" panose="020B0604030504040204" pitchFamily="34" charset="-128"/>
              <a:ea typeface="Meiryo" panose="020B0604030504040204" pitchFamily="34" charset="-128"/>
            </a:endParaRPr>
          </a:p>
        </p:txBody>
      </p:sp>
      <p:graphicFrame>
        <p:nvGraphicFramePr>
          <p:cNvPr id="5" name="Table 4">
            <a:extLst>
              <a:ext uri="{FF2B5EF4-FFF2-40B4-BE49-F238E27FC236}">
                <a16:creationId xmlns:a16="http://schemas.microsoft.com/office/drawing/2014/main" id="{291F1E2D-A2C2-6C8E-63F4-27F60020A170}"/>
              </a:ext>
            </a:extLst>
          </p:cNvPr>
          <p:cNvGraphicFramePr>
            <a:graphicFrameLocks noGrp="1"/>
          </p:cNvGraphicFramePr>
          <p:nvPr>
            <p:extLst>
              <p:ext uri="{D42A27DB-BD31-4B8C-83A1-F6EECF244321}">
                <p14:modId xmlns:p14="http://schemas.microsoft.com/office/powerpoint/2010/main" val="1555467863"/>
              </p:ext>
            </p:extLst>
          </p:nvPr>
        </p:nvGraphicFramePr>
        <p:xfrm>
          <a:off x="91440" y="482600"/>
          <a:ext cx="8865801" cy="5946000"/>
        </p:xfrm>
        <a:graphic>
          <a:graphicData uri="http://schemas.openxmlformats.org/drawingml/2006/table">
            <a:tbl>
              <a:tblPr firstRow="1" bandRow="1">
                <a:tableStyleId>{5C22544A-7EE6-4342-B048-85BDC9FD1C3A}</a:tableStyleId>
              </a:tblPr>
              <a:tblGrid>
                <a:gridCol w="478155">
                  <a:extLst>
                    <a:ext uri="{9D8B030D-6E8A-4147-A177-3AD203B41FA5}">
                      <a16:colId xmlns:a16="http://schemas.microsoft.com/office/drawing/2014/main" val="2075158272"/>
                    </a:ext>
                  </a:extLst>
                </a:gridCol>
                <a:gridCol w="3348000">
                  <a:extLst>
                    <a:ext uri="{9D8B030D-6E8A-4147-A177-3AD203B41FA5}">
                      <a16:colId xmlns:a16="http://schemas.microsoft.com/office/drawing/2014/main" val="1102194100"/>
                    </a:ext>
                  </a:extLst>
                </a:gridCol>
                <a:gridCol w="1625536">
                  <a:extLst>
                    <a:ext uri="{9D8B030D-6E8A-4147-A177-3AD203B41FA5}">
                      <a16:colId xmlns:a16="http://schemas.microsoft.com/office/drawing/2014/main" val="3222085512"/>
                    </a:ext>
                  </a:extLst>
                </a:gridCol>
                <a:gridCol w="2730110">
                  <a:extLst>
                    <a:ext uri="{9D8B030D-6E8A-4147-A177-3AD203B41FA5}">
                      <a16:colId xmlns:a16="http://schemas.microsoft.com/office/drawing/2014/main" val="4223095755"/>
                    </a:ext>
                  </a:extLst>
                </a:gridCol>
                <a:gridCol w="684000">
                  <a:extLst>
                    <a:ext uri="{9D8B030D-6E8A-4147-A177-3AD203B41FA5}">
                      <a16:colId xmlns:a16="http://schemas.microsoft.com/office/drawing/2014/main" val="588100096"/>
                    </a:ext>
                  </a:extLst>
                </a:gridCol>
              </a:tblGrid>
              <a:tr h="396000">
                <a:tc>
                  <a:txBody>
                    <a:bodyPr/>
                    <a:lstStyle/>
                    <a:p>
                      <a:pPr algn="ctr"/>
                      <a:r>
                        <a:rPr lang="en-US" sz="1400" dirty="0">
                          <a:solidFill>
                            <a:schemeClr val="tx1"/>
                          </a:solidFill>
                        </a:rPr>
                        <a:t>S/n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 Point</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Explanation Image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Action </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solidFill>
                            <a:schemeClr val="tx1"/>
                          </a:solidFill>
                        </a:rPr>
                        <a:t>Status</a:t>
                      </a:r>
                      <a:endParaRPr lang="en-IN"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837304"/>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1.</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How to confirm from Performance mc CSV are going to server means Scheduler app working or not efficiently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78178652"/>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2.</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Meiryo" panose="020B0604030504040204" pitchFamily="34" charset="-128"/>
                          <a:ea typeface="Meiryo" panose="020B0604030504040204" pitchFamily="34" charset="-128"/>
                          <a:sym typeface="Wingdings" panose="05000000000000000000" pitchFamily="2" charset="2"/>
                        </a:rPr>
                        <a:t>How to trigger this scheduler in Performance mc .PRD team can skip.</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u="none"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eiryo" panose="020B0604030504040204" pitchFamily="34" charset="-128"/>
                          <a:ea typeface="Meiryo" panose="020B0604030504040204" pitchFamily="34" charset="-128"/>
                        </a:rPr>
                        <a:t>Open</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39689000"/>
                  </a:ext>
                </a:extLst>
              </a:tr>
              <a:tr h="838200">
                <a:tc>
                  <a:txBody>
                    <a:bodyPr/>
                    <a:lstStyle/>
                    <a:p>
                      <a:pPr algn="ctr"/>
                      <a:r>
                        <a:rPr lang="en-US" sz="1200" dirty="0">
                          <a:solidFill>
                            <a:schemeClr val="tx1"/>
                          </a:solidFill>
                          <a:latin typeface="Meiryo" panose="020B0604030504040204" pitchFamily="34" charset="-128"/>
                          <a:ea typeface="Meiryo" panose="020B0604030504040204" pitchFamily="34" charset="-128"/>
                        </a:rPr>
                        <a:t>3.</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In Washing mc lot entry if data not saved or going to server what will come and how to correspond this issue.</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tx1"/>
                          </a:solidFill>
                          <a:latin typeface="Meiryo" panose="020B0604030504040204" pitchFamily="34" charset="-128"/>
                          <a:ea typeface="Meiryo" panose="020B0604030504040204" pitchFamily="34" charset="-128"/>
                        </a:rPr>
                        <a:t>This is the first the step need to check with your ISD team, they will analyze it background issue like network, application status etc. then second step they will report the issue to SATO. </a:t>
                      </a:r>
                      <a:endParaRPr lang="en-IN" sz="1200" u="none" dirty="0">
                        <a:solidFill>
                          <a:schemeClr val="tx1"/>
                        </a:solidFill>
                        <a:latin typeface="Meiryo" panose="020B0604030504040204" pitchFamily="34" charset="-128"/>
                        <a:ea typeface="Meiryo" panose="020B0604030504040204" pitchFamily="34" charset="-128"/>
                      </a:endParaRPr>
                    </a:p>
                    <a:p>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200" dirty="0">
                          <a:solidFill>
                            <a:schemeClr val="tx1"/>
                          </a:solidFill>
                          <a:latin typeface="Meiryo" panose="020B0604030504040204" pitchFamily="34" charset="-128"/>
                          <a:ea typeface="Meiryo" panose="020B0604030504040204" pitchFamily="34" charset="-128"/>
                        </a:rPr>
                        <a:t>Closed</a:t>
                      </a:r>
                      <a:endParaRPr lang="en-IN" sz="1200" dirty="0">
                        <a:solidFill>
                          <a:schemeClr val="tx1"/>
                        </a:solidFill>
                        <a:latin typeface="Meiryo" panose="020B0604030504040204" pitchFamily="34" charset="-128"/>
                        <a:ea typeface="Meiryo" panose="020B0604030504040204" pitchFamily="34"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9799634"/>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4.</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u="none" dirty="0">
                          <a:solidFill>
                            <a:schemeClr val="tx1"/>
                          </a:solidFill>
                          <a:latin typeface="Meiryo" panose="020B0604030504040204" pitchFamily="34" charset="-128"/>
                          <a:ea typeface="Meiryo" panose="020B0604030504040204" pitchFamily="34" charset="-128"/>
                        </a:rPr>
                        <a:t>Issue in dB configuration due to this Washing machine app not working </a:t>
                      </a:r>
                    </a:p>
                    <a:p>
                      <a:pPr marL="0" algn="l" defTabSz="914400" rtl="0" eaLnBrk="1" latinLnBrk="0" hangingPunct="1"/>
                      <a:r>
                        <a:rPr lang="en-US" sz="1200" u="none" kern="1200" dirty="0">
                          <a:solidFill>
                            <a:schemeClr val="tx1"/>
                          </a:solidFill>
                          <a:latin typeface="Meiryo" panose="020B0604030504040204" pitchFamily="34" charset="-128"/>
                          <a:ea typeface="Meiryo" panose="020B0604030504040204" pitchFamily="34" charset="-128"/>
                          <a:cs typeface="+mn-cs"/>
                        </a:rPr>
                        <a:t>(App already Running issue coming)</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u="none" dirty="0">
                          <a:solidFill>
                            <a:schemeClr val="tx1"/>
                          </a:solidFill>
                          <a:latin typeface="Meiryo" panose="020B0604030504040204" pitchFamily="34" charset="-128"/>
                          <a:ea typeface="Meiryo" panose="020B0604030504040204" pitchFamily="34" charset="-128"/>
                        </a:rPr>
                        <a:t>System IP changed.172.28.11.71 to 10.122.72.139</a:t>
                      </a:r>
                    </a:p>
                    <a:p>
                      <a:pPr marL="0" algn="l" defTabSz="914400" rtl="0" eaLnBrk="1" latinLnBrk="0" hangingPunct="1"/>
                      <a:r>
                        <a:rPr lang="en-US" sz="1200" u="none" kern="1200" dirty="0">
                          <a:solidFill>
                            <a:schemeClr val="tx1"/>
                          </a:solidFill>
                          <a:latin typeface="Meiryo" panose="020B0604030504040204" pitchFamily="34" charset="-128"/>
                          <a:ea typeface="Meiryo" panose="020B0604030504040204" pitchFamily="34" charset="-128"/>
                          <a:cs typeface="+mn-cs"/>
                        </a:rPr>
                        <a:t>(Same as point no. 9 on slide 3)</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Closed</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296786"/>
                  </a:ext>
                </a:extLst>
              </a:tr>
              <a:tr h="838200">
                <a:tc>
                  <a:txBody>
                    <a:bodyPr/>
                    <a:lstStyle/>
                    <a:p>
                      <a:pPr marL="0" algn="ctr" defTabSz="914400" rtl="0" eaLnBrk="1" latinLnBrk="0" hangingPunct="1"/>
                      <a:r>
                        <a:rPr lang="en-US" sz="1200" kern="1200" dirty="0">
                          <a:solidFill>
                            <a:schemeClr val="tx1"/>
                          </a:solidFill>
                          <a:latin typeface="Meiryo" panose="020B0604030504040204" pitchFamily="34" charset="-128"/>
                          <a:ea typeface="Meiryo" panose="020B0604030504040204" pitchFamily="34" charset="-128"/>
                          <a:cs typeface="+mn-cs"/>
                        </a:rPr>
                        <a:t>5.</a:t>
                      </a: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latin typeface="Meiryo" panose="020B0604030504040204" pitchFamily="34" charset="-128"/>
                        <a:ea typeface="Meiryo" panose="020B0604030504040204" pitchFamily="34" charset="-128"/>
                        <a:cs typeface="+mn-cs"/>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5797942"/>
                  </a:ext>
                </a:extLst>
              </a:tr>
            </a:tbl>
          </a:graphicData>
        </a:graphic>
      </p:graphicFrame>
      <p:sp>
        <p:nvSpPr>
          <p:cNvPr id="7" name="TextBox 6">
            <a:extLst>
              <a:ext uri="{FF2B5EF4-FFF2-40B4-BE49-F238E27FC236}">
                <a16:creationId xmlns:a16="http://schemas.microsoft.com/office/drawing/2014/main" id="{37B284B0-7F34-D6E5-3F21-2885332F8476}"/>
              </a:ext>
            </a:extLst>
          </p:cNvPr>
          <p:cNvSpPr txBox="1"/>
          <p:nvPr/>
        </p:nvSpPr>
        <p:spPr>
          <a:xfrm>
            <a:off x="7059707" y="238527"/>
            <a:ext cx="1992853" cy="261610"/>
          </a:xfrm>
          <a:prstGeom prst="rect">
            <a:avLst/>
          </a:prstGeom>
          <a:noFill/>
        </p:spPr>
        <p:txBody>
          <a:bodyPr wrap="none" rtlCol="0">
            <a:spAutoFit/>
          </a:bodyPr>
          <a:lstStyle/>
          <a:p>
            <a:r>
              <a:rPr lang="en-US" sz="1100" dirty="0">
                <a:latin typeface="Meiryo" panose="020B0604030504040204" pitchFamily="34" charset="-128"/>
                <a:ea typeface="Meiryo" panose="020B0604030504040204" pitchFamily="34" charset="-128"/>
              </a:rPr>
              <a:t>Sharing to Sato _8 Dec’23</a:t>
            </a:r>
            <a:endParaRPr lang="en-IN" sz="1100" dirty="0">
              <a:latin typeface="Meiryo" panose="020B0604030504040204" pitchFamily="34" charset="-128"/>
              <a:ea typeface="Meiryo" panose="020B0604030504040204" pitchFamily="34" charset="-128"/>
            </a:endParaRPr>
          </a:p>
        </p:txBody>
      </p:sp>
      <p:pic>
        <p:nvPicPr>
          <p:cNvPr id="8" name="Picture 7">
            <a:extLst>
              <a:ext uri="{FF2B5EF4-FFF2-40B4-BE49-F238E27FC236}">
                <a16:creationId xmlns:a16="http://schemas.microsoft.com/office/drawing/2014/main" id="{24110A88-77A5-86EC-C695-6843994B358E}"/>
              </a:ext>
            </a:extLst>
          </p:cNvPr>
          <p:cNvPicPr>
            <a:picLocks noChangeAspect="1"/>
          </p:cNvPicPr>
          <p:nvPr/>
        </p:nvPicPr>
        <p:blipFill>
          <a:blip r:embed="rId2"/>
          <a:stretch>
            <a:fillRect/>
          </a:stretch>
        </p:blipFill>
        <p:spPr>
          <a:xfrm>
            <a:off x="4006516" y="991722"/>
            <a:ext cx="1496324" cy="617984"/>
          </a:xfrm>
          <a:prstGeom prst="rect">
            <a:avLst/>
          </a:prstGeom>
        </p:spPr>
      </p:pic>
      <p:sp>
        <p:nvSpPr>
          <p:cNvPr id="9" name="TextBox 8">
            <a:extLst>
              <a:ext uri="{FF2B5EF4-FFF2-40B4-BE49-F238E27FC236}">
                <a16:creationId xmlns:a16="http://schemas.microsoft.com/office/drawing/2014/main" id="{CCFEFBE0-621F-A2AF-D319-7E12C9598CFC}"/>
              </a:ext>
            </a:extLst>
          </p:cNvPr>
          <p:cNvSpPr txBox="1"/>
          <p:nvPr/>
        </p:nvSpPr>
        <p:spPr>
          <a:xfrm>
            <a:off x="476693" y="6450196"/>
            <a:ext cx="8095293" cy="338554"/>
          </a:xfrm>
          <a:prstGeom prst="rect">
            <a:avLst/>
          </a:prstGeom>
          <a:solidFill>
            <a:schemeClr val="bg1">
              <a:lumMod val="95000"/>
            </a:schemeClr>
          </a:solidFill>
        </p:spPr>
        <p:txBody>
          <a:bodyPr wrap="none" rtlCol="0">
            <a:spAutoFit/>
          </a:bodyPr>
          <a:lstStyle/>
          <a:p>
            <a:r>
              <a:rPr lang="en-US" sz="1600" b="1" u="sng" dirty="0">
                <a:latin typeface="Meiryo" panose="020B0604030504040204" pitchFamily="34" charset="-128"/>
                <a:ea typeface="Meiryo" panose="020B0604030504040204" pitchFamily="34" charset="-128"/>
              </a:rPr>
              <a:t>During </a:t>
            </a:r>
            <a:r>
              <a:rPr lang="en-US" sz="1600" b="1" u="sng" dirty="0" err="1">
                <a:latin typeface="Meiryo" panose="020B0604030504040204" pitchFamily="34" charset="-128"/>
                <a:ea typeface="Meiryo" panose="020B0604030504040204" pitchFamily="34" charset="-128"/>
              </a:rPr>
              <a:t>genba</a:t>
            </a:r>
            <a:r>
              <a:rPr lang="en-US" sz="1600" b="1" u="sng" dirty="0">
                <a:latin typeface="Meiryo" panose="020B0604030504040204" pitchFamily="34" charset="-128"/>
                <a:ea typeface="Meiryo" panose="020B0604030504040204" pitchFamily="34" charset="-128"/>
              </a:rPr>
              <a:t> actual use, more improvement support we request to Sato</a:t>
            </a:r>
            <a:endParaRPr lang="en-IN" sz="1600" b="1" u="sng" dirty="0">
              <a:latin typeface="Meiryo" panose="020B0604030504040204" pitchFamily="34" charset="-128"/>
              <a:ea typeface="Meiryo" panose="020B0604030504040204" pitchFamily="34" charset="-128"/>
            </a:endParaRPr>
          </a:p>
        </p:txBody>
      </p:sp>
      <p:sp>
        <p:nvSpPr>
          <p:cNvPr id="10" name="TextBox 9">
            <a:extLst>
              <a:ext uri="{FF2B5EF4-FFF2-40B4-BE49-F238E27FC236}">
                <a16:creationId xmlns:a16="http://schemas.microsoft.com/office/drawing/2014/main" id="{94528C94-7053-E41E-2EBB-A3E361ECAFDA}"/>
              </a:ext>
            </a:extLst>
          </p:cNvPr>
          <p:cNvSpPr txBox="1"/>
          <p:nvPr/>
        </p:nvSpPr>
        <p:spPr>
          <a:xfrm>
            <a:off x="4796693" y="23671"/>
            <a:ext cx="484043" cy="307777"/>
          </a:xfrm>
          <a:prstGeom prst="rect">
            <a:avLst/>
          </a:prstGeom>
          <a:noFill/>
        </p:spPr>
        <p:txBody>
          <a:bodyPr wrap="none" rtlCol="0">
            <a:spAutoFit/>
          </a:bodyPr>
          <a:lstStyle/>
          <a:p>
            <a:r>
              <a:rPr lang="en-US" sz="1400" dirty="0">
                <a:latin typeface="Meiryo" panose="020B0604030504040204" pitchFamily="34" charset="-128"/>
                <a:ea typeface="Meiryo" panose="020B0604030504040204" pitchFamily="34" charset="-128"/>
              </a:rPr>
              <a:t>4/4</a:t>
            </a:r>
            <a:endParaRPr lang="en-IN" sz="14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21066572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2280</TotalTime>
  <Words>800</Words>
  <Application>Microsoft Office PowerPoint</Application>
  <PresentationFormat>On-screen Show (4:3)</PresentationFormat>
  <Paragraphs>140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Meiryo</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Sharma (DNHA)</dc:creator>
  <cp:lastModifiedBy>Dipak Pathak</cp:lastModifiedBy>
  <cp:revision>57</cp:revision>
  <dcterms:created xsi:type="dcterms:W3CDTF">2023-11-30T07:13:37Z</dcterms:created>
  <dcterms:modified xsi:type="dcterms:W3CDTF">2024-01-04T10:05:36Z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dd209e-37c4-4e15-ab1b-f9befe71def1_Enabled">
    <vt:lpwstr>true</vt:lpwstr>
  </property>
  <property fmtid="{D5CDD505-2E9C-101B-9397-08002B2CF9AE}" pid="3" name="MSIP_Label_6add209e-37c4-4e15-ab1b-f9befe71def1_SetDate">
    <vt:lpwstr>2023-12-08T06:22:15Z</vt:lpwstr>
  </property>
  <property fmtid="{D5CDD505-2E9C-101B-9397-08002B2CF9AE}" pid="4" name="MSIP_Label_6add209e-37c4-4e15-ab1b-f9befe71def1_Method">
    <vt:lpwstr>Standard</vt:lpwstr>
  </property>
  <property fmtid="{D5CDD505-2E9C-101B-9397-08002B2CF9AE}" pid="5" name="MSIP_Label_6add209e-37c4-4e15-ab1b-f9befe71def1_Name">
    <vt:lpwstr>G_MIP_Confidential_Exception</vt:lpwstr>
  </property>
  <property fmtid="{D5CDD505-2E9C-101B-9397-08002B2CF9AE}" pid="6" name="MSIP_Label_6add209e-37c4-4e15-ab1b-f9befe71def1_SiteId">
    <vt:lpwstr>69405920-b673-4f7c-8845-e124e9d08af2</vt:lpwstr>
  </property>
  <property fmtid="{D5CDD505-2E9C-101B-9397-08002B2CF9AE}" pid="7" name="MSIP_Label_6add209e-37c4-4e15-ab1b-f9befe71def1_ActionId">
    <vt:lpwstr>4ed53382-3007-4ff4-bd2b-bbde6cbde83e</vt:lpwstr>
  </property>
  <property fmtid="{D5CDD505-2E9C-101B-9397-08002B2CF9AE}" pid="8" name="MSIP_Label_6add209e-37c4-4e15-ab1b-f9befe71def1_ContentBits">
    <vt:lpwstr>0</vt:lpwstr>
  </property>
</Properties>
</file>