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59" r:id="rId4"/>
    <p:sldId id="260"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3" autoAdjust="0"/>
    <p:restoredTop sz="94660"/>
  </p:normalViewPr>
  <p:slideViewPr>
    <p:cSldViewPr snapToGrid="0">
      <p:cViewPr varScale="1">
        <p:scale>
          <a:sx n="108" d="100"/>
          <a:sy n="108" d="100"/>
        </p:scale>
        <p:origin x="13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26083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119826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79973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75681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10CAD-C801-41E3-9A17-54F0F8C7922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154604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10CAD-C801-41E3-9A17-54F0F8C7922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65775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10CAD-C801-41E3-9A17-54F0F8C79227}"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189904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10CAD-C801-41E3-9A17-54F0F8C79227}"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76260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10CAD-C801-41E3-9A17-54F0F8C79227}"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5464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810CAD-C801-41E3-9A17-54F0F8C7922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25775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810CAD-C801-41E3-9A17-54F0F8C7922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6849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10CAD-C801-41E3-9A17-54F0F8C79227}" type="datetimeFigureOut">
              <a:rPr lang="en-IN" smtClean="0"/>
              <a:t>13-12-2023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13E28-2BDE-4C7D-B486-C5257E191B19}" type="slidenum">
              <a:rPr lang="en-IN" smtClean="0"/>
              <a:t>‹#›</a:t>
            </a:fld>
            <a:endParaRPr lang="en-IN"/>
          </a:p>
        </p:txBody>
      </p:sp>
    </p:spTree>
    <p:extLst>
      <p:ext uri="{BB962C8B-B14F-4D97-AF65-F5344CB8AC3E}">
        <p14:creationId xmlns:p14="http://schemas.microsoft.com/office/powerpoint/2010/main" val="174950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A8622-7CBD-3B02-A37A-EE8CA7143A46}"/>
              </a:ext>
            </a:extLst>
          </p:cNvPr>
          <p:cNvSpPr txBox="1"/>
          <p:nvPr/>
        </p:nvSpPr>
        <p:spPr>
          <a:xfrm>
            <a:off x="348916" y="2505670"/>
            <a:ext cx="2267159"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1.Washing Mc App</a:t>
            </a:r>
            <a:endParaRPr lang="en-IN" dirty="0">
              <a:latin typeface="Meiryo" panose="020B0604030504040204" pitchFamily="34" charset="-128"/>
              <a:ea typeface="Meiryo" panose="020B0604030504040204" pitchFamily="34" charset="-128"/>
            </a:endParaRPr>
          </a:p>
        </p:txBody>
      </p:sp>
      <p:sp>
        <p:nvSpPr>
          <p:cNvPr id="5" name="TextBox 4">
            <a:extLst>
              <a:ext uri="{FF2B5EF4-FFF2-40B4-BE49-F238E27FC236}">
                <a16:creationId xmlns:a16="http://schemas.microsoft.com/office/drawing/2014/main" id="{9B09EDB5-E297-8732-8D78-CA6299D590AC}"/>
              </a:ext>
            </a:extLst>
          </p:cNvPr>
          <p:cNvSpPr txBox="1"/>
          <p:nvPr/>
        </p:nvSpPr>
        <p:spPr>
          <a:xfrm>
            <a:off x="348916" y="2875002"/>
            <a:ext cx="2972930"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2.Traceability Dashboard</a:t>
            </a:r>
            <a:endParaRPr lang="en-IN"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id="{E7AD2D50-96F3-BD0A-78DE-9C2CF570A958}"/>
              </a:ext>
            </a:extLst>
          </p:cNvPr>
          <p:cNvSpPr txBox="1"/>
          <p:nvPr/>
        </p:nvSpPr>
        <p:spPr>
          <a:xfrm>
            <a:off x="348916" y="3244334"/>
            <a:ext cx="2187522"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3. IT Connectivity</a:t>
            </a:r>
            <a:endParaRPr lang="en-IN" dirty="0">
              <a:latin typeface="Meiryo" panose="020B0604030504040204" pitchFamily="34" charset="-128"/>
              <a:ea typeface="Meiryo" panose="020B0604030504040204" pitchFamily="34" charset="-128"/>
            </a:endParaRPr>
          </a:p>
        </p:txBody>
      </p:sp>
      <p:sp>
        <p:nvSpPr>
          <p:cNvPr id="7" name="TextBox 6">
            <a:extLst>
              <a:ext uri="{FF2B5EF4-FFF2-40B4-BE49-F238E27FC236}">
                <a16:creationId xmlns:a16="http://schemas.microsoft.com/office/drawing/2014/main" id="{86D6D090-39B1-1544-157D-DB97D690696E}"/>
              </a:ext>
            </a:extLst>
          </p:cNvPr>
          <p:cNvSpPr txBox="1"/>
          <p:nvPr/>
        </p:nvSpPr>
        <p:spPr>
          <a:xfrm>
            <a:off x="348916" y="1515433"/>
            <a:ext cx="3953968" cy="369332"/>
          </a:xfrm>
          <a:prstGeom prst="rect">
            <a:avLst/>
          </a:prstGeom>
          <a:noFill/>
        </p:spPr>
        <p:txBody>
          <a:bodyPr wrap="none" rtlCol="0">
            <a:spAutoFit/>
          </a:bodyPr>
          <a:lstStyle/>
          <a:p>
            <a:r>
              <a:rPr lang="en-US" b="1" dirty="0">
                <a:latin typeface="Meiryo" panose="020B0604030504040204" pitchFamily="34" charset="-128"/>
                <a:ea typeface="Meiryo" panose="020B0604030504040204" pitchFamily="34" charset="-128"/>
              </a:rPr>
              <a:t>Feedback 1 Report to Sato San</a:t>
            </a:r>
            <a:endParaRPr lang="en-IN" b="1" dirty="0">
              <a:latin typeface="Meiryo" panose="020B0604030504040204" pitchFamily="34" charset="-128"/>
              <a:ea typeface="Meiryo" panose="020B0604030504040204" pitchFamily="34" charset="-128"/>
            </a:endParaRPr>
          </a:p>
        </p:txBody>
      </p:sp>
      <p:sp>
        <p:nvSpPr>
          <p:cNvPr id="8" name="TextBox 7">
            <a:extLst>
              <a:ext uri="{FF2B5EF4-FFF2-40B4-BE49-F238E27FC236}">
                <a16:creationId xmlns:a16="http://schemas.microsoft.com/office/drawing/2014/main" id="{DB5627EE-FBC5-0056-A88A-57CF140FA441}"/>
              </a:ext>
            </a:extLst>
          </p:cNvPr>
          <p:cNvSpPr txBox="1"/>
          <p:nvPr/>
        </p:nvSpPr>
        <p:spPr>
          <a:xfrm>
            <a:off x="383546" y="4691770"/>
            <a:ext cx="1410066" cy="369332"/>
          </a:xfrm>
          <a:prstGeom prst="rect">
            <a:avLst/>
          </a:prstGeom>
          <a:noFill/>
        </p:spPr>
        <p:txBody>
          <a:bodyPr wrap="none" rtlCol="0">
            <a:spAutoFit/>
          </a:bodyPr>
          <a:lstStyle/>
          <a:p>
            <a:r>
              <a:rPr lang="en-US" b="1" dirty="0">
                <a:latin typeface="Meiryo" panose="020B0604030504040204" pitchFamily="34" charset="-128"/>
                <a:ea typeface="Meiryo" panose="020B0604030504040204" pitchFamily="34" charset="-128"/>
              </a:rPr>
              <a:t>08 Dec’23</a:t>
            </a:r>
            <a:endParaRPr lang="en-IN" b="1" dirty="0">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AD8A2341-D2AF-EC01-6E94-4A689AB50BE5}"/>
              </a:ext>
            </a:extLst>
          </p:cNvPr>
          <p:cNvSpPr txBox="1"/>
          <p:nvPr/>
        </p:nvSpPr>
        <p:spPr>
          <a:xfrm>
            <a:off x="395812" y="2010551"/>
            <a:ext cx="4610942"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Feedback divided into below n=3 areas</a:t>
            </a:r>
            <a:endParaRPr lang="en-IN" dirty="0">
              <a:latin typeface="Meiryo" panose="020B0604030504040204" pitchFamily="34" charset="-128"/>
              <a:ea typeface="Meiryo" panose="020B0604030504040204" pitchFamily="34" charset="-128"/>
            </a:endParaRPr>
          </a:p>
        </p:txBody>
      </p:sp>
      <p:sp>
        <p:nvSpPr>
          <p:cNvPr id="10" name="TextBox 9">
            <a:extLst>
              <a:ext uri="{FF2B5EF4-FFF2-40B4-BE49-F238E27FC236}">
                <a16:creationId xmlns:a16="http://schemas.microsoft.com/office/drawing/2014/main" id="{CCE9CB86-BD0C-1BDF-25DE-A7C5531BD284}"/>
              </a:ext>
            </a:extLst>
          </p:cNvPr>
          <p:cNvSpPr txBox="1"/>
          <p:nvPr/>
        </p:nvSpPr>
        <p:spPr>
          <a:xfrm>
            <a:off x="4796693" y="23671"/>
            <a:ext cx="484043"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1/4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7710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1423D-32C0-0B01-DE1C-1108A71C985A}"/>
              </a:ext>
            </a:extLst>
          </p:cNvPr>
          <p:cNvSpPr txBox="1"/>
          <p:nvPr/>
        </p:nvSpPr>
        <p:spPr>
          <a:xfrm>
            <a:off x="0" y="0"/>
            <a:ext cx="2430217"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1.Washing Mc App</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9273E5A3-4FB6-2BC9-6A25-1BC041AFFB8F}"/>
              </a:ext>
            </a:extLst>
          </p:cNvPr>
          <p:cNvGraphicFramePr>
            <a:graphicFrameLocks noGrp="1"/>
          </p:cNvGraphicFramePr>
          <p:nvPr>
            <p:extLst>
              <p:ext uri="{D42A27DB-BD31-4B8C-83A1-F6EECF244321}">
                <p14:modId xmlns:p14="http://schemas.microsoft.com/office/powerpoint/2010/main" val="1740025616"/>
              </p:ext>
            </p:extLst>
          </p:nvPr>
        </p:nvGraphicFramePr>
        <p:xfrm>
          <a:off x="91440" y="482600"/>
          <a:ext cx="8865801" cy="6997560"/>
        </p:xfrm>
        <a:graphic>
          <a:graphicData uri="http://schemas.openxmlformats.org/drawingml/2006/table">
            <a:tbl>
              <a:tblPr firstRow="1" bandRow="1">
                <a:tableStyleId>{5C22544A-7EE6-4342-B048-85BDC9FD1C3A}</a:tableStyleId>
              </a:tblPr>
              <a:tblGrid>
                <a:gridCol w="478155">
                  <a:extLst>
                    <a:ext uri="{9D8B030D-6E8A-4147-A177-3AD203B41FA5}">
                      <a16:colId xmlns:a16="http://schemas.microsoft.com/office/drawing/2014/main" val="2075158272"/>
                    </a:ext>
                  </a:extLst>
                </a:gridCol>
                <a:gridCol w="3348000">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30110">
                  <a:extLst>
                    <a:ext uri="{9D8B030D-6E8A-4147-A177-3AD203B41FA5}">
                      <a16:colId xmlns:a16="http://schemas.microsoft.com/office/drawing/2014/main" val="4223095755"/>
                    </a:ext>
                  </a:extLst>
                </a:gridCol>
                <a:gridCol w="684000">
                  <a:extLst>
                    <a:ext uri="{9D8B030D-6E8A-4147-A177-3AD203B41FA5}">
                      <a16:colId xmlns:a16="http://schemas.microsoft.com/office/drawing/2014/main" val="588100096"/>
                    </a:ext>
                  </a:extLst>
                </a:gridCol>
              </a:tblGrid>
              <a:tr h="396000">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1.</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u="none" dirty="0">
                          <a:latin typeface="Meiryo" panose="020B0604030504040204" pitchFamily="34" charset="-128"/>
                          <a:ea typeface="Meiryo" panose="020B0604030504040204" pitchFamily="34" charset="-128"/>
                          <a:sym typeface="Wingdings" panose="05000000000000000000" pitchFamily="2" charset="2"/>
                        </a:rPr>
                        <a:t>During App opening ,Error coming</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Meiryo" panose="020B0604030504040204" pitchFamily="34" charset="-128"/>
                        <a:ea typeface="Meiryo" panose="020B0604030504040204" pitchFamily="34" charset="-128"/>
                      </a:endParaRPr>
                    </a:p>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Sato backend side solved this error</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8178652"/>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2.</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During App opening ,Error coming</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Sato backend side solved this error</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689000"/>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3.</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latin typeface="Meiryo" panose="020B0604030504040204" pitchFamily="34" charset="-128"/>
                          <a:ea typeface="Meiryo" panose="020B0604030504040204" pitchFamily="34" charset="-128"/>
                        </a:rPr>
                        <a:t>Lot entry row screen not good visualization. Row layout need to change to see other info.</a:t>
                      </a:r>
                    </a:p>
                    <a:p>
                      <a:r>
                        <a:rPr lang="en-US" sz="1200" dirty="0">
                          <a:solidFill>
                            <a:schemeClr val="tx1"/>
                          </a:solidFill>
                          <a:latin typeface="Meiryo" panose="020B0604030504040204" pitchFamily="34" charset="-128"/>
                          <a:ea typeface="Meiryo" panose="020B0604030504040204" pitchFamily="34" charset="-128"/>
                        </a:rPr>
                        <a:t>Row Height size high</a:t>
                      </a:r>
                      <a:r>
                        <a:rPr lang="en-US" sz="1200" dirty="0">
                          <a:solidFill>
                            <a:schemeClr val="tx1"/>
                          </a:solidFill>
                          <a:latin typeface="Meiryo" panose="020B0604030504040204" pitchFamily="34" charset="-128"/>
                          <a:ea typeface="Meiryo" panose="020B0604030504040204" pitchFamily="34" charset="-128"/>
                          <a:sym typeface="Wingdings" panose="05000000000000000000" pitchFamily="2" charset="2"/>
                        </a:rPr>
                        <a:t> Keep optimum</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OK, We will Check provide the solution till </a:t>
                      </a:r>
                      <a:r>
                        <a:rPr lang="en-US" sz="1200" dirty="0" err="1">
                          <a:solidFill>
                            <a:schemeClr val="tx1"/>
                          </a:solidFill>
                          <a:latin typeface="Meiryo" panose="020B0604030504040204" pitchFamily="34" charset="-128"/>
                          <a:ea typeface="Meiryo" panose="020B0604030504040204" pitchFamily="34" charset="-128"/>
                        </a:rPr>
                        <a:t>Till</a:t>
                      </a:r>
                      <a:r>
                        <a:rPr lang="en-US" sz="1200" dirty="0">
                          <a:solidFill>
                            <a:schemeClr val="tx1"/>
                          </a:solidFill>
                          <a:latin typeface="Meiryo" panose="020B0604030504040204" pitchFamily="34" charset="-128"/>
                          <a:ea typeface="Meiryo" panose="020B0604030504040204" pitchFamily="34" charset="-128"/>
                        </a:rPr>
                        <a:t> Thursday(14-12-23).</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9799634"/>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4.</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Part forward backward issue with arrow symbol</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OK, We will Check provide the solution till Thursday(14-12-23).</a:t>
                      </a:r>
                      <a:endParaRPr lang="en-IN" sz="1200"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6786"/>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5.</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In model master created date should be on date it is modified </a:t>
                      </a:r>
                    </a:p>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(to keep change history).</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OK, We will Check provide the solution till Thursday(14-12-23).</a:t>
                      </a:r>
                      <a:endParaRPr lang="en-IN" sz="1200"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5797942"/>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6.</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If some child part info deleted then box not deleting &lt;refer image&gt;</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eiryo" panose="020B0604030504040204" pitchFamily="34" charset="-128"/>
                          <a:ea typeface="Meiryo" panose="020B0604030504040204" pitchFamily="34" charset="-128"/>
                          <a:cs typeface="+mn-cs"/>
                        </a:rPr>
                        <a:t>Comments</a:t>
                      </a:r>
                      <a:r>
                        <a:rPr lang="en-US" sz="1200" kern="1200" dirty="0">
                          <a:solidFill>
                            <a:schemeClr val="tx1"/>
                          </a:solidFill>
                          <a:latin typeface="Meiryo" panose="020B0604030504040204" pitchFamily="34" charset="-128"/>
                          <a:ea typeface="Meiryo" panose="020B0604030504040204" pitchFamily="34" charset="-128"/>
                          <a:cs typeface="+mn-cs"/>
                        </a:rPr>
                        <a:t>: This is the </a:t>
                      </a:r>
                      <a:r>
                        <a:rPr lang="en-US" sz="1200" kern="1200" dirty="0" err="1">
                          <a:solidFill>
                            <a:schemeClr val="tx1"/>
                          </a:solidFill>
                          <a:latin typeface="Meiryo" panose="020B0604030504040204" pitchFamily="34" charset="-128"/>
                          <a:ea typeface="Meiryo" panose="020B0604030504040204" pitchFamily="34" charset="-128"/>
                          <a:cs typeface="+mn-cs"/>
                        </a:rPr>
                        <a:t>Odring</a:t>
                      </a:r>
                      <a:r>
                        <a:rPr lang="en-US" sz="1200" kern="1200" dirty="0">
                          <a:solidFill>
                            <a:schemeClr val="tx1"/>
                          </a:solidFill>
                          <a:latin typeface="Meiryo" panose="020B0604030504040204" pitchFamily="34" charset="-128"/>
                          <a:ea typeface="Meiryo" panose="020B0604030504040204" pitchFamily="34" charset="-128"/>
                          <a:cs typeface="+mn-cs"/>
                        </a:rPr>
                        <a:t> based entry in Model master so in need to try to fix with any sequence no. </a:t>
                      </a:r>
                      <a:r>
                        <a:rPr lang="en-US" sz="1200" b="1" dirty="0">
                          <a:solidFill>
                            <a:schemeClr val="tx1"/>
                          </a:solidFill>
                          <a:latin typeface="Meiryo" panose="020B0604030504040204" pitchFamily="34" charset="-128"/>
                          <a:ea typeface="Meiryo" panose="020B0604030504040204" pitchFamily="34" charset="-128"/>
                        </a:rPr>
                        <a:t>OK, We will Check provide the solution till Thursday(21-12-23).</a:t>
                      </a:r>
                      <a:endParaRPr lang="en-IN" sz="1200" b="1"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462049"/>
                  </a:ext>
                </a:extLst>
              </a:tr>
              <a:tr h="3960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7.</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Old Lot entry complete deleting instead of modify entered old value</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OK, We will Check provide the solution till </a:t>
                      </a:r>
                      <a:r>
                        <a:rPr lang="en-US" sz="1200" b="1" dirty="0">
                          <a:solidFill>
                            <a:schemeClr val="tx1"/>
                          </a:solidFill>
                          <a:latin typeface="Meiryo" panose="020B0604030504040204" pitchFamily="34" charset="-128"/>
                          <a:ea typeface="Meiryo" panose="020B0604030504040204" pitchFamily="34" charset="-128"/>
                        </a:rPr>
                        <a:t>Thursday(14-12-23).</a:t>
                      </a:r>
                      <a:endParaRPr lang="en-IN" sz="1200" b="1"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33770"/>
                  </a:ext>
                </a:extLst>
              </a:tr>
              <a:tr h="4320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8.</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Step 2 lot QR code lot entry pls show by scanner</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Ok, When we will do the gamba then will show you scanner demo.</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1189874"/>
                  </a:ext>
                </a:extLst>
              </a:tr>
            </a:tbl>
          </a:graphicData>
        </a:graphic>
      </p:graphicFrame>
      <p:pic>
        <p:nvPicPr>
          <p:cNvPr id="6" name="Picture 5">
            <a:extLst>
              <a:ext uri="{FF2B5EF4-FFF2-40B4-BE49-F238E27FC236}">
                <a16:creationId xmlns:a16="http://schemas.microsoft.com/office/drawing/2014/main" id="{3F775C66-0B80-DD38-F4DF-6E7BF7D27131}"/>
              </a:ext>
            </a:extLst>
          </p:cNvPr>
          <p:cNvPicPr>
            <a:picLocks noChangeAspect="1"/>
          </p:cNvPicPr>
          <p:nvPr/>
        </p:nvPicPr>
        <p:blipFill rotWithShape="1">
          <a:blip r:embed="rId2"/>
          <a:srcRect l="32669" t="39211" r="32846" b="30901"/>
          <a:stretch/>
        </p:blipFill>
        <p:spPr>
          <a:xfrm>
            <a:off x="4058919" y="929880"/>
            <a:ext cx="1066801" cy="739688"/>
          </a:xfrm>
          <a:prstGeom prst="rect">
            <a:avLst/>
          </a:prstGeom>
          <a:ln>
            <a:solidFill>
              <a:schemeClr val="tx1"/>
            </a:solidFill>
          </a:ln>
        </p:spPr>
      </p:pic>
      <p:pic>
        <p:nvPicPr>
          <p:cNvPr id="7" name="Picture 6">
            <a:extLst>
              <a:ext uri="{FF2B5EF4-FFF2-40B4-BE49-F238E27FC236}">
                <a16:creationId xmlns:a16="http://schemas.microsoft.com/office/drawing/2014/main" id="{A1967FAE-644E-E758-9321-0A05B49BDDF7}"/>
              </a:ext>
            </a:extLst>
          </p:cNvPr>
          <p:cNvPicPr>
            <a:picLocks noChangeAspect="1"/>
          </p:cNvPicPr>
          <p:nvPr/>
        </p:nvPicPr>
        <p:blipFill rotWithShape="1">
          <a:blip r:embed="rId3"/>
          <a:srcRect l="38224" t="43913" r="37106" b="43039"/>
          <a:stretch/>
        </p:blipFill>
        <p:spPr>
          <a:xfrm>
            <a:off x="4058920" y="1782837"/>
            <a:ext cx="1453220" cy="614924"/>
          </a:xfrm>
          <a:prstGeom prst="rect">
            <a:avLst/>
          </a:prstGeom>
          <a:ln>
            <a:solidFill>
              <a:schemeClr val="tx1"/>
            </a:solidFill>
          </a:ln>
        </p:spPr>
      </p:pic>
      <p:pic>
        <p:nvPicPr>
          <p:cNvPr id="9" name="Picture 8">
            <a:extLst>
              <a:ext uri="{FF2B5EF4-FFF2-40B4-BE49-F238E27FC236}">
                <a16:creationId xmlns:a16="http://schemas.microsoft.com/office/drawing/2014/main" id="{0DA9F8A9-7449-37EB-9B0F-D3ECDC925ECF}"/>
              </a:ext>
            </a:extLst>
          </p:cNvPr>
          <p:cNvPicPr>
            <a:picLocks noChangeAspect="1"/>
          </p:cNvPicPr>
          <p:nvPr/>
        </p:nvPicPr>
        <p:blipFill>
          <a:blip r:embed="rId4"/>
          <a:stretch>
            <a:fillRect/>
          </a:stretch>
        </p:blipFill>
        <p:spPr>
          <a:xfrm>
            <a:off x="4058919" y="2599918"/>
            <a:ext cx="1361441" cy="739774"/>
          </a:xfrm>
          <a:prstGeom prst="rect">
            <a:avLst/>
          </a:prstGeom>
          <a:ln>
            <a:solidFill>
              <a:schemeClr val="tx1"/>
            </a:solidFill>
          </a:ln>
        </p:spPr>
      </p:pic>
      <p:pic>
        <p:nvPicPr>
          <p:cNvPr id="10" name="Picture 9">
            <a:extLst>
              <a:ext uri="{FF2B5EF4-FFF2-40B4-BE49-F238E27FC236}">
                <a16:creationId xmlns:a16="http://schemas.microsoft.com/office/drawing/2014/main" id="{70F0BD20-E6E6-4C73-CFB3-6DDF75A26A4A}"/>
              </a:ext>
            </a:extLst>
          </p:cNvPr>
          <p:cNvPicPr>
            <a:picLocks noChangeAspect="1"/>
          </p:cNvPicPr>
          <p:nvPr/>
        </p:nvPicPr>
        <p:blipFill>
          <a:blip r:embed="rId4"/>
          <a:stretch>
            <a:fillRect/>
          </a:stretch>
        </p:blipFill>
        <p:spPr>
          <a:xfrm>
            <a:off x="4058918" y="3452960"/>
            <a:ext cx="1361441" cy="739774"/>
          </a:xfrm>
          <a:prstGeom prst="rect">
            <a:avLst/>
          </a:prstGeom>
          <a:ln>
            <a:solidFill>
              <a:schemeClr val="tx1"/>
            </a:solidFill>
          </a:ln>
        </p:spPr>
      </p:pic>
      <p:pic>
        <p:nvPicPr>
          <p:cNvPr id="12" name="Picture 11">
            <a:extLst>
              <a:ext uri="{FF2B5EF4-FFF2-40B4-BE49-F238E27FC236}">
                <a16:creationId xmlns:a16="http://schemas.microsoft.com/office/drawing/2014/main" id="{D827A991-E8CC-8AC9-39EA-E26165D77696}"/>
              </a:ext>
            </a:extLst>
          </p:cNvPr>
          <p:cNvPicPr>
            <a:picLocks noChangeAspect="1"/>
          </p:cNvPicPr>
          <p:nvPr/>
        </p:nvPicPr>
        <p:blipFill>
          <a:blip r:embed="rId5"/>
          <a:stretch>
            <a:fillRect/>
          </a:stretch>
        </p:blipFill>
        <p:spPr>
          <a:xfrm>
            <a:off x="4058917" y="4258205"/>
            <a:ext cx="1361441" cy="763446"/>
          </a:xfrm>
          <a:prstGeom prst="rect">
            <a:avLst/>
          </a:prstGeom>
          <a:ln>
            <a:solidFill>
              <a:schemeClr val="tx1"/>
            </a:solidFill>
          </a:ln>
        </p:spPr>
      </p:pic>
      <p:pic>
        <p:nvPicPr>
          <p:cNvPr id="14" name="Picture 13">
            <a:extLst>
              <a:ext uri="{FF2B5EF4-FFF2-40B4-BE49-F238E27FC236}">
                <a16:creationId xmlns:a16="http://schemas.microsoft.com/office/drawing/2014/main" id="{E716FC05-7E9A-6CF1-6D3D-AABB281DFAD2}"/>
              </a:ext>
            </a:extLst>
          </p:cNvPr>
          <p:cNvPicPr>
            <a:picLocks noChangeAspect="1"/>
          </p:cNvPicPr>
          <p:nvPr/>
        </p:nvPicPr>
        <p:blipFill>
          <a:blip r:embed="rId6"/>
          <a:stretch>
            <a:fillRect/>
          </a:stretch>
        </p:blipFill>
        <p:spPr>
          <a:xfrm>
            <a:off x="4096011" y="5111248"/>
            <a:ext cx="700682" cy="763446"/>
          </a:xfrm>
          <a:prstGeom prst="rect">
            <a:avLst/>
          </a:prstGeom>
          <a:ln>
            <a:solidFill>
              <a:schemeClr val="tx1"/>
            </a:solidFill>
          </a:ln>
        </p:spPr>
      </p:pic>
      <p:sp>
        <p:nvSpPr>
          <p:cNvPr id="15" name="TextBox 14">
            <a:extLst>
              <a:ext uri="{FF2B5EF4-FFF2-40B4-BE49-F238E27FC236}">
                <a16:creationId xmlns:a16="http://schemas.microsoft.com/office/drawing/2014/main" id="{03940E6F-B903-3887-8F3D-99C476909123}"/>
              </a:ext>
            </a:extLst>
          </p:cNvPr>
          <p:cNvSpPr txBox="1"/>
          <p:nvPr/>
        </p:nvSpPr>
        <p:spPr>
          <a:xfrm>
            <a:off x="7059707" y="238527"/>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sp>
        <p:nvSpPr>
          <p:cNvPr id="17" name="TextBox 16">
            <a:extLst>
              <a:ext uri="{FF2B5EF4-FFF2-40B4-BE49-F238E27FC236}">
                <a16:creationId xmlns:a16="http://schemas.microsoft.com/office/drawing/2014/main" id="{B3EB8C66-7C63-7A9E-5FE3-8ED1FBEBF07E}"/>
              </a:ext>
            </a:extLst>
          </p:cNvPr>
          <p:cNvSpPr txBox="1"/>
          <p:nvPr/>
        </p:nvSpPr>
        <p:spPr>
          <a:xfrm>
            <a:off x="4796693" y="23671"/>
            <a:ext cx="486608"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2/4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71210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C14FF1-6749-4739-7574-8277FB69950C}"/>
              </a:ext>
            </a:extLst>
          </p:cNvPr>
          <p:cNvSpPr txBox="1"/>
          <p:nvPr/>
        </p:nvSpPr>
        <p:spPr>
          <a:xfrm>
            <a:off x="0" y="0"/>
            <a:ext cx="3222998"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2.Traceability Dashboard</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58E63A4A-2DEF-644F-E9B8-48BF91B42A5A}"/>
              </a:ext>
            </a:extLst>
          </p:cNvPr>
          <p:cNvGraphicFramePr>
            <a:graphicFrameLocks noGrp="1"/>
          </p:cNvGraphicFramePr>
          <p:nvPr>
            <p:extLst>
              <p:ext uri="{D42A27DB-BD31-4B8C-83A1-F6EECF244321}">
                <p14:modId xmlns:p14="http://schemas.microsoft.com/office/powerpoint/2010/main" val="2950052436"/>
              </p:ext>
            </p:extLst>
          </p:nvPr>
        </p:nvGraphicFramePr>
        <p:xfrm>
          <a:off x="91440" y="482600"/>
          <a:ext cx="8865801" cy="6948108"/>
        </p:xfrm>
        <a:graphic>
          <a:graphicData uri="http://schemas.openxmlformats.org/drawingml/2006/table">
            <a:tbl>
              <a:tblPr firstRow="1" bandRow="1">
                <a:tableStyleId>{5C22544A-7EE6-4342-B048-85BDC9FD1C3A}</a:tableStyleId>
              </a:tblPr>
              <a:tblGrid>
                <a:gridCol w="478155">
                  <a:extLst>
                    <a:ext uri="{9D8B030D-6E8A-4147-A177-3AD203B41FA5}">
                      <a16:colId xmlns:a16="http://schemas.microsoft.com/office/drawing/2014/main" val="2075158272"/>
                    </a:ext>
                  </a:extLst>
                </a:gridCol>
                <a:gridCol w="3348000">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30110">
                  <a:extLst>
                    <a:ext uri="{9D8B030D-6E8A-4147-A177-3AD203B41FA5}">
                      <a16:colId xmlns:a16="http://schemas.microsoft.com/office/drawing/2014/main" val="4223095755"/>
                    </a:ext>
                  </a:extLst>
                </a:gridCol>
                <a:gridCol w="684000">
                  <a:extLst>
                    <a:ext uri="{9D8B030D-6E8A-4147-A177-3AD203B41FA5}">
                      <a16:colId xmlns:a16="http://schemas.microsoft.com/office/drawing/2014/main" val="588100096"/>
                    </a:ext>
                  </a:extLst>
                </a:gridCol>
              </a:tblGrid>
              <a:tr h="376778">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756000">
                <a:tc>
                  <a:txBody>
                    <a:bodyPr/>
                    <a:lstStyle/>
                    <a:p>
                      <a:pPr algn="ctr"/>
                      <a:r>
                        <a:rPr lang="en-US" sz="1200" dirty="0">
                          <a:solidFill>
                            <a:schemeClr val="tx1"/>
                          </a:solidFill>
                          <a:latin typeface="Meiryo" panose="020B0604030504040204" pitchFamily="34" charset="-128"/>
                          <a:ea typeface="Meiryo" panose="020B0604030504040204" pitchFamily="34" charset="-128"/>
                        </a:rPr>
                        <a:t>1.</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u="none" dirty="0">
                          <a:latin typeface="Meiryo" panose="020B0604030504040204" pitchFamily="34" charset="-128"/>
                          <a:ea typeface="Meiryo" panose="020B0604030504040204" pitchFamily="34" charset="-128"/>
                          <a:sym typeface="Wingdings" panose="05000000000000000000" pitchFamily="2" charset="2"/>
                        </a:rPr>
                        <a:t>Part serial no. should start from 2 not 1 as target line is Line 2. (Total 6 Digit)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This provision is already given in scheduler setting file where it can manage line no data. </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8178652"/>
                  </a:ext>
                </a:extLst>
              </a:tr>
              <a:tr h="797509">
                <a:tc rowSpan="4">
                  <a:txBody>
                    <a:bodyPr/>
                    <a:lstStyle/>
                    <a:p>
                      <a:pPr algn="ctr"/>
                      <a:r>
                        <a:rPr lang="en-US" sz="1200" dirty="0">
                          <a:solidFill>
                            <a:schemeClr val="tx1"/>
                          </a:solidFill>
                          <a:latin typeface="Meiryo" panose="020B0604030504040204" pitchFamily="34" charset="-128"/>
                          <a:ea typeface="Meiryo" panose="020B0604030504040204" pitchFamily="34" charset="-128"/>
                        </a:rPr>
                        <a:t>2.</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Dashboard not working.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What to take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Difficult to verify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0" hangingPunct="1">
                        <a:lnSpc>
                          <a:spcPct val="3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Now it is showing fixed by last Friday, Date time was not in correct in the file therefore data was not showing perfectly we will try to manage it in our side but we have already requested don’t manual edit the file during testing take the fresh file .</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Close</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689000"/>
                  </a:ext>
                </a:extLst>
              </a:tr>
              <a:tr h="797509">
                <a:tc vMerge="1">
                  <a:txBody>
                    <a:bodyPr/>
                    <a:lstStyle/>
                    <a:p>
                      <a:pPr algn="ct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Close</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9799634"/>
                  </a:ext>
                </a:extLst>
              </a:tr>
              <a:tr h="797509">
                <a:tc vMerge="1">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dirty="0">
                          <a:solidFill>
                            <a:schemeClr val="tx1"/>
                          </a:solidFill>
                          <a:latin typeface="Meiryo" panose="020B0604030504040204" pitchFamily="34" charset="-128"/>
                          <a:ea typeface="Meiryo" panose="020B0604030504040204" pitchFamily="34" charset="-128"/>
                        </a:rPr>
                        <a:t>Close</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6786"/>
                  </a:ext>
                </a:extLst>
              </a:tr>
              <a:tr h="1530708">
                <a:tc vMerge="1">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Close</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5797942"/>
                  </a:ext>
                </a:extLst>
              </a:tr>
              <a:tr h="82501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6.</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Performance Data report into server </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We have to make the new Report so OK, We will Check provide the solution till Thursday(14-12-23).</a:t>
                      </a:r>
                      <a:endParaRPr lang="en-IN" sz="1200"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462049"/>
                  </a:ext>
                </a:extLst>
              </a:tr>
              <a:tr h="449467">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7.</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Performance data into server confirmation log report.</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OK, We will Check provide the solution till Thursday(14-12-23).</a:t>
                      </a:r>
                      <a:endParaRPr lang="en-IN" sz="1200"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33770"/>
                  </a:ext>
                </a:extLst>
              </a:tr>
            </a:tbl>
          </a:graphicData>
        </a:graphic>
      </p:graphicFrame>
      <p:pic>
        <p:nvPicPr>
          <p:cNvPr id="7" name="Picture 6">
            <a:extLst>
              <a:ext uri="{FF2B5EF4-FFF2-40B4-BE49-F238E27FC236}">
                <a16:creationId xmlns:a16="http://schemas.microsoft.com/office/drawing/2014/main" id="{5D7A3F3C-6FDD-62D6-D52E-C3773DA67701}"/>
              </a:ext>
            </a:extLst>
          </p:cNvPr>
          <p:cNvPicPr>
            <a:picLocks noChangeAspect="1"/>
          </p:cNvPicPr>
          <p:nvPr/>
        </p:nvPicPr>
        <p:blipFill>
          <a:blip r:embed="rId2"/>
          <a:stretch>
            <a:fillRect/>
          </a:stretch>
        </p:blipFill>
        <p:spPr>
          <a:xfrm>
            <a:off x="4006516" y="934817"/>
            <a:ext cx="1496324" cy="545068"/>
          </a:xfrm>
          <a:prstGeom prst="rect">
            <a:avLst/>
          </a:prstGeom>
          <a:ln>
            <a:solidFill>
              <a:schemeClr val="tx1"/>
            </a:solidFill>
          </a:ln>
        </p:spPr>
      </p:pic>
      <p:sp>
        <p:nvSpPr>
          <p:cNvPr id="8" name="TextBox 7">
            <a:extLst>
              <a:ext uri="{FF2B5EF4-FFF2-40B4-BE49-F238E27FC236}">
                <a16:creationId xmlns:a16="http://schemas.microsoft.com/office/drawing/2014/main" id="{28F8D2BC-2DB6-7199-980A-111B191990C6}"/>
              </a:ext>
            </a:extLst>
          </p:cNvPr>
          <p:cNvSpPr txBox="1"/>
          <p:nvPr/>
        </p:nvSpPr>
        <p:spPr>
          <a:xfrm>
            <a:off x="7059707" y="238527"/>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pic>
        <p:nvPicPr>
          <p:cNvPr id="12" name="Picture 11">
            <a:extLst>
              <a:ext uri="{FF2B5EF4-FFF2-40B4-BE49-F238E27FC236}">
                <a16:creationId xmlns:a16="http://schemas.microsoft.com/office/drawing/2014/main" id="{10E475FE-00F6-5D3A-1755-2E424D1ECB78}"/>
              </a:ext>
            </a:extLst>
          </p:cNvPr>
          <p:cNvPicPr>
            <a:picLocks noChangeAspect="1"/>
          </p:cNvPicPr>
          <p:nvPr/>
        </p:nvPicPr>
        <p:blipFill>
          <a:blip r:embed="rId3"/>
          <a:stretch>
            <a:fillRect/>
          </a:stretch>
        </p:blipFill>
        <p:spPr>
          <a:xfrm>
            <a:off x="3965610" y="1775731"/>
            <a:ext cx="1508072" cy="545069"/>
          </a:xfrm>
          <a:prstGeom prst="rect">
            <a:avLst/>
          </a:prstGeom>
        </p:spPr>
      </p:pic>
      <p:pic>
        <p:nvPicPr>
          <p:cNvPr id="14" name="Picture 13">
            <a:extLst>
              <a:ext uri="{FF2B5EF4-FFF2-40B4-BE49-F238E27FC236}">
                <a16:creationId xmlns:a16="http://schemas.microsoft.com/office/drawing/2014/main" id="{D6563108-3D88-F486-EAE6-C29CCB3724CB}"/>
              </a:ext>
            </a:extLst>
          </p:cNvPr>
          <p:cNvPicPr>
            <a:picLocks noChangeAspect="1"/>
          </p:cNvPicPr>
          <p:nvPr/>
        </p:nvPicPr>
        <p:blipFill>
          <a:blip r:embed="rId4"/>
          <a:stretch>
            <a:fillRect/>
          </a:stretch>
        </p:blipFill>
        <p:spPr>
          <a:xfrm>
            <a:off x="4006517" y="2619125"/>
            <a:ext cx="1496324" cy="688709"/>
          </a:xfrm>
          <a:prstGeom prst="rect">
            <a:avLst/>
          </a:prstGeom>
        </p:spPr>
      </p:pic>
      <p:pic>
        <p:nvPicPr>
          <p:cNvPr id="16" name="Picture 15">
            <a:extLst>
              <a:ext uri="{FF2B5EF4-FFF2-40B4-BE49-F238E27FC236}">
                <a16:creationId xmlns:a16="http://schemas.microsoft.com/office/drawing/2014/main" id="{04755E52-4612-9C06-37FF-A1D227F5844A}"/>
              </a:ext>
            </a:extLst>
          </p:cNvPr>
          <p:cNvPicPr>
            <a:picLocks noChangeAspect="1"/>
          </p:cNvPicPr>
          <p:nvPr/>
        </p:nvPicPr>
        <p:blipFill>
          <a:blip r:embed="rId5"/>
          <a:stretch>
            <a:fillRect/>
          </a:stretch>
        </p:blipFill>
        <p:spPr>
          <a:xfrm>
            <a:off x="4006517" y="3550168"/>
            <a:ext cx="1514320" cy="299938"/>
          </a:xfrm>
          <a:prstGeom prst="rect">
            <a:avLst/>
          </a:prstGeom>
        </p:spPr>
      </p:pic>
      <p:pic>
        <p:nvPicPr>
          <p:cNvPr id="18" name="Picture 17">
            <a:extLst>
              <a:ext uri="{FF2B5EF4-FFF2-40B4-BE49-F238E27FC236}">
                <a16:creationId xmlns:a16="http://schemas.microsoft.com/office/drawing/2014/main" id="{8E252B3A-C725-9340-296F-25259196D602}"/>
              </a:ext>
            </a:extLst>
          </p:cNvPr>
          <p:cNvPicPr>
            <a:picLocks noChangeAspect="1"/>
          </p:cNvPicPr>
          <p:nvPr/>
        </p:nvPicPr>
        <p:blipFill>
          <a:blip r:embed="rId6"/>
          <a:stretch>
            <a:fillRect/>
          </a:stretch>
        </p:blipFill>
        <p:spPr>
          <a:xfrm>
            <a:off x="4006517" y="4250848"/>
            <a:ext cx="1467166" cy="559840"/>
          </a:xfrm>
          <a:prstGeom prst="rect">
            <a:avLst/>
          </a:prstGeom>
        </p:spPr>
      </p:pic>
      <p:sp>
        <p:nvSpPr>
          <p:cNvPr id="20" name="TextBox 19">
            <a:extLst>
              <a:ext uri="{FF2B5EF4-FFF2-40B4-BE49-F238E27FC236}">
                <a16:creationId xmlns:a16="http://schemas.microsoft.com/office/drawing/2014/main" id="{2C15DDD9-7752-D61C-A4A2-9D77951320E4}"/>
              </a:ext>
            </a:extLst>
          </p:cNvPr>
          <p:cNvSpPr txBox="1"/>
          <p:nvPr/>
        </p:nvSpPr>
        <p:spPr>
          <a:xfrm>
            <a:off x="4796693" y="23671"/>
            <a:ext cx="484043"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3/4</a:t>
            </a:r>
            <a:endParaRPr lang="en-IN" sz="1400" dirty="0">
              <a:latin typeface="Meiryo" panose="020B0604030504040204" pitchFamily="34" charset="-128"/>
              <a:ea typeface="Meiryo" panose="020B0604030504040204" pitchFamily="34" charset="-128"/>
            </a:endParaRPr>
          </a:p>
        </p:txBody>
      </p:sp>
      <p:sp>
        <p:nvSpPr>
          <p:cNvPr id="22" name="Speech Bubble: Rectangle with Corners Rounded 21">
            <a:extLst>
              <a:ext uri="{FF2B5EF4-FFF2-40B4-BE49-F238E27FC236}">
                <a16:creationId xmlns:a16="http://schemas.microsoft.com/office/drawing/2014/main" id="{36521C6F-8F55-CBB8-05C7-F157554F428F}"/>
              </a:ext>
            </a:extLst>
          </p:cNvPr>
          <p:cNvSpPr/>
          <p:nvPr/>
        </p:nvSpPr>
        <p:spPr>
          <a:xfrm>
            <a:off x="2875547" y="4391526"/>
            <a:ext cx="834730" cy="252663"/>
          </a:xfrm>
          <a:prstGeom prst="wedgeRoundRectCallout">
            <a:avLst>
              <a:gd name="adj1" fmla="val 96288"/>
              <a:gd name="adj2" fmla="val -42262"/>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FG S/n</a:t>
            </a:r>
            <a:endParaRPr lang="en-IN" dirty="0">
              <a:solidFill>
                <a:schemeClr val="tx1"/>
              </a:solidFill>
            </a:endParaRPr>
          </a:p>
        </p:txBody>
      </p:sp>
      <p:sp>
        <p:nvSpPr>
          <p:cNvPr id="23" name="Speech Bubble: Rectangle with Corners Rounded 22">
            <a:extLst>
              <a:ext uri="{FF2B5EF4-FFF2-40B4-BE49-F238E27FC236}">
                <a16:creationId xmlns:a16="http://schemas.microsoft.com/office/drawing/2014/main" id="{98449FC1-733A-B0DA-D4AE-48AB176A1C8F}"/>
              </a:ext>
            </a:extLst>
          </p:cNvPr>
          <p:cNvSpPr/>
          <p:nvPr/>
        </p:nvSpPr>
        <p:spPr>
          <a:xfrm>
            <a:off x="2430379" y="3573805"/>
            <a:ext cx="1279898" cy="339875"/>
          </a:xfrm>
          <a:prstGeom prst="wedgeRoundRectCallout">
            <a:avLst>
              <a:gd name="adj1" fmla="val 96288"/>
              <a:gd name="adj2" fmla="val -42262"/>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Limits</a:t>
            </a:r>
            <a:endParaRPr lang="en-IN" dirty="0">
              <a:solidFill>
                <a:schemeClr val="tx1"/>
              </a:solidFill>
            </a:endParaRPr>
          </a:p>
        </p:txBody>
      </p:sp>
      <p:sp>
        <p:nvSpPr>
          <p:cNvPr id="24" name="Speech Bubble: Rectangle with Corners Rounded 23">
            <a:extLst>
              <a:ext uri="{FF2B5EF4-FFF2-40B4-BE49-F238E27FC236}">
                <a16:creationId xmlns:a16="http://schemas.microsoft.com/office/drawing/2014/main" id="{C6E921D0-CD78-F190-88AF-D97A5E2EF7D6}"/>
              </a:ext>
            </a:extLst>
          </p:cNvPr>
          <p:cNvSpPr/>
          <p:nvPr/>
        </p:nvSpPr>
        <p:spPr>
          <a:xfrm>
            <a:off x="1588168" y="1930416"/>
            <a:ext cx="2122109" cy="688709"/>
          </a:xfrm>
          <a:prstGeom prst="wedgeRoundRectCallout">
            <a:avLst>
              <a:gd name="adj1" fmla="val 72476"/>
              <a:gd name="adj2" fmla="val -26539"/>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Dashborad</a:t>
            </a:r>
            <a:r>
              <a:rPr lang="en-US" dirty="0">
                <a:solidFill>
                  <a:schemeClr val="tx1"/>
                </a:solidFill>
              </a:rPr>
              <a:t> did not show any results</a:t>
            </a:r>
            <a:endParaRPr lang="en-IN" dirty="0">
              <a:solidFill>
                <a:schemeClr val="tx1"/>
              </a:solidFill>
            </a:endParaRPr>
          </a:p>
        </p:txBody>
      </p:sp>
      <p:sp>
        <p:nvSpPr>
          <p:cNvPr id="25" name="Speech Bubble: Rectangle with Corners Rounded 24">
            <a:extLst>
              <a:ext uri="{FF2B5EF4-FFF2-40B4-BE49-F238E27FC236}">
                <a16:creationId xmlns:a16="http://schemas.microsoft.com/office/drawing/2014/main" id="{C8032B1A-DC87-50CD-A3E0-994DD6B93B73}"/>
              </a:ext>
            </a:extLst>
          </p:cNvPr>
          <p:cNvSpPr/>
          <p:nvPr/>
        </p:nvSpPr>
        <p:spPr>
          <a:xfrm>
            <a:off x="2646946" y="3007359"/>
            <a:ext cx="1059589" cy="339875"/>
          </a:xfrm>
          <a:prstGeom prst="wedgeRoundRectCallout">
            <a:avLst>
              <a:gd name="adj1" fmla="val 96288"/>
              <a:gd name="adj2" fmla="val -42262"/>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Lot Entry</a:t>
            </a:r>
            <a:endParaRPr lang="en-IN" dirty="0">
              <a:solidFill>
                <a:schemeClr val="tx1"/>
              </a:solidFill>
            </a:endParaRPr>
          </a:p>
        </p:txBody>
      </p:sp>
    </p:spTree>
    <p:extLst>
      <p:ext uri="{BB962C8B-B14F-4D97-AF65-F5344CB8AC3E}">
        <p14:creationId xmlns:p14="http://schemas.microsoft.com/office/powerpoint/2010/main" val="259738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BD562-DFCB-D3FD-4120-BA9C3A763B4D}"/>
              </a:ext>
            </a:extLst>
          </p:cNvPr>
          <p:cNvSpPr txBox="1"/>
          <p:nvPr/>
        </p:nvSpPr>
        <p:spPr>
          <a:xfrm>
            <a:off x="0" y="0"/>
            <a:ext cx="2354234"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3. IT Connectivity</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291F1E2D-A2C2-6C8E-63F4-27F60020A170}"/>
              </a:ext>
            </a:extLst>
          </p:cNvPr>
          <p:cNvGraphicFramePr>
            <a:graphicFrameLocks noGrp="1"/>
          </p:cNvGraphicFramePr>
          <p:nvPr>
            <p:extLst>
              <p:ext uri="{D42A27DB-BD31-4B8C-83A1-F6EECF244321}">
                <p14:modId xmlns:p14="http://schemas.microsoft.com/office/powerpoint/2010/main" val="2995505763"/>
              </p:ext>
            </p:extLst>
          </p:nvPr>
        </p:nvGraphicFramePr>
        <p:xfrm>
          <a:off x="91440" y="482600"/>
          <a:ext cx="8865801" cy="7622400"/>
        </p:xfrm>
        <a:graphic>
          <a:graphicData uri="http://schemas.openxmlformats.org/drawingml/2006/table">
            <a:tbl>
              <a:tblPr firstRow="1" bandRow="1">
                <a:tableStyleId>{5C22544A-7EE6-4342-B048-85BDC9FD1C3A}</a:tableStyleId>
              </a:tblPr>
              <a:tblGrid>
                <a:gridCol w="478155">
                  <a:extLst>
                    <a:ext uri="{9D8B030D-6E8A-4147-A177-3AD203B41FA5}">
                      <a16:colId xmlns:a16="http://schemas.microsoft.com/office/drawing/2014/main" val="2075158272"/>
                    </a:ext>
                  </a:extLst>
                </a:gridCol>
                <a:gridCol w="3348000">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30110">
                  <a:extLst>
                    <a:ext uri="{9D8B030D-6E8A-4147-A177-3AD203B41FA5}">
                      <a16:colId xmlns:a16="http://schemas.microsoft.com/office/drawing/2014/main" val="4223095755"/>
                    </a:ext>
                  </a:extLst>
                </a:gridCol>
                <a:gridCol w="684000">
                  <a:extLst>
                    <a:ext uri="{9D8B030D-6E8A-4147-A177-3AD203B41FA5}">
                      <a16:colId xmlns:a16="http://schemas.microsoft.com/office/drawing/2014/main" val="588100096"/>
                    </a:ext>
                  </a:extLst>
                </a:gridCol>
              </a:tblGrid>
              <a:tr h="396000">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1.</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How to confirm from Performance mc CSV are going to server means Scheduler app working or not efficiently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This is the first the step need to check with your ISD team, they will analyze it background issue like network, application status etc. then second step they will report the issue to SATO. </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Open</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8178652"/>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2.</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How to trigger this scheduler in Performance mc .PRD team can skip.</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This is the first the step need to check with your ISD team, they will analyze it background issue like network, application status etc. then second step they will report the issue to SATO. </a:t>
                      </a:r>
                      <a:endParaRPr lang="en-IN" sz="1200" u="none" dirty="0">
                        <a:solidFill>
                          <a:schemeClr val="tx1"/>
                        </a:solidFill>
                        <a:latin typeface="Meiryo" panose="020B0604030504040204" pitchFamily="34" charset="-128"/>
                        <a:ea typeface="Meiryo"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Open</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689000"/>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3.</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In Washing mc lot entry if data not saved or going to server what will come and how to correspond this issue.</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This is the first the step need to check with your ISD team, they will analyze it background issue like network, application status etc. then second step they will report the issue to SATO. </a:t>
                      </a:r>
                      <a:endParaRPr lang="en-IN" sz="1200" u="none" dirty="0">
                        <a:solidFill>
                          <a:schemeClr val="tx1"/>
                        </a:solidFill>
                        <a:latin typeface="Meiryo" panose="020B0604030504040204" pitchFamily="34" charset="-128"/>
                        <a:ea typeface="Meiryo" panose="020B0604030504040204" pitchFamily="34" charset="-128"/>
                      </a:endParaRPr>
                    </a:p>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Open</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9799634"/>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4.</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6786"/>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5.</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5797942"/>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6.</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462049"/>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7.</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33770"/>
                  </a:ext>
                </a:extLst>
              </a:tr>
            </a:tbl>
          </a:graphicData>
        </a:graphic>
      </p:graphicFrame>
      <p:sp>
        <p:nvSpPr>
          <p:cNvPr id="7" name="TextBox 6">
            <a:extLst>
              <a:ext uri="{FF2B5EF4-FFF2-40B4-BE49-F238E27FC236}">
                <a16:creationId xmlns:a16="http://schemas.microsoft.com/office/drawing/2014/main" id="{37B284B0-7F34-D6E5-3F21-2885332F8476}"/>
              </a:ext>
            </a:extLst>
          </p:cNvPr>
          <p:cNvSpPr txBox="1"/>
          <p:nvPr/>
        </p:nvSpPr>
        <p:spPr>
          <a:xfrm>
            <a:off x="7059707" y="238527"/>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pic>
        <p:nvPicPr>
          <p:cNvPr id="8" name="Picture 7">
            <a:extLst>
              <a:ext uri="{FF2B5EF4-FFF2-40B4-BE49-F238E27FC236}">
                <a16:creationId xmlns:a16="http://schemas.microsoft.com/office/drawing/2014/main" id="{24110A88-77A5-86EC-C695-6843994B358E}"/>
              </a:ext>
            </a:extLst>
          </p:cNvPr>
          <p:cNvPicPr>
            <a:picLocks noChangeAspect="1"/>
          </p:cNvPicPr>
          <p:nvPr/>
        </p:nvPicPr>
        <p:blipFill>
          <a:blip r:embed="rId2"/>
          <a:stretch>
            <a:fillRect/>
          </a:stretch>
        </p:blipFill>
        <p:spPr>
          <a:xfrm>
            <a:off x="4006516" y="991722"/>
            <a:ext cx="1496324" cy="617984"/>
          </a:xfrm>
          <a:prstGeom prst="rect">
            <a:avLst/>
          </a:prstGeom>
        </p:spPr>
      </p:pic>
      <p:sp>
        <p:nvSpPr>
          <p:cNvPr id="9" name="TextBox 8">
            <a:extLst>
              <a:ext uri="{FF2B5EF4-FFF2-40B4-BE49-F238E27FC236}">
                <a16:creationId xmlns:a16="http://schemas.microsoft.com/office/drawing/2014/main" id="{CCFEFBE0-621F-A2AF-D319-7E12C9598CFC}"/>
              </a:ext>
            </a:extLst>
          </p:cNvPr>
          <p:cNvSpPr txBox="1"/>
          <p:nvPr/>
        </p:nvSpPr>
        <p:spPr>
          <a:xfrm>
            <a:off x="1048707" y="6519446"/>
            <a:ext cx="8095293" cy="338554"/>
          </a:xfrm>
          <a:prstGeom prst="rect">
            <a:avLst/>
          </a:prstGeom>
          <a:solidFill>
            <a:schemeClr val="bg1">
              <a:lumMod val="95000"/>
            </a:schemeClr>
          </a:solidFill>
        </p:spPr>
        <p:txBody>
          <a:bodyPr wrap="none" rtlCol="0">
            <a:spAutoFit/>
          </a:bodyPr>
          <a:lstStyle/>
          <a:p>
            <a:r>
              <a:rPr lang="en-US" sz="1600" b="1" u="sng" dirty="0">
                <a:latin typeface="Meiryo" panose="020B0604030504040204" pitchFamily="34" charset="-128"/>
                <a:ea typeface="Meiryo" panose="020B0604030504040204" pitchFamily="34" charset="-128"/>
              </a:rPr>
              <a:t>During </a:t>
            </a:r>
            <a:r>
              <a:rPr lang="en-US" sz="1600" b="1" u="sng" dirty="0" err="1">
                <a:latin typeface="Meiryo" panose="020B0604030504040204" pitchFamily="34" charset="-128"/>
                <a:ea typeface="Meiryo" panose="020B0604030504040204" pitchFamily="34" charset="-128"/>
              </a:rPr>
              <a:t>genba</a:t>
            </a:r>
            <a:r>
              <a:rPr lang="en-US" sz="1600" b="1" u="sng" dirty="0">
                <a:latin typeface="Meiryo" panose="020B0604030504040204" pitchFamily="34" charset="-128"/>
                <a:ea typeface="Meiryo" panose="020B0604030504040204" pitchFamily="34" charset="-128"/>
              </a:rPr>
              <a:t> actual use, more improvement support we request to Sato</a:t>
            </a:r>
            <a:endParaRPr lang="en-IN" sz="1600" b="1" u="sng" dirty="0">
              <a:latin typeface="Meiryo" panose="020B0604030504040204" pitchFamily="34" charset="-128"/>
              <a:ea typeface="Meiryo" panose="020B0604030504040204" pitchFamily="34" charset="-128"/>
            </a:endParaRPr>
          </a:p>
        </p:txBody>
      </p:sp>
      <p:sp>
        <p:nvSpPr>
          <p:cNvPr id="10" name="TextBox 9">
            <a:extLst>
              <a:ext uri="{FF2B5EF4-FFF2-40B4-BE49-F238E27FC236}">
                <a16:creationId xmlns:a16="http://schemas.microsoft.com/office/drawing/2014/main" id="{94528C94-7053-E41E-2EBB-A3E361ECAFDA}"/>
              </a:ext>
            </a:extLst>
          </p:cNvPr>
          <p:cNvSpPr txBox="1"/>
          <p:nvPr/>
        </p:nvSpPr>
        <p:spPr>
          <a:xfrm>
            <a:off x="4796693" y="23671"/>
            <a:ext cx="484043"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4/4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066572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2078</TotalTime>
  <Words>708</Words>
  <Application>Microsoft Office PowerPoint</Application>
  <PresentationFormat>On-screen Show (4:3)</PresentationFormat>
  <Paragraphs>111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Meiryo</vt: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Sharma (DNHA)</dc:creator>
  <cp:lastModifiedBy>Dipak Pathak</cp:lastModifiedBy>
  <cp:revision>46</cp:revision>
  <dcterms:created xsi:type="dcterms:W3CDTF">2023-11-30T07:13:37Z</dcterms:created>
  <dcterms:modified xsi:type="dcterms:W3CDTF">2023-12-13T08:32:48Z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dd209e-37c4-4e15-ab1b-f9befe71def1_Enabled">
    <vt:lpwstr>true</vt:lpwstr>
  </property>
  <property fmtid="{D5CDD505-2E9C-101B-9397-08002B2CF9AE}" pid="3" name="MSIP_Label_6add209e-37c4-4e15-ab1b-f9befe71def1_SetDate">
    <vt:lpwstr>2023-12-08T06:22:15Z</vt:lpwstr>
  </property>
  <property fmtid="{D5CDD505-2E9C-101B-9397-08002B2CF9AE}" pid="4" name="MSIP_Label_6add209e-37c4-4e15-ab1b-f9befe71def1_Method">
    <vt:lpwstr>Standard</vt:lpwstr>
  </property>
  <property fmtid="{D5CDD505-2E9C-101B-9397-08002B2CF9AE}" pid="5" name="MSIP_Label_6add209e-37c4-4e15-ab1b-f9befe71def1_Name">
    <vt:lpwstr>G_MIP_Confidential_Exception</vt:lpwstr>
  </property>
  <property fmtid="{D5CDD505-2E9C-101B-9397-08002B2CF9AE}" pid="6" name="MSIP_Label_6add209e-37c4-4e15-ab1b-f9befe71def1_SiteId">
    <vt:lpwstr>69405920-b673-4f7c-8845-e124e9d08af2</vt:lpwstr>
  </property>
  <property fmtid="{D5CDD505-2E9C-101B-9397-08002B2CF9AE}" pid="7" name="MSIP_Label_6add209e-37c4-4e15-ab1b-f9befe71def1_ActionId">
    <vt:lpwstr>4ed53382-3007-4ff4-bd2b-bbde6cbde83e</vt:lpwstr>
  </property>
  <property fmtid="{D5CDD505-2E9C-101B-9397-08002B2CF9AE}" pid="8" name="MSIP_Label_6add209e-37c4-4e15-ab1b-f9befe71def1_ContentBits">
    <vt:lpwstr>0</vt:lpwstr>
  </property>
</Properties>
</file>