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8" r:id="rId2"/>
    <p:sldId id="269" r:id="rId3"/>
    <p:sldId id="270" r:id="rId4"/>
    <p:sldId id="271" r:id="rId5"/>
    <p:sldId id="257" r:id="rId6"/>
    <p:sldId id="258" r:id="rId7"/>
    <p:sldId id="272" r:id="rId8"/>
    <p:sldId id="273" r:id="rId9"/>
    <p:sldId id="274" r:id="rId10"/>
    <p:sldId id="267" r:id="rId11"/>
    <p:sldId id="275" r:id="rId12"/>
    <p:sldId id="276" r:id="rId13"/>
    <p:sldId id="2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2T03:26:01.0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24575,'6'0'0,"9"0"0,9 0 0,5 0 0,6 0 0,2 0 0,2 0 0,1 0 0,-7 0-8191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2T03:34:26.5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2T03:34:27.1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2T03:26:01.0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24575,'6'0'0,"9"0"0,9 0 0,5 0 0,6 0 0,2 0 0,2 0 0,1 0 0,-7 0-8191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2T03:34:27.1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2T03:26:01.08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1 24575,'6'0'0,"9"0"0,9 0 0,5 0 0,6 0 0,2 0 0,2 0 0,1 0 0,-7 0-8191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2T03:34:26.5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24575,'0'0'-8191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2T03:34:27.16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12T03:43:36.9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45764A-567B-4488-8109-9DCF6FEDB6B5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0AC094-0003-46E0-98DB-A649599796E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708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943968D-C70B-4012-99BE-0868D0FB49C8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628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0EFF7-3C06-1E26-9B20-6C2B482D2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39C17E-1CD9-34F5-33A6-B5521A4FFD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126E30-EE98-5B65-C40A-03E9D3A58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17BF-B7A0-49AD-876A-CCCA8BEF0C43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99F40-F462-9F46-D192-1ACC99E7C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7C96F-2785-D701-13F6-349B017CC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49AC-C0AA-4847-9C6A-12239039E4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5945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76150-4761-5865-4ADC-310FCA7BA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019C33-3FE2-34FE-7771-4EE7E67F54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CB0DB1-686C-B827-8FC6-8EB2BB7D9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17BF-B7A0-49AD-876A-CCCA8BEF0C43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B41A39-1E7B-9D09-6A6E-B95619D5B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44869-43C5-275C-D5A8-BA0AAE964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49AC-C0AA-4847-9C6A-12239039E4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7271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0F5CFD-4AD7-FD3D-2FCF-F4910AD6BE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2DECA0-647C-BA34-B881-F5578B95AC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30C70-8C96-5C99-CCE4-C2A6F3A2C1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17BF-B7A0-49AD-876A-CCCA8BEF0C43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98E83-0AF4-C34F-110E-3C13012B6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37A84-3329-C52E-79D3-F7A3DB3BB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49AC-C0AA-4847-9C6A-12239039E4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459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EF6C2-7839-257C-D814-B19AFAE27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A8ECAC-1EE8-4146-7C9F-39DD70F4C0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1BAD6-49C6-D23A-5A4B-57B83CC9A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5F20D-D162-4607-989A-F7E8ED7529C3}" type="datetime1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29BDD-DD51-359F-F41E-48A93C3A5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69E14B-8336-9385-78CA-7862B7B94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A220FD-5B01-4848-8F09-B9040CB53B47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63CDF36-38B4-BB12-8187-104BD4FA0BA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1453813" y="539750"/>
            <a:ext cx="515937" cy="33972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/10Click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0736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8AB06-84A6-CC67-5466-924F93470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024DC-A360-FF0E-F319-CD8E93847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FBA60-19E1-6E31-73BA-7D1859EFF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17BF-B7A0-49AD-876A-CCCA8BEF0C43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19BE7-AFAC-7247-A2F2-3E5309552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B7412-53FE-7490-A18A-716D11CAA8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49AC-C0AA-4847-9C6A-12239039E4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9969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80652-D7F4-9EBF-EA71-BB0E70F4C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FB5637-121A-868F-6747-E3EFE1FAB7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C2B532-23B6-EAF7-745A-E84E9C628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17BF-B7A0-49AD-876A-CCCA8BEF0C43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9773E-4A0E-ED75-C243-76C3713EBE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98FF3-ACCC-225C-5A03-0879A0EAD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49AC-C0AA-4847-9C6A-12239039E4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574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89A74-29CF-9AA6-B2E6-92F507D4D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8D5B7-9F9A-FBFD-0559-C77AECED80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649917-B84A-9B6D-04AD-24E2806008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6ABCB-3E29-09EC-F3EB-9FFEB6FA6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17BF-B7A0-49AD-876A-CCCA8BEF0C43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3D2D2-0F29-23A2-08ED-2AA76E39D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0C52B2-97DB-F225-A1B4-179143F85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49AC-C0AA-4847-9C6A-12239039E4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03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D71856-09FA-C4B1-BAA8-94F79EA4C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2D25F-279B-3A47-F846-0C9F78A586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B8A12-3ACC-08BE-835A-1BBB621E53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427F08-3425-6F8E-8A90-05F6265CE6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6D8B8FE-EE6A-3727-D13D-127B380F8BC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0EA4D9-A548-4E0F-AF12-5CA8A730B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17BF-B7A0-49AD-876A-CCCA8BEF0C43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C791E9-AEAE-20AD-040F-B30A14ADB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67F079-8979-FAF5-288F-15C4B5EBE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49AC-C0AA-4847-9C6A-12239039E4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62450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0C1AC4-8C32-1960-C1BC-57620D4A9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047E3E-4CDA-B86C-799F-120D7A58F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17BF-B7A0-49AD-876A-CCCA8BEF0C43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7D0D90-2B4B-34DF-5751-40719E3E15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18B3D9-C899-61F8-74D5-95AEB1D98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49AC-C0AA-4847-9C6A-12239039E4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3898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C07E83-A533-D9CE-0FBD-A528BDBC9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17BF-B7A0-49AD-876A-CCCA8BEF0C43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3CEDCFC-2F93-6DFE-8F52-91EBE1A77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9F203-6C27-D3E0-0E59-9C01891D8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49AC-C0AA-4847-9C6A-12239039E4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72805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5D092-3263-158C-5B53-4E3BA549D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84E64-47F5-C127-E364-5A99FA3113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A9093E-34DB-299E-7551-94922D0AF0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76FB4-37B2-99B9-4E4B-E45C690576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17BF-B7A0-49AD-876A-CCCA8BEF0C43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F7964A-D4E1-C9D4-283D-2DFBAD79A2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B2953-66CB-F9EE-E21C-70F7F2BED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49AC-C0AA-4847-9C6A-12239039E4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05168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6ABC2-A21C-2BF5-8A3A-FB108D798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877B22-94D7-907C-0747-BC17C9EAA5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0C4048-442A-B724-31F2-01C3AFAF2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D0FACC-48B0-5015-6ABB-CD4BEAA80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317BF-B7A0-49AD-876A-CCCA8BEF0C43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164F0C-F73B-BA6C-17D2-64EEC50D9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0B1D05-4FAB-C590-11A4-F35F6FD2F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6E49AC-C0AA-4847-9C6A-12239039E4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3428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38ECE0-8654-9A53-99F9-52B3C0F80A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232F1C-88A1-247D-D61E-8D8F1E5A36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FEE97-B3E8-866E-25EC-9D185820EB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B317BF-B7A0-49AD-876A-CCCA8BEF0C43}" type="datetimeFigureOut">
              <a:rPr lang="en-IN" smtClean="0"/>
              <a:t>29-08-2024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0CEC28-A86D-CB52-CE0F-7E5D88E318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2ECCAE-ABA0-9577-87F3-FCA719434A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6E49AC-C0AA-4847-9C6A-12239039E44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779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23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.png"/><Relationship Id="rId3" Type="http://schemas.openxmlformats.org/officeDocument/2006/relationships/customXml" Target="../ink/ink1.xml"/><Relationship Id="rId12" Type="http://schemas.openxmlformats.org/officeDocument/2006/relationships/customXml" Target="../ink/ink3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11" Type="http://schemas.openxmlformats.org/officeDocument/2006/relationships/image" Target="../media/image8.png"/><Relationship Id="rId10" Type="http://schemas.openxmlformats.org/officeDocument/2006/relationships/customXml" Target="../ink/ink2.xml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5" Type="http://schemas.openxmlformats.org/officeDocument/2006/relationships/image" Target="../media/image9.png"/><Relationship Id="rId4" Type="http://schemas.openxmlformats.org/officeDocument/2006/relationships/customXml" Target="../ink/ink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12" Type="http://schemas.openxmlformats.org/officeDocument/2006/relationships/customXml" Target="../ink/ink8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Relationship Id="rId6" Type="http://schemas.openxmlformats.org/officeDocument/2006/relationships/customXml" Target="../ink/ink6.xml"/><Relationship Id="rId11" Type="http://schemas.openxmlformats.org/officeDocument/2006/relationships/image" Target="../media/image8.png"/><Relationship Id="rId5" Type="http://schemas.openxmlformats.org/officeDocument/2006/relationships/image" Target="../media/image3.svg"/><Relationship Id="rId10" Type="http://schemas.openxmlformats.org/officeDocument/2006/relationships/customXml" Target="../ink/ink7.xml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5" Type="http://schemas.openxmlformats.org/officeDocument/2006/relationships/customXml" Target="../ink/ink9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D8EC2AE-BE2A-FF6D-0714-A1859D8D8A52}"/>
              </a:ext>
            </a:extLst>
          </p:cNvPr>
          <p:cNvSpPr txBox="1"/>
          <p:nvPr/>
        </p:nvSpPr>
        <p:spPr>
          <a:xfrm>
            <a:off x="985683" y="1450879"/>
            <a:ext cx="102206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Agenda</a:t>
            </a:r>
            <a:r>
              <a:rPr lang="en-US" sz="2800" dirty="0"/>
              <a:t> : Specification for LINE-1 Traceability Dashboard. </a:t>
            </a:r>
            <a:endParaRPr lang="en-IN" sz="2800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A24B732-161C-7352-4433-15F1A19CA050}"/>
              </a:ext>
            </a:extLst>
          </p:cNvPr>
          <p:cNvGrpSpPr/>
          <p:nvPr/>
        </p:nvGrpSpPr>
        <p:grpSpPr>
          <a:xfrm>
            <a:off x="897192" y="4359384"/>
            <a:ext cx="5198807" cy="1049036"/>
            <a:chOff x="1939412" y="3329215"/>
            <a:chExt cx="5198807" cy="104903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119FEA1-66A0-534E-A9E5-61F1C85EE675}"/>
                </a:ext>
              </a:extLst>
            </p:cNvPr>
            <p:cNvSpPr txBox="1"/>
            <p:nvPr/>
          </p:nvSpPr>
          <p:spPr>
            <a:xfrm>
              <a:off x="1983656" y="3978141"/>
              <a:ext cx="476127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Checked by: </a:t>
              </a:r>
              <a:r>
                <a:rPr lang="en-US" sz="2000" dirty="0"/>
                <a:t>Sumit Sharma</a:t>
              </a:r>
              <a:endParaRPr lang="en-IN" sz="20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3CC3AB3-49C5-7AF3-7785-C58EEAE0D970}"/>
                </a:ext>
              </a:extLst>
            </p:cNvPr>
            <p:cNvSpPr txBox="1"/>
            <p:nvPr/>
          </p:nvSpPr>
          <p:spPr>
            <a:xfrm>
              <a:off x="1939412" y="3329215"/>
              <a:ext cx="5198807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Prepared by: </a:t>
              </a:r>
              <a:r>
                <a:rPr lang="en-US" sz="2000" dirty="0"/>
                <a:t>Shekhar Suman</a:t>
              </a:r>
              <a:endParaRPr lang="en-IN" sz="20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C1A9EBA5-B0DC-BF69-086C-327E319D17F7}"/>
              </a:ext>
            </a:extLst>
          </p:cNvPr>
          <p:cNvSpPr txBox="1"/>
          <p:nvPr/>
        </p:nvSpPr>
        <p:spPr>
          <a:xfrm>
            <a:off x="11487670" y="0"/>
            <a:ext cx="70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1/13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6417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C1C0A9D3-BF40-A937-C14E-6D750F2C7183}"/>
              </a:ext>
            </a:extLst>
          </p:cNvPr>
          <p:cNvGrpSpPr/>
          <p:nvPr/>
        </p:nvGrpSpPr>
        <p:grpSpPr>
          <a:xfrm>
            <a:off x="4239756" y="1159193"/>
            <a:ext cx="4897706" cy="6344150"/>
            <a:chOff x="2403638" y="271146"/>
            <a:chExt cx="4897706" cy="634415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C0A444E-2B00-196A-BBC8-D4ACFFA33D62}"/>
                </a:ext>
              </a:extLst>
            </p:cNvPr>
            <p:cNvSpPr txBox="1"/>
            <p:nvPr/>
          </p:nvSpPr>
          <p:spPr>
            <a:xfrm>
              <a:off x="2403646" y="271146"/>
              <a:ext cx="4113908" cy="369332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HA229871-0781 (Housing Inhouse)</a:t>
              </a:r>
              <a:endParaRPr lang="en-IN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0D36627-8B69-FA69-0C7F-FA3CE11B5E30}"/>
                </a:ext>
              </a:extLst>
            </p:cNvPr>
            <p:cNvSpPr txBox="1"/>
            <p:nvPr/>
          </p:nvSpPr>
          <p:spPr>
            <a:xfrm>
              <a:off x="2403646" y="640478"/>
              <a:ext cx="4113908" cy="369332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HA229861-2410 (Rotor Inhouse)</a:t>
              </a:r>
              <a:endParaRPr lang="en-IN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835DAAC-755E-1FAC-5A53-FB0DAB262D98}"/>
                </a:ext>
              </a:extLst>
            </p:cNvPr>
            <p:cNvSpPr txBox="1"/>
            <p:nvPr/>
          </p:nvSpPr>
          <p:spPr>
            <a:xfrm>
              <a:off x="2403646" y="1013866"/>
              <a:ext cx="4113908" cy="369332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VN229861-2410 (Rotor CKD)</a:t>
              </a:r>
              <a:endParaRPr lang="en-IN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ED9B11F-4C31-E9CA-BAF8-570E41AD9DDE}"/>
                </a:ext>
              </a:extLst>
            </p:cNvPr>
            <p:cNvSpPr txBox="1"/>
            <p:nvPr/>
          </p:nvSpPr>
          <p:spPr>
            <a:xfrm>
              <a:off x="2403646" y="1387254"/>
              <a:ext cx="4113908" cy="369332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HA229852-0700 (Sprocket Universal)</a:t>
              </a:r>
              <a:endParaRPr lang="en-IN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D8BDF92-AF31-9D2B-0110-8ED3BA2D5112}"/>
                </a:ext>
              </a:extLst>
            </p:cNvPr>
            <p:cNvSpPr txBox="1"/>
            <p:nvPr/>
          </p:nvSpPr>
          <p:spPr>
            <a:xfrm>
              <a:off x="2403646" y="1756586"/>
              <a:ext cx="4113908" cy="369332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229852-0700 (Sprocket CKD)</a:t>
              </a:r>
              <a:endParaRPr lang="en-IN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6D864B2-D7BA-82A4-FCB3-AD0863AA359F}"/>
                </a:ext>
              </a:extLst>
            </p:cNvPr>
            <p:cNvSpPr txBox="1"/>
            <p:nvPr/>
          </p:nvSpPr>
          <p:spPr>
            <a:xfrm>
              <a:off x="2403646" y="2125918"/>
              <a:ext cx="4113908" cy="369332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HA229852-0700 (Sprocket ARUN)</a:t>
              </a:r>
              <a:endParaRPr lang="en-IN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46DA9BC-A56C-D1B0-A83D-6D4C15DC86BE}"/>
                </a:ext>
              </a:extLst>
            </p:cNvPr>
            <p:cNvSpPr txBox="1"/>
            <p:nvPr/>
          </p:nvSpPr>
          <p:spPr>
            <a:xfrm>
              <a:off x="2403645" y="2495250"/>
              <a:ext cx="4897699" cy="369332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HA229873-0080 (Bush Stopper Local USHA)</a:t>
              </a:r>
              <a:endParaRPr lang="en-IN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D1E5672-574A-DB51-1B19-8E63C4C5EA85}"/>
                </a:ext>
              </a:extLst>
            </p:cNvPr>
            <p:cNvSpPr txBox="1"/>
            <p:nvPr/>
          </p:nvSpPr>
          <p:spPr>
            <a:xfrm>
              <a:off x="2403645" y="2864582"/>
              <a:ext cx="4897699" cy="369332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HA229873-0080 (Bush Stopper CKD)</a:t>
              </a:r>
              <a:endParaRPr lang="en-IN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5EB3FB9-E1A5-E406-58D4-E8958899C992}"/>
                </a:ext>
              </a:extLst>
            </p:cNvPr>
            <p:cNvSpPr txBox="1"/>
            <p:nvPr/>
          </p:nvSpPr>
          <p:spPr>
            <a:xfrm>
              <a:off x="2403645" y="3240509"/>
              <a:ext cx="4897699" cy="369332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HA229865-0170 (Sleeve pin guide)</a:t>
              </a:r>
              <a:endParaRPr lang="en-IN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1B7DD3C-FE29-AD4E-FF7B-E95505DCC03A}"/>
                </a:ext>
              </a:extLst>
            </p:cNvPr>
            <p:cNvSpPr txBox="1"/>
            <p:nvPr/>
          </p:nvSpPr>
          <p:spPr>
            <a:xfrm>
              <a:off x="2403645" y="3616436"/>
              <a:ext cx="4897699" cy="369332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HA229863-0190 (Pin Stopper Local USHA)</a:t>
              </a:r>
              <a:endParaRPr lang="en-IN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06FF18F-3EA8-5D5C-DDF5-43E90BDE7C4C}"/>
                </a:ext>
              </a:extLst>
            </p:cNvPr>
            <p:cNvSpPr txBox="1"/>
            <p:nvPr/>
          </p:nvSpPr>
          <p:spPr>
            <a:xfrm>
              <a:off x="2403644" y="3992363"/>
              <a:ext cx="4897699" cy="369332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HA229863-0190 (Pin Stopper CKD)</a:t>
              </a:r>
              <a:endParaRPr lang="en-IN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017012C-4BEA-538C-6963-9AF2D062EF6B}"/>
                </a:ext>
              </a:extLst>
            </p:cNvPr>
            <p:cNvSpPr txBox="1"/>
            <p:nvPr/>
          </p:nvSpPr>
          <p:spPr>
            <a:xfrm>
              <a:off x="2403643" y="4368290"/>
              <a:ext cx="4897699" cy="369332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229827-0340 (Bolt)</a:t>
              </a:r>
              <a:endParaRPr lang="en-IN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6B52764-AD8D-92F9-669D-D2A06D6BE198}"/>
                </a:ext>
              </a:extLst>
            </p:cNvPr>
            <p:cNvSpPr txBox="1"/>
            <p:nvPr/>
          </p:nvSpPr>
          <p:spPr>
            <a:xfrm>
              <a:off x="2403642" y="4744217"/>
              <a:ext cx="4897699" cy="369332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HA229869-0170 (Bushing Vane Sundaram)</a:t>
              </a:r>
              <a:endParaRPr lang="en-IN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6ED3023-511E-0AB1-5FD4-57313A2E6757}"/>
                </a:ext>
              </a:extLst>
            </p:cNvPr>
            <p:cNvSpPr txBox="1"/>
            <p:nvPr/>
          </p:nvSpPr>
          <p:spPr>
            <a:xfrm>
              <a:off x="2403641" y="5126739"/>
              <a:ext cx="4897699" cy="369332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HA229869-1560 (Bushing Vane </a:t>
              </a:r>
              <a:r>
                <a:rPr lang="en-US" dirty="0" err="1"/>
                <a:t>Porite</a:t>
              </a:r>
              <a:r>
                <a:rPr lang="en-US" dirty="0"/>
                <a:t>)</a:t>
              </a:r>
              <a:endParaRPr lang="en-IN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DF9BB52-01B2-0D62-08F7-A295BD5D0B0F}"/>
                </a:ext>
              </a:extLst>
            </p:cNvPr>
            <p:cNvSpPr txBox="1"/>
            <p:nvPr/>
          </p:nvSpPr>
          <p:spPr>
            <a:xfrm>
              <a:off x="2403639" y="5515856"/>
              <a:ext cx="4897699" cy="369332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229867-0070 (Spring Stopper)</a:t>
              </a:r>
              <a:endParaRPr lang="en-IN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814A832-2FA1-2F1A-33CA-8CEFF720C929}"/>
                </a:ext>
              </a:extLst>
            </p:cNvPr>
            <p:cNvSpPr txBox="1"/>
            <p:nvPr/>
          </p:nvSpPr>
          <p:spPr>
            <a:xfrm>
              <a:off x="2403638" y="5880910"/>
              <a:ext cx="4897699" cy="369332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229884-0010 (Chip Vane seal)</a:t>
              </a:r>
              <a:endParaRPr lang="en-IN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1C029F3-2E26-1C3E-E92B-3D69AAA58F2A}"/>
                </a:ext>
              </a:extLst>
            </p:cNvPr>
            <p:cNvSpPr txBox="1"/>
            <p:nvPr/>
          </p:nvSpPr>
          <p:spPr>
            <a:xfrm>
              <a:off x="2403638" y="6245964"/>
              <a:ext cx="4897699" cy="369332"/>
            </a:xfrm>
            <a:prstGeom prst="rect">
              <a:avLst/>
            </a:prstGeom>
            <a:noFill/>
            <a:ln>
              <a:solidFill>
                <a:schemeClr val="bg1">
                  <a:lumMod val="8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229885-0010 (Spring Vane seal)</a:t>
              </a:r>
              <a:endParaRPr lang="en-IN" dirty="0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865C88A2-B150-94DA-0FC9-826F53FCE4CD}"/>
              </a:ext>
            </a:extLst>
          </p:cNvPr>
          <p:cNvSpPr txBox="1"/>
          <p:nvPr/>
        </p:nvSpPr>
        <p:spPr>
          <a:xfrm>
            <a:off x="1197127" y="1159193"/>
            <a:ext cx="26927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Child Part Number </a:t>
            </a:r>
            <a:r>
              <a:rPr lang="en-US" dirty="0">
                <a:solidFill>
                  <a:srgbClr val="FF0000"/>
                </a:solidFill>
              </a:rPr>
              <a:t>*     </a:t>
            </a:r>
            <a:r>
              <a:rPr lang="en-US" dirty="0"/>
              <a:t>:</a:t>
            </a:r>
            <a:endParaRPr lang="en-IN" dirty="0"/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43166864-6EC0-7F35-D111-5E7200FD6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4626" y="720982"/>
            <a:ext cx="6782747" cy="43821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1DF50C2-D39A-04E6-2FEA-FE24C0A0E9FD}"/>
              </a:ext>
            </a:extLst>
          </p:cNvPr>
          <p:cNvSpPr txBox="1"/>
          <p:nvPr/>
        </p:nvSpPr>
        <p:spPr>
          <a:xfrm>
            <a:off x="9368513" y="1070916"/>
            <a:ext cx="2823487" cy="1200329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We will combine child part name with child part number like this for All Models. 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8420A8-19A3-452D-9A82-A5B9F4837F68}"/>
              </a:ext>
            </a:extLst>
          </p:cNvPr>
          <p:cNvSpPr txBox="1"/>
          <p:nvPr/>
        </p:nvSpPr>
        <p:spPr>
          <a:xfrm>
            <a:off x="482401" y="2132745"/>
            <a:ext cx="3175199" cy="6463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Pls Modify this like</a:t>
            </a:r>
          </a:p>
          <a:p>
            <a:r>
              <a:rPr lang="en-US" dirty="0">
                <a:solidFill>
                  <a:srgbClr val="FF0000"/>
                </a:solidFill>
              </a:rPr>
              <a:t> Child part Number ( Name) *</a:t>
            </a:r>
            <a:endParaRPr lang="en-IN" dirty="0">
              <a:solidFill>
                <a:srgbClr val="FF0000"/>
              </a:solidFill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AA837FB-2E10-80BD-B2E5-02D55B994CDF}"/>
              </a:ext>
            </a:extLst>
          </p:cNvPr>
          <p:cNvCxnSpPr>
            <a:cxnSpLocks/>
          </p:cNvCxnSpPr>
          <p:nvPr/>
        </p:nvCxnSpPr>
        <p:spPr>
          <a:xfrm flipH="1">
            <a:off x="2155961" y="1553160"/>
            <a:ext cx="189033" cy="6002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480F99F-7345-DD6A-3A32-45E8677103BF}"/>
              </a:ext>
            </a:extLst>
          </p:cNvPr>
          <p:cNvCxnSpPr>
            <a:cxnSpLocks/>
          </p:cNvCxnSpPr>
          <p:nvPr/>
        </p:nvCxnSpPr>
        <p:spPr>
          <a:xfrm flipH="1">
            <a:off x="8353672" y="1337209"/>
            <a:ext cx="992423" cy="26459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EC7E8CF-6514-6801-F171-AB725D2096A0}"/>
              </a:ext>
            </a:extLst>
          </p:cNvPr>
          <p:cNvSpPr txBox="1"/>
          <p:nvPr/>
        </p:nvSpPr>
        <p:spPr>
          <a:xfrm>
            <a:off x="614831" y="190130"/>
            <a:ext cx="9178098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4. Combine child part name with the child part number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5857B40-C260-6549-4AFB-0863ACAD4732}"/>
              </a:ext>
            </a:extLst>
          </p:cNvPr>
          <p:cNvSpPr txBox="1"/>
          <p:nvPr/>
        </p:nvSpPr>
        <p:spPr>
          <a:xfrm>
            <a:off x="11277600" y="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10/13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4136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F950582-FC19-58EB-3B80-ADF9AD38BA3C}"/>
              </a:ext>
            </a:extLst>
          </p:cNvPr>
          <p:cNvSpPr txBox="1"/>
          <p:nvPr/>
        </p:nvSpPr>
        <p:spPr>
          <a:xfrm>
            <a:off x="610561" y="123504"/>
            <a:ext cx="9178098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5. Add export button for Backward Traceability (Used Lot)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53CE2A5-6653-696D-D03F-07EFF0DAFC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228" r="625" b="21850"/>
          <a:stretch/>
        </p:blipFill>
        <p:spPr>
          <a:xfrm>
            <a:off x="0" y="819053"/>
            <a:ext cx="12115800" cy="4724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49D8C4-AB1B-0417-1621-4CE3D2265F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71694" y="3429000"/>
            <a:ext cx="842470" cy="5143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FF172E3-CBC9-E4C7-096F-FBAFD3860C85}"/>
              </a:ext>
            </a:extLst>
          </p:cNvPr>
          <p:cNvSpPr txBox="1"/>
          <p:nvPr/>
        </p:nvSpPr>
        <p:spPr>
          <a:xfrm>
            <a:off x="11372850" y="78062"/>
            <a:ext cx="819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11/13</a:t>
            </a:r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A2CF80-B9A5-C3FA-38F4-A9501B1A0918}"/>
              </a:ext>
            </a:extLst>
          </p:cNvPr>
          <p:cNvSpPr txBox="1"/>
          <p:nvPr/>
        </p:nvSpPr>
        <p:spPr>
          <a:xfrm>
            <a:off x="1574240" y="6038947"/>
            <a:ext cx="9575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ighlight>
                  <a:srgbClr val="FFFF00"/>
                </a:highlight>
              </a:rPr>
              <a:t>On VCT Traceability Dashboard add </a:t>
            </a:r>
            <a:r>
              <a:rPr lang="en-US" sz="2400" b="1" dirty="0">
                <a:highlight>
                  <a:srgbClr val="FFFF00"/>
                </a:highlight>
              </a:rPr>
              <a:t>Export</a:t>
            </a:r>
            <a:r>
              <a:rPr lang="en-US" sz="2000" dirty="0">
                <a:highlight>
                  <a:srgbClr val="FFFF00"/>
                </a:highlight>
              </a:rPr>
              <a:t> Button for Backward Trace (Used Lot) </a:t>
            </a:r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9A08E7-503E-BE48-D5E8-D08E1B65E792}"/>
              </a:ext>
            </a:extLst>
          </p:cNvPr>
          <p:cNvSpPr/>
          <p:nvPr/>
        </p:nvSpPr>
        <p:spPr>
          <a:xfrm>
            <a:off x="9371694" y="3387049"/>
            <a:ext cx="842470" cy="598252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714AD77-5780-6114-3AFE-F6922478E8C5}"/>
              </a:ext>
            </a:extLst>
          </p:cNvPr>
          <p:cNvCxnSpPr>
            <a:cxnSpLocks/>
          </p:cNvCxnSpPr>
          <p:nvPr/>
        </p:nvCxnSpPr>
        <p:spPr>
          <a:xfrm flipH="1">
            <a:off x="9945329" y="3001130"/>
            <a:ext cx="537670" cy="343968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60D1D49-D806-3601-ABE9-8D2C19EAE1E8}"/>
              </a:ext>
            </a:extLst>
          </p:cNvPr>
          <p:cNvSpPr txBox="1"/>
          <p:nvPr/>
        </p:nvSpPr>
        <p:spPr>
          <a:xfrm>
            <a:off x="9788659" y="2610821"/>
            <a:ext cx="1977836" cy="3693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Add export button </a:t>
            </a:r>
            <a:endParaRPr lang="en-IN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890115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>
            <a:extLst>
              <a:ext uri="{FF2B5EF4-FFF2-40B4-BE49-F238E27FC236}">
                <a16:creationId xmlns:a16="http://schemas.microsoft.com/office/drawing/2014/main" id="{6CF3CBF7-630C-9EC0-5D29-8CA729F193A5}"/>
              </a:ext>
            </a:extLst>
          </p:cNvPr>
          <p:cNvGrpSpPr/>
          <p:nvPr/>
        </p:nvGrpSpPr>
        <p:grpSpPr>
          <a:xfrm>
            <a:off x="570565" y="387512"/>
            <a:ext cx="11083637" cy="2978928"/>
            <a:chOff x="0" y="-117983"/>
            <a:chExt cx="12192000" cy="3276820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F1F8A367-EB2A-8DCC-1160-6A24F01A9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7655" y="678358"/>
              <a:ext cx="2355273" cy="2480479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D1C79F0D-DC8F-BA94-939C-7A4F12A354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2184" t="17231" r="-1785" b="41665"/>
            <a:stretch/>
          </p:blipFill>
          <p:spPr>
            <a:xfrm>
              <a:off x="9404063" y="773230"/>
              <a:ext cx="2787937" cy="393208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05FCA5E-7405-D4F9-036A-D18BB4073CD2}"/>
                </a:ext>
              </a:extLst>
            </p:cNvPr>
            <p:cNvSpPr txBox="1"/>
            <p:nvPr/>
          </p:nvSpPr>
          <p:spPr>
            <a:xfrm>
              <a:off x="2469279" y="1261322"/>
              <a:ext cx="2086589" cy="30777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solidFill>
                    <a:srgbClr val="FF0000"/>
                  </a:solidFill>
                </a:rPr>
                <a:t>Mandatory fields  *</a:t>
              </a:r>
              <a:endParaRPr lang="en-IN" sz="1400" dirty="0">
                <a:solidFill>
                  <a:srgbClr val="FF0000"/>
                </a:solidFill>
              </a:endParaRPr>
            </a:p>
          </p:txBody>
        </p:sp>
        <p:pic>
          <p:nvPicPr>
            <p:cNvPr id="68" name="Picture 67">
              <a:extLst>
                <a:ext uri="{FF2B5EF4-FFF2-40B4-BE49-F238E27FC236}">
                  <a16:creationId xmlns:a16="http://schemas.microsoft.com/office/drawing/2014/main" id="{389E11A3-F13B-B8B3-8470-298783847C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85234" b="-13356"/>
            <a:stretch/>
          </p:blipFill>
          <p:spPr>
            <a:xfrm>
              <a:off x="0" y="97601"/>
              <a:ext cx="2729604" cy="580756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pic>
          <p:nvPicPr>
            <p:cNvPr id="69" name="Picture 68">
              <a:extLst>
                <a:ext uri="{FF2B5EF4-FFF2-40B4-BE49-F238E27FC236}">
                  <a16:creationId xmlns:a16="http://schemas.microsoft.com/office/drawing/2014/main" id="{8CA2E425-0315-23F9-EDC4-38D801A36CA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6935" t="-18974"/>
            <a:stretch/>
          </p:blipFill>
          <p:spPr>
            <a:xfrm>
              <a:off x="2372928" y="-117983"/>
              <a:ext cx="9819072" cy="796340"/>
            </a:xfrm>
            <a:prstGeom prst="rect">
              <a:avLst/>
            </a:prstGeom>
            <a:ln w="38100">
              <a:solidFill>
                <a:schemeClr val="tx1"/>
              </a:solidFill>
            </a:ln>
          </p:spPr>
        </p:pic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8EEEFE9-534A-1DE7-AF65-BF2C5F4D10FC}"/>
                </a:ext>
              </a:extLst>
            </p:cNvPr>
            <p:cNvCxnSpPr>
              <a:cxnSpLocks/>
            </p:cNvCxnSpPr>
            <p:nvPr/>
          </p:nvCxnSpPr>
          <p:spPr>
            <a:xfrm>
              <a:off x="2514448" y="1225295"/>
              <a:ext cx="9353987" cy="0"/>
            </a:xfrm>
            <a:prstGeom prst="line">
              <a:avLst/>
            </a:prstGeom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747086C7-A713-4F8D-DFAA-66B5045D7B3E}"/>
              </a:ext>
            </a:extLst>
          </p:cNvPr>
          <p:cNvSpPr txBox="1"/>
          <p:nvPr/>
        </p:nvSpPr>
        <p:spPr>
          <a:xfrm>
            <a:off x="614831" y="190130"/>
            <a:ext cx="9178098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6. To Export same performance data csv.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882A92-8347-D30E-E20E-D23CFC75D0B2}"/>
              </a:ext>
            </a:extLst>
          </p:cNvPr>
          <p:cNvSpPr txBox="1"/>
          <p:nvPr/>
        </p:nvSpPr>
        <p:spPr>
          <a:xfrm>
            <a:off x="11360052" y="0"/>
            <a:ext cx="831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12/13</a:t>
            </a:r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27ADEF-929F-DC26-B5D4-9E1EC887F5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65872" y="1196085"/>
            <a:ext cx="2919918" cy="30931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CBB6455-5209-0C22-F623-E7D7369FCC4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4831" y="2828848"/>
            <a:ext cx="1971950" cy="28579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8536260-47B0-5832-4965-25B1A851BF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63463" y="2370945"/>
            <a:ext cx="7773485" cy="23815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C6370C-7561-7E07-7CC0-FC6A5168C50D}"/>
              </a:ext>
            </a:extLst>
          </p:cNvPr>
          <p:cNvSpPr txBox="1"/>
          <p:nvPr/>
        </p:nvSpPr>
        <p:spPr>
          <a:xfrm>
            <a:off x="3957099" y="5114687"/>
            <a:ext cx="54671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ighlight>
                  <a:srgbClr val="FFFF00"/>
                </a:highlight>
              </a:rPr>
              <a:t>To export same file for performance csv data.   </a:t>
            </a:r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C3A045AA-434D-A502-75FD-C0C5B7B17EB1}"/>
              </a:ext>
            </a:extLst>
          </p:cNvPr>
          <p:cNvSpPr/>
          <p:nvPr/>
        </p:nvSpPr>
        <p:spPr>
          <a:xfrm rot="5400000">
            <a:off x="5839664" y="5903523"/>
            <a:ext cx="512672" cy="265471"/>
          </a:xfrm>
          <a:prstGeom prst="rightArrow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0060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8166F0-7F68-EF9B-1BD6-88FAE59083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797288"/>
            <a:ext cx="4763729" cy="42874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9076311-7971-1CBC-8630-CF73EC5D9D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414" y="760751"/>
            <a:ext cx="7033586" cy="4323996"/>
          </a:xfrm>
          <a:prstGeom prst="rect">
            <a:avLst/>
          </a:prstGeom>
        </p:spPr>
      </p:pic>
      <p:sp>
        <p:nvSpPr>
          <p:cNvPr id="7" name="Arrow: Right 6">
            <a:extLst>
              <a:ext uri="{FF2B5EF4-FFF2-40B4-BE49-F238E27FC236}">
                <a16:creationId xmlns:a16="http://schemas.microsoft.com/office/drawing/2014/main" id="{3AE49405-5020-13CA-0549-CA955A3F407A}"/>
              </a:ext>
            </a:extLst>
          </p:cNvPr>
          <p:cNvSpPr/>
          <p:nvPr/>
        </p:nvSpPr>
        <p:spPr>
          <a:xfrm>
            <a:off x="4645742" y="2123768"/>
            <a:ext cx="512672" cy="265471"/>
          </a:xfrm>
          <a:prstGeom prst="rightArrow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7D5653-9507-CFA0-B2DD-77C7465A6FB1}"/>
              </a:ext>
            </a:extLst>
          </p:cNvPr>
          <p:cNvSpPr txBox="1"/>
          <p:nvPr/>
        </p:nvSpPr>
        <p:spPr>
          <a:xfrm>
            <a:off x="339213" y="5660602"/>
            <a:ext cx="521001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ighlight>
                  <a:srgbClr val="FFFF00"/>
                </a:highlight>
              </a:rPr>
              <a:t>Currently we get this csv file .   </a:t>
            </a:r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53DC90-2516-3C93-C978-EC03D2E4BB71}"/>
              </a:ext>
            </a:extLst>
          </p:cNvPr>
          <p:cNvSpPr txBox="1"/>
          <p:nvPr/>
        </p:nvSpPr>
        <p:spPr>
          <a:xfrm>
            <a:off x="11360052" y="0"/>
            <a:ext cx="8319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13/13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4D935D-E99B-E76E-B911-9D8FC72B557F}"/>
              </a:ext>
            </a:extLst>
          </p:cNvPr>
          <p:cNvSpPr txBox="1"/>
          <p:nvPr/>
        </p:nvSpPr>
        <p:spPr>
          <a:xfrm>
            <a:off x="4494735" y="5697139"/>
            <a:ext cx="78349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ighlight>
                  <a:srgbClr val="FFFF00"/>
                </a:highlight>
              </a:rPr>
              <a:t>To export this same  csv file for performance  data.   </a:t>
            </a:r>
            <a:endParaRPr lang="en-IN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526963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rrow: Right 114">
            <a:extLst>
              <a:ext uri="{FF2B5EF4-FFF2-40B4-BE49-F238E27FC236}">
                <a16:creationId xmlns:a16="http://schemas.microsoft.com/office/drawing/2014/main" id="{A033EEA2-0504-B9C7-FD0D-4631946250D4}"/>
              </a:ext>
            </a:extLst>
          </p:cNvPr>
          <p:cNvSpPr/>
          <p:nvPr/>
        </p:nvSpPr>
        <p:spPr>
          <a:xfrm rot="5400000">
            <a:off x="5831111" y="4760712"/>
            <a:ext cx="529778" cy="427986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BB9D7008-D7DF-C593-5B36-C363B4972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743" y="1290428"/>
            <a:ext cx="11676514" cy="3045598"/>
          </a:xfrm>
          <a:prstGeom prst="rect">
            <a:avLst/>
          </a:prstGeom>
        </p:spPr>
      </p:pic>
      <p:pic>
        <p:nvPicPr>
          <p:cNvPr id="27" name="Graphic 26" descr="Cursor outline">
            <a:extLst>
              <a:ext uri="{FF2B5EF4-FFF2-40B4-BE49-F238E27FC236}">
                <a16:creationId xmlns:a16="http://schemas.microsoft.com/office/drawing/2014/main" id="{9886ACFB-23D9-810D-3CEE-C3C8EA0DDF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56548" y="3954113"/>
            <a:ext cx="755703" cy="75570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4DEBA1-0170-1D17-92A7-CFC316168D34}"/>
              </a:ext>
            </a:extLst>
          </p:cNvPr>
          <p:cNvSpPr txBox="1"/>
          <p:nvPr/>
        </p:nvSpPr>
        <p:spPr>
          <a:xfrm>
            <a:off x="614831" y="5863230"/>
            <a:ext cx="10648337" cy="646331"/>
          </a:xfrm>
          <a:prstGeom prst="rect">
            <a:avLst/>
          </a:prstGeom>
          <a:noFill/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Select Model , Child part Number ,Date, Serial Number and click on the Backward Trace(Used Lot ) Button , new window will appear which will show the Suspected Lot  Number Line Wise for Line 2 and Line 1.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E4FB8725-2A30-87E4-17E4-E4CC441AA611}"/>
              </a:ext>
            </a:extLst>
          </p:cNvPr>
          <p:cNvCxnSpPr>
            <a:cxnSpLocks/>
          </p:cNvCxnSpPr>
          <p:nvPr/>
        </p:nvCxnSpPr>
        <p:spPr>
          <a:xfrm flipH="1">
            <a:off x="3787133" y="4158267"/>
            <a:ext cx="273198" cy="1704963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09CD4E5-62D4-C1F6-F12D-AA6A9194D886}"/>
              </a:ext>
            </a:extLst>
          </p:cNvPr>
          <p:cNvSpPr txBox="1"/>
          <p:nvPr/>
        </p:nvSpPr>
        <p:spPr>
          <a:xfrm>
            <a:off x="614831" y="190130"/>
            <a:ext cx="9178098" cy="7265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1. Modify Backward &amp; Forward Traceability , Combined traceability search ,for LINE-2 and LINE 1 separated by line in dashboard for better visualization.</a:t>
            </a:r>
            <a:endParaRPr lang="en-IN" sz="20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492049-5EB0-918D-884E-AF0BF7DFD838}"/>
              </a:ext>
            </a:extLst>
          </p:cNvPr>
          <p:cNvSpPr txBox="1"/>
          <p:nvPr/>
        </p:nvSpPr>
        <p:spPr>
          <a:xfrm>
            <a:off x="11487670" y="0"/>
            <a:ext cx="70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2/13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1324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Picture 116">
            <a:extLst>
              <a:ext uri="{FF2B5EF4-FFF2-40B4-BE49-F238E27FC236}">
                <a16:creationId xmlns:a16="http://schemas.microsoft.com/office/drawing/2014/main" id="{CE4981CB-6887-064A-305C-09DB5A9345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7410"/>
          <a:stretch/>
        </p:blipFill>
        <p:spPr>
          <a:xfrm>
            <a:off x="1404867" y="39155"/>
            <a:ext cx="6803457" cy="15538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C58A6E9-1EF0-CDB8-2B8A-713202A59F9E}"/>
              </a:ext>
            </a:extLst>
          </p:cNvPr>
          <p:cNvSpPr txBox="1"/>
          <p:nvPr/>
        </p:nvSpPr>
        <p:spPr>
          <a:xfrm>
            <a:off x="8582836" y="331704"/>
            <a:ext cx="3306711" cy="36933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For L2 Suspected lots.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DE3EA34-B592-8AC7-7A0A-1DA6857484C0}"/>
                  </a:ext>
                </a:extLst>
              </p14:cNvPr>
              <p14:cNvContentPartPr/>
              <p14:nvPr/>
            </p14:nvContentPartPr>
            <p14:xfrm>
              <a:off x="995636" y="2115097"/>
              <a:ext cx="9360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DE3EA34-B592-8AC7-7A0A-1DA6857484C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89516" y="2108977"/>
                <a:ext cx="10584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D338589-197A-C03D-4322-5E82C0D19D6D}"/>
                  </a:ext>
                </a:extLst>
              </p14:cNvPr>
              <p14:cNvContentPartPr/>
              <p14:nvPr/>
            </p14:nvContentPartPr>
            <p14:xfrm>
              <a:off x="840205" y="4424191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D338589-197A-C03D-4322-5E82C0D19D6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34085" y="4418071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4B2E5F8-CE37-54D0-7089-EFF30168DF11}"/>
                  </a:ext>
                </a:extLst>
              </p14:cNvPr>
              <p14:cNvContentPartPr/>
              <p14:nvPr/>
            </p14:nvContentPartPr>
            <p14:xfrm>
              <a:off x="-177155" y="4320871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4B2E5F8-CE37-54D0-7089-EFF30168DF1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-183275" y="4314751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49B0DD3-B13F-256E-7E8B-996FD2972238}"/>
              </a:ext>
            </a:extLst>
          </p:cNvPr>
          <p:cNvSpPr txBox="1"/>
          <p:nvPr/>
        </p:nvSpPr>
        <p:spPr>
          <a:xfrm>
            <a:off x="840205" y="6080181"/>
            <a:ext cx="11472378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From this , we can see the backward lot trace data for both lines( Incase if same lot was used in both line. )</a:t>
            </a:r>
          </a:p>
          <a:p>
            <a:r>
              <a:rPr lang="en-US" sz="1400" dirty="0">
                <a:highlight>
                  <a:srgbClr val="FFFF00"/>
                </a:highlight>
              </a:rPr>
              <a:t>For particular model  (incase if Lot was used on only one line , it will show only the data for that line and for another line it will show </a:t>
            </a:r>
          </a:p>
          <a:p>
            <a:r>
              <a:rPr lang="en-US" sz="1400" b="1" dirty="0">
                <a:solidFill>
                  <a:srgbClr val="FF0000"/>
                </a:solidFill>
                <a:highlight>
                  <a:srgbClr val="FFFF00"/>
                </a:highlight>
              </a:rPr>
              <a:t>* this model is not used  on this line.(name of line )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7CF9866-B2DB-8115-2BFF-41EA974D047B}"/>
              </a:ext>
            </a:extLst>
          </p:cNvPr>
          <p:cNvSpPr txBox="1"/>
          <p:nvPr/>
        </p:nvSpPr>
        <p:spPr>
          <a:xfrm>
            <a:off x="879184" y="713640"/>
            <a:ext cx="6803457" cy="5847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highlight>
                  <a:srgbClr val="FFFF00"/>
                </a:highlight>
              </a:rPr>
              <a:t>After traceability it will show the data first for the line which customer claim has been reported after that for another line.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B7EE13E-B6CE-25F9-8978-06A48CA640E8}"/>
              </a:ext>
            </a:extLst>
          </p:cNvPr>
          <p:cNvGrpSpPr/>
          <p:nvPr/>
        </p:nvGrpSpPr>
        <p:grpSpPr>
          <a:xfrm>
            <a:off x="1010366" y="718571"/>
            <a:ext cx="10812827" cy="5252008"/>
            <a:chOff x="962433" y="685778"/>
            <a:chExt cx="10850108" cy="5665317"/>
          </a:xfrm>
        </p:grpSpPr>
        <p:grpSp>
          <p:nvGrpSpPr>
            <p:cNvPr id="113" name="Group 112">
              <a:extLst>
                <a:ext uri="{FF2B5EF4-FFF2-40B4-BE49-F238E27FC236}">
                  <a16:creationId xmlns:a16="http://schemas.microsoft.com/office/drawing/2014/main" id="{E7F044AC-5F20-60F1-0B74-E905FBE38563}"/>
                </a:ext>
              </a:extLst>
            </p:cNvPr>
            <p:cNvGrpSpPr/>
            <p:nvPr/>
          </p:nvGrpSpPr>
          <p:grpSpPr>
            <a:xfrm>
              <a:off x="962433" y="1600350"/>
              <a:ext cx="10850108" cy="4690569"/>
              <a:chOff x="633756" y="129676"/>
              <a:chExt cx="10920589" cy="5825041"/>
            </a:xfrm>
          </p:grpSpPr>
          <p:pic>
            <p:nvPicPr>
              <p:cNvPr id="4" name="Picture 3">
                <a:extLst>
                  <a:ext uri="{FF2B5EF4-FFF2-40B4-BE49-F238E27FC236}">
                    <a16:creationId xmlns:a16="http://schemas.microsoft.com/office/drawing/2014/main" id="{E9D3DC25-C661-CD5C-5EEA-D01EE72E22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478313" y="129676"/>
                <a:ext cx="10076032" cy="3381390"/>
              </a:xfrm>
              <a:prstGeom prst="rect">
                <a:avLst/>
              </a:prstGeom>
            </p:spPr>
          </p:pic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EE1644-B9A5-AEAF-2A48-40D38F13C1E1}"/>
                  </a:ext>
                </a:extLst>
              </p:cNvPr>
              <p:cNvSpPr txBox="1"/>
              <p:nvPr/>
            </p:nvSpPr>
            <p:spPr>
              <a:xfrm>
                <a:off x="637655" y="140302"/>
                <a:ext cx="840658" cy="312398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chemeClr val="bg1"/>
                    </a:solidFill>
                  </a:rPr>
                  <a:t>Line</a:t>
                </a:r>
                <a:endParaRPr lang="en-IN" sz="120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92872AA-5A79-C519-F661-05264CD41532}"/>
                  </a:ext>
                </a:extLst>
              </p:cNvPr>
              <p:cNvSpPr txBox="1"/>
              <p:nvPr/>
            </p:nvSpPr>
            <p:spPr>
              <a:xfrm>
                <a:off x="637655" y="442461"/>
                <a:ext cx="840658" cy="312398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2</a:t>
                </a:r>
                <a:endParaRPr lang="en-IN" sz="1200" dirty="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E2861DE7-20BD-FBA6-44A5-1288A387ECE8}"/>
                  </a:ext>
                </a:extLst>
              </p:cNvPr>
              <p:cNvSpPr txBox="1"/>
              <p:nvPr/>
            </p:nvSpPr>
            <p:spPr>
              <a:xfrm>
                <a:off x="637655" y="757363"/>
                <a:ext cx="840658" cy="312398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2</a:t>
                </a:r>
                <a:endParaRPr lang="en-IN" sz="1200" dirty="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403179A6-9A2B-B804-FC08-9E4E228706EA}"/>
                  </a:ext>
                </a:extLst>
              </p:cNvPr>
              <p:cNvSpPr txBox="1"/>
              <p:nvPr/>
            </p:nvSpPr>
            <p:spPr>
              <a:xfrm>
                <a:off x="637655" y="1057517"/>
                <a:ext cx="840658" cy="312398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2</a:t>
                </a:r>
                <a:endParaRPr lang="en-IN" sz="1200" dirty="0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C7B16AE4-23B3-4EE0-A275-7434250E3621}"/>
                  </a:ext>
                </a:extLst>
              </p:cNvPr>
              <p:cNvSpPr txBox="1"/>
              <p:nvPr/>
            </p:nvSpPr>
            <p:spPr>
              <a:xfrm>
                <a:off x="637655" y="1360265"/>
                <a:ext cx="840658" cy="312398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2</a:t>
                </a:r>
                <a:endParaRPr lang="en-IN" sz="1200" dirty="0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66ED9C85-E983-3BFE-F096-70CB187AE6CD}"/>
                  </a:ext>
                </a:extLst>
              </p:cNvPr>
              <p:cNvSpPr txBox="1"/>
              <p:nvPr/>
            </p:nvSpPr>
            <p:spPr>
              <a:xfrm>
                <a:off x="637655" y="1661624"/>
                <a:ext cx="840658" cy="312398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2</a:t>
                </a:r>
                <a:endParaRPr lang="en-IN" sz="1200" dirty="0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E4F3FE3E-3D5C-CAA3-F716-480CE0A6240B}"/>
                  </a:ext>
                </a:extLst>
              </p:cNvPr>
              <p:cNvSpPr txBox="1"/>
              <p:nvPr/>
            </p:nvSpPr>
            <p:spPr>
              <a:xfrm>
                <a:off x="637655" y="1967490"/>
                <a:ext cx="840658" cy="312398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2</a:t>
                </a:r>
                <a:endParaRPr lang="en-IN" sz="1200" dirty="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6239032C-9476-EA26-3F5A-FB14B8C39288}"/>
                  </a:ext>
                </a:extLst>
              </p:cNvPr>
              <p:cNvSpPr txBox="1"/>
              <p:nvPr/>
            </p:nvSpPr>
            <p:spPr>
              <a:xfrm>
                <a:off x="637655" y="2270238"/>
                <a:ext cx="840658" cy="312398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2</a:t>
                </a:r>
                <a:endParaRPr lang="en-IN" sz="1200" dirty="0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E4613CC-177E-D216-930D-49770FDA3B89}"/>
                  </a:ext>
                </a:extLst>
              </p:cNvPr>
              <p:cNvSpPr txBox="1"/>
              <p:nvPr/>
            </p:nvSpPr>
            <p:spPr>
              <a:xfrm>
                <a:off x="637655" y="2573157"/>
                <a:ext cx="840658" cy="312398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2</a:t>
                </a:r>
                <a:endParaRPr lang="en-IN" sz="1200" dirty="0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42164373-8133-BE70-2AF9-147DC44F71ED}"/>
                  </a:ext>
                </a:extLst>
              </p:cNvPr>
              <p:cNvSpPr txBox="1"/>
              <p:nvPr/>
            </p:nvSpPr>
            <p:spPr>
              <a:xfrm>
                <a:off x="637655" y="2868615"/>
                <a:ext cx="840658" cy="312398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2</a:t>
                </a:r>
                <a:endParaRPr lang="en-IN" sz="1200" dirty="0"/>
              </a:p>
            </p:txBody>
          </p: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7CD0A4EF-5A5E-00EA-2A18-0CEA5E136540}"/>
                  </a:ext>
                </a:extLst>
              </p:cNvPr>
              <p:cNvSpPr txBox="1"/>
              <p:nvPr/>
            </p:nvSpPr>
            <p:spPr>
              <a:xfrm>
                <a:off x="633756" y="3164074"/>
                <a:ext cx="840658" cy="312398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2</a:t>
                </a:r>
                <a:endParaRPr lang="en-IN" sz="1200" dirty="0"/>
              </a:p>
            </p:txBody>
          </p:sp>
          <p:grpSp>
            <p:nvGrpSpPr>
              <p:cNvPr id="103" name="Group 102">
                <a:extLst>
                  <a:ext uri="{FF2B5EF4-FFF2-40B4-BE49-F238E27FC236}">
                    <a16:creationId xmlns:a16="http://schemas.microsoft.com/office/drawing/2014/main" id="{A5FF9E73-4D5A-4C35-32B9-49D6637C001A}"/>
                  </a:ext>
                </a:extLst>
              </p:cNvPr>
              <p:cNvGrpSpPr/>
              <p:nvPr/>
            </p:nvGrpSpPr>
            <p:grpSpPr>
              <a:xfrm>
                <a:off x="637655" y="3458578"/>
                <a:ext cx="10916690" cy="2496139"/>
                <a:chOff x="834300" y="2324931"/>
                <a:chExt cx="10916690" cy="2496139"/>
              </a:xfrm>
            </p:grpSpPr>
            <p:pic>
              <p:nvPicPr>
                <p:cNvPr id="104" name="Picture 103">
                  <a:extLst>
                    <a:ext uri="{FF2B5EF4-FFF2-40B4-BE49-F238E27FC236}">
                      <a16:creationId xmlns:a16="http://schemas.microsoft.com/office/drawing/2014/main" id="{52AA50DB-9A97-BCA4-0C63-E7FD243F3C3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13"/>
                <a:srcRect t="17349" b="8832"/>
                <a:stretch/>
              </p:blipFill>
              <p:spPr>
                <a:xfrm>
                  <a:off x="1674958" y="2324931"/>
                  <a:ext cx="10076032" cy="2496139"/>
                </a:xfrm>
                <a:prstGeom prst="rect">
                  <a:avLst/>
                </a:prstGeom>
              </p:spPr>
            </p:pic>
            <p:sp>
              <p:nvSpPr>
                <p:cNvPr id="105" name="TextBox 104">
                  <a:extLst>
                    <a:ext uri="{FF2B5EF4-FFF2-40B4-BE49-F238E27FC236}">
                      <a16:creationId xmlns:a16="http://schemas.microsoft.com/office/drawing/2014/main" id="{1CA9EC71-DCAE-AAFC-1B66-E367081844A6}"/>
                    </a:ext>
                  </a:extLst>
                </p:cNvPr>
                <p:cNvSpPr txBox="1"/>
                <p:nvPr/>
              </p:nvSpPr>
              <p:spPr>
                <a:xfrm>
                  <a:off x="834300" y="2339090"/>
                  <a:ext cx="840658" cy="312397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1</a:t>
                  </a:r>
                  <a:endParaRPr lang="en-IN" sz="1200" dirty="0"/>
                </a:p>
              </p:txBody>
            </p:sp>
            <p:sp>
              <p:nvSpPr>
                <p:cNvPr id="106" name="TextBox 105">
                  <a:extLst>
                    <a:ext uri="{FF2B5EF4-FFF2-40B4-BE49-F238E27FC236}">
                      <a16:creationId xmlns:a16="http://schemas.microsoft.com/office/drawing/2014/main" id="{10A8FC9B-1031-398D-FC39-7B69D8D0745B}"/>
                    </a:ext>
                  </a:extLst>
                </p:cNvPr>
                <p:cNvSpPr txBox="1"/>
                <p:nvPr/>
              </p:nvSpPr>
              <p:spPr>
                <a:xfrm>
                  <a:off x="834300" y="2663090"/>
                  <a:ext cx="840658" cy="312397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1</a:t>
                  </a:r>
                  <a:endParaRPr lang="en-IN" sz="1200" dirty="0"/>
                </a:p>
              </p:txBody>
            </p:sp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8986B020-03EC-CEA3-3424-7DFA67CBE731}"/>
                    </a:ext>
                  </a:extLst>
                </p:cNvPr>
                <p:cNvSpPr txBox="1"/>
                <p:nvPr/>
              </p:nvSpPr>
              <p:spPr>
                <a:xfrm>
                  <a:off x="834300" y="2951091"/>
                  <a:ext cx="840658" cy="312397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1</a:t>
                  </a:r>
                  <a:endParaRPr lang="en-IN" sz="1200" dirty="0"/>
                </a:p>
              </p:txBody>
            </p:sp>
            <p:sp>
              <p:nvSpPr>
                <p:cNvPr id="108" name="TextBox 107">
                  <a:extLst>
                    <a:ext uri="{FF2B5EF4-FFF2-40B4-BE49-F238E27FC236}">
                      <a16:creationId xmlns:a16="http://schemas.microsoft.com/office/drawing/2014/main" id="{E4C2DC90-DAB3-313E-9584-D987406BE7F9}"/>
                    </a:ext>
                  </a:extLst>
                </p:cNvPr>
                <p:cNvSpPr txBox="1"/>
                <p:nvPr/>
              </p:nvSpPr>
              <p:spPr>
                <a:xfrm>
                  <a:off x="834300" y="3273660"/>
                  <a:ext cx="840658" cy="312397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1</a:t>
                  </a:r>
                  <a:endParaRPr lang="en-IN" sz="1200" dirty="0"/>
                </a:p>
              </p:txBody>
            </p:sp>
            <p:sp>
              <p:nvSpPr>
                <p:cNvPr id="109" name="TextBox 108">
                  <a:extLst>
                    <a:ext uri="{FF2B5EF4-FFF2-40B4-BE49-F238E27FC236}">
                      <a16:creationId xmlns:a16="http://schemas.microsoft.com/office/drawing/2014/main" id="{CC8676CA-7E23-8C40-1F2C-CD453EB12994}"/>
                    </a:ext>
                  </a:extLst>
                </p:cNvPr>
                <p:cNvSpPr txBox="1"/>
                <p:nvPr/>
              </p:nvSpPr>
              <p:spPr>
                <a:xfrm>
                  <a:off x="834300" y="3561660"/>
                  <a:ext cx="840658" cy="312397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1</a:t>
                  </a:r>
                  <a:endParaRPr lang="en-IN" sz="1200" dirty="0"/>
                </a:p>
              </p:txBody>
            </p:sp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2954B3A0-51D1-7719-E778-6802A7314157}"/>
                    </a:ext>
                  </a:extLst>
                </p:cNvPr>
                <p:cNvSpPr txBox="1"/>
                <p:nvPr/>
              </p:nvSpPr>
              <p:spPr>
                <a:xfrm>
                  <a:off x="834300" y="3889343"/>
                  <a:ext cx="840658" cy="312397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1</a:t>
                  </a:r>
                  <a:endParaRPr lang="en-IN" sz="1200" dirty="0"/>
                </a:p>
              </p:txBody>
            </p:sp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ADABC354-F892-89B2-C9EC-E58B0463066C}"/>
                    </a:ext>
                  </a:extLst>
                </p:cNvPr>
                <p:cNvSpPr txBox="1"/>
                <p:nvPr/>
              </p:nvSpPr>
              <p:spPr>
                <a:xfrm>
                  <a:off x="834300" y="4193239"/>
                  <a:ext cx="840658" cy="312397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1</a:t>
                  </a:r>
                  <a:endParaRPr lang="en-IN" sz="1200" dirty="0"/>
                </a:p>
              </p:txBody>
            </p: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CE779008-A3AD-5CAB-5440-3D6A068D2B57}"/>
                    </a:ext>
                  </a:extLst>
                </p:cNvPr>
                <p:cNvSpPr txBox="1"/>
                <p:nvPr/>
              </p:nvSpPr>
              <p:spPr>
                <a:xfrm>
                  <a:off x="834300" y="4502491"/>
                  <a:ext cx="840658" cy="312397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200" dirty="0"/>
                    <a:t>1</a:t>
                  </a:r>
                  <a:endParaRPr lang="en-IN" sz="1200" dirty="0"/>
                </a:p>
              </p:txBody>
            </p:sp>
          </p:grpSp>
          <p:cxnSp>
            <p:nvCxnSpPr>
              <p:cNvPr id="88" name="Straight Connector 87">
                <a:extLst>
                  <a:ext uri="{FF2B5EF4-FFF2-40B4-BE49-F238E27FC236}">
                    <a16:creationId xmlns:a16="http://schemas.microsoft.com/office/drawing/2014/main" id="{0698E013-CEF9-42B7-19B8-65F0DD00593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33756" y="3487910"/>
                <a:ext cx="10920589" cy="0"/>
              </a:xfrm>
              <a:prstGeom prst="line">
                <a:avLst/>
              </a:prstGeom>
              <a:ln w="28575">
                <a:solidFill>
                  <a:srgbClr val="002060"/>
                </a:solidFill>
              </a:ln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A71DA2D6-4A00-9512-9371-DA2950B0E906}"/>
                </a:ext>
              </a:extLst>
            </p:cNvPr>
            <p:cNvSpPr/>
            <p:nvPr/>
          </p:nvSpPr>
          <p:spPr>
            <a:xfrm>
              <a:off x="6825055" y="1553099"/>
              <a:ext cx="1415845" cy="2770643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A016B974-FF24-6E68-FED6-A0005867E22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66002" y="685778"/>
              <a:ext cx="656772" cy="828368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885A10B9-57E8-E039-1DED-9A49DB22EBC1}"/>
                </a:ext>
              </a:extLst>
            </p:cNvPr>
            <p:cNvSpPr/>
            <p:nvPr/>
          </p:nvSpPr>
          <p:spPr>
            <a:xfrm>
              <a:off x="6825055" y="4311884"/>
              <a:ext cx="1415845" cy="2039211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9F86917-86DB-5A96-4E94-0837513CB261}"/>
              </a:ext>
            </a:extLst>
          </p:cNvPr>
          <p:cNvGrpSpPr/>
          <p:nvPr/>
        </p:nvGrpSpPr>
        <p:grpSpPr>
          <a:xfrm>
            <a:off x="8237821" y="1147434"/>
            <a:ext cx="3651727" cy="4271677"/>
            <a:chOff x="8237821" y="1147434"/>
            <a:chExt cx="3651727" cy="427167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D0F29E3-71E7-BEEA-8E4A-1FF8BF030271}"/>
                </a:ext>
              </a:extLst>
            </p:cNvPr>
            <p:cNvSpPr txBox="1"/>
            <p:nvPr/>
          </p:nvSpPr>
          <p:spPr>
            <a:xfrm>
              <a:off x="9518698" y="1147434"/>
              <a:ext cx="2370850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highlight>
                    <a:srgbClr val="FFFF00"/>
                  </a:highlight>
                </a:rPr>
                <a:t>For L1Suspected lots.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4DDA989-EDB0-2804-223C-D32881FEDE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37821" y="1454504"/>
              <a:ext cx="2203240" cy="396460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Action Button: Go Forward or Next 10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C287626A-2117-246D-D7ED-0FCDB0B84AD1}"/>
              </a:ext>
            </a:extLst>
          </p:cNvPr>
          <p:cNvSpPr/>
          <p:nvPr/>
        </p:nvSpPr>
        <p:spPr>
          <a:xfrm>
            <a:off x="4807974" y="6526296"/>
            <a:ext cx="412955" cy="268385"/>
          </a:xfrm>
          <a:prstGeom prst="actionButtonForwardNex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D821283-A32D-1902-46E0-C9AB33973A37}"/>
              </a:ext>
            </a:extLst>
          </p:cNvPr>
          <p:cNvSpPr txBox="1"/>
          <p:nvPr/>
        </p:nvSpPr>
        <p:spPr>
          <a:xfrm rot="16200000">
            <a:off x="131558" y="4552896"/>
            <a:ext cx="1152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For Line 1</a:t>
            </a:r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20" name="Left Bracket 19">
            <a:extLst>
              <a:ext uri="{FF2B5EF4-FFF2-40B4-BE49-F238E27FC236}">
                <a16:creationId xmlns:a16="http://schemas.microsoft.com/office/drawing/2014/main" id="{B8D8F6AB-7091-EF94-5B73-78BCCB44EDCB}"/>
              </a:ext>
            </a:extLst>
          </p:cNvPr>
          <p:cNvSpPr/>
          <p:nvPr/>
        </p:nvSpPr>
        <p:spPr>
          <a:xfrm>
            <a:off x="881961" y="4089607"/>
            <a:ext cx="275709" cy="1837480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710E1EA-DF2A-25E6-B220-9A491C0C04E1}"/>
              </a:ext>
            </a:extLst>
          </p:cNvPr>
          <p:cNvSpPr txBox="1"/>
          <p:nvPr/>
        </p:nvSpPr>
        <p:spPr>
          <a:xfrm rot="16200000">
            <a:off x="157559" y="2702026"/>
            <a:ext cx="1152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For Line 2</a:t>
            </a:r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29" name="Left Bracket 28">
            <a:extLst>
              <a:ext uri="{FF2B5EF4-FFF2-40B4-BE49-F238E27FC236}">
                <a16:creationId xmlns:a16="http://schemas.microsoft.com/office/drawing/2014/main" id="{7F7A0EA9-D516-3022-5BE0-CC100F27B543}"/>
              </a:ext>
            </a:extLst>
          </p:cNvPr>
          <p:cNvSpPr/>
          <p:nvPr/>
        </p:nvSpPr>
        <p:spPr>
          <a:xfrm>
            <a:off x="879184" y="1764699"/>
            <a:ext cx="161044" cy="2309728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DEEDD7A-804C-1589-32D1-0AA5F137BE44}"/>
              </a:ext>
            </a:extLst>
          </p:cNvPr>
          <p:cNvSpPr txBox="1"/>
          <p:nvPr/>
        </p:nvSpPr>
        <p:spPr>
          <a:xfrm>
            <a:off x="11487670" y="0"/>
            <a:ext cx="70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3/13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72941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516C0DCF-83DC-D559-7F17-6F346C3803BD}"/>
              </a:ext>
            </a:extLst>
          </p:cNvPr>
          <p:cNvSpPr txBox="1"/>
          <p:nvPr/>
        </p:nvSpPr>
        <p:spPr>
          <a:xfrm>
            <a:off x="918432" y="273791"/>
            <a:ext cx="9040761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tx1">
                <a:lumMod val="95000"/>
                <a:lumOff val="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Incase if the suspected Lot is used on </a:t>
            </a:r>
            <a:r>
              <a:rPr lang="en-US" dirty="0">
                <a:solidFill>
                  <a:srgbClr val="FF0000"/>
                </a:solidFill>
              </a:rPr>
              <a:t>only line 2 </a:t>
            </a:r>
            <a:r>
              <a:rPr lang="en-US" dirty="0"/>
              <a:t>, it will show data like this and vice-versa.</a:t>
            </a:r>
            <a:endParaRPr lang="en-IN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BC18BBA-FC1D-26AB-992B-5D67EE708480}"/>
              </a:ext>
            </a:extLst>
          </p:cNvPr>
          <p:cNvGrpSpPr/>
          <p:nvPr/>
        </p:nvGrpSpPr>
        <p:grpSpPr>
          <a:xfrm>
            <a:off x="995636" y="4096296"/>
            <a:ext cx="10827197" cy="344718"/>
            <a:chOff x="1501877" y="4055799"/>
            <a:chExt cx="9134383" cy="369332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13EDDB8-02EF-3E50-C3A2-21BD2B063AE4}"/>
                </a:ext>
              </a:extLst>
            </p:cNvPr>
            <p:cNvSpPr txBox="1"/>
            <p:nvPr/>
          </p:nvSpPr>
          <p:spPr>
            <a:xfrm>
              <a:off x="1501877" y="4055799"/>
              <a:ext cx="710382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1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1034FE2-01E2-64D2-53BB-873CC682E0DE}"/>
                </a:ext>
              </a:extLst>
            </p:cNvPr>
            <p:cNvSpPr txBox="1"/>
            <p:nvPr/>
          </p:nvSpPr>
          <p:spPr>
            <a:xfrm>
              <a:off x="2212260" y="4055799"/>
              <a:ext cx="8424000" cy="36933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</a:rPr>
                <a:t>This Lot is not used on the LINE-1</a:t>
              </a:r>
              <a:endParaRPr lang="en-IN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296ECF4-DEB2-4E2B-20E8-954355AC1174}"/>
              </a:ext>
            </a:extLst>
          </p:cNvPr>
          <p:cNvGrpSpPr/>
          <p:nvPr/>
        </p:nvGrpSpPr>
        <p:grpSpPr>
          <a:xfrm>
            <a:off x="-177155" y="1566421"/>
            <a:ext cx="12000348" cy="2754810"/>
            <a:chOff x="-177155" y="1566421"/>
            <a:chExt cx="12000348" cy="275481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DE3EA34-B592-8AC7-7A0A-1DA6857484C0}"/>
                    </a:ext>
                  </a:extLst>
                </p14:cNvPr>
                <p14:cNvContentPartPr/>
                <p14:nvPr/>
              </p14:nvContentPartPr>
              <p14:xfrm>
                <a:off x="995636" y="2115097"/>
                <a:ext cx="93600" cy="3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DE3EA34-B592-8AC7-7A0A-1DA6857484C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989492" y="2108977"/>
                  <a:ext cx="105887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74B2E5F8-CE37-54D0-7089-EFF30168DF11}"/>
                    </a:ext>
                  </a:extLst>
                </p14:cNvPr>
                <p14:cNvContentPartPr/>
                <p14:nvPr/>
              </p14:nvContentPartPr>
              <p14:xfrm>
                <a:off x="-177155" y="4320871"/>
                <a:ext cx="3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74B2E5F8-CE37-54D0-7089-EFF30168DF11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-183275" y="4314751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9D3DC25-C661-CD5C-5EEA-D01EE72E220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846589" y="1566421"/>
              <a:ext cx="9976604" cy="252419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AEE1644-B9A5-AEAF-2A48-40D38F13C1E1}"/>
                </a:ext>
              </a:extLst>
            </p:cNvPr>
            <p:cNvSpPr txBox="1"/>
            <p:nvPr/>
          </p:nvSpPr>
          <p:spPr>
            <a:xfrm>
              <a:off x="1014227" y="1574353"/>
              <a:ext cx="832363" cy="233204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Line</a:t>
              </a:r>
              <a:endParaRPr lang="en-IN" sz="1200" dirty="0">
                <a:solidFill>
                  <a:schemeClr val="bg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92872AA-5A79-C519-F661-05264CD41532}"/>
                </a:ext>
              </a:extLst>
            </p:cNvPr>
            <p:cNvSpPr txBox="1"/>
            <p:nvPr/>
          </p:nvSpPr>
          <p:spPr>
            <a:xfrm>
              <a:off x="1014227" y="1799914"/>
              <a:ext cx="832363" cy="23320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2</a:t>
              </a:r>
              <a:endParaRPr lang="en-IN" sz="1200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2861DE7-20BD-FBA6-44A5-1288A387ECE8}"/>
                </a:ext>
              </a:extLst>
            </p:cNvPr>
            <p:cNvSpPr txBox="1"/>
            <p:nvPr/>
          </p:nvSpPr>
          <p:spPr>
            <a:xfrm>
              <a:off x="1014227" y="2034987"/>
              <a:ext cx="832363" cy="23320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2</a:t>
              </a:r>
              <a:endParaRPr lang="en-IN" sz="1200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03179A6-9A2B-B804-FC08-9E4E228706EA}"/>
                </a:ext>
              </a:extLst>
            </p:cNvPr>
            <p:cNvSpPr txBox="1"/>
            <p:nvPr/>
          </p:nvSpPr>
          <p:spPr>
            <a:xfrm>
              <a:off x="1014227" y="2259051"/>
              <a:ext cx="832363" cy="23320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2</a:t>
              </a:r>
              <a:endParaRPr lang="en-IN" sz="1200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7B16AE4-23B3-4EE0-A275-7434250E3621}"/>
                </a:ext>
              </a:extLst>
            </p:cNvPr>
            <p:cNvSpPr txBox="1"/>
            <p:nvPr/>
          </p:nvSpPr>
          <p:spPr>
            <a:xfrm>
              <a:off x="1014227" y="2485051"/>
              <a:ext cx="832363" cy="23320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2</a:t>
              </a:r>
              <a:endParaRPr lang="en-IN" sz="1200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6ED9C85-E983-3BFE-F096-70CB187AE6CD}"/>
                </a:ext>
              </a:extLst>
            </p:cNvPr>
            <p:cNvSpPr txBox="1"/>
            <p:nvPr/>
          </p:nvSpPr>
          <p:spPr>
            <a:xfrm>
              <a:off x="1014227" y="2710015"/>
              <a:ext cx="832363" cy="23320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2</a:t>
              </a:r>
              <a:endParaRPr lang="en-IN" sz="12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4F3FE3E-3D5C-CAA3-F716-480CE0A6240B}"/>
                </a:ext>
              </a:extLst>
            </p:cNvPr>
            <p:cNvSpPr txBox="1"/>
            <p:nvPr/>
          </p:nvSpPr>
          <p:spPr>
            <a:xfrm>
              <a:off x="1014227" y="2938342"/>
              <a:ext cx="832363" cy="23320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2</a:t>
              </a:r>
              <a:endParaRPr lang="en-IN" sz="1200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239032C-9476-EA26-3F5A-FB14B8C39288}"/>
                </a:ext>
              </a:extLst>
            </p:cNvPr>
            <p:cNvSpPr txBox="1"/>
            <p:nvPr/>
          </p:nvSpPr>
          <p:spPr>
            <a:xfrm>
              <a:off x="1014227" y="3164343"/>
              <a:ext cx="832363" cy="23320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2</a:t>
              </a:r>
              <a:endParaRPr lang="en-IN" sz="12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E4613CC-177E-D216-930D-49770FDA3B89}"/>
                </a:ext>
              </a:extLst>
            </p:cNvPr>
            <p:cNvSpPr txBox="1"/>
            <p:nvPr/>
          </p:nvSpPr>
          <p:spPr>
            <a:xfrm>
              <a:off x="1014227" y="3390471"/>
              <a:ext cx="832363" cy="23320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2</a:t>
              </a:r>
              <a:endParaRPr lang="en-IN" sz="12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2164373-8133-BE70-2AF9-147DC44F71ED}"/>
                </a:ext>
              </a:extLst>
            </p:cNvPr>
            <p:cNvSpPr txBox="1"/>
            <p:nvPr/>
          </p:nvSpPr>
          <p:spPr>
            <a:xfrm>
              <a:off x="1014227" y="3611029"/>
              <a:ext cx="832363" cy="23320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2</a:t>
              </a:r>
              <a:endParaRPr lang="en-IN" sz="12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CD0A4EF-5A5E-00EA-2A18-0CEA5E136540}"/>
                </a:ext>
              </a:extLst>
            </p:cNvPr>
            <p:cNvSpPr txBox="1"/>
            <p:nvPr/>
          </p:nvSpPr>
          <p:spPr>
            <a:xfrm>
              <a:off x="1010366" y="3831588"/>
              <a:ext cx="832363" cy="233204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2</a:t>
              </a:r>
              <a:endParaRPr lang="en-IN" sz="1200" dirty="0"/>
            </a:p>
          </p:txBody>
        </p: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0698E013-CEF9-42B7-19B8-65F0DD0059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0366" y="4073330"/>
              <a:ext cx="10812827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710E1EA-DF2A-25E6-B220-9A491C0C04E1}"/>
                </a:ext>
              </a:extLst>
            </p:cNvPr>
            <p:cNvSpPr txBox="1"/>
            <p:nvPr/>
          </p:nvSpPr>
          <p:spPr>
            <a:xfrm rot="16200000">
              <a:off x="157559" y="2702026"/>
              <a:ext cx="115241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highlight>
                    <a:srgbClr val="FFFF00"/>
                  </a:highlight>
                </a:rPr>
                <a:t>For Line 2</a:t>
              </a:r>
              <a:endParaRPr lang="en-IN" dirty="0">
                <a:highlight>
                  <a:srgbClr val="FFFF00"/>
                </a:highlight>
              </a:endParaRPr>
            </a:p>
          </p:txBody>
        </p:sp>
        <p:sp>
          <p:nvSpPr>
            <p:cNvPr id="29" name="Left Bracket 28">
              <a:extLst>
                <a:ext uri="{FF2B5EF4-FFF2-40B4-BE49-F238E27FC236}">
                  <a16:creationId xmlns:a16="http://schemas.microsoft.com/office/drawing/2014/main" id="{7F7A0EA9-D516-3022-5BE0-CC100F27B543}"/>
                </a:ext>
              </a:extLst>
            </p:cNvPr>
            <p:cNvSpPr/>
            <p:nvPr/>
          </p:nvSpPr>
          <p:spPr>
            <a:xfrm>
              <a:off x="879184" y="1764699"/>
              <a:ext cx="161044" cy="2309728"/>
            </a:xfrm>
            <a:prstGeom prst="leftBracke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IN">
                <a:ln w="19050">
                  <a:solidFill>
                    <a:schemeClr val="tx1"/>
                  </a:solidFill>
                </a:ln>
              </a:endParaRP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EF8030-F402-E77D-DD0A-E884CEBEBC05}"/>
              </a:ext>
            </a:extLst>
          </p:cNvPr>
          <p:cNvCxnSpPr>
            <a:cxnSpLocks/>
          </p:cNvCxnSpPr>
          <p:nvPr/>
        </p:nvCxnSpPr>
        <p:spPr>
          <a:xfrm flipV="1">
            <a:off x="5483057" y="643123"/>
            <a:ext cx="0" cy="9232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0758EA7-DAA5-67B2-5FF3-41A9E6286E66}"/>
              </a:ext>
            </a:extLst>
          </p:cNvPr>
          <p:cNvSpPr txBox="1"/>
          <p:nvPr/>
        </p:nvSpPr>
        <p:spPr>
          <a:xfrm>
            <a:off x="11487670" y="0"/>
            <a:ext cx="70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4/13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40500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roup 112">
            <a:extLst>
              <a:ext uri="{FF2B5EF4-FFF2-40B4-BE49-F238E27FC236}">
                <a16:creationId xmlns:a16="http://schemas.microsoft.com/office/drawing/2014/main" id="{E7F044AC-5F20-60F1-0B74-E905FBE38563}"/>
              </a:ext>
            </a:extLst>
          </p:cNvPr>
          <p:cNvGrpSpPr/>
          <p:nvPr/>
        </p:nvGrpSpPr>
        <p:grpSpPr>
          <a:xfrm>
            <a:off x="1039440" y="2064195"/>
            <a:ext cx="10850108" cy="4690569"/>
            <a:chOff x="633756" y="129676"/>
            <a:chExt cx="10920589" cy="582504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9D3DC25-C661-CD5C-5EEA-D01EE72E22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8313" y="129676"/>
              <a:ext cx="10076032" cy="338139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AEE1644-B9A5-AEAF-2A48-40D38F13C1E1}"/>
                </a:ext>
              </a:extLst>
            </p:cNvPr>
            <p:cNvSpPr txBox="1"/>
            <p:nvPr/>
          </p:nvSpPr>
          <p:spPr>
            <a:xfrm>
              <a:off x="637655" y="140302"/>
              <a:ext cx="840658" cy="31239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Line</a:t>
              </a:r>
              <a:endParaRPr lang="en-IN" sz="1200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92872AA-5A79-C519-F661-05264CD41532}"/>
                </a:ext>
              </a:extLst>
            </p:cNvPr>
            <p:cNvSpPr txBox="1"/>
            <p:nvPr/>
          </p:nvSpPr>
          <p:spPr>
            <a:xfrm>
              <a:off x="637655" y="442461"/>
              <a:ext cx="840658" cy="31239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2</a:t>
              </a:r>
              <a:endParaRPr lang="en-IN" sz="1200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E2861DE7-20BD-FBA6-44A5-1288A387ECE8}"/>
                </a:ext>
              </a:extLst>
            </p:cNvPr>
            <p:cNvSpPr txBox="1"/>
            <p:nvPr/>
          </p:nvSpPr>
          <p:spPr>
            <a:xfrm>
              <a:off x="637655" y="757363"/>
              <a:ext cx="840658" cy="31239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2</a:t>
              </a:r>
              <a:endParaRPr lang="en-IN" sz="1200" dirty="0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403179A6-9A2B-B804-FC08-9E4E228706EA}"/>
                </a:ext>
              </a:extLst>
            </p:cNvPr>
            <p:cNvSpPr txBox="1"/>
            <p:nvPr/>
          </p:nvSpPr>
          <p:spPr>
            <a:xfrm>
              <a:off x="637655" y="1057517"/>
              <a:ext cx="840658" cy="31239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2</a:t>
              </a:r>
              <a:endParaRPr lang="en-IN" sz="1200" dirty="0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7B16AE4-23B3-4EE0-A275-7434250E3621}"/>
                </a:ext>
              </a:extLst>
            </p:cNvPr>
            <p:cNvSpPr txBox="1"/>
            <p:nvPr/>
          </p:nvSpPr>
          <p:spPr>
            <a:xfrm>
              <a:off x="637655" y="1360265"/>
              <a:ext cx="840658" cy="31239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2</a:t>
              </a:r>
              <a:endParaRPr lang="en-IN" sz="1200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6ED9C85-E983-3BFE-F096-70CB187AE6CD}"/>
                </a:ext>
              </a:extLst>
            </p:cNvPr>
            <p:cNvSpPr txBox="1"/>
            <p:nvPr/>
          </p:nvSpPr>
          <p:spPr>
            <a:xfrm>
              <a:off x="637655" y="1661624"/>
              <a:ext cx="840658" cy="31239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2</a:t>
              </a:r>
              <a:endParaRPr lang="en-IN" sz="1200" dirty="0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E4F3FE3E-3D5C-CAA3-F716-480CE0A6240B}"/>
                </a:ext>
              </a:extLst>
            </p:cNvPr>
            <p:cNvSpPr txBox="1"/>
            <p:nvPr/>
          </p:nvSpPr>
          <p:spPr>
            <a:xfrm>
              <a:off x="637655" y="1967490"/>
              <a:ext cx="840658" cy="31239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2</a:t>
              </a:r>
              <a:endParaRPr lang="en-IN" sz="1200" dirty="0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239032C-9476-EA26-3F5A-FB14B8C39288}"/>
                </a:ext>
              </a:extLst>
            </p:cNvPr>
            <p:cNvSpPr txBox="1"/>
            <p:nvPr/>
          </p:nvSpPr>
          <p:spPr>
            <a:xfrm>
              <a:off x="637655" y="2270238"/>
              <a:ext cx="840658" cy="31239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2</a:t>
              </a:r>
              <a:endParaRPr lang="en-IN" sz="1200" dirty="0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8E4613CC-177E-D216-930D-49770FDA3B89}"/>
                </a:ext>
              </a:extLst>
            </p:cNvPr>
            <p:cNvSpPr txBox="1"/>
            <p:nvPr/>
          </p:nvSpPr>
          <p:spPr>
            <a:xfrm>
              <a:off x="637655" y="2573157"/>
              <a:ext cx="840658" cy="31239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2</a:t>
              </a:r>
              <a:endParaRPr lang="en-IN" sz="1200" dirty="0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42164373-8133-BE70-2AF9-147DC44F71ED}"/>
                </a:ext>
              </a:extLst>
            </p:cNvPr>
            <p:cNvSpPr txBox="1"/>
            <p:nvPr/>
          </p:nvSpPr>
          <p:spPr>
            <a:xfrm>
              <a:off x="637655" y="2868615"/>
              <a:ext cx="840658" cy="31239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2</a:t>
              </a:r>
              <a:endParaRPr lang="en-IN" sz="1200" dirty="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CD0A4EF-5A5E-00EA-2A18-0CEA5E136540}"/>
                </a:ext>
              </a:extLst>
            </p:cNvPr>
            <p:cNvSpPr txBox="1"/>
            <p:nvPr/>
          </p:nvSpPr>
          <p:spPr>
            <a:xfrm>
              <a:off x="633756" y="3164074"/>
              <a:ext cx="840658" cy="31239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2</a:t>
              </a:r>
              <a:endParaRPr lang="en-IN" sz="1200" dirty="0"/>
            </a:p>
          </p:txBody>
        </p:sp>
        <p:grpSp>
          <p:nvGrpSpPr>
            <p:cNvPr id="103" name="Group 102">
              <a:extLst>
                <a:ext uri="{FF2B5EF4-FFF2-40B4-BE49-F238E27FC236}">
                  <a16:creationId xmlns:a16="http://schemas.microsoft.com/office/drawing/2014/main" id="{A5FF9E73-4D5A-4C35-32B9-49D6637C001A}"/>
                </a:ext>
              </a:extLst>
            </p:cNvPr>
            <p:cNvGrpSpPr/>
            <p:nvPr/>
          </p:nvGrpSpPr>
          <p:grpSpPr>
            <a:xfrm>
              <a:off x="637655" y="3458578"/>
              <a:ext cx="10916690" cy="2496139"/>
              <a:chOff x="834300" y="2324931"/>
              <a:chExt cx="10916690" cy="2496139"/>
            </a:xfrm>
          </p:grpSpPr>
          <p:pic>
            <p:nvPicPr>
              <p:cNvPr id="104" name="Picture 103">
                <a:extLst>
                  <a:ext uri="{FF2B5EF4-FFF2-40B4-BE49-F238E27FC236}">
                    <a16:creationId xmlns:a16="http://schemas.microsoft.com/office/drawing/2014/main" id="{52AA50DB-9A97-BCA4-0C63-E7FD243F3C3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17349" b="8832"/>
              <a:stretch/>
            </p:blipFill>
            <p:spPr>
              <a:xfrm>
                <a:off x="1674958" y="2324931"/>
                <a:ext cx="10076032" cy="2496139"/>
              </a:xfrm>
              <a:prstGeom prst="rect">
                <a:avLst/>
              </a:prstGeom>
            </p:spPr>
          </p:pic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1CA9EC71-DCAE-AAFC-1B66-E367081844A6}"/>
                  </a:ext>
                </a:extLst>
              </p:cNvPr>
              <p:cNvSpPr txBox="1"/>
              <p:nvPr/>
            </p:nvSpPr>
            <p:spPr>
              <a:xfrm>
                <a:off x="834300" y="2339090"/>
                <a:ext cx="840658" cy="312397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</a:t>
                </a:r>
                <a:endParaRPr lang="en-IN" sz="1200" dirty="0"/>
              </a:p>
            </p:txBody>
          </p:sp>
          <p:sp>
            <p:nvSpPr>
              <p:cNvPr id="106" name="TextBox 105">
                <a:extLst>
                  <a:ext uri="{FF2B5EF4-FFF2-40B4-BE49-F238E27FC236}">
                    <a16:creationId xmlns:a16="http://schemas.microsoft.com/office/drawing/2014/main" id="{10A8FC9B-1031-398D-FC39-7B69D8D0745B}"/>
                  </a:ext>
                </a:extLst>
              </p:cNvPr>
              <p:cNvSpPr txBox="1"/>
              <p:nvPr/>
            </p:nvSpPr>
            <p:spPr>
              <a:xfrm>
                <a:off x="834300" y="2663090"/>
                <a:ext cx="840658" cy="312397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</a:t>
                </a:r>
                <a:endParaRPr lang="en-IN" sz="1200" dirty="0"/>
              </a:p>
            </p:txBody>
          </p:sp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8986B020-03EC-CEA3-3424-7DFA67CBE731}"/>
                  </a:ext>
                </a:extLst>
              </p:cNvPr>
              <p:cNvSpPr txBox="1"/>
              <p:nvPr/>
            </p:nvSpPr>
            <p:spPr>
              <a:xfrm>
                <a:off x="834300" y="2951091"/>
                <a:ext cx="840658" cy="312397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</a:t>
                </a:r>
                <a:endParaRPr lang="en-IN" sz="1200" dirty="0"/>
              </a:p>
            </p:txBody>
          </p: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E4C2DC90-DAB3-313E-9584-D987406BE7F9}"/>
                  </a:ext>
                </a:extLst>
              </p:cNvPr>
              <p:cNvSpPr txBox="1"/>
              <p:nvPr/>
            </p:nvSpPr>
            <p:spPr>
              <a:xfrm>
                <a:off x="834300" y="3273660"/>
                <a:ext cx="840658" cy="312397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</a:t>
                </a:r>
                <a:endParaRPr lang="en-IN" sz="1200" dirty="0"/>
              </a:p>
            </p:txBody>
          </p:sp>
          <p:sp>
            <p:nvSpPr>
              <p:cNvPr id="109" name="TextBox 108">
                <a:extLst>
                  <a:ext uri="{FF2B5EF4-FFF2-40B4-BE49-F238E27FC236}">
                    <a16:creationId xmlns:a16="http://schemas.microsoft.com/office/drawing/2014/main" id="{CC8676CA-7E23-8C40-1F2C-CD453EB12994}"/>
                  </a:ext>
                </a:extLst>
              </p:cNvPr>
              <p:cNvSpPr txBox="1"/>
              <p:nvPr/>
            </p:nvSpPr>
            <p:spPr>
              <a:xfrm>
                <a:off x="834300" y="3561660"/>
                <a:ext cx="840658" cy="312397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</a:t>
                </a:r>
                <a:endParaRPr lang="en-IN" sz="1200" dirty="0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2954B3A0-51D1-7719-E778-6802A7314157}"/>
                  </a:ext>
                </a:extLst>
              </p:cNvPr>
              <p:cNvSpPr txBox="1"/>
              <p:nvPr/>
            </p:nvSpPr>
            <p:spPr>
              <a:xfrm>
                <a:off x="834300" y="3889343"/>
                <a:ext cx="840658" cy="312397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</a:t>
                </a:r>
                <a:endParaRPr lang="en-IN" sz="1200" dirty="0"/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ADABC354-F892-89B2-C9EC-E58B0463066C}"/>
                  </a:ext>
                </a:extLst>
              </p:cNvPr>
              <p:cNvSpPr txBox="1"/>
              <p:nvPr/>
            </p:nvSpPr>
            <p:spPr>
              <a:xfrm>
                <a:off x="834300" y="4193239"/>
                <a:ext cx="840658" cy="312397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</a:t>
                </a:r>
                <a:endParaRPr lang="en-IN" sz="1200" dirty="0"/>
              </a:p>
            </p:txBody>
          </p:sp>
          <p:sp>
            <p:nvSpPr>
              <p:cNvPr id="112" name="TextBox 111">
                <a:extLst>
                  <a:ext uri="{FF2B5EF4-FFF2-40B4-BE49-F238E27FC236}">
                    <a16:creationId xmlns:a16="http://schemas.microsoft.com/office/drawing/2014/main" id="{CE779008-A3AD-5CAB-5440-3D6A068D2B57}"/>
                  </a:ext>
                </a:extLst>
              </p:cNvPr>
              <p:cNvSpPr txBox="1"/>
              <p:nvPr/>
            </p:nvSpPr>
            <p:spPr>
              <a:xfrm>
                <a:off x="834300" y="4502491"/>
                <a:ext cx="840658" cy="312397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</a:t>
                </a:r>
                <a:endParaRPr lang="en-IN" sz="1200" dirty="0"/>
              </a:p>
            </p:txBody>
          </p:sp>
        </p:grp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0698E013-CEF9-42B7-19B8-65F0DD0059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3756" y="3487910"/>
              <a:ext cx="10920589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117" name="Picture 116">
            <a:extLst>
              <a:ext uri="{FF2B5EF4-FFF2-40B4-BE49-F238E27FC236}">
                <a16:creationId xmlns:a16="http://schemas.microsoft.com/office/drawing/2014/main" id="{CE4981CB-6887-064A-305C-09DB5A9345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47410"/>
          <a:stretch/>
        </p:blipFill>
        <p:spPr>
          <a:xfrm>
            <a:off x="1499885" y="93791"/>
            <a:ext cx="7850284" cy="1792991"/>
          </a:xfrm>
          <a:prstGeom prst="rect">
            <a:avLst/>
          </a:prstGeom>
        </p:spPr>
      </p:pic>
      <p:pic>
        <p:nvPicPr>
          <p:cNvPr id="118" name="Graphic 117" descr="Cursor outline">
            <a:extLst>
              <a:ext uri="{FF2B5EF4-FFF2-40B4-BE49-F238E27FC236}">
                <a16:creationId xmlns:a16="http://schemas.microsoft.com/office/drawing/2014/main" id="{789254DB-75C4-E3CF-94FE-42EAF94F43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13534" y="1559629"/>
            <a:ext cx="624548" cy="62454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C58A6E9-1EF0-CDB8-2B8A-713202A59F9E}"/>
              </a:ext>
            </a:extLst>
          </p:cNvPr>
          <p:cNvSpPr txBox="1"/>
          <p:nvPr/>
        </p:nvSpPr>
        <p:spPr>
          <a:xfrm>
            <a:off x="-41209" y="1168646"/>
            <a:ext cx="2219130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Suspected Lot Number Line wise .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DE3EA34-B592-8AC7-7A0A-1DA6857484C0}"/>
                  </a:ext>
                </a:extLst>
              </p14:cNvPr>
              <p14:cNvContentPartPr/>
              <p14:nvPr/>
            </p14:nvContentPartPr>
            <p14:xfrm>
              <a:off x="995636" y="2115097"/>
              <a:ext cx="93600" cy="36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DE3EA34-B592-8AC7-7A0A-1DA6857484C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989516" y="2108977"/>
                <a:ext cx="10584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AB9174B-3A11-3140-5777-48915BCCB9EB}"/>
              </a:ext>
            </a:extLst>
          </p:cNvPr>
          <p:cNvSpPr txBox="1"/>
          <p:nvPr/>
        </p:nvSpPr>
        <p:spPr>
          <a:xfrm rot="16200000">
            <a:off x="146811" y="3068284"/>
            <a:ext cx="1152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For Line 2</a:t>
            </a:r>
            <a:endParaRPr lang="en-IN" dirty="0">
              <a:highlight>
                <a:srgbClr val="FFFF00"/>
              </a:highlight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D338589-197A-C03D-4322-5E82C0D19D6D}"/>
                  </a:ext>
                </a:extLst>
              </p14:cNvPr>
              <p14:cNvContentPartPr/>
              <p14:nvPr/>
            </p14:nvContentPartPr>
            <p14:xfrm>
              <a:off x="840205" y="4424191"/>
              <a:ext cx="3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D338589-197A-C03D-4322-5E82C0D19D6D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34085" y="4418071"/>
                <a:ext cx="12600" cy="1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74B2E5F8-CE37-54D0-7089-EFF30168DF11}"/>
                  </a:ext>
                </a:extLst>
              </p14:cNvPr>
              <p14:cNvContentPartPr/>
              <p14:nvPr/>
            </p14:nvContentPartPr>
            <p14:xfrm>
              <a:off x="-177155" y="4320871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74B2E5F8-CE37-54D0-7089-EFF30168DF1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-183275" y="4314751"/>
                <a:ext cx="1260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DCA66D0B-E70E-0F83-BD9D-CD2005AD1011}"/>
              </a:ext>
            </a:extLst>
          </p:cNvPr>
          <p:cNvSpPr txBox="1"/>
          <p:nvPr/>
        </p:nvSpPr>
        <p:spPr>
          <a:xfrm rot="16200000">
            <a:off x="131558" y="5231316"/>
            <a:ext cx="1152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For Line 1</a:t>
            </a:r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FAB7E4F-40F9-9E01-B969-9AEFB9809F6E}"/>
              </a:ext>
            </a:extLst>
          </p:cNvPr>
          <p:cNvSpPr txBox="1"/>
          <p:nvPr/>
        </p:nvSpPr>
        <p:spPr>
          <a:xfrm>
            <a:off x="7344442" y="1088295"/>
            <a:ext cx="6002849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After getting data for backward Trace ,Click on the Forward Trace Button to get serial number details for suspected lot.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ECBB1F0-E591-3F95-14FD-C316CC549AD6}"/>
              </a:ext>
            </a:extLst>
          </p:cNvPr>
          <p:cNvCxnSpPr>
            <a:cxnSpLocks/>
          </p:cNvCxnSpPr>
          <p:nvPr/>
        </p:nvCxnSpPr>
        <p:spPr>
          <a:xfrm flipH="1">
            <a:off x="6638082" y="1746436"/>
            <a:ext cx="1694306" cy="208769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Left Bracket 2">
            <a:extLst>
              <a:ext uri="{FF2B5EF4-FFF2-40B4-BE49-F238E27FC236}">
                <a16:creationId xmlns:a16="http://schemas.microsoft.com/office/drawing/2014/main" id="{1A245D72-B963-6150-A544-D8B0128EBC7D}"/>
              </a:ext>
            </a:extLst>
          </p:cNvPr>
          <p:cNvSpPr/>
          <p:nvPr/>
        </p:nvSpPr>
        <p:spPr>
          <a:xfrm>
            <a:off x="892431" y="2324308"/>
            <a:ext cx="94182" cy="2443719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5" name="Left Bracket 4">
            <a:extLst>
              <a:ext uri="{FF2B5EF4-FFF2-40B4-BE49-F238E27FC236}">
                <a16:creationId xmlns:a16="http://schemas.microsoft.com/office/drawing/2014/main" id="{C801F15B-1542-E6EA-7584-5D5A5E73408D}"/>
              </a:ext>
            </a:extLst>
          </p:cNvPr>
          <p:cNvSpPr/>
          <p:nvPr/>
        </p:nvSpPr>
        <p:spPr>
          <a:xfrm>
            <a:off x="881962" y="4768027"/>
            <a:ext cx="157479" cy="1981759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0ACE15-D943-C742-0286-E5ECBE2151AA}"/>
              </a:ext>
            </a:extLst>
          </p:cNvPr>
          <p:cNvSpPr txBox="1"/>
          <p:nvPr/>
        </p:nvSpPr>
        <p:spPr>
          <a:xfrm>
            <a:off x="11487670" y="0"/>
            <a:ext cx="70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5/13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7395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" name="Group 67">
            <a:extLst>
              <a:ext uri="{FF2B5EF4-FFF2-40B4-BE49-F238E27FC236}">
                <a16:creationId xmlns:a16="http://schemas.microsoft.com/office/drawing/2014/main" id="{5745C628-F260-A52C-4380-83ED6613049C}"/>
              </a:ext>
            </a:extLst>
          </p:cNvPr>
          <p:cNvGrpSpPr/>
          <p:nvPr/>
        </p:nvGrpSpPr>
        <p:grpSpPr>
          <a:xfrm>
            <a:off x="509938" y="0"/>
            <a:ext cx="11083635" cy="6371309"/>
            <a:chOff x="509938" y="1"/>
            <a:chExt cx="11083635" cy="6371309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CAA6894D-EDEC-BB10-3E6B-08A7B4B299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2139"/>
            <a:stretch/>
          </p:blipFill>
          <p:spPr>
            <a:xfrm>
              <a:off x="509938" y="1"/>
              <a:ext cx="11083635" cy="4557252"/>
            </a:xfrm>
            <a:prstGeom prst="rect">
              <a:avLst/>
            </a:prstGeom>
          </p:spPr>
        </p:pic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FFD897E9-AC1E-AC41-50AF-CEF54D3DB9D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53645" b="9390"/>
            <a:stretch/>
          </p:blipFill>
          <p:spPr>
            <a:xfrm>
              <a:off x="509938" y="4454020"/>
              <a:ext cx="11083635" cy="1917290"/>
            </a:xfrm>
            <a:prstGeom prst="rect">
              <a:avLst/>
            </a:prstGeom>
          </p:spPr>
        </p:pic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FCB74F7C-1E92-B218-7EA8-724064D79B36}"/>
                </a:ext>
              </a:extLst>
            </p:cNvPr>
            <p:cNvSpPr txBox="1"/>
            <p:nvPr/>
          </p:nvSpPr>
          <p:spPr>
            <a:xfrm>
              <a:off x="512324" y="6118348"/>
              <a:ext cx="221614" cy="2289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  <a:endParaRPr lang="en-IN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99B38E97-B7EE-F247-C36F-37042546BC53}"/>
                </a:ext>
              </a:extLst>
            </p:cNvPr>
            <p:cNvSpPr txBox="1"/>
            <p:nvPr/>
          </p:nvSpPr>
          <p:spPr>
            <a:xfrm>
              <a:off x="517118" y="5865386"/>
              <a:ext cx="221614" cy="2289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  <a:endParaRPr lang="en-IN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3CB7A173-FB34-E247-6B47-77F3A6F22C31}"/>
                </a:ext>
              </a:extLst>
            </p:cNvPr>
            <p:cNvSpPr txBox="1"/>
            <p:nvPr/>
          </p:nvSpPr>
          <p:spPr>
            <a:xfrm>
              <a:off x="559039" y="4456691"/>
              <a:ext cx="221614" cy="2289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  <a:endParaRPr lang="en-IN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AF4E497D-6D8A-7493-FE09-184C888A190D}"/>
                </a:ext>
              </a:extLst>
            </p:cNvPr>
            <p:cNvSpPr txBox="1"/>
            <p:nvPr/>
          </p:nvSpPr>
          <p:spPr>
            <a:xfrm>
              <a:off x="559039" y="4736595"/>
              <a:ext cx="221614" cy="2289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  <a:endParaRPr lang="en-IN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5C4B2149-C0C8-F23D-580B-E4E890FCA03D}"/>
                </a:ext>
              </a:extLst>
            </p:cNvPr>
            <p:cNvSpPr txBox="1"/>
            <p:nvPr/>
          </p:nvSpPr>
          <p:spPr>
            <a:xfrm>
              <a:off x="517087" y="5664676"/>
              <a:ext cx="221614" cy="2289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  <a:endParaRPr lang="en-IN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7515C29-BC30-698E-2D08-27269C5F96C6}"/>
                </a:ext>
              </a:extLst>
            </p:cNvPr>
            <p:cNvSpPr txBox="1"/>
            <p:nvPr/>
          </p:nvSpPr>
          <p:spPr>
            <a:xfrm>
              <a:off x="533146" y="4961781"/>
              <a:ext cx="221614" cy="2289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  <a:endParaRPr lang="en-IN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82625C4-F8CD-5E7E-F5D7-8E1B80D9DE8E}"/>
                </a:ext>
              </a:extLst>
            </p:cNvPr>
            <p:cNvSpPr txBox="1"/>
            <p:nvPr/>
          </p:nvSpPr>
          <p:spPr>
            <a:xfrm>
              <a:off x="517087" y="5173066"/>
              <a:ext cx="221614" cy="2289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  <a:endParaRPr lang="en-IN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5A1EDBD-52F9-57ED-DD66-70E15DA27106}"/>
                </a:ext>
              </a:extLst>
            </p:cNvPr>
            <p:cNvSpPr txBox="1"/>
            <p:nvPr/>
          </p:nvSpPr>
          <p:spPr>
            <a:xfrm>
              <a:off x="522956" y="5415892"/>
              <a:ext cx="221614" cy="2289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bg1">
                  <a:lumMod val="9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1</a:t>
              </a:r>
              <a:endParaRPr lang="en-IN" dirty="0"/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A0228730-F4A5-B972-08C9-85B114C8F0C5}"/>
                </a:ext>
              </a:extLst>
            </p:cNvPr>
            <p:cNvCxnSpPr>
              <a:cxnSpLocks/>
            </p:cNvCxnSpPr>
            <p:nvPr/>
          </p:nvCxnSpPr>
          <p:spPr>
            <a:xfrm>
              <a:off x="533146" y="4454020"/>
              <a:ext cx="11060427" cy="0"/>
            </a:xfrm>
            <a:prstGeom prst="line">
              <a:avLst/>
            </a:prstGeom>
            <a:ln w="12700">
              <a:solidFill>
                <a:srgbClr val="00206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pic>
        <p:nvPicPr>
          <p:cNvPr id="70" name="Graphic 69" descr="Cursor outline">
            <a:extLst>
              <a:ext uri="{FF2B5EF4-FFF2-40B4-BE49-F238E27FC236}">
                <a16:creationId xmlns:a16="http://schemas.microsoft.com/office/drawing/2014/main" id="{8C05D4A3-38F0-F4F8-F57C-F00E419BCC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17906" y="1490338"/>
            <a:ext cx="755703" cy="75570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5A911E4-66FA-EFA2-F25F-B17BEBA543B1}"/>
              </a:ext>
            </a:extLst>
          </p:cNvPr>
          <p:cNvSpPr txBox="1"/>
          <p:nvPr/>
        </p:nvSpPr>
        <p:spPr>
          <a:xfrm>
            <a:off x="6668692" y="1232879"/>
            <a:ext cx="5013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2060"/>
                </a:solidFill>
                <a:highlight>
                  <a:srgbClr val="FFFF00"/>
                </a:highlight>
              </a:rPr>
              <a:t>Suspected Serial Number for  Suspected Lot</a:t>
            </a:r>
            <a:endParaRPr lang="en-IN" dirty="0">
              <a:solidFill>
                <a:srgbClr val="002060"/>
              </a:solidFill>
              <a:highlight>
                <a:srgbClr val="FFFF00"/>
              </a:highlight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F704930-3338-4DD3-7C72-BD0C0CFAF334}"/>
                  </a:ext>
                </a:extLst>
              </p14:cNvPr>
              <p14:cNvContentPartPr/>
              <p14:nvPr/>
            </p14:nvContentPartPr>
            <p14:xfrm>
              <a:off x="12078325" y="1518631"/>
              <a:ext cx="360" cy="36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F704930-3338-4DD3-7C72-BD0C0CFAF33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069325" y="1509991"/>
                <a:ext cx="18000" cy="18000"/>
              </a:xfrm>
              <a:prstGeom prst="rect">
                <a:avLst/>
              </a:prstGeom>
            </p:spPr>
          </p:pic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0E425DF-8DF0-E291-861D-46B4BF0EE600}"/>
              </a:ext>
            </a:extLst>
          </p:cNvPr>
          <p:cNvCxnSpPr>
            <a:cxnSpLocks/>
          </p:cNvCxnSpPr>
          <p:nvPr/>
        </p:nvCxnSpPr>
        <p:spPr>
          <a:xfrm flipV="1">
            <a:off x="9155611" y="1636709"/>
            <a:ext cx="0" cy="2959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Left Bracket 6">
            <a:extLst>
              <a:ext uri="{FF2B5EF4-FFF2-40B4-BE49-F238E27FC236}">
                <a16:creationId xmlns:a16="http://schemas.microsoft.com/office/drawing/2014/main" id="{A4DD1241-A9EC-C6AD-E534-EE78670725F6}"/>
              </a:ext>
            </a:extLst>
          </p:cNvPr>
          <p:cNvSpPr/>
          <p:nvPr/>
        </p:nvSpPr>
        <p:spPr>
          <a:xfrm rot="5400000">
            <a:off x="9096737" y="673088"/>
            <a:ext cx="173708" cy="2709064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722E86-B588-F070-F570-49E7CEBD8501}"/>
              </a:ext>
            </a:extLst>
          </p:cNvPr>
          <p:cNvSpPr txBox="1"/>
          <p:nvPr/>
        </p:nvSpPr>
        <p:spPr>
          <a:xfrm>
            <a:off x="11487670" y="0"/>
            <a:ext cx="70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6/13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78370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6B39620-45C0-9724-9AF9-75C98AB9F7AD}"/>
              </a:ext>
            </a:extLst>
          </p:cNvPr>
          <p:cNvGrpSpPr/>
          <p:nvPr/>
        </p:nvGrpSpPr>
        <p:grpSpPr>
          <a:xfrm>
            <a:off x="537797" y="387512"/>
            <a:ext cx="11116405" cy="6116551"/>
            <a:chOff x="-36045" y="-117983"/>
            <a:chExt cx="12228045" cy="6728205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6CF3CBF7-630C-9EC0-5D29-8CA729F193A5}"/>
                </a:ext>
              </a:extLst>
            </p:cNvPr>
            <p:cNvGrpSpPr/>
            <p:nvPr/>
          </p:nvGrpSpPr>
          <p:grpSpPr>
            <a:xfrm>
              <a:off x="0" y="-117983"/>
              <a:ext cx="12192000" cy="6344057"/>
              <a:chOff x="0" y="-117983"/>
              <a:chExt cx="12192000" cy="6344057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666C2E18-F946-1B54-D455-ABFC3BB46A84}"/>
                  </a:ext>
                </a:extLst>
              </p:cNvPr>
              <p:cNvGrpSpPr/>
              <p:nvPr/>
            </p:nvGrpSpPr>
            <p:grpSpPr>
              <a:xfrm>
                <a:off x="2655650" y="3590497"/>
                <a:ext cx="8939452" cy="1909292"/>
                <a:chOff x="733068" y="1146951"/>
                <a:chExt cx="10402587" cy="1976285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F0815A6A-6674-5EF3-CFD6-B0A6668EB42F}"/>
                    </a:ext>
                  </a:extLst>
                </p:cNvPr>
                <p:cNvGrpSpPr/>
                <p:nvPr/>
              </p:nvGrpSpPr>
              <p:grpSpPr>
                <a:xfrm>
                  <a:off x="733068" y="1162132"/>
                  <a:ext cx="9016735" cy="1961104"/>
                  <a:chOff x="408603" y="1519084"/>
                  <a:chExt cx="9016735" cy="1961104"/>
                </a:xfrm>
              </p:grpSpPr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7F129328-0FE6-8584-165C-F68AF1FE6A3A}"/>
                      </a:ext>
                    </a:extLst>
                  </p:cNvPr>
                  <p:cNvSpPr txBox="1"/>
                  <p:nvPr/>
                </p:nvSpPr>
                <p:spPr>
                  <a:xfrm>
                    <a:off x="1710813" y="1547136"/>
                    <a:ext cx="1917290" cy="369332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Model  </a:t>
                    </a:r>
                    <a:r>
                      <a:rPr lang="en-US" dirty="0">
                        <a:solidFill>
                          <a:srgbClr val="FF0000"/>
                        </a:solidFill>
                      </a:rPr>
                      <a:t>*      </a:t>
                    </a:r>
                    <a:r>
                      <a:rPr lang="en-US" dirty="0"/>
                      <a:t>:</a:t>
                    </a:r>
                    <a:endParaRPr lang="en-IN" dirty="0"/>
                  </a:p>
                </p:txBody>
              </p:sp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54DF958C-0623-80B7-E5EA-185E3EFCCA7D}"/>
                      </a:ext>
                    </a:extLst>
                  </p:cNvPr>
                  <p:cNvSpPr txBox="1"/>
                  <p:nvPr/>
                </p:nvSpPr>
                <p:spPr>
                  <a:xfrm>
                    <a:off x="6161371" y="1519084"/>
                    <a:ext cx="2525429" cy="420520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Model  Name</a:t>
                    </a:r>
                    <a:r>
                      <a:rPr lang="en-US" dirty="0">
                        <a:solidFill>
                          <a:srgbClr val="FF0000"/>
                        </a:solidFill>
                      </a:rPr>
                      <a:t>*      </a:t>
                    </a:r>
                    <a:r>
                      <a:rPr lang="en-US" dirty="0"/>
                      <a:t>:</a:t>
                    </a:r>
                    <a:endParaRPr lang="en-IN" dirty="0"/>
                  </a:p>
                </p:txBody>
              </p:sp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1C3E22FA-D985-E635-1428-4CFB83D7085D}"/>
                      </a:ext>
                    </a:extLst>
                  </p:cNvPr>
                  <p:cNvSpPr txBox="1"/>
                  <p:nvPr/>
                </p:nvSpPr>
                <p:spPr>
                  <a:xfrm>
                    <a:off x="408603" y="2264616"/>
                    <a:ext cx="3133439" cy="382291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Child Part Number </a:t>
                    </a:r>
                    <a:r>
                      <a:rPr lang="en-US" dirty="0">
                        <a:solidFill>
                          <a:srgbClr val="FF0000"/>
                        </a:solidFill>
                      </a:rPr>
                      <a:t>*     </a:t>
                    </a:r>
                    <a:r>
                      <a:rPr lang="en-US" dirty="0"/>
                      <a:t>:</a:t>
                    </a:r>
                    <a:endParaRPr lang="en-IN" dirty="0"/>
                  </a:p>
                </p:txBody>
              </p:sp>
              <p:sp>
                <p:nvSpPr>
                  <p:cNvPr id="51" name="TextBox 50">
                    <a:extLst>
                      <a:ext uri="{FF2B5EF4-FFF2-40B4-BE49-F238E27FC236}">
                        <a16:creationId xmlns:a16="http://schemas.microsoft.com/office/drawing/2014/main" id="{FC85E1CD-AD6A-FCBD-FBCA-66CDDC698224}"/>
                      </a:ext>
                    </a:extLst>
                  </p:cNvPr>
                  <p:cNvSpPr txBox="1"/>
                  <p:nvPr/>
                </p:nvSpPr>
                <p:spPr>
                  <a:xfrm>
                    <a:off x="1479755" y="3059668"/>
                    <a:ext cx="2148348" cy="420520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>
                        <a:solidFill>
                          <a:srgbClr val="FF0000"/>
                        </a:solidFill>
                      </a:rPr>
                      <a:t>Enter Lot *    </a:t>
                    </a:r>
                    <a:r>
                      <a:rPr lang="en-US" dirty="0"/>
                      <a:t>:</a:t>
                    </a:r>
                    <a:endParaRPr lang="en-IN" dirty="0"/>
                  </a:p>
                </p:txBody>
              </p:sp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A6D29C9C-57C3-3424-7CD8-8BB9C5D38A8D}"/>
                      </a:ext>
                    </a:extLst>
                  </p:cNvPr>
                  <p:cNvSpPr txBox="1"/>
                  <p:nvPr/>
                </p:nvSpPr>
                <p:spPr>
                  <a:xfrm>
                    <a:off x="5646125" y="2264617"/>
                    <a:ext cx="3779213" cy="420520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Child Part Name  </a:t>
                    </a:r>
                    <a:r>
                      <a:rPr lang="en-US" dirty="0">
                        <a:solidFill>
                          <a:srgbClr val="FF0000"/>
                        </a:solidFill>
                      </a:rPr>
                      <a:t>*      </a:t>
                    </a:r>
                    <a:r>
                      <a:rPr lang="en-US" dirty="0"/>
                      <a:t>:</a:t>
                    </a:r>
                    <a:endParaRPr lang="en-IN" dirty="0"/>
                  </a:p>
                </p:txBody>
              </p:sp>
            </p:grpSp>
            <p:pic>
              <p:nvPicPr>
                <p:cNvPr id="42" name="Picture 41">
                  <a:extLst>
                    <a:ext uri="{FF2B5EF4-FFF2-40B4-BE49-F238E27FC236}">
                      <a16:creationId xmlns:a16="http://schemas.microsoft.com/office/drawing/2014/main" id="{68A12FF0-04F6-28B4-47F0-AE50AB6C52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513310" y="1175841"/>
                  <a:ext cx="2525430" cy="502990"/>
                </a:xfrm>
                <a:prstGeom prst="rect">
                  <a:avLst/>
                </a:prstGeom>
                <a:ln w="38100">
                  <a:solidFill>
                    <a:schemeClr val="tx1"/>
                  </a:solidFill>
                </a:ln>
              </p:spPr>
            </p:pic>
            <p:pic>
              <p:nvPicPr>
                <p:cNvPr id="43" name="Picture 42">
                  <a:extLst>
                    <a:ext uri="{FF2B5EF4-FFF2-40B4-BE49-F238E27FC236}">
                      <a16:creationId xmlns:a16="http://schemas.microsoft.com/office/drawing/2014/main" id="{81F1D62A-4D9B-1D22-987C-062B0CC7CF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581460" y="1877656"/>
                  <a:ext cx="2389129" cy="475842"/>
                </a:xfrm>
                <a:prstGeom prst="rect">
                  <a:avLst/>
                </a:prstGeom>
                <a:ln w="38100">
                  <a:solidFill>
                    <a:schemeClr val="tx1"/>
                  </a:solidFill>
                </a:ln>
              </p:spPr>
            </p:pic>
            <p:pic>
              <p:nvPicPr>
                <p:cNvPr id="45" name="Picture 44">
                  <a:extLst>
                    <a:ext uri="{FF2B5EF4-FFF2-40B4-BE49-F238E27FC236}">
                      <a16:creationId xmlns:a16="http://schemas.microsoft.com/office/drawing/2014/main" id="{DF85D47B-5508-BFD1-91C7-D3A19F6FC97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987308" y="1146951"/>
                  <a:ext cx="2148347" cy="399693"/>
                </a:xfrm>
                <a:prstGeom prst="rect">
                  <a:avLst/>
                </a:prstGeom>
                <a:ln w="38100">
                  <a:solidFill>
                    <a:schemeClr val="tx1"/>
                  </a:solidFill>
                </a:ln>
              </p:spPr>
            </p:pic>
            <p:pic>
              <p:nvPicPr>
                <p:cNvPr id="46" name="Picture 45">
                  <a:extLst>
                    <a:ext uri="{FF2B5EF4-FFF2-40B4-BE49-F238E27FC236}">
                      <a16:creationId xmlns:a16="http://schemas.microsoft.com/office/drawing/2014/main" id="{3866C0A9-89E4-1916-896A-E70DF3792E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987307" y="1860353"/>
                  <a:ext cx="2148347" cy="399693"/>
                </a:xfrm>
                <a:prstGeom prst="rect">
                  <a:avLst/>
                </a:prstGeom>
                <a:ln w="38100">
                  <a:solidFill>
                    <a:schemeClr val="tx1"/>
                  </a:solidFill>
                </a:ln>
              </p:spPr>
            </p:pic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E475FF68-DA66-5FB0-980C-FDDD6521AF50}"/>
                    </a:ext>
                  </a:extLst>
                </p:cNvPr>
                <p:cNvSpPr txBox="1"/>
                <p:nvPr/>
              </p:nvSpPr>
              <p:spPr>
                <a:xfrm>
                  <a:off x="3613079" y="2688025"/>
                  <a:ext cx="4951289" cy="380369"/>
                </a:xfrm>
                <a:prstGeom prst="rect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chemeClr val="bg1">
                          <a:lumMod val="65000"/>
                        </a:schemeClr>
                      </a:solidFill>
                    </a:rPr>
                    <a:t>Entry desired lot for info.</a:t>
                  </a:r>
                  <a:endParaRPr lang="en-IN" dirty="0">
                    <a:solidFill>
                      <a:schemeClr val="bg1">
                        <a:lumMod val="65000"/>
                      </a:schemeClr>
                    </a:solidFill>
                  </a:endParaRPr>
                </a:p>
              </p:txBody>
            </p:sp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52E9696A-5C35-6521-F68C-DCEF3EDC14BF}"/>
                  </a:ext>
                </a:extLst>
              </p:cNvPr>
              <p:cNvGrpSpPr/>
              <p:nvPr/>
            </p:nvGrpSpPr>
            <p:grpSpPr>
              <a:xfrm>
                <a:off x="3119943" y="2596083"/>
                <a:ext cx="4410880" cy="586998"/>
                <a:chOff x="631063" y="3390092"/>
                <a:chExt cx="4678951" cy="794675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D1AA2FB3-3C25-8A53-08C2-D89CA4F257D6}"/>
                    </a:ext>
                  </a:extLst>
                </p:cNvPr>
                <p:cNvGrpSpPr/>
                <p:nvPr/>
              </p:nvGrpSpPr>
              <p:grpSpPr>
                <a:xfrm>
                  <a:off x="2754014" y="3390092"/>
                  <a:ext cx="2556000" cy="794675"/>
                  <a:chOff x="3720467" y="1843549"/>
                  <a:chExt cx="2556000" cy="794675"/>
                </a:xfrm>
              </p:grpSpPr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7BC4CFD8-17D5-1ECD-74A2-F4410CD8042F}"/>
                      </a:ext>
                    </a:extLst>
                  </p:cNvPr>
                  <p:cNvSpPr txBox="1"/>
                  <p:nvPr/>
                </p:nvSpPr>
                <p:spPr>
                  <a:xfrm>
                    <a:off x="3720467" y="1846529"/>
                    <a:ext cx="2556000" cy="791695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8C9D7683-84A3-FDCB-45FF-36B6DCDD8900}"/>
                      </a:ext>
                    </a:extLst>
                  </p:cNvPr>
                  <p:cNvSpPr txBox="1"/>
                  <p:nvPr/>
                </p:nvSpPr>
                <p:spPr>
                  <a:xfrm>
                    <a:off x="4854868" y="1843549"/>
                    <a:ext cx="1402323" cy="369332"/>
                  </a:xfrm>
                  <a:prstGeom prst="rect">
                    <a:avLst/>
                  </a:prstGeom>
                  <a:noFill/>
                  <a:ln w="38100">
                    <a:solidFill>
                      <a:schemeClr val="bg1">
                        <a:lumMod val="75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rPr>
                      <a:t>L1</a:t>
                    </a:r>
                    <a:endParaRPr lang="en-IN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84375620-D362-5AD0-398A-A490A67FA46D}"/>
                    </a:ext>
                  </a:extLst>
                </p:cNvPr>
                <p:cNvSpPr txBox="1"/>
                <p:nvPr/>
              </p:nvSpPr>
              <p:spPr>
                <a:xfrm>
                  <a:off x="3888415" y="3759424"/>
                  <a:ext cx="1402323" cy="369332"/>
                </a:xfrm>
                <a:prstGeom prst="rect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L2</a:t>
                  </a:r>
                  <a:endParaRPr lang="en-IN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C2DF6653-C54C-52AF-6443-942E2843ADC0}"/>
                    </a:ext>
                  </a:extLst>
                </p:cNvPr>
                <p:cNvSpPr txBox="1"/>
                <p:nvPr/>
              </p:nvSpPr>
              <p:spPr>
                <a:xfrm>
                  <a:off x="631063" y="3429000"/>
                  <a:ext cx="2122953" cy="549999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Select</a:t>
                  </a:r>
                  <a:r>
                    <a:rPr lang="en-US" dirty="0"/>
                    <a:t> </a:t>
                  </a:r>
                  <a:r>
                    <a:rPr lang="en-US" dirty="0">
                      <a:solidFill>
                        <a:srgbClr val="FF0000"/>
                      </a:solidFill>
                    </a:rPr>
                    <a:t>Line</a:t>
                  </a:r>
                  <a:r>
                    <a:rPr lang="en-US" dirty="0"/>
                    <a:t> </a:t>
                  </a:r>
                  <a:r>
                    <a:rPr lang="en-US" dirty="0">
                      <a:solidFill>
                        <a:srgbClr val="FF0000"/>
                      </a:solidFill>
                    </a:rPr>
                    <a:t>*      </a:t>
                  </a:r>
                  <a:r>
                    <a:rPr lang="en-US" dirty="0"/>
                    <a:t>:</a:t>
                  </a:r>
                  <a:endParaRPr lang="en-IN" dirty="0"/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82F7E5F9-1C90-C5CC-8610-32F12404F98C}"/>
                  </a:ext>
                </a:extLst>
              </p:cNvPr>
              <p:cNvGrpSpPr/>
              <p:nvPr/>
            </p:nvGrpSpPr>
            <p:grpSpPr>
              <a:xfrm>
                <a:off x="17655" y="678358"/>
                <a:ext cx="2355273" cy="2480479"/>
                <a:chOff x="78353" y="66824"/>
                <a:chExt cx="4876801" cy="2848036"/>
              </a:xfrm>
            </p:grpSpPr>
            <p:pic>
              <p:nvPicPr>
                <p:cNvPr id="56" name="Picture 55">
                  <a:extLst>
                    <a:ext uri="{FF2B5EF4-FFF2-40B4-BE49-F238E27FC236}">
                      <a16:creationId xmlns:a16="http://schemas.microsoft.com/office/drawing/2014/main" id="{F1F8A367-EB2A-8DCC-1160-6A24F01A9B7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8353" y="66824"/>
                  <a:ext cx="4876801" cy="2848036"/>
                </a:xfrm>
                <a:prstGeom prst="rect">
                  <a:avLst/>
                </a:prstGeom>
                <a:ln w="38100">
                  <a:solidFill>
                    <a:schemeClr val="tx1"/>
                  </a:solidFill>
                </a:ln>
              </p:spPr>
            </p:pic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7E1EFB86-4136-2077-5997-0222411F812D}"/>
                    </a:ext>
                  </a:extLst>
                </p:cNvPr>
                <p:cNvGrpSpPr/>
                <p:nvPr/>
              </p:nvGrpSpPr>
              <p:grpSpPr>
                <a:xfrm>
                  <a:off x="494401" y="1636216"/>
                  <a:ext cx="4142228" cy="388722"/>
                  <a:chOff x="2964867" y="3409885"/>
                  <a:chExt cx="2468806" cy="350497"/>
                </a:xfrm>
              </p:grpSpPr>
              <p:sp>
                <p:nvSpPr>
                  <p:cNvPr id="58" name="Flowchart: Process 57">
                    <a:extLst>
                      <a:ext uri="{FF2B5EF4-FFF2-40B4-BE49-F238E27FC236}">
                        <a16:creationId xmlns:a16="http://schemas.microsoft.com/office/drawing/2014/main" id="{09768D6A-6768-9DA1-FF6E-660BB516F7E6}"/>
                      </a:ext>
                    </a:extLst>
                  </p:cNvPr>
                  <p:cNvSpPr/>
                  <p:nvPr/>
                </p:nvSpPr>
                <p:spPr>
                  <a:xfrm>
                    <a:off x="2964867" y="3456709"/>
                    <a:ext cx="85825" cy="129840"/>
                  </a:xfrm>
                  <a:prstGeom prst="flowChartProcess">
                    <a:avLst/>
                  </a:prstGeom>
                  <a:solidFill>
                    <a:schemeClr val="tx1"/>
                  </a:solidFill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>
                      <a:ln w="190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59" name="Flowchart: Process 58">
                    <a:extLst>
                      <a:ext uri="{FF2B5EF4-FFF2-40B4-BE49-F238E27FC236}">
                        <a16:creationId xmlns:a16="http://schemas.microsoft.com/office/drawing/2014/main" id="{E0C7C7B3-E8D1-C1F3-9292-6F48908F6B5F}"/>
                      </a:ext>
                    </a:extLst>
                  </p:cNvPr>
                  <p:cNvSpPr/>
                  <p:nvPr/>
                </p:nvSpPr>
                <p:spPr>
                  <a:xfrm>
                    <a:off x="5347848" y="3456709"/>
                    <a:ext cx="85825" cy="144000"/>
                  </a:xfrm>
                  <a:prstGeom prst="flowChartProcess">
                    <a:avLst/>
                  </a:prstGeom>
                  <a:solidFill>
                    <a:schemeClr val="tx1"/>
                  </a:solidFill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>
                      <a:ln w="190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770343DE-6332-D7F7-796D-B8C42BE59FE2}"/>
                      </a:ext>
                    </a:extLst>
                  </p:cNvPr>
                  <p:cNvSpPr txBox="1"/>
                  <p:nvPr/>
                </p:nvSpPr>
                <p:spPr>
                  <a:xfrm>
                    <a:off x="3146966" y="3409885"/>
                    <a:ext cx="1612278" cy="350497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b="1" dirty="0">
                        <a:solidFill>
                          <a:srgbClr val="FF0000"/>
                        </a:solidFill>
                      </a:rPr>
                      <a:t>Lot Info</a:t>
                    </a:r>
                    <a:endParaRPr lang="en-IN" sz="1400" b="1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</p:grpSp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D1C79F0D-DC8F-BA94-939C-7A4F12A354D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82184" t="17231" r="-1785" b="41665"/>
              <a:stretch/>
            </p:blipFill>
            <p:spPr>
              <a:xfrm>
                <a:off x="9404063" y="773230"/>
                <a:ext cx="2787937" cy="393208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</p:pic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AD0E421-36CF-118E-B468-1C890254BE0C}"/>
                  </a:ext>
                </a:extLst>
              </p:cNvPr>
              <p:cNvSpPr txBox="1"/>
              <p:nvPr/>
            </p:nvSpPr>
            <p:spPr>
              <a:xfrm>
                <a:off x="2469279" y="908333"/>
                <a:ext cx="4446898" cy="40626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VCT Traceability Dashboard</a:t>
                </a:r>
                <a:endParaRPr lang="en-IN" dirty="0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05FCA5E-7405-D4F9-036A-D18BB4073CD2}"/>
                  </a:ext>
                </a:extLst>
              </p:cNvPr>
              <p:cNvSpPr txBox="1"/>
              <p:nvPr/>
            </p:nvSpPr>
            <p:spPr>
              <a:xfrm>
                <a:off x="2469279" y="1261322"/>
                <a:ext cx="2086589" cy="30777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Mandatory fields  *</a:t>
                </a:r>
                <a:endParaRPr lang="en-IN" sz="1400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68" name="Picture 67">
                <a:extLst>
                  <a:ext uri="{FF2B5EF4-FFF2-40B4-BE49-F238E27FC236}">
                    <a16:creationId xmlns:a16="http://schemas.microsoft.com/office/drawing/2014/main" id="{389E11A3-F13B-B8B3-8470-298783847C6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r="85234" b="-13356"/>
              <a:stretch/>
            </p:blipFill>
            <p:spPr>
              <a:xfrm>
                <a:off x="0" y="97601"/>
                <a:ext cx="2729604" cy="580756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</p:pic>
          <p:pic>
            <p:nvPicPr>
              <p:cNvPr id="69" name="Picture 68">
                <a:extLst>
                  <a:ext uri="{FF2B5EF4-FFF2-40B4-BE49-F238E27FC236}">
                    <a16:creationId xmlns:a16="http://schemas.microsoft.com/office/drawing/2014/main" id="{8CA2E425-0315-23F9-EDC4-38D801A36CA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16935" t="-18974"/>
              <a:stretch/>
            </p:blipFill>
            <p:spPr>
              <a:xfrm>
                <a:off x="2372928" y="-117983"/>
                <a:ext cx="9819072" cy="796340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</p:pic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38EEEFE9-534A-1DE7-AF65-BF2C5F4D10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4448" y="1225295"/>
                <a:ext cx="9353987" cy="0"/>
              </a:xfrm>
              <a:prstGeom prst="line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F4CDDB7-FC92-C2A8-BA22-D5A01B9903B9}"/>
                  </a:ext>
                </a:extLst>
              </p:cNvPr>
              <p:cNvSpPr txBox="1"/>
              <p:nvPr/>
            </p:nvSpPr>
            <p:spPr>
              <a:xfrm>
                <a:off x="5940789" y="5819809"/>
                <a:ext cx="3061574" cy="406265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 A063M21D05130724B</a:t>
                </a:r>
                <a:endParaRPr lang="en-IN" dirty="0"/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B1EDDD4-A36C-4D08-1386-301FAD9900B8}"/>
                </a:ext>
              </a:extLst>
            </p:cNvPr>
            <p:cNvSpPr txBox="1"/>
            <p:nvPr/>
          </p:nvSpPr>
          <p:spPr>
            <a:xfrm>
              <a:off x="2849880" y="1603911"/>
              <a:ext cx="6005432" cy="1015663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In Main Navigation , Add new Entry </a:t>
              </a:r>
              <a:r>
                <a:rPr lang="en-US" b="1" dirty="0">
                  <a:solidFill>
                    <a:srgbClr val="FF0000"/>
                  </a:solidFill>
                </a:rPr>
                <a:t>Lot Info </a:t>
              </a:r>
              <a:r>
                <a:rPr lang="en-US" dirty="0"/>
                <a:t>,will used for the searching suspected serial number Line wise Using Particular LOT.  </a:t>
              </a:r>
              <a:endParaRPr lang="en-IN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82883C2-43B9-48F5-3760-EB466D6E549D}"/>
                </a:ext>
              </a:extLst>
            </p:cNvPr>
            <p:cNvSpPr txBox="1"/>
            <p:nvPr/>
          </p:nvSpPr>
          <p:spPr>
            <a:xfrm>
              <a:off x="7984177" y="2668819"/>
              <a:ext cx="3884258" cy="710964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 new row , </a:t>
              </a:r>
              <a:r>
                <a:rPr lang="en-US" b="1" dirty="0">
                  <a:solidFill>
                    <a:srgbClr val="FF0000"/>
                  </a:solidFill>
                </a:rPr>
                <a:t>Select line  *</a:t>
              </a:r>
              <a:r>
                <a:rPr lang="en-US" b="1" dirty="0"/>
                <a:t> </a:t>
              </a:r>
            </a:p>
            <a:p>
              <a:r>
                <a:rPr lang="en-US" dirty="0"/>
                <a:t>Select Line from Dropdown Menu.</a:t>
              </a:r>
              <a:endParaRPr lang="en-IN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8AB9A84-D87D-170F-71AF-105278629AB5}"/>
                </a:ext>
              </a:extLst>
            </p:cNvPr>
            <p:cNvCxnSpPr/>
            <p:nvPr/>
          </p:nvCxnSpPr>
          <p:spPr>
            <a:xfrm flipH="1">
              <a:off x="7530823" y="2831037"/>
              <a:ext cx="43518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C24BE3B-5191-3882-4F07-28D2DD0E2098}"/>
                </a:ext>
              </a:extLst>
            </p:cNvPr>
            <p:cNvSpPr txBox="1"/>
            <p:nvPr/>
          </p:nvSpPr>
          <p:spPr>
            <a:xfrm>
              <a:off x="-36044" y="5322058"/>
              <a:ext cx="3000087" cy="406255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 new row ,</a:t>
              </a:r>
              <a:r>
                <a:rPr lang="en-US" b="1" dirty="0">
                  <a:solidFill>
                    <a:srgbClr val="FF0000"/>
                  </a:solidFill>
                </a:rPr>
                <a:t>Enter Lot *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36B4945-1A09-B2D3-3B9C-073E30B45A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4043" y="5254089"/>
              <a:ext cx="593699" cy="3143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EB9980C-3D91-B746-F7BD-2A7521784395}"/>
                </a:ext>
              </a:extLst>
            </p:cNvPr>
            <p:cNvSpPr txBox="1"/>
            <p:nvPr/>
          </p:nvSpPr>
          <p:spPr>
            <a:xfrm>
              <a:off x="-36045" y="3840481"/>
              <a:ext cx="2408973" cy="6463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highlight>
                    <a:srgbClr val="FFFF00"/>
                  </a:highlight>
                </a:rPr>
                <a:t>After modification new  Navigation Side bar</a:t>
              </a:r>
              <a:endParaRPr lang="en-IN" dirty="0">
                <a:highlight>
                  <a:srgbClr val="FFFF00"/>
                </a:highlight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BBC85D1-50BA-7992-35C1-5FF8EE573A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84832" y="3185160"/>
              <a:ext cx="45720" cy="71628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8A50DC2-F95D-D5A5-28E6-8E5FC60A1038}"/>
                </a:ext>
              </a:extLst>
            </p:cNvPr>
            <p:cNvSpPr txBox="1"/>
            <p:nvPr/>
          </p:nvSpPr>
          <p:spPr>
            <a:xfrm>
              <a:off x="2016764" y="6203957"/>
              <a:ext cx="3331604" cy="406265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 new Button ,</a:t>
              </a:r>
              <a:r>
                <a:rPr lang="en-US" b="1" dirty="0">
                  <a:solidFill>
                    <a:srgbClr val="FF0000"/>
                  </a:solidFill>
                </a:rPr>
                <a:t>Search*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C1E8767-DC7B-2524-F301-826D68D508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45328" y="6115049"/>
              <a:ext cx="593699" cy="3143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F21A7388-4800-D81B-2603-E6D4ED9CDC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16764" y="1905460"/>
              <a:ext cx="947279" cy="687697"/>
            </a:xfrm>
            <a:prstGeom prst="straightConnector1">
              <a:avLst/>
            </a:prstGeom>
            <a:ln w="38100">
              <a:headEnd type="none" w="med" len="med"/>
              <a:tailEnd type="arrow" w="med" len="med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CA50A7-7F13-5E6B-A9F3-3282FD9BC5E7}"/>
              </a:ext>
            </a:extLst>
          </p:cNvPr>
          <p:cNvCxnSpPr>
            <a:cxnSpLocks/>
          </p:cNvCxnSpPr>
          <p:nvPr/>
        </p:nvCxnSpPr>
        <p:spPr>
          <a:xfrm flipH="1" flipV="1">
            <a:off x="8170883" y="6062437"/>
            <a:ext cx="763618" cy="184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2AFCE47-FB2A-5DBA-0A23-D4690FEDE610}"/>
              </a:ext>
            </a:extLst>
          </p:cNvPr>
          <p:cNvSpPr txBox="1"/>
          <p:nvPr/>
        </p:nvSpPr>
        <p:spPr>
          <a:xfrm>
            <a:off x="8625472" y="6251275"/>
            <a:ext cx="1678346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Lot Number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7086C7-A713-4F8D-DFAA-66B5045D7B3E}"/>
              </a:ext>
            </a:extLst>
          </p:cNvPr>
          <p:cNvSpPr txBox="1"/>
          <p:nvPr/>
        </p:nvSpPr>
        <p:spPr>
          <a:xfrm>
            <a:off x="614831" y="190130"/>
            <a:ext cx="9178098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2. Add new row Direct Lot Number in </a:t>
            </a:r>
            <a:r>
              <a:rPr lang="en-US" sz="2000" b="1" dirty="0">
                <a:solidFill>
                  <a:srgbClr val="FF0000"/>
                </a:solidFill>
              </a:rPr>
              <a:t>Lot Info </a:t>
            </a:r>
            <a:r>
              <a:rPr lang="en-US" sz="2000" b="1" dirty="0"/>
              <a:t>in main Navigation side bar 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882A92-8347-D30E-E20E-D23CFC75D0B2}"/>
              </a:ext>
            </a:extLst>
          </p:cNvPr>
          <p:cNvSpPr txBox="1"/>
          <p:nvPr/>
        </p:nvSpPr>
        <p:spPr>
          <a:xfrm>
            <a:off x="11487670" y="0"/>
            <a:ext cx="70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7/13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66D6A9-683A-DB21-F7FE-B10CEFC71D6D}"/>
              </a:ext>
            </a:extLst>
          </p:cNvPr>
          <p:cNvSpPr/>
          <p:nvPr/>
        </p:nvSpPr>
        <p:spPr>
          <a:xfrm>
            <a:off x="701369" y="2611395"/>
            <a:ext cx="2705507" cy="19062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FF0000"/>
                </a:solidFill>
              </a:rPr>
              <a:t>a. </a:t>
            </a:r>
            <a:r>
              <a:rPr lang="en-US" sz="1400" b="1" dirty="0">
                <a:solidFill>
                  <a:schemeClr val="bg1">
                    <a:lumMod val="95000"/>
                  </a:schemeClr>
                </a:solidFill>
              </a:rPr>
              <a:t>Direct Lot Info check</a:t>
            </a:r>
            <a:endParaRPr lang="en-IN" sz="1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71E4C54-CCA2-35F1-C5DD-3B90D034F6BA}"/>
              </a:ext>
            </a:extLst>
          </p:cNvPr>
          <p:cNvSpPr/>
          <p:nvPr/>
        </p:nvSpPr>
        <p:spPr>
          <a:xfrm>
            <a:off x="698025" y="2852185"/>
            <a:ext cx="2353998" cy="28910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FF0000"/>
                </a:solidFill>
              </a:rPr>
              <a:t>b. </a:t>
            </a:r>
            <a:r>
              <a:rPr lang="en-US" sz="1600" b="1" dirty="0">
                <a:solidFill>
                  <a:schemeClr val="bg1"/>
                </a:solidFill>
              </a:rPr>
              <a:t>Lot </a:t>
            </a:r>
            <a:r>
              <a:rPr lang="en-US" sz="1400" b="1" dirty="0">
                <a:solidFill>
                  <a:schemeClr val="bg1">
                    <a:lumMod val="95000"/>
                  </a:schemeClr>
                </a:solidFill>
              </a:rPr>
              <a:t>Report Download  </a:t>
            </a:r>
            <a:endParaRPr lang="en-IN" sz="1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85B5798-2DD0-97EB-98B6-CE2ECAADB29E}"/>
              </a:ext>
            </a:extLst>
          </p:cNvPr>
          <p:cNvSpPr/>
          <p:nvPr/>
        </p:nvSpPr>
        <p:spPr>
          <a:xfrm>
            <a:off x="3367843" y="5037514"/>
            <a:ext cx="6045061" cy="569597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7C4E0AA-7CF3-CCDD-1C90-DAC8685A21F5}"/>
              </a:ext>
            </a:extLst>
          </p:cNvPr>
          <p:cNvSpPr/>
          <p:nvPr/>
        </p:nvSpPr>
        <p:spPr>
          <a:xfrm>
            <a:off x="690022" y="2637603"/>
            <a:ext cx="2677821" cy="16780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778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CD192E7-B31B-9B14-9953-D9FC86D15D4A}"/>
              </a:ext>
            </a:extLst>
          </p:cNvPr>
          <p:cNvGrpSpPr/>
          <p:nvPr/>
        </p:nvGrpSpPr>
        <p:grpSpPr>
          <a:xfrm>
            <a:off x="735302" y="1244080"/>
            <a:ext cx="11114654" cy="4987387"/>
            <a:chOff x="633756" y="129676"/>
            <a:chExt cx="10920589" cy="582504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E6FEB65-D7C9-7106-0D76-2FC270896D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8313" y="129676"/>
              <a:ext cx="10076032" cy="338139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774AFA5-3219-5B11-82B4-F6DD1E5CADD9}"/>
                </a:ext>
              </a:extLst>
            </p:cNvPr>
            <p:cNvSpPr txBox="1"/>
            <p:nvPr/>
          </p:nvSpPr>
          <p:spPr>
            <a:xfrm>
              <a:off x="637655" y="140302"/>
              <a:ext cx="840658" cy="312398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solidFill>
                    <a:schemeClr val="bg1"/>
                  </a:solidFill>
                </a:rPr>
                <a:t>Line</a:t>
              </a:r>
              <a:endParaRPr lang="en-IN" sz="1200" dirty="0">
                <a:solidFill>
                  <a:schemeClr val="bg1"/>
                </a:solidFill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180D2F3-20D1-E964-DC7E-9BF51D03F1A5}"/>
                </a:ext>
              </a:extLst>
            </p:cNvPr>
            <p:cNvSpPr txBox="1"/>
            <p:nvPr/>
          </p:nvSpPr>
          <p:spPr>
            <a:xfrm>
              <a:off x="637655" y="442461"/>
              <a:ext cx="840658" cy="31239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2</a:t>
              </a:r>
              <a:endParaRPr lang="en-IN" sz="12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569EA31-461B-7140-1884-00ABFAD9ACA6}"/>
                </a:ext>
              </a:extLst>
            </p:cNvPr>
            <p:cNvSpPr txBox="1"/>
            <p:nvPr/>
          </p:nvSpPr>
          <p:spPr>
            <a:xfrm>
              <a:off x="637655" y="757363"/>
              <a:ext cx="840658" cy="31239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2</a:t>
              </a:r>
              <a:endParaRPr lang="en-IN" sz="12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84C29C1-1F29-B977-D868-F0E2BE78A972}"/>
                </a:ext>
              </a:extLst>
            </p:cNvPr>
            <p:cNvSpPr txBox="1"/>
            <p:nvPr/>
          </p:nvSpPr>
          <p:spPr>
            <a:xfrm>
              <a:off x="637655" y="1057517"/>
              <a:ext cx="840658" cy="31239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2</a:t>
              </a:r>
              <a:endParaRPr lang="en-IN" sz="12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DD72BE2-5DD5-7DD1-1E0A-442DAC366235}"/>
                </a:ext>
              </a:extLst>
            </p:cNvPr>
            <p:cNvSpPr txBox="1"/>
            <p:nvPr/>
          </p:nvSpPr>
          <p:spPr>
            <a:xfrm>
              <a:off x="637655" y="1360265"/>
              <a:ext cx="840658" cy="31239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2</a:t>
              </a:r>
              <a:endParaRPr lang="en-IN" sz="12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7ADC28E-D1C2-B8A7-B085-AAFA5B79A571}"/>
                </a:ext>
              </a:extLst>
            </p:cNvPr>
            <p:cNvSpPr txBox="1"/>
            <p:nvPr/>
          </p:nvSpPr>
          <p:spPr>
            <a:xfrm>
              <a:off x="637655" y="1661624"/>
              <a:ext cx="840658" cy="31239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2</a:t>
              </a:r>
              <a:endParaRPr lang="en-IN" sz="12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AA3581F-30E4-773D-FF6B-22AB0A35997C}"/>
                </a:ext>
              </a:extLst>
            </p:cNvPr>
            <p:cNvSpPr txBox="1"/>
            <p:nvPr/>
          </p:nvSpPr>
          <p:spPr>
            <a:xfrm>
              <a:off x="637655" y="1967490"/>
              <a:ext cx="840658" cy="31239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2</a:t>
              </a:r>
              <a:endParaRPr lang="en-IN" sz="12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2B95A01-2EC4-9DAA-0BBD-C559956A9315}"/>
                </a:ext>
              </a:extLst>
            </p:cNvPr>
            <p:cNvSpPr txBox="1"/>
            <p:nvPr/>
          </p:nvSpPr>
          <p:spPr>
            <a:xfrm>
              <a:off x="637655" y="2270238"/>
              <a:ext cx="840658" cy="31239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2</a:t>
              </a:r>
              <a:endParaRPr lang="en-IN" sz="12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62A6B82-277E-75F3-3333-00B568D51EFF}"/>
                </a:ext>
              </a:extLst>
            </p:cNvPr>
            <p:cNvSpPr txBox="1"/>
            <p:nvPr/>
          </p:nvSpPr>
          <p:spPr>
            <a:xfrm>
              <a:off x="637655" y="2573157"/>
              <a:ext cx="840658" cy="31239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2</a:t>
              </a:r>
              <a:endParaRPr lang="en-IN" sz="1200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8DB219D-41E0-F288-DF34-3F26732E37DB}"/>
                </a:ext>
              </a:extLst>
            </p:cNvPr>
            <p:cNvSpPr txBox="1"/>
            <p:nvPr/>
          </p:nvSpPr>
          <p:spPr>
            <a:xfrm>
              <a:off x="637655" y="2868615"/>
              <a:ext cx="840658" cy="31239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2</a:t>
              </a:r>
              <a:endParaRPr lang="en-IN" sz="1200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CC756E6-EAAB-79EF-D95A-8B2D0C0CB2F0}"/>
                </a:ext>
              </a:extLst>
            </p:cNvPr>
            <p:cNvSpPr txBox="1"/>
            <p:nvPr/>
          </p:nvSpPr>
          <p:spPr>
            <a:xfrm>
              <a:off x="633756" y="3164074"/>
              <a:ext cx="840658" cy="312398"/>
            </a:xfrm>
            <a:prstGeom prst="rect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dirty="0"/>
                <a:t>2</a:t>
              </a:r>
              <a:endParaRPr lang="en-IN" sz="1200" dirty="0"/>
            </a:p>
          </p:txBody>
        </p: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954FBC2A-81C8-E806-9712-DB706DA87B53}"/>
                </a:ext>
              </a:extLst>
            </p:cNvPr>
            <p:cNvGrpSpPr/>
            <p:nvPr/>
          </p:nvGrpSpPr>
          <p:grpSpPr>
            <a:xfrm>
              <a:off x="637655" y="3458578"/>
              <a:ext cx="10916690" cy="2496139"/>
              <a:chOff x="834300" y="2324931"/>
              <a:chExt cx="10916690" cy="2496139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EADBDD0C-AA4B-A2C3-765A-C7BD1C17C51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/>
              <a:srcRect t="17349" b="8832"/>
              <a:stretch/>
            </p:blipFill>
            <p:spPr>
              <a:xfrm>
                <a:off x="1674958" y="2324931"/>
                <a:ext cx="10076032" cy="2496139"/>
              </a:xfrm>
              <a:prstGeom prst="rect">
                <a:avLst/>
              </a:prstGeom>
            </p:spPr>
          </p:pic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8A3E358-CFE6-B936-10B2-6E67396F469C}"/>
                  </a:ext>
                </a:extLst>
              </p:cNvPr>
              <p:cNvSpPr txBox="1"/>
              <p:nvPr/>
            </p:nvSpPr>
            <p:spPr>
              <a:xfrm>
                <a:off x="834300" y="2339090"/>
                <a:ext cx="840658" cy="312397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</a:t>
                </a:r>
                <a:endParaRPr lang="en-IN" sz="1200" dirty="0"/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BBCB2C29-AE26-C3AF-298D-07E60D7EEFEC}"/>
                  </a:ext>
                </a:extLst>
              </p:cNvPr>
              <p:cNvSpPr txBox="1"/>
              <p:nvPr/>
            </p:nvSpPr>
            <p:spPr>
              <a:xfrm>
                <a:off x="834300" y="2663090"/>
                <a:ext cx="840658" cy="312397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</a:t>
                </a:r>
                <a:endParaRPr lang="en-IN" sz="1200" dirty="0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B9E97FA-AC07-0DCB-B535-5A6761350C3E}"/>
                  </a:ext>
                </a:extLst>
              </p:cNvPr>
              <p:cNvSpPr txBox="1"/>
              <p:nvPr/>
            </p:nvSpPr>
            <p:spPr>
              <a:xfrm>
                <a:off x="834300" y="2951091"/>
                <a:ext cx="840658" cy="312397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</a:t>
                </a:r>
                <a:endParaRPr lang="en-IN" sz="1200" dirty="0"/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DCA6CA0-81BA-C9D9-9B8A-7EFB64729030}"/>
                  </a:ext>
                </a:extLst>
              </p:cNvPr>
              <p:cNvSpPr txBox="1"/>
              <p:nvPr/>
            </p:nvSpPr>
            <p:spPr>
              <a:xfrm>
                <a:off x="834300" y="3273660"/>
                <a:ext cx="840658" cy="312397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</a:t>
                </a:r>
                <a:endParaRPr lang="en-IN" sz="1200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8566999-261E-5A2F-8E83-E2C15329B3BE}"/>
                  </a:ext>
                </a:extLst>
              </p:cNvPr>
              <p:cNvSpPr txBox="1"/>
              <p:nvPr/>
            </p:nvSpPr>
            <p:spPr>
              <a:xfrm>
                <a:off x="834300" y="3561660"/>
                <a:ext cx="840658" cy="312397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</a:t>
                </a:r>
                <a:endParaRPr lang="en-IN" sz="1200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AC525C7-EC91-EF91-B193-C61623648B45}"/>
                  </a:ext>
                </a:extLst>
              </p:cNvPr>
              <p:cNvSpPr txBox="1"/>
              <p:nvPr/>
            </p:nvSpPr>
            <p:spPr>
              <a:xfrm>
                <a:off x="834300" y="3889343"/>
                <a:ext cx="840658" cy="312397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</a:t>
                </a:r>
                <a:endParaRPr lang="en-IN" sz="1200" dirty="0"/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725624B-19B5-0FB4-AEB0-6316F5DA1E6E}"/>
                  </a:ext>
                </a:extLst>
              </p:cNvPr>
              <p:cNvSpPr txBox="1"/>
              <p:nvPr/>
            </p:nvSpPr>
            <p:spPr>
              <a:xfrm>
                <a:off x="834300" y="4193239"/>
                <a:ext cx="840658" cy="312397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</a:t>
                </a:r>
                <a:endParaRPr lang="en-IN" sz="1200" dirty="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6CA4FFA-C5F6-E885-6A3E-EF059B91B61E}"/>
                  </a:ext>
                </a:extLst>
              </p:cNvPr>
              <p:cNvSpPr txBox="1"/>
              <p:nvPr/>
            </p:nvSpPr>
            <p:spPr>
              <a:xfrm>
                <a:off x="834300" y="4502491"/>
                <a:ext cx="840658" cy="312397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200" dirty="0"/>
                  <a:t>1</a:t>
                </a:r>
                <a:endParaRPr lang="en-IN" sz="1200" dirty="0"/>
              </a:p>
            </p:txBody>
          </p:sp>
        </p:grp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24AA385E-06EB-8068-AD20-7A9E1321ABC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3756" y="3487910"/>
              <a:ext cx="10920589" cy="0"/>
            </a:xfrm>
            <a:prstGeom prst="line">
              <a:avLst/>
            </a:prstGeom>
            <a:ln w="28575">
              <a:solidFill>
                <a:srgbClr val="002060"/>
              </a:solidFill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0C2DB30D-B21B-5FDA-5195-7F394E842ED2}"/>
              </a:ext>
            </a:extLst>
          </p:cNvPr>
          <p:cNvSpPr txBox="1"/>
          <p:nvPr/>
        </p:nvSpPr>
        <p:spPr>
          <a:xfrm>
            <a:off x="572153" y="268911"/>
            <a:ext cx="108501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After clicking on search  , it will show the data for that particular LOT entry (A063M21D05130724B), and we should be able to export csv date.  </a:t>
            </a:r>
            <a:endParaRPr lang="en-IN" dirty="0">
              <a:highlight>
                <a:srgbClr val="FFFF00"/>
              </a:highlight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0F06F77-817B-5C28-A562-D66BACE572ED}"/>
              </a:ext>
            </a:extLst>
          </p:cNvPr>
          <p:cNvCxnSpPr>
            <a:cxnSpLocks/>
          </p:cNvCxnSpPr>
          <p:nvPr/>
        </p:nvCxnSpPr>
        <p:spPr>
          <a:xfrm>
            <a:off x="5980274" y="638243"/>
            <a:ext cx="16933" cy="605837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328C35A-84D8-B204-C0E9-F71A38950281}"/>
              </a:ext>
            </a:extLst>
          </p:cNvPr>
          <p:cNvSpPr txBox="1"/>
          <p:nvPr/>
        </p:nvSpPr>
        <p:spPr>
          <a:xfrm>
            <a:off x="11487670" y="0"/>
            <a:ext cx="70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8/13</a:t>
            </a:r>
            <a:endParaRPr lang="en-I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A46E70-052A-5F8C-AA13-268225AF03D8}"/>
              </a:ext>
            </a:extLst>
          </p:cNvPr>
          <p:cNvSpPr txBox="1"/>
          <p:nvPr/>
        </p:nvSpPr>
        <p:spPr>
          <a:xfrm rot="16200000">
            <a:off x="-133406" y="2330868"/>
            <a:ext cx="1152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For Line 2</a:t>
            </a:r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3" name="Left Bracket 2">
            <a:extLst>
              <a:ext uri="{FF2B5EF4-FFF2-40B4-BE49-F238E27FC236}">
                <a16:creationId xmlns:a16="http://schemas.microsoft.com/office/drawing/2014/main" id="{887873ED-F54F-625E-A2F1-9B224102ABBD}"/>
              </a:ext>
            </a:extLst>
          </p:cNvPr>
          <p:cNvSpPr/>
          <p:nvPr/>
        </p:nvSpPr>
        <p:spPr>
          <a:xfrm>
            <a:off x="612214" y="1586892"/>
            <a:ext cx="94182" cy="2443719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n w="19050">
                <a:solidFill>
                  <a:schemeClr val="tx1"/>
                </a:solidFill>
              </a:ln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799E815-8434-3639-A6AA-B4136273096C}"/>
              </a:ext>
            </a:extLst>
          </p:cNvPr>
          <p:cNvSpPr txBox="1"/>
          <p:nvPr/>
        </p:nvSpPr>
        <p:spPr>
          <a:xfrm rot="16200000">
            <a:off x="-148659" y="4774587"/>
            <a:ext cx="11524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For Line 1</a:t>
            </a:r>
            <a:endParaRPr lang="en-IN" dirty="0">
              <a:highlight>
                <a:srgbClr val="FFFF00"/>
              </a:highlight>
            </a:endParaRPr>
          </a:p>
        </p:txBody>
      </p:sp>
      <p:sp>
        <p:nvSpPr>
          <p:cNvPr id="30" name="Left Bracket 29">
            <a:extLst>
              <a:ext uri="{FF2B5EF4-FFF2-40B4-BE49-F238E27FC236}">
                <a16:creationId xmlns:a16="http://schemas.microsoft.com/office/drawing/2014/main" id="{F4452B71-3A79-C95E-AB1C-65B73B4A54B2}"/>
              </a:ext>
            </a:extLst>
          </p:cNvPr>
          <p:cNvSpPr/>
          <p:nvPr/>
        </p:nvSpPr>
        <p:spPr>
          <a:xfrm>
            <a:off x="601742" y="4163345"/>
            <a:ext cx="157479" cy="1981759"/>
          </a:xfrm>
          <a:prstGeom prst="leftBracke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>
              <a:ln w="19050">
                <a:solidFill>
                  <a:schemeClr val="tx1"/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40746278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6B39620-45C0-9724-9AF9-75C98AB9F7AD}"/>
              </a:ext>
            </a:extLst>
          </p:cNvPr>
          <p:cNvGrpSpPr/>
          <p:nvPr/>
        </p:nvGrpSpPr>
        <p:grpSpPr>
          <a:xfrm>
            <a:off x="537797" y="387512"/>
            <a:ext cx="11127192" cy="6116551"/>
            <a:chOff x="-36045" y="-117983"/>
            <a:chExt cx="12239911" cy="6728205"/>
          </a:xfrm>
        </p:grpSpPr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6CF3CBF7-630C-9EC0-5D29-8CA729F193A5}"/>
                </a:ext>
              </a:extLst>
            </p:cNvPr>
            <p:cNvGrpSpPr/>
            <p:nvPr/>
          </p:nvGrpSpPr>
          <p:grpSpPr>
            <a:xfrm>
              <a:off x="0" y="-117983"/>
              <a:ext cx="12192000" cy="6344057"/>
              <a:chOff x="0" y="-117983"/>
              <a:chExt cx="12192000" cy="6344057"/>
            </a:xfrm>
          </p:grpSpPr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666C2E18-F946-1B54-D455-ABFC3BB46A84}"/>
                  </a:ext>
                </a:extLst>
              </p:cNvPr>
              <p:cNvGrpSpPr/>
              <p:nvPr/>
            </p:nvGrpSpPr>
            <p:grpSpPr>
              <a:xfrm>
                <a:off x="2655650" y="3590497"/>
                <a:ext cx="8939452" cy="1165647"/>
                <a:chOff x="733068" y="1146951"/>
                <a:chExt cx="10402587" cy="1206547"/>
              </a:xfrm>
            </p:grpSpPr>
            <p:grpSp>
              <p:nvGrpSpPr>
                <p:cNvPr id="41" name="Group 40">
                  <a:extLst>
                    <a:ext uri="{FF2B5EF4-FFF2-40B4-BE49-F238E27FC236}">
                      <a16:creationId xmlns:a16="http://schemas.microsoft.com/office/drawing/2014/main" id="{F0815A6A-6674-5EF3-CFD6-B0A6668EB42F}"/>
                    </a:ext>
                  </a:extLst>
                </p:cNvPr>
                <p:cNvGrpSpPr/>
                <p:nvPr/>
              </p:nvGrpSpPr>
              <p:grpSpPr>
                <a:xfrm>
                  <a:off x="733068" y="1162132"/>
                  <a:ext cx="9016735" cy="1166053"/>
                  <a:chOff x="408603" y="1519084"/>
                  <a:chExt cx="9016735" cy="1166053"/>
                </a:xfrm>
              </p:grpSpPr>
              <p:sp>
                <p:nvSpPr>
                  <p:cNvPr id="48" name="TextBox 47">
                    <a:extLst>
                      <a:ext uri="{FF2B5EF4-FFF2-40B4-BE49-F238E27FC236}">
                        <a16:creationId xmlns:a16="http://schemas.microsoft.com/office/drawing/2014/main" id="{7F129328-0FE6-8584-165C-F68AF1FE6A3A}"/>
                      </a:ext>
                    </a:extLst>
                  </p:cNvPr>
                  <p:cNvSpPr txBox="1"/>
                  <p:nvPr/>
                </p:nvSpPr>
                <p:spPr>
                  <a:xfrm>
                    <a:off x="1710813" y="1547136"/>
                    <a:ext cx="1917290" cy="369332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Model  </a:t>
                    </a:r>
                    <a:r>
                      <a:rPr lang="en-US" dirty="0">
                        <a:solidFill>
                          <a:srgbClr val="FF0000"/>
                        </a:solidFill>
                      </a:rPr>
                      <a:t>*      </a:t>
                    </a:r>
                    <a:r>
                      <a:rPr lang="en-US" dirty="0"/>
                      <a:t>:</a:t>
                    </a:r>
                    <a:endParaRPr lang="en-IN" dirty="0"/>
                  </a:p>
                </p:txBody>
              </p:sp>
              <p:sp>
                <p:nvSpPr>
                  <p:cNvPr id="49" name="TextBox 48">
                    <a:extLst>
                      <a:ext uri="{FF2B5EF4-FFF2-40B4-BE49-F238E27FC236}">
                        <a16:creationId xmlns:a16="http://schemas.microsoft.com/office/drawing/2014/main" id="{54DF958C-0623-80B7-E5EA-185E3EFCCA7D}"/>
                      </a:ext>
                    </a:extLst>
                  </p:cNvPr>
                  <p:cNvSpPr txBox="1"/>
                  <p:nvPr/>
                </p:nvSpPr>
                <p:spPr>
                  <a:xfrm>
                    <a:off x="6161371" y="1519084"/>
                    <a:ext cx="2525429" cy="420520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Model  Name</a:t>
                    </a:r>
                    <a:r>
                      <a:rPr lang="en-US" dirty="0">
                        <a:solidFill>
                          <a:srgbClr val="FF0000"/>
                        </a:solidFill>
                      </a:rPr>
                      <a:t>*      </a:t>
                    </a:r>
                    <a:r>
                      <a:rPr lang="en-US" dirty="0"/>
                      <a:t>:</a:t>
                    </a:r>
                    <a:endParaRPr lang="en-IN" dirty="0"/>
                  </a:p>
                </p:txBody>
              </p:sp>
              <p:sp>
                <p:nvSpPr>
                  <p:cNvPr id="50" name="TextBox 49">
                    <a:extLst>
                      <a:ext uri="{FF2B5EF4-FFF2-40B4-BE49-F238E27FC236}">
                        <a16:creationId xmlns:a16="http://schemas.microsoft.com/office/drawing/2014/main" id="{1C3E22FA-D985-E635-1428-4CFB83D7085D}"/>
                      </a:ext>
                    </a:extLst>
                  </p:cNvPr>
                  <p:cNvSpPr txBox="1"/>
                  <p:nvPr/>
                </p:nvSpPr>
                <p:spPr>
                  <a:xfrm>
                    <a:off x="408603" y="2264616"/>
                    <a:ext cx="3133439" cy="382291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Child Part Number </a:t>
                    </a:r>
                    <a:r>
                      <a:rPr lang="en-US" dirty="0">
                        <a:solidFill>
                          <a:srgbClr val="FF0000"/>
                        </a:solidFill>
                      </a:rPr>
                      <a:t>*     </a:t>
                    </a:r>
                    <a:r>
                      <a:rPr lang="en-US" dirty="0"/>
                      <a:t>:</a:t>
                    </a:r>
                    <a:endParaRPr lang="en-IN" dirty="0"/>
                  </a:p>
                </p:txBody>
              </p:sp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A6D29C9C-57C3-3424-7CD8-8BB9C5D38A8D}"/>
                      </a:ext>
                    </a:extLst>
                  </p:cNvPr>
                  <p:cNvSpPr txBox="1"/>
                  <p:nvPr/>
                </p:nvSpPr>
                <p:spPr>
                  <a:xfrm>
                    <a:off x="5646125" y="2264617"/>
                    <a:ext cx="3779213" cy="420520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Child Part Name  </a:t>
                    </a:r>
                    <a:r>
                      <a:rPr lang="en-US" dirty="0">
                        <a:solidFill>
                          <a:srgbClr val="FF0000"/>
                        </a:solidFill>
                      </a:rPr>
                      <a:t>*      </a:t>
                    </a:r>
                    <a:r>
                      <a:rPr lang="en-US" dirty="0"/>
                      <a:t>:</a:t>
                    </a:r>
                    <a:endParaRPr lang="en-IN" dirty="0"/>
                  </a:p>
                </p:txBody>
              </p:sp>
            </p:grpSp>
            <p:pic>
              <p:nvPicPr>
                <p:cNvPr id="42" name="Picture 41">
                  <a:extLst>
                    <a:ext uri="{FF2B5EF4-FFF2-40B4-BE49-F238E27FC236}">
                      <a16:creationId xmlns:a16="http://schemas.microsoft.com/office/drawing/2014/main" id="{68A12FF0-04F6-28B4-47F0-AE50AB6C527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513310" y="1175841"/>
                  <a:ext cx="2525430" cy="502990"/>
                </a:xfrm>
                <a:prstGeom prst="rect">
                  <a:avLst/>
                </a:prstGeom>
                <a:ln w="38100">
                  <a:solidFill>
                    <a:schemeClr val="tx1"/>
                  </a:solidFill>
                </a:ln>
              </p:spPr>
            </p:pic>
            <p:pic>
              <p:nvPicPr>
                <p:cNvPr id="43" name="Picture 42">
                  <a:extLst>
                    <a:ext uri="{FF2B5EF4-FFF2-40B4-BE49-F238E27FC236}">
                      <a16:creationId xmlns:a16="http://schemas.microsoft.com/office/drawing/2014/main" id="{81F1D62A-4D9B-1D22-987C-062B0CC7CFC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581460" y="1877656"/>
                  <a:ext cx="2389129" cy="475842"/>
                </a:xfrm>
                <a:prstGeom prst="rect">
                  <a:avLst/>
                </a:prstGeom>
                <a:ln w="38100">
                  <a:solidFill>
                    <a:schemeClr val="tx1"/>
                  </a:solidFill>
                </a:ln>
              </p:spPr>
            </p:pic>
            <p:pic>
              <p:nvPicPr>
                <p:cNvPr id="45" name="Picture 44">
                  <a:extLst>
                    <a:ext uri="{FF2B5EF4-FFF2-40B4-BE49-F238E27FC236}">
                      <a16:creationId xmlns:a16="http://schemas.microsoft.com/office/drawing/2014/main" id="{DF85D47B-5508-BFD1-91C7-D3A19F6FC97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987308" y="1146951"/>
                  <a:ext cx="2148347" cy="399693"/>
                </a:xfrm>
                <a:prstGeom prst="rect">
                  <a:avLst/>
                </a:prstGeom>
                <a:ln w="38100">
                  <a:solidFill>
                    <a:schemeClr val="tx1"/>
                  </a:solidFill>
                </a:ln>
              </p:spPr>
            </p:pic>
            <p:pic>
              <p:nvPicPr>
                <p:cNvPr id="46" name="Picture 45">
                  <a:extLst>
                    <a:ext uri="{FF2B5EF4-FFF2-40B4-BE49-F238E27FC236}">
                      <a16:creationId xmlns:a16="http://schemas.microsoft.com/office/drawing/2014/main" id="{3866C0A9-89E4-1916-896A-E70DF3792E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8987307" y="1860353"/>
                  <a:ext cx="2148347" cy="399693"/>
                </a:xfrm>
                <a:prstGeom prst="rect">
                  <a:avLst/>
                </a:prstGeom>
                <a:ln w="38100">
                  <a:solidFill>
                    <a:schemeClr val="tx1"/>
                  </a:solidFill>
                </a:ln>
              </p:spPr>
            </p:pic>
          </p:grp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52E9696A-5C35-6521-F68C-DCEF3EDC14BF}"/>
                  </a:ext>
                </a:extLst>
              </p:cNvPr>
              <p:cNvGrpSpPr/>
              <p:nvPr/>
            </p:nvGrpSpPr>
            <p:grpSpPr>
              <a:xfrm>
                <a:off x="3119943" y="2596083"/>
                <a:ext cx="4410880" cy="586998"/>
                <a:chOff x="631063" y="3390092"/>
                <a:chExt cx="4678951" cy="794675"/>
              </a:xfrm>
            </p:grpSpPr>
            <p:grpSp>
              <p:nvGrpSpPr>
                <p:cNvPr id="34" name="Group 33">
                  <a:extLst>
                    <a:ext uri="{FF2B5EF4-FFF2-40B4-BE49-F238E27FC236}">
                      <a16:creationId xmlns:a16="http://schemas.microsoft.com/office/drawing/2014/main" id="{D1AA2FB3-3C25-8A53-08C2-D89CA4F257D6}"/>
                    </a:ext>
                  </a:extLst>
                </p:cNvPr>
                <p:cNvGrpSpPr/>
                <p:nvPr/>
              </p:nvGrpSpPr>
              <p:grpSpPr>
                <a:xfrm>
                  <a:off x="2754014" y="3390092"/>
                  <a:ext cx="2556000" cy="794675"/>
                  <a:chOff x="3720467" y="1843549"/>
                  <a:chExt cx="2556000" cy="794675"/>
                </a:xfrm>
              </p:grpSpPr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7BC4CFD8-17D5-1ECD-74A2-F4410CD8042F}"/>
                      </a:ext>
                    </a:extLst>
                  </p:cNvPr>
                  <p:cNvSpPr txBox="1"/>
                  <p:nvPr/>
                </p:nvSpPr>
                <p:spPr>
                  <a:xfrm>
                    <a:off x="3720467" y="1846529"/>
                    <a:ext cx="2556000" cy="791695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>
                        <a:lumMod val="65000"/>
                        <a:lumOff val="35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endParaRPr lang="en-IN" dirty="0"/>
                  </a:p>
                </p:txBody>
              </p:sp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8C9D7683-84A3-FDCB-45FF-36B6DCDD8900}"/>
                      </a:ext>
                    </a:extLst>
                  </p:cNvPr>
                  <p:cNvSpPr txBox="1"/>
                  <p:nvPr/>
                </p:nvSpPr>
                <p:spPr>
                  <a:xfrm>
                    <a:off x="4854868" y="1843549"/>
                    <a:ext cx="1402323" cy="369332"/>
                  </a:xfrm>
                  <a:prstGeom prst="rect">
                    <a:avLst/>
                  </a:prstGeom>
                  <a:noFill/>
                  <a:ln w="38100">
                    <a:solidFill>
                      <a:schemeClr val="bg1">
                        <a:lumMod val="75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b="1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</a:rPr>
                      <a:t>L1</a:t>
                    </a:r>
                    <a:endParaRPr lang="en-IN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endParaRPr>
                  </a:p>
                </p:txBody>
              </p:sp>
            </p:grp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84375620-D362-5AD0-398A-A490A67FA46D}"/>
                    </a:ext>
                  </a:extLst>
                </p:cNvPr>
                <p:cNvSpPr txBox="1"/>
                <p:nvPr/>
              </p:nvSpPr>
              <p:spPr>
                <a:xfrm>
                  <a:off x="3888415" y="3759424"/>
                  <a:ext cx="1402323" cy="369332"/>
                </a:xfrm>
                <a:prstGeom prst="rect">
                  <a:avLst/>
                </a:prstGeom>
                <a:noFill/>
                <a:ln w="38100">
                  <a:solidFill>
                    <a:schemeClr val="bg1">
                      <a:lumMod val="75000"/>
                    </a:schemeClr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b="1" dirty="0">
                      <a:solidFill>
                        <a:schemeClr val="tx1">
                          <a:lumMod val="95000"/>
                          <a:lumOff val="5000"/>
                        </a:schemeClr>
                      </a:solidFill>
                    </a:rPr>
                    <a:t>L2</a:t>
                  </a:r>
                  <a:endParaRPr lang="en-IN" b="1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endParaRPr>
                </a:p>
              </p:txBody>
            </p:sp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C2DF6653-C54C-52AF-6443-942E2843ADC0}"/>
                    </a:ext>
                  </a:extLst>
                </p:cNvPr>
                <p:cNvSpPr txBox="1"/>
                <p:nvPr/>
              </p:nvSpPr>
              <p:spPr>
                <a:xfrm>
                  <a:off x="631063" y="3429000"/>
                  <a:ext cx="2122953" cy="549999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>
                      <a:solidFill>
                        <a:srgbClr val="FF0000"/>
                      </a:solidFill>
                    </a:rPr>
                    <a:t>Select</a:t>
                  </a:r>
                  <a:r>
                    <a:rPr lang="en-US" dirty="0"/>
                    <a:t> </a:t>
                  </a:r>
                  <a:r>
                    <a:rPr lang="en-US" dirty="0">
                      <a:solidFill>
                        <a:srgbClr val="FF0000"/>
                      </a:solidFill>
                    </a:rPr>
                    <a:t>Line</a:t>
                  </a:r>
                  <a:r>
                    <a:rPr lang="en-US" dirty="0"/>
                    <a:t> </a:t>
                  </a:r>
                  <a:r>
                    <a:rPr lang="en-US" dirty="0">
                      <a:solidFill>
                        <a:srgbClr val="FF0000"/>
                      </a:solidFill>
                    </a:rPr>
                    <a:t>*      </a:t>
                  </a:r>
                  <a:r>
                    <a:rPr lang="en-US" dirty="0"/>
                    <a:t>:</a:t>
                  </a:r>
                  <a:endParaRPr lang="en-IN" dirty="0"/>
                </a:p>
              </p:txBody>
            </p:sp>
          </p:grp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82F7E5F9-1C90-C5CC-8610-32F12404F98C}"/>
                  </a:ext>
                </a:extLst>
              </p:cNvPr>
              <p:cNvGrpSpPr/>
              <p:nvPr/>
            </p:nvGrpSpPr>
            <p:grpSpPr>
              <a:xfrm>
                <a:off x="17655" y="678358"/>
                <a:ext cx="2355273" cy="2480479"/>
                <a:chOff x="78353" y="66824"/>
                <a:chExt cx="4876801" cy="2848036"/>
              </a:xfrm>
            </p:grpSpPr>
            <p:pic>
              <p:nvPicPr>
                <p:cNvPr id="56" name="Picture 55">
                  <a:extLst>
                    <a:ext uri="{FF2B5EF4-FFF2-40B4-BE49-F238E27FC236}">
                      <a16:creationId xmlns:a16="http://schemas.microsoft.com/office/drawing/2014/main" id="{F1F8A367-EB2A-8DCC-1160-6A24F01A9B7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8353" y="66824"/>
                  <a:ext cx="4876801" cy="2848036"/>
                </a:xfrm>
                <a:prstGeom prst="rect">
                  <a:avLst/>
                </a:prstGeom>
                <a:ln w="38100">
                  <a:solidFill>
                    <a:schemeClr val="tx1"/>
                  </a:solidFill>
                </a:ln>
              </p:spPr>
            </p:pic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7E1EFB86-4136-2077-5997-0222411F812D}"/>
                    </a:ext>
                  </a:extLst>
                </p:cNvPr>
                <p:cNvGrpSpPr/>
                <p:nvPr/>
              </p:nvGrpSpPr>
              <p:grpSpPr>
                <a:xfrm>
                  <a:off x="494401" y="1636216"/>
                  <a:ext cx="4142228" cy="388722"/>
                  <a:chOff x="2964867" y="3409885"/>
                  <a:chExt cx="2468806" cy="350497"/>
                </a:xfrm>
              </p:grpSpPr>
              <p:sp>
                <p:nvSpPr>
                  <p:cNvPr id="58" name="Flowchart: Process 57">
                    <a:extLst>
                      <a:ext uri="{FF2B5EF4-FFF2-40B4-BE49-F238E27FC236}">
                        <a16:creationId xmlns:a16="http://schemas.microsoft.com/office/drawing/2014/main" id="{09768D6A-6768-9DA1-FF6E-660BB516F7E6}"/>
                      </a:ext>
                    </a:extLst>
                  </p:cNvPr>
                  <p:cNvSpPr/>
                  <p:nvPr/>
                </p:nvSpPr>
                <p:spPr>
                  <a:xfrm>
                    <a:off x="2964867" y="3456709"/>
                    <a:ext cx="85825" cy="129840"/>
                  </a:xfrm>
                  <a:prstGeom prst="flowChartProcess">
                    <a:avLst/>
                  </a:prstGeom>
                  <a:solidFill>
                    <a:schemeClr val="tx1"/>
                  </a:solidFill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 dirty="0">
                      <a:ln w="190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59" name="Flowchart: Process 58">
                    <a:extLst>
                      <a:ext uri="{FF2B5EF4-FFF2-40B4-BE49-F238E27FC236}">
                        <a16:creationId xmlns:a16="http://schemas.microsoft.com/office/drawing/2014/main" id="{E0C7C7B3-E8D1-C1F3-9292-6F48908F6B5F}"/>
                      </a:ext>
                    </a:extLst>
                  </p:cNvPr>
                  <p:cNvSpPr/>
                  <p:nvPr/>
                </p:nvSpPr>
                <p:spPr>
                  <a:xfrm>
                    <a:off x="5347848" y="3456709"/>
                    <a:ext cx="85825" cy="144000"/>
                  </a:xfrm>
                  <a:prstGeom prst="flowChartProcess">
                    <a:avLst/>
                  </a:prstGeom>
                  <a:solidFill>
                    <a:schemeClr val="tx1"/>
                  </a:solidFill>
                  <a:ln w="3810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IN">
                      <a:ln w="19050">
                        <a:solidFill>
                          <a:schemeClr val="tx1"/>
                        </a:solidFill>
                      </a:ln>
                    </a:endParaRPr>
                  </a:p>
                </p:txBody>
              </p:sp>
              <p:sp>
                <p:nvSpPr>
                  <p:cNvPr id="60" name="TextBox 59">
                    <a:extLst>
                      <a:ext uri="{FF2B5EF4-FFF2-40B4-BE49-F238E27FC236}">
                        <a16:creationId xmlns:a16="http://schemas.microsoft.com/office/drawing/2014/main" id="{770343DE-6332-D7F7-796D-B8C42BE59FE2}"/>
                      </a:ext>
                    </a:extLst>
                  </p:cNvPr>
                  <p:cNvSpPr txBox="1"/>
                  <p:nvPr/>
                </p:nvSpPr>
                <p:spPr>
                  <a:xfrm>
                    <a:off x="3146966" y="3409885"/>
                    <a:ext cx="1612278" cy="350497"/>
                  </a:xfrm>
                  <a:prstGeom prst="rect">
                    <a:avLst/>
                  </a:prstGeom>
                  <a:noFill/>
                  <a:ln w="381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1400" b="1" dirty="0">
                        <a:solidFill>
                          <a:srgbClr val="FF0000"/>
                        </a:solidFill>
                      </a:rPr>
                      <a:t>Lot Info</a:t>
                    </a:r>
                    <a:endParaRPr lang="en-IN" sz="1400" b="1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</p:grpSp>
          <p:pic>
            <p:nvPicPr>
              <p:cNvPr id="63" name="Picture 62">
                <a:extLst>
                  <a:ext uri="{FF2B5EF4-FFF2-40B4-BE49-F238E27FC236}">
                    <a16:creationId xmlns:a16="http://schemas.microsoft.com/office/drawing/2014/main" id="{D1C79F0D-DC8F-BA94-939C-7A4F12A354D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82184" t="17231" r="-1785" b="41665"/>
              <a:stretch/>
            </p:blipFill>
            <p:spPr>
              <a:xfrm>
                <a:off x="9404063" y="773230"/>
                <a:ext cx="2787937" cy="393208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</p:pic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CAD0E421-36CF-118E-B468-1C890254BE0C}"/>
                  </a:ext>
                </a:extLst>
              </p:cNvPr>
              <p:cNvSpPr txBox="1"/>
              <p:nvPr/>
            </p:nvSpPr>
            <p:spPr>
              <a:xfrm>
                <a:off x="2469279" y="908333"/>
                <a:ext cx="4446898" cy="406265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VCT Traceability Dashboard</a:t>
                </a:r>
                <a:endParaRPr lang="en-IN" dirty="0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305FCA5E-7405-D4F9-036A-D18BB4073CD2}"/>
                  </a:ext>
                </a:extLst>
              </p:cNvPr>
              <p:cNvSpPr txBox="1"/>
              <p:nvPr/>
            </p:nvSpPr>
            <p:spPr>
              <a:xfrm>
                <a:off x="2469279" y="1261322"/>
                <a:ext cx="2086589" cy="30777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>
                    <a:solidFill>
                      <a:srgbClr val="FF0000"/>
                    </a:solidFill>
                  </a:rPr>
                  <a:t>Mandatory fields  *</a:t>
                </a:r>
                <a:endParaRPr lang="en-IN" sz="1400" dirty="0">
                  <a:solidFill>
                    <a:srgbClr val="FF0000"/>
                  </a:solidFill>
                </a:endParaRPr>
              </a:p>
            </p:txBody>
          </p:sp>
          <p:pic>
            <p:nvPicPr>
              <p:cNvPr id="68" name="Picture 67">
                <a:extLst>
                  <a:ext uri="{FF2B5EF4-FFF2-40B4-BE49-F238E27FC236}">
                    <a16:creationId xmlns:a16="http://schemas.microsoft.com/office/drawing/2014/main" id="{389E11A3-F13B-B8B3-8470-298783847C6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r="85234" b="-13356"/>
              <a:stretch/>
            </p:blipFill>
            <p:spPr>
              <a:xfrm>
                <a:off x="0" y="97601"/>
                <a:ext cx="2729604" cy="580756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</p:pic>
          <p:pic>
            <p:nvPicPr>
              <p:cNvPr id="69" name="Picture 68">
                <a:extLst>
                  <a:ext uri="{FF2B5EF4-FFF2-40B4-BE49-F238E27FC236}">
                    <a16:creationId xmlns:a16="http://schemas.microsoft.com/office/drawing/2014/main" id="{8CA2E425-0315-23F9-EDC4-38D801A36CAC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16935" t="-18974"/>
              <a:stretch/>
            </p:blipFill>
            <p:spPr>
              <a:xfrm>
                <a:off x="2372928" y="-117983"/>
                <a:ext cx="9819072" cy="796340"/>
              </a:xfrm>
              <a:prstGeom prst="rect">
                <a:avLst/>
              </a:prstGeom>
              <a:ln w="38100">
                <a:solidFill>
                  <a:schemeClr val="tx1"/>
                </a:solidFill>
              </a:ln>
            </p:spPr>
          </p:pic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38EEEFE9-534A-1DE7-AF65-BF2C5F4D10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514448" y="1225295"/>
                <a:ext cx="9353987" cy="0"/>
              </a:xfrm>
              <a:prstGeom prst="line">
                <a:avLst/>
              </a:prstGeom>
              <a:ln w="38100"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2F4CDDB7-FC92-C2A8-BA22-D5A01B9903B9}"/>
                  </a:ext>
                </a:extLst>
              </p:cNvPr>
              <p:cNvSpPr txBox="1"/>
              <p:nvPr/>
            </p:nvSpPr>
            <p:spPr>
              <a:xfrm>
                <a:off x="5940789" y="5819809"/>
                <a:ext cx="3061574" cy="406265"/>
              </a:xfrm>
              <a:prstGeom prst="rect">
                <a:avLst/>
              </a:prstGeom>
              <a:noFill/>
              <a:ln w="38100">
                <a:solidFill>
                  <a:schemeClr val="bg1">
                    <a:lumMod val="6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 …………Search	</a:t>
                </a:r>
                <a:endParaRPr lang="en-IN" dirty="0"/>
              </a:p>
            </p:txBody>
          </p:sp>
        </p:grp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7B1EDDD4-A36C-4D08-1386-301FAD9900B8}"/>
                </a:ext>
              </a:extLst>
            </p:cNvPr>
            <p:cNvSpPr txBox="1"/>
            <p:nvPr/>
          </p:nvSpPr>
          <p:spPr>
            <a:xfrm>
              <a:off x="2849879" y="1603911"/>
              <a:ext cx="9353987" cy="710964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In, </a:t>
              </a:r>
              <a:r>
                <a:rPr lang="en-US" b="1" dirty="0">
                  <a:solidFill>
                    <a:srgbClr val="FF0000"/>
                  </a:solidFill>
                </a:rPr>
                <a:t>Lot Info </a:t>
              </a:r>
              <a:r>
                <a:rPr lang="en-US" dirty="0"/>
                <a:t>,in </a:t>
              </a:r>
              <a:r>
                <a:rPr lang="en-US" b="1" dirty="0">
                  <a:solidFill>
                    <a:srgbClr val="FF0000"/>
                  </a:solidFill>
                </a:rPr>
                <a:t>b. we can download report for any mode  selecting  date range </a:t>
              </a:r>
              <a:r>
                <a:rPr lang="en-US" dirty="0"/>
                <a:t>will used for the searching suspected serial number Line wise Using Particular LOT.  </a:t>
              </a:r>
              <a:endParaRPr lang="en-IN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82883C2-43B9-48F5-3760-EB466D6E549D}"/>
                </a:ext>
              </a:extLst>
            </p:cNvPr>
            <p:cNvSpPr txBox="1"/>
            <p:nvPr/>
          </p:nvSpPr>
          <p:spPr>
            <a:xfrm>
              <a:off x="7984177" y="2668819"/>
              <a:ext cx="3884258" cy="710964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 new row , </a:t>
              </a:r>
              <a:r>
                <a:rPr lang="en-US" b="1" dirty="0">
                  <a:solidFill>
                    <a:srgbClr val="FF0000"/>
                  </a:solidFill>
                </a:rPr>
                <a:t>Select line  *</a:t>
              </a:r>
              <a:r>
                <a:rPr lang="en-US" b="1" dirty="0"/>
                <a:t> </a:t>
              </a:r>
            </a:p>
            <a:p>
              <a:r>
                <a:rPr lang="en-US" dirty="0"/>
                <a:t>Select Line from Dropdown Menu.</a:t>
              </a:r>
              <a:endParaRPr lang="en-IN" dirty="0"/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C8AB9A84-D87D-170F-71AF-105278629AB5}"/>
                </a:ext>
              </a:extLst>
            </p:cNvPr>
            <p:cNvCxnSpPr/>
            <p:nvPr/>
          </p:nvCxnSpPr>
          <p:spPr>
            <a:xfrm flipH="1">
              <a:off x="7530823" y="2831037"/>
              <a:ext cx="435183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EB9980C-3D91-B746-F7BD-2A7521784395}"/>
                </a:ext>
              </a:extLst>
            </p:cNvPr>
            <p:cNvSpPr txBox="1"/>
            <p:nvPr/>
          </p:nvSpPr>
          <p:spPr>
            <a:xfrm>
              <a:off x="-36045" y="3840481"/>
              <a:ext cx="2408973" cy="6463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highlight>
                    <a:srgbClr val="FFFF00"/>
                  </a:highlight>
                </a:rPr>
                <a:t>After modification new  Navigation Side bar</a:t>
              </a:r>
              <a:endParaRPr lang="en-IN" dirty="0">
                <a:highlight>
                  <a:srgbClr val="FFFF00"/>
                </a:highlight>
              </a:endParaRPr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3BBC85D1-50BA-7992-35C1-5FF8EE573AD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84832" y="3185160"/>
              <a:ext cx="45720" cy="71628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8A50DC2-F95D-D5A5-28E6-8E5FC60A1038}"/>
                </a:ext>
              </a:extLst>
            </p:cNvPr>
            <p:cNvSpPr txBox="1"/>
            <p:nvPr/>
          </p:nvSpPr>
          <p:spPr>
            <a:xfrm>
              <a:off x="2016764" y="6203957"/>
              <a:ext cx="3331604" cy="406265"/>
            </a:xfrm>
            <a:prstGeom prst="rect">
              <a:avLst/>
            </a:prstGeom>
            <a:solidFill>
              <a:srgbClr val="FFFF00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 new Button ,</a:t>
              </a:r>
              <a:r>
                <a:rPr lang="en-US" b="1" dirty="0">
                  <a:solidFill>
                    <a:srgbClr val="FF0000"/>
                  </a:solidFill>
                </a:rPr>
                <a:t>Search*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C1E8767-DC7B-2524-F301-826D68D508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45328" y="6115049"/>
              <a:ext cx="593699" cy="3143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36B4945-1A09-B2D3-3B9C-073E30B45A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34169" y="5377971"/>
              <a:ext cx="593699" cy="314304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DCA50A7-7F13-5E6B-A9F3-3282FD9BC5E7}"/>
              </a:ext>
            </a:extLst>
          </p:cNvPr>
          <p:cNvCxnSpPr>
            <a:cxnSpLocks/>
          </p:cNvCxnSpPr>
          <p:nvPr/>
        </p:nvCxnSpPr>
        <p:spPr>
          <a:xfrm flipH="1" flipV="1">
            <a:off x="8170883" y="6062437"/>
            <a:ext cx="763618" cy="1848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2AFCE47-FB2A-5DBA-0A23-D4690FEDE610}"/>
              </a:ext>
            </a:extLst>
          </p:cNvPr>
          <p:cNvSpPr txBox="1"/>
          <p:nvPr/>
        </p:nvSpPr>
        <p:spPr>
          <a:xfrm>
            <a:off x="8625471" y="6251275"/>
            <a:ext cx="303951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Click on the search Button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7086C7-A713-4F8D-DFAA-66B5045D7B3E}"/>
              </a:ext>
            </a:extLst>
          </p:cNvPr>
          <p:cNvSpPr txBox="1"/>
          <p:nvPr/>
        </p:nvSpPr>
        <p:spPr>
          <a:xfrm>
            <a:off x="614831" y="190130"/>
            <a:ext cx="9178098" cy="400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/>
              <a:t>3. Add new row report download in </a:t>
            </a:r>
            <a:r>
              <a:rPr lang="en-US" sz="2000" b="1" dirty="0">
                <a:solidFill>
                  <a:srgbClr val="FF0000"/>
                </a:solidFill>
              </a:rPr>
              <a:t>Lot Info </a:t>
            </a:r>
            <a:r>
              <a:rPr lang="en-US" sz="2000" b="1" dirty="0"/>
              <a:t>in main Navigation side bar .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6882A92-8347-D30E-E20E-D23CFC75D0B2}"/>
              </a:ext>
            </a:extLst>
          </p:cNvPr>
          <p:cNvSpPr txBox="1"/>
          <p:nvPr/>
        </p:nvSpPr>
        <p:spPr>
          <a:xfrm>
            <a:off x="11487670" y="0"/>
            <a:ext cx="70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9/13</a:t>
            </a:r>
            <a:endParaRPr lang="en-I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66D6A9-683A-DB21-F7FE-B10CEFC71D6D}"/>
              </a:ext>
            </a:extLst>
          </p:cNvPr>
          <p:cNvSpPr/>
          <p:nvPr/>
        </p:nvSpPr>
        <p:spPr>
          <a:xfrm>
            <a:off x="701369" y="2611395"/>
            <a:ext cx="2705507" cy="13535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FF0000"/>
                </a:solidFill>
              </a:rPr>
              <a:t>a. </a:t>
            </a:r>
            <a:r>
              <a:rPr lang="en-US" sz="1400" b="1" dirty="0">
                <a:solidFill>
                  <a:schemeClr val="bg1">
                    <a:lumMod val="95000"/>
                  </a:schemeClr>
                </a:solidFill>
              </a:rPr>
              <a:t>Direct Lot  Info  </a:t>
            </a:r>
            <a:r>
              <a:rPr lang="en-US" sz="1400" b="1" dirty="0">
                <a:solidFill>
                  <a:schemeClr val="bg1"/>
                </a:solidFill>
              </a:rPr>
              <a:t>check</a:t>
            </a:r>
            <a:endParaRPr lang="en-IN" sz="1400" b="1" dirty="0">
              <a:solidFill>
                <a:schemeClr val="bg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71E4C54-CCA2-35F1-C5DD-3B90D034F6BA}"/>
              </a:ext>
            </a:extLst>
          </p:cNvPr>
          <p:cNvSpPr/>
          <p:nvPr/>
        </p:nvSpPr>
        <p:spPr>
          <a:xfrm>
            <a:off x="698024" y="2852185"/>
            <a:ext cx="2286767" cy="34648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rgbClr val="FF0000"/>
                </a:solidFill>
              </a:rPr>
              <a:t>b. </a:t>
            </a:r>
            <a:r>
              <a:rPr lang="en-US" sz="1600" b="1" dirty="0">
                <a:solidFill>
                  <a:schemeClr val="bg1"/>
                </a:solidFill>
              </a:rPr>
              <a:t>Lot </a:t>
            </a:r>
            <a:r>
              <a:rPr lang="en-US" sz="1400" b="1" dirty="0">
                <a:solidFill>
                  <a:schemeClr val="bg1">
                    <a:lumMod val="95000"/>
                  </a:schemeClr>
                </a:solidFill>
              </a:rPr>
              <a:t>Report Download  </a:t>
            </a:r>
            <a:endParaRPr lang="en-IN" sz="1400" b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3409A117-4C31-1344-0E24-9CF176E417AB}"/>
              </a:ext>
            </a:extLst>
          </p:cNvPr>
          <p:cNvSpPr/>
          <p:nvPr/>
        </p:nvSpPr>
        <p:spPr>
          <a:xfrm rot="19902774">
            <a:off x="2399541" y="2713624"/>
            <a:ext cx="932614" cy="166586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4515D10-2BB5-F5C2-EA29-2268CDE229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1294" y="4980534"/>
            <a:ext cx="7011378" cy="40010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71CA674-65C1-3832-23E9-264F1BA69ABC}"/>
              </a:ext>
            </a:extLst>
          </p:cNvPr>
          <p:cNvSpPr txBox="1"/>
          <p:nvPr/>
        </p:nvSpPr>
        <p:spPr>
          <a:xfrm>
            <a:off x="683854" y="5754730"/>
            <a:ext cx="3028731" cy="369332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from date</a:t>
            </a:r>
            <a:r>
              <a:rPr lang="en-US" b="1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BDF393-50B3-E280-5A95-B7501B8B3A48}"/>
              </a:ext>
            </a:extLst>
          </p:cNvPr>
          <p:cNvSpPr txBox="1"/>
          <p:nvPr/>
        </p:nvSpPr>
        <p:spPr>
          <a:xfrm>
            <a:off x="8953043" y="5619033"/>
            <a:ext cx="1678345" cy="369332"/>
          </a:xfrm>
          <a:prstGeom prst="rect">
            <a:avLst/>
          </a:prstGeom>
          <a:solidFill>
            <a:srgbClr val="FFFF00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Select to date</a:t>
            </a:r>
            <a:r>
              <a:rPr lang="en-US" b="1" dirty="0">
                <a:solidFill>
                  <a:srgbClr val="FF0000"/>
                </a:solidFill>
              </a:rPr>
              <a:t>*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2936C3D8-386A-BB45-1CB9-3D7FE290B8BF}"/>
              </a:ext>
            </a:extLst>
          </p:cNvPr>
          <p:cNvSpPr/>
          <p:nvPr/>
        </p:nvSpPr>
        <p:spPr>
          <a:xfrm rot="13629322">
            <a:off x="9843986" y="5302518"/>
            <a:ext cx="602485" cy="22404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56A88B37-10D5-DC4B-98FF-462B4AC26235}"/>
              </a:ext>
            </a:extLst>
          </p:cNvPr>
          <p:cNvSpPr/>
          <p:nvPr/>
        </p:nvSpPr>
        <p:spPr>
          <a:xfrm>
            <a:off x="1912840" y="4895614"/>
            <a:ext cx="7815034" cy="484183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DCA53C4-BE16-D74C-8FC4-5F90A75AF67D}"/>
              </a:ext>
            </a:extLst>
          </p:cNvPr>
          <p:cNvSpPr/>
          <p:nvPr/>
        </p:nvSpPr>
        <p:spPr>
          <a:xfrm>
            <a:off x="592925" y="2909190"/>
            <a:ext cx="1931776" cy="256805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08390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859</Words>
  <Application>Microsoft Office PowerPoint</Application>
  <PresentationFormat>Widescreen</PresentationFormat>
  <Paragraphs>190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Shekhar Suman (DNHA)</dc:creator>
  <cp:lastModifiedBy>Shekhar Suman (DNHA)</cp:lastModifiedBy>
  <cp:revision>3</cp:revision>
  <dcterms:created xsi:type="dcterms:W3CDTF">2024-08-29T08:25:14Z</dcterms:created>
  <dcterms:modified xsi:type="dcterms:W3CDTF">2024-08-29T08:50:32Z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6add209e-37c4-4e15-ab1b-f9befe71def1_Enabled">
    <vt:lpwstr>true</vt:lpwstr>
  </property>
  <property fmtid="{D5CDD505-2E9C-101B-9397-08002B2CF9AE}" pid="3" name="MSIP_Label_6add209e-37c4-4e15-ab1b-f9befe71def1_SetDate">
    <vt:lpwstr>2024-08-29T08:25:44Z</vt:lpwstr>
  </property>
  <property fmtid="{D5CDD505-2E9C-101B-9397-08002B2CF9AE}" pid="4" name="MSIP_Label_6add209e-37c4-4e15-ab1b-f9befe71def1_Method">
    <vt:lpwstr>Standard</vt:lpwstr>
  </property>
  <property fmtid="{D5CDD505-2E9C-101B-9397-08002B2CF9AE}" pid="5" name="MSIP_Label_6add209e-37c4-4e15-ab1b-f9befe71def1_Name">
    <vt:lpwstr>G_MIP_Confidential_Exception</vt:lpwstr>
  </property>
  <property fmtid="{D5CDD505-2E9C-101B-9397-08002B2CF9AE}" pid="6" name="MSIP_Label_6add209e-37c4-4e15-ab1b-f9befe71def1_SiteId">
    <vt:lpwstr>69405920-b673-4f7c-8845-e124e9d08af2</vt:lpwstr>
  </property>
  <property fmtid="{D5CDD505-2E9C-101B-9397-08002B2CF9AE}" pid="7" name="MSIP_Label_6add209e-37c4-4e15-ab1b-f9befe71def1_ActionId">
    <vt:lpwstr>d8ce67f0-6635-4b5e-8f44-0581b657ebef</vt:lpwstr>
  </property>
  <property fmtid="{D5CDD505-2E9C-101B-9397-08002B2CF9AE}" pid="8" name="MSIP_Label_6add209e-37c4-4e15-ab1b-f9befe71def1_ContentBits">
    <vt:lpwstr>0</vt:lpwstr>
  </property>
</Properties>
</file>