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58" r:id="rId13"/>
    <p:sldId id="262" r:id="rId14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CD96D-E5E1-45EB-958B-FCFA1BAB76CE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19"/>
            <a:ext cx="543814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2FF0-39C7-4899-B1FE-F363504B8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6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2FF0-39C7-4899-B1FE-F363504B856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74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2FF0-39C7-4899-B1FE-F363504B856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1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2FF0-39C7-4899-B1FE-F363504B856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8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2FF0-39C7-4899-B1FE-F363504B856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0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2FF0-39C7-4899-B1FE-F363504B856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7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2FF0-39C7-4899-B1FE-F363504B856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5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2FF0-39C7-4899-B1FE-F363504B856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2FF0-39C7-4899-B1FE-F363504B856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5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2FF0-39C7-4899-B1FE-F363504B856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60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D2FF0-39C7-4899-B1FE-F363504B856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94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6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0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8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0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4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3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8629A-43A9-4FA3-A51E-29516541447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33B87-375B-4D9C-86F5-9595DAB14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6" y="572388"/>
            <a:ext cx="3181350" cy="230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ction Button: Home 4">
            <a:hlinkClick r:id="" action="ppaction://hlinkshowjump?jump=firstslide" highlightClick="1"/>
          </p:cNvPr>
          <p:cNvSpPr/>
          <p:nvPr/>
        </p:nvSpPr>
        <p:spPr>
          <a:xfrm>
            <a:off x="4495667" y="4330181"/>
            <a:ext cx="213850" cy="240373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42926" y="543813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9750" y="1100493"/>
            <a:ext cx="174419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Child part Lot Entry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09749" y="1553463"/>
            <a:ext cx="1744193" cy="353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Master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926" y="331034"/>
            <a:ext cx="3193454" cy="215444"/>
          </a:xfrm>
          <a:prstGeom prst="rect">
            <a:avLst/>
          </a:prstGeom>
          <a:noFill/>
        </p:spPr>
        <p:txBody>
          <a:bodyPr wrap="square" lIns="0" tIns="0" rIns="36000" bIns="0" rtlCol="0" anchor="ctr" anchorCtr="0">
            <a:spAutoFit/>
          </a:bodyPr>
          <a:lstStyle/>
          <a:p>
            <a:r>
              <a:rPr lang="en-US" sz="1400" dirty="0"/>
              <a:t>Application opening screen @ Washing mc</a:t>
            </a:r>
            <a:endParaRPr lang="en-IN" sz="14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233832" y="1619731"/>
            <a:ext cx="1495602" cy="549177"/>
          </a:xfrm>
          <a:prstGeom prst="wedgeRoundRectCallout">
            <a:avLst>
              <a:gd name="adj1" fmla="val 72571"/>
              <a:gd name="adj2" fmla="val -315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To add/edit model number, name and child number, name.</a:t>
            </a:r>
          </a:p>
          <a:p>
            <a:pPr algn="ctr"/>
            <a:r>
              <a:rPr lang="en-US" sz="900" i="1" dirty="0">
                <a:solidFill>
                  <a:schemeClr val="tx1"/>
                </a:solidFill>
              </a:rPr>
              <a:t>To access this credential login id need</a:t>
            </a:r>
            <a:endParaRPr lang="en-IN" sz="900" i="1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238125" y="969890"/>
            <a:ext cx="1278927" cy="435403"/>
          </a:xfrm>
          <a:prstGeom prst="wedgeRoundRectCallout">
            <a:avLst>
              <a:gd name="adj1" fmla="val 78616"/>
              <a:gd name="adj2" fmla="val 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For entry lot no., click on this </a:t>
            </a:r>
            <a:endParaRPr lang="en-IN" sz="900" i="1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462554" y="1169174"/>
            <a:ext cx="997642" cy="236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ight Arrow 33"/>
          <p:cNvSpPr/>
          <p:nvPr/>
        </p:nvSpPr>
        <p:spPr>
          <a:xfrm rot="5400000">
            <a:off x="5684238" y="3178987"/>
            <a:ext cx="830400" cy="374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ounded Rectangular Callout 42"/>
          <p:cNvSpPr/>
          <p:nvPr/>
        </p:nvSpPr>
        <p:spPr>
          <a:xfrm>
            <a:off x="7664459" y="1345595"/>
            <a:ext cx="1479541" cy="435403"/>
          </a:xfrm>
          <a:prstGeom prst="wedgeRoundRectCallout">
            <a:avLst>
              <a:gd name="adj1" fmla="val -69315"/>
              <a:gd name="adj2" fmla="val -179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There must be provision of change model name, number in modification section</a:t>
            </a:r>
            <a:endParaRPr lang="en-IN" sz="900" i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60196" y="3887088"/>
            <a:ext cx="3181350" cy="2305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4460196" y="386558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28583" y="4635353"/>
            <a:ext cx="98483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Name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Number</a:t>
            </a:r>
            <a:endParaRPr lang="en-IN" sz="800" i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606845" y="4635353"/>
            <a:ext cx="98483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Name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Number</a:t>
            </a:r>
            <a:endParaRPr lang="en-IN" sz="800" i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36922" y="4642927"/>
            <a:ext cx="98483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Name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Number</a:t>
            </a:r>
            <a:endParaRPr lang="en-IN" sz="800" i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28583" y="5053567"/>
            <a:ext cx="98483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Name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Number</a:t>
            </a:r>
            <a:endParaRPr lang="en-IN" sz="800" i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06845" y="5053567"/>
            <a:ext cx="98483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Name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Number</a:t>
            </a:r>
            <a:endParaRPr lang="en-IN" sz="800" i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36922" y="5061141"/>
            <a:ext cx="98483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Name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Number</a:t>
            </a:r>
            <a:endParaRPr lang="en-IN" sz="800" i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28583" y="5464207"/>
            <a:ext cx="98483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Name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Number</a:t>
            </a:r>
            <a:endParaRPr lang="en-IN" sz="8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06845" y="5464207"/>
            <a:ext cx="98483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Name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Number</a:t>
            </a:r>
            <a:endParaRPr lang="en-IN" sz="800" i="1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36922" y="5471781"/>
            <a:ext cx="984834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Name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</a:rPr>
              <a:t>Child part Number</a:t>
            </a:r>
            <a:endParaRPr lang="en-IN" sz="800" i="1" dirty="0">
              <a:solidFill>
                <a:schemeClr val="tx1"/>
              </a:solidFill>
            </a:endParaRPr>
          </a:p>
        </p:txBody>
      </p:sp>
      <p:sp>
        <p:nvSpPr>
          <p:cNvPr id="65" name="Rounded Rectangular Callout 64"/>
          <p:cNvSpPr/>
          <p:nvPr/>
        </p:nvSpPr>
        <p:spPr>
          <a:xfrm>
            <a:off x="7553255" y="4330181"/>
            <a:ext cx="1479541" cy="689319"/>
          </a:xfrm>
          <a:prstGeom prst="wedgeRoundRectCallout">
            <a:avLst>
              <a:gd name="adj1" fmla="val -56439"/>
              <a:gd name="adj2" fmla="val 699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For each model related all child parts display in this page .(refer DNHA part matrix)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48572" y="4307098"/>
            <a:ext cx="10070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u="sng" dirty="0"/>
              <a:t>Model number</a:t>
            </a:r>
            <a:endParaRPr lang="en-IN" sz="1050" b="1" i="1" u="sng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3076961" y="3985521"/>
            <a:ext cx="902447" cy="689319"/>
          </a:xfrm>
          <a:prstGeom prst="wedgeRoundRectCallout">
            <a:avLst>
              <a:gd name="adj1" fmla="val 112382"/>
              <a:gd name="adj2" fmla="val 147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This button is jump to Model name display  Home screen </a:t>
            </a:r>
          </a:p>
        </p:txBody>
      </p:sp>
      <p:sp>
        <p:nvSpPr>
          <p:cNvPr id="68" name="Rounded Rectangular Callout 67"/>
          <p:cNvSpPr/>
          <p:nvPr/>
        </p:nvSpPr>
        <p:spPr>
          <a:xfrm>
            <a:off x="7841801" y="2699095"/>
            <a:ext cx="902447" cy="689319"/>
          </a:xfrm>
          <a:prstGeom prst="wedgeRoundRectCallout">
            <a:avLst>
              <a:gd name="adj1" fmla="val -88156"/>
              <a:gd name="adj2" fmla="val -419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This button is jump to previous page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3462554" y="6235168"/>
            <a:ext cx="4379247" cy="523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on respective child part tab for entering lot no. entry (Next page explain)</a:t>
            </a:r>
            <a:endParaRPr lang="en-IN" sz="1600" dirty="0"/>
          </a:p>
        </p:txBody>
      </p:sp>
      <p:sp>
        <p:nvSpPr>
          <p:cNvPr id="71" name="Rounded Rectangular Callout 70"/>
          <p:cNvSpPr/>
          <p:nvPr/>
        </p:nvSpPr>
        <p:spPr>
          <a:xfrm>
            <a:off x="5021000" y="58329"/>
            <a:ext cx="1856018" cy="344660"/>
          </a:xfrm>
          <a:prstGeom prst="wedgeRoundRectCallout">
            <a:avLst>
              <a:gd name="adj1" fmla="val 1014"/>
              <a:gd name="adj2" fmla="val 976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i="1" dirty="0">
                <a:solidFill>
                  <a:schemeClr val="tx1"/>
                </a:solidFill>
              </a:rPr>
              <a:t>This will be Home screen</a:t>
            </a:r>
          </a:p>
        </p:txBody>
      </p:sp>
      <p:sp>
        <p:nvSpPr>
          <p:cNvPr id="72" name="Action Button: Home 71">
            <a:hlinkClick r:id="" action="ppaction://hlinkshowjump?jump=firstslide" highlightClick="1"/>
          </p:cNvPr>
          <p:cNvSpPr/>
          <p:nvPr/>
        </p:nvSpPr>
        <p:spPr>
          <a:xfrm>
            <a:off x="6636922" y="99137"/>
            <a:ext cx="213850" cy="240373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TextBox 74"/>
          <p:cNvSpPr txBox="1"/>
          <p:nvPr/>
        </p:nvSpPr>
        <p:spPr>
          <a:xfrm>
            <a:off x="1768523" y="645534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Lot Entry Application</a:t>
            </a:r>
            <a:endParaRPr lang="en-IN" sz="1050" b="1" u="sng" dirty="0"/>
          </a:p>
        </p:txBody>
      </p:sp>
      <p:sp>
        <p:nvSpPr>
          <p:cNvPr id="77" name="TextBox 76"/>
          <p:cNvSpPr txBox="1"/>
          <p:nvPr/>
        </p:nvSpPr>
        <p:spPr>
          <a:xfrm>
            <a:off x="5494632" y="3970168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Lot Entry Application</a:t>
            </a:r>
            <a:endParaRPr lang="en-IN" sz="1050" b="1" u="sng" dirty="0"/>
          </a:p>
        </p:txBody>
      </p:sp>
      <p:grpSp>
        <p:nvGrpSpPr>
          <p:cNvPr id="46" name="Group 45"/>
          <p:cNvGrpSpPr/>
          <p:nvPr/>
        </p:nvGrpSpPr>
        <p:grpSpPr>
          <a:xfrm>
            <a:off x="7211692" y="2551919"/>
            <a:ext cx="341563" cy="354795"/>
            <a:chOff x="7780903" y="5177966"/>
            <a:chExt cx="452368" cy="479137"/>
          </a:xfrm>
        </p:grpSpPr>
        <p:sp>
          <p:nvSpPr>
            <p:cNvPr id="48" name="Action Button: Return 47">
              <a:hlinkClick r:id="" action="ppaction://noaction" highlightClick="1"/>
            </p:cNvPr>
            <p:cNvSpPr/>
            <p:nvPr/>
          </p:nvSpPr>
          <p:spPr>
            <a:xfrm>
              <a:off x="7896224" y="5177966"/>
              <a:ext cx="322647" cy="301750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80903" y="5395494"/>
              <a:ext cx="452368" cy="261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</a:t>
              </a:r>
              <a:endParaRPr lang="en-IN" sz="11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4460196" y="572388"/>
            <a:ext cx="3181350" cy="2378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4460196" y="55088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603883" y="1100493"/>
            <a:ext cx="897834" cy="304800"/>
          </a:xfrm>
          <a:prstGeom prst="rect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KB-IN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HA229800-1200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47674" y="1100493"/>
            <a:ext cx="897834" cy="304800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KC-IN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HA229800-3240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56712" y="1100493"/>
            <a:ext cx="897834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KC-EX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 HA229800-3250</a:t>
            </a:r>
            <a:endParaRPr lang="en-IN" sz="9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602592" y="1628598"/>
            <a:ext cx="897834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KC-EX(Export)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 HA229800-4630</a:t>
            </a:r>
            <a:endParaRPr lang="en-IN" sz="900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46383" y="1628598"/>
            <a:ext cx="89783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TNGA-IN(70°) HA229800-4590</a:t>
            </a:r>
            <a:endParaRPr lang="en-IN" sz="900" b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655421" y="1628598"/>
            <a:ext cx="897834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TNGA-IN(45°) HA229800-4580</a:t>
            </a:r>
            <a:endParaRPr lang="en-IN" sz="9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602592" y="2156703"/>
            <a:ext cx="897834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TNGA-EX HA229800-4600</a:t>
            </a:r>
            <a:endParaRPr lang="en-IN" sz="9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646383" y="2156703"/>
            <a:ext cx="897834" cy="304800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ZE-EX(Export)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HA229800-4640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655421" y="2156703"/>
            <a:ext cx="897834" cy="304800"/>
          </a:xfrm>
          <a:prstGeom prst="rect">
            <a:avLst/>
          </a:prstGeom>
          <a:solidFill>
            <a:srgbClr val="C9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ZE-EX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HA229800-4670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94632" y="645534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Lot Entry Application</a:t>
            </a:r>
            <a:endParaRPr lang="en-IN" sz="1050" b="1" u="sng" dirty="0"/>
          </a:p>
        </p:txBody>
      </p:sp>
      <p:sp>
        <p:nvSpPr>
          <p:cNvPr id="2" name="Action Button: Forward or Next 1">
            <a:hlinkClick r:id="rId3" action="ppaction://hlinksldjump" highlightClick="1"/>
          </p:cNvPr>
          <p:cNvSpPr/>
          <p:nvPr/>
        </p:nvSpPr>
        <p:spPr>
          <a:xfrm>
            <a:off x="3209925" y="1628598"/>
            <a:ext cx="252629" cy="1524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525" y="629538"/>
            <a:ext cx="7496176" cy="4275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1525" y="60803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921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 229871-2670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0" y="1059088"/>
            <a:ext cx="340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ZE-EX(Export) HA229800-4640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7263" y="674768"/>
            <a:ext cx="21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Lot Entry Application</a:t>
            </a:r>
            <a:endParaRPr lang="en-IN" b="1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771525" y="92735"/>
            <a:ext cx="35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wise child part name list</a:t>
            </a:r>
            <a:endParaRPr lang="en-IN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3232973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HA229861-4472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5921" y="217786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Rear Plate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HA229876-0471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85921" y="422888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229863-1690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80025" y="421924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Bolt 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229827-0860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13923" y="421924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229867-0550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78475" y="345611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Chip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229884-0280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06477" y="345611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GN229885-0200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1525" y="1095499"/>
            <a:ext cx="605602" cy="534951"/>
            <a:chOff x="771525" y="1095499"/>
            <a:chExt cx="605602" cy="534951"/>
          </a:xfrm>
        </p:grpSpPr>
        <p:sp>
          <p:nvSpPr>
            <p:cNvPr id="4" name="Action Button: Home 3">
              <a:hlinkClick r:id="" action="ppaction://hlinkshowjump?jump=firstslide" highlightClick="1"/>
            </p:cNvPr>
            <p:cNvSpPr/>
            <p:nvPr/>
          </p:nvSpPr>
          <p:spPr>
            <a:xfrm>
              <a:off x="885921" y="1095499"/>
              <a:ext cx="374104" cy="325011"/>
            </a:xfrm>
            <a:prstGeom prst="actionButtonHo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1525" y="1368840"/>
              <a:ext cx="605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Home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885921" y="284663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229873-0610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32973" y="218586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Plate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JK229882-1110</a:t>
            </a:r>
          </a:p>
        </p:txBody>
      </p:sp>
    </p:spTree>
    <p:extLst>
      <p:ext uri="{BB962C8B-B14F-4D97-AF65-F5344CB8AC3E}">
        <p14:creationId xmlns:p14="http://schemas.microsoft.com/office/powerpoint/2010/main" val="222851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525" y="629538"/>
            <a:ext cx="7496176" cy="4275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1525" y="60803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921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 229871-2670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0" y="1059088"/>
            <a:ext cx="340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ZE-EX HA229800-4670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7263" y="674768"/>
            <a:ext cx="21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Lot Entry Application</a:t>
            </a:r>
            <a:endParaRPr lang="en-IN" b="1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771525" y="92735"/>
            <a:ext cx="35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wise child part name list</a:t>
            </a:r>
            <a:endParaRPr lang="en-IN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3232973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HA229861-4472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5921" y="217786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Rear Plate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HA229876-0471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85921" y="422888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229863-1690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80025" y="421924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Bolt 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229827-0860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13923" y="421924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229867-0550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78475" y="345611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Chip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229884-0280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06477" y="345611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GN229885-0200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1525" y="1095499"/>
            <a:ext cx="605602" cy="534951"/>
            <a:chOff x="771525" y="1095499"/>
            <a:chExt cx="605602" cy="534951"/>
          </a:xfrm>
        </p:grpSpPr>
        <p:sp>
          <p:nvSpPr>
            <p:cNvPr id="4" name="Action Button: Home 3">
              <a:hlinkClick r:id="" action="ppaction://hlinkshowjump?jump=firstslide" highlightClick="1"/>
            </p:cNvPr>
            <p:cNvSpPr/>
            <p:nvPr/>
          </p:nvSpPr>
          <p:spPr>
            <a:xfrm>
              <a:off x="885921" y="1095499"/>
              <a:ext cx="374104" cy="325011"/>
            </a:xfrm>
            <a:prstGeom prst="actionButtonHo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1525" y="1368840"/>
              <a:ext cx="605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Home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885921" y="284663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229873-0610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32973" y="218586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Plate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JK229882-1110</a:t>
            </a:r>
          </a:p>
        </p:txBody>
      </p:sp>
    </p:spTree>
    <p:extLst>
      <p:ext uri="{BB962C8B-B14F-4D97-AF65-F5344CB8AC3E}">
        <p14:creationId xmlns:p14="http://schemas.microsoft.com/office/powerpoint/2010/main" val="253589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860" y="350857"/>
            <a:ext cx="7901240" cy="527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12077" y="350857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3518" y="1262418"/>
            <a:ext cx="1891182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New Model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3518" y="1765675"/>
            <a:ext cx="1891182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New Child Part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3518" y="2312695"/>
            <a:ext cx="1891182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Shift Time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3518" y="3546684"/>
            <a:ext cx="1891182" cy="384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(Manage password)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23518" y="2908404"/>
            <a:ext cx="1891182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Lot Number &amp; Quantity 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7483" y="447037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Lot Entry Application</a:t>
            </a:r>
            <a:endParaRPr lang="en-IN" sz="1050" b="1" u="sng" dirty="0"/>
          </a:p>
        </p:txBody>
      </p:sp>
      <p:sp>
        <p:nvSpPr>
          <p:cNvPr id="16" name="Action Button: Return 15">
            <a:hlinkClick r:id="rId2" action="ppaction://hlinksldjump" highlightClick="1"/>
          </p:cNvPr>
          <p:cNvSpPr/>
          <p:nvPr/>
        </p:nvSpPr>
        <p:spPr>
          <a:xfrm>
            <a:off x="7896224" y="5177966"/>
            <a:ext cx="322647" cy="30175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7831363" y="5434084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Back</a:t>
            </a:r>
            <a:endParaRPr lang="en-IN" sz="1100" dirty="0"/>
          </a:p>
        </p:txBody>
      </p:sp>
      <p:sp>
        <p:nvSpPr>
          <p:cNvPr id="18" name="Rectangle 17"/>
          <p:cNvSpPr/>
          <p:nvPr/>
        </p:nvSpPr>
        <p:spPr>
          <a:xfrm>
            <a:off x="518860" y="67551"/>
            <a:ext cx="1744193" cy="283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Master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74" y="228600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specifications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19174" y="131445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Washing Machine PC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229224" y="1314450"/>
            <a:ext cx="296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Machine Laptop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47387" y="5495925"/>
            <a:ext cx="775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having these spec, SATO have to design app and system according to this.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4" y="1785440"/>
            <a:ext cx="3038474" cy="30344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1" y="1838278"/>
            <a:ext cx="4042185" cy="298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690879" y="835404"/>
            <a:ext cx="309245" cy="292798"/>
          </a:xfrm>
          <a:prstGeom prst="actionButtonHo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18859" y="350857"/>
            <a:ext cx="8210969" cy="5278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12077" y="350857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45772" y="1692072"/>
            <a:ext cx="1548216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6157" y="727887"/>
            <a:ext cx="1574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/>
              <a:t>Model number-no.</a:t>
            </a:r>
            <a:endParaRPr lang="en-IN" sz="1400" b="1" i="1" u="sng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8860" y="3514725"/>
            <a:ext cx="7901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56153"/>
              </p:ext>
            </p:extLst>
          </p:nvPr>
        </p:nvGraphicFramePr>
        <p:xfrm>
          <a:off x="518859" y="3521380"/>
          <a:ext cx="8210970" cy="93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938">
                  <a:extLst>
                    <a:ext uri="{9D8B030D-6E8A-4147-A177-3AD203B41FA5}">
                      <a16:colId xmlns:a16="http://schemas.microsoft.com/office/drawing/2014/main" val="48012651"/>
                    </a:ext>
                  </a:extLst>
                </a:gridCol>
                <a:gridCol w="641938">
                  <a:extLst>
                    <a:ext uri="{9D8B030D-6E8A-4147-A177-3AD203B41FA5}">
                      <a16:colId xmlns:a16="http://schemas.microsoft.com/office/drawing/2014/main" val="2030244577"/>
                    </a:ext>
                  </a:extLst>
                </a:gridCol>
                <a:gridCol w="641938">
                  <a:extLst>
                    <a:ext uri="{9D8B030D-6E8A-4147-A177-3AD203B41FA5}">
                      <a16:colId xmlns:a16="http://schemas.microsoft.com/office/drawing/2014/main" val="3517149813"/>
                    </a:ext>
                  </a:extLst>
                </a:gridCol>
                <a:gridCol w="641938">
                  <a:extLst>
                    <a:ext uri="{9D8B030D-6E8A-4147-A177-3AD203B41FA5}">
                      <a16:colId xmlns:a16="http://schemas.microsoft.com/office/drawing/2014/main" val="1785722360"/>
                    </a:ext>
                  </a:extLst>
                </a:gridCol>
                <a:gridCol w="1034025">
                  <a:extLst>
                    <a:ext uri="{9D8B030D-6E8A-4147-A177-3AD203B41FA5}">
                      <a16:colId xmlns:a16="http://schemas.microsoft.com/office/drawing/2014/main" val="2938660647"/>
                    </a:ext>
                  </a:extLst>
                </a:gridCol>
                <a:gridCol w="715258">
                  <a:extLst>
                    <a:ext uri="{9D8B030D-6E8A-4147-A177-3AD203B41FA5}">
                      <a16:colId xmlns:a16="http://schemas.microsoft.com/office/drawing/2014/main" val="1309382908"/>
                    </a:ext>
                  </a:extLst>
                </a:gridCol>
                <a:gridCol w="1029263">
                  <a:extLst>
                    <a:ext uri="{9D8B030D-6E8A-4147-A177-3AD203B41FA5}">
                      <a16:colId xmlns:a16="http://schemas.microsoft.com/office/drawing/2014/main" val="539175591"/>
                    </a:ext>
                  </a:extLst>
                </a:gridCol>
                <a:gridCol w="780580">
                  <a:extLst>
                    <a:ext uri="{9D8B030D-6E8A-4147-A177-3AD203B41FA5}">
                      <a16:colId xmlns:a16="http://schemas.microsoft.com/office/drawing/2014/main" val="809240971"/>
                    </a:ext>
                  </a:extLst>
                </a:gridCol>
                <a:gridCol w="647139">
                  <a:extLst>
                    <a:ext uri="{9D8B030D-6E8A-4147-A177-3AD203B41FA5}">
                      <a16:colId xmlns:a16="http://schemas.microsoft.com/office/drawing/2014/main" val="2468066508"/>
                    </a:ext>
                  </a:extLst>
                </a:gridCol>
                <a:gridCol w="810188">
                  <a:extLst>
                    <a:ext uri="{9D8B030D-6E8A-4147-A177-3AD203B41FA5}">
                      <a16:colId xmlns:a16="http://schemas.microsoft.com/office/drawing/2014/main" val="3950852354"/>
                    </a:ext>
                  </a:extLst>
                </a:gridCol>
                <a:gridCol w="626765">
                  <a:extLst>
                    <a:ext uri="{9D8B030D-6E8A-4147-A177-3AD203B41FA5}">
                      <a16:colId xmlns:a16="http://schemas.microsoft.com/office/drawing/2014/main" val="2368260634"/>
                    </a:ext>
                  </a:extLst>
                </a:gridCol>
              </a:tblGrid>
              <a:tr h="3846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Shift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TM name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TL 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Name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Model name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Model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No.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Child Part Name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Child Part No.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Lot Entry Date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Lot Entry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Time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Lot no.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Lot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Qty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034308"/>
                  </a:ext>
                </a:extLst>
              </a:tr>
              <a:tr h="2659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Anil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Amit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KB-IN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HA229800-1200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Rotor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HA229861-2410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20-06-2023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17:36:23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S004817704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592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Anil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Amit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KC-IN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HA229800-3240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Rotor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HA229861-2440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20-06-2023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18:06:23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S004816747</a:t>
                      </a: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  <a:endParaRPr lang="en-IN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02661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252510" y="1692072"/>
            <a:ext cx="154821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Lot Number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52510" y="2285901"/>
            <a:ext cx="154821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Lot Quantity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45771" y="2285901"/>
            <a:ext cx="1548216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502496" y="1692072"/>
            <a:ext cx="1548216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69873" y="1701597"/>
            <a:ext cx="154821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TM Name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69873" y="2583314"/>
            <a:ext cx="154821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Shift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91742" y="2573789"/>
            <a:ext cx="1548216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1155570" y="3020970"/>
            <a:ext cx="1535002" cy="508372"/>
          </a:xfrm>
          <a:prstGeom prst="wedgeRoundRectCallout">
            <a:avLst>
              <a:gd name="adj1" fmla="val 68386"/>
              <a:gd name="adj2" fmla="val -1030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Auto come as per PC time. 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Data picked from entered in modification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004151" y="5257849"/>
            <a:ext cx="850199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3629025" y="5772673"/>
            <a:ext cx="1800225" cy="689319"/>
          </a:xfrm>
          <a:prstGeom prst="wedgeRoundRectCallout">
            <a:avLst>
              <a:gd name="adj1" fmla="val 30155"/>
              <a:gd name="adj2" fmla="val -847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For export  lot data manually,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New dialogue box open in which From &amp; To date shall be entered.</a:t>
            </a:r>
          </a:p>
        </p:txBody>
      </p:sp>
      <p:sp>
        <p:nvSpPr>
          <p:cNvPr id="41" name="Bent-Up Arrow 40"/>
          <p:cNvSpPr/>
          <p:nvPr/>
        </p:nvSpPr>
        <p:spPr>
          <a:xfrm rot="16200000" flipH="1">
            <a:off x="7609945" y="1712460"/>
            <a:ext cx="252642" cy="2437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Bent-Up Arrow 41"/>
          <p:cNvSpPr/>
          <p:nvPr/>
        </p:nvSpPr>
        <p:spPr>
          <a:xfrm rot="16200000" flipH="1">
            <a:off x="7513585" y="2287607"/>
            <a:ext cx="252642" cy="2437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ounded Rectangular Callout 42"/>
          <p:cNvSpPr/>
          <p:nvPr/>
        </p:nvSpPr>
        <p:spPr>
          <a:xfrm>
            <a:off x="6485181" y="2804364"/>
            <a:ext cx="2318090" cy="554871"/>
          </a:xfrm>
          <a:prstGeom prst="wedgeRoundRectCallout">
            <a:avLst>
              <a:gd name="adj1" fmla="val 11629"/>
              <a:gd name="adj2" fmla="val -984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i="1" dirty="0">
                <a:solidFill>
                  <a:schemeClr val="tx1"/>
                </a:solidFill>
              </a:rPr>
              <a:t>Press Enter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After pressing </a:t>
            </a:r>
            <a:r>
              <a:rPr lang="en-US" sz="1000" i="1" dirty="0" err="1">
                <a:solidFill>
                  <a:schemeClr val="tx1"/>
                </a:solidFill>
              </a:rPr>
              <a:t>enter,new</a:t>
            </a:r>
            <a:r>
              <a:rPr lang="en-US" sz="1000" i="1" dirty="0">
                <a:solidFill>
                  <a:schemeClr val="tx1"/>
                </a:solidFill>
              </a:rPr>
              <a:t> row will be displayed at top (latest entered lot info must display at first and follow time)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7871975" y="1959499"/>
            <a:ext cx="658334" cy="266655"/>
          </a:xfrm>
          <a:prstGeom prst="wedgeRoundRectCallout">
            <a:avLst>
              <a:gd name="adj1" fmla="val -65356"/>
              <a:gd name="adj2" fmla="val -969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Press Enter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977463" y="5257849"/>
            <a:ext cx="1535591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 Lot Entry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5646068" y="5875499"/>
            <a:ext cx="3476625" cy="689319"/>
          </a:xfrm>
          <a:prstGeom prst="wedgeRoundRectCallout">
            <a:avLst>
              <a:gd name="adj1" fmla="val -19434"/>
              <a:gd name="adj2" fmla="val -972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Select related row &amp; press this button to Edit.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</a:rPr>
              <a:t>Editable content </a:t>
            </a:r>
            <a:r>
              <a:rPr lang="en-US" sz="1400" i="1" dirty="0">
                <a:solidFill>
                  <a:schemeClr val="tx1"/>
                </a:solidFill>
                <a:sym typeface="Wingdings" panose="05000000000000000000" pitchFamily="2" charset="2"/>
              </a:rPr>
              <a:t> Child part </a:t>
            </a:r>
            <a:r>
              <a:rPr lang="en-US" sz="1400" i="1" dirty="0" err="1">
                <a:solidFill>
                  <a:schemeClr val="tx1"/>
                </a:solidFill>
                <a:sym typeface="Wingdings" panose="05000000000000000000" pitchFamily="2" charset="2"/>
              </a:rPr>
              <a:t>no</a:t>
            </a:r>
            <a:r>
              <a:rPr lang="en-US" sz="1400" i="1" dirty="0" err="1">
                <a:solidFill>
                  <a:schemeClr val="tx1"/>
                </a:solidFill>
              </a:rPr>
              <a:t>.,Lot</a:t>
            </a:r>
            <a:r>
              <a:rPr lang="en-US" sz="1400" i="1" dirty="0">
                <a:solidFill>
                  <a:schemeClr val="tx1"/>
                </a:solidFill>
              </a:rPr>
              <a:t> entry </a:t>
            </a:r>
            <a:r>
              <a:rPr lang="en-US" sz="1400" i="1" dirty="0" err="1">
                <a:solidFill>
                  <a:schemeClr val="tx1"/>
                </a:solidFill>
              </a:rPr>
              <a:t>date,lot</a:t>
            </a:r>
            <a:r>
              <a:rPr lang="en-US" sz="1400" i="1" dirty="0">
                <a:solidFill>
                  <a:schemeClr val="tx1"/>
                </a:solidFill>
              </a:rPr>
              <a:t> entry </a:t>
            </a:r>
            <a:r>
              <a:rPr lang="en-US" sz="1400" i="1" dirty="0" err="1">
                <a:solidFill>
                  <a:schemeClr val="tx1"/>
                </a:solidFill>
              </a:rPr>
              <a:t>time,Lot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i="1" dirty="0" err="1">
                <a:solidFill>
                  <a:schemeClr val="tx1"/>
                </a:solidFill>
              </a:rPr>
              <a:t>no.,Lot</a:t>
            </a:r>
            <a:r>
              <a:rPr lang="en-US" sz="1400" i="1" dirty="0">
                <a:solidFill>
                  <a:schemeClr val="tx1"/>
                </a:solidFill>
              </a:rPr>
              <a:t> qty.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7419302" y="695278"/>
            <a:ext cx="1383969" cy="744144"/>
          </a:xfrm>
          <a:prstGeom prst="wedgeRoundRectCallout">
            <a:avLst>
              <a:gd name="adj1" fmla="val -76877"/>
              <a:gd name="adj2" fmla="val 1170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From QR code auto entry how, (Que to Sato ?)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9888" y="417999"/>
            <a:ext cx="13580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u="sng" dirty="0"/>
              <a:t>Lot Entry Application</a:t>
            </a:r>
            <a:endParaRPr lang="en-IN" sz="1050" b="1" u="sng" dirty="0"/>
          </a:p>
        </p:txBody>
      </p:sp>
      <p:sp>
        <p:nvSpPr>
          <p:cNvPr id="59" name="Rectangle 58"/>
          <p:cNvSpPr/>
          <p:nvPr/>
        </p:nvSpPr>
        <p:spPr>
          <a:xfrm>
            <a:off x="5836165" y="1206433"/>
            <a:ext cx="1548216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HA229861-2410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42903" y="1206433"/>
            <a:ext cx="154821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Part Number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492890" y="1206433"/>
            <a:ext cx="1548216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69873" y="1215958"/>
            <a:ext cx="1272073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Part Name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3409950" y="2645490"/>
            <a:ext cx="3008556" cy="755460"/>
          </a:xfrm>
          <a:prstGeom prst="wedgeRoundRectCallout">
            <a:avLst>
              <a:gd name="adj1" fmla="val 56433"/>
              <a:gd name="adj2" fmla="val -1332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000" i="1" dirty="0">
                <a:solidFill>
                  <a:schemeClr val="tx1"/>
                </a:solidFill>
              </a:rPr>
              <a:t>1. There will be lot digit count </a:t>
            </a:r>
            <a:r>
              <a:rPr lang="en-US" sz="1000" i="1" dirty="0" err="1">
                <a:solidFill>
                  <a:schemeClr val="tx1"/>
                </a:solidFill>
              </a:rPr>
              <a:t>pokayoke</a:t>
            </a:r>
            <a:r>
              <a:rPr lang="en-US" sz="1000" i="1" dirty="0">
                <a:solidFill>
                  <a:schemeClr val="tx1"/>
                </a:solidFill>
              </a:rPr>
              <a:t>.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If mismatched then alert.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2. If same lot no. again entered then alert box come &amp; demand confirmation of entering repeat lot no. 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( lot no. is repeated in In house machining part entry)</a:t>
            </a:r>
          </a:p>
        </p:txBody>
      </p:sp>
      <p:sp>
        <p:nvSpPr>
          <p:cNvPr id="63" name="Rounded Rectangular Callout 62"/>
          <p:cNvSpPr/>
          <p:nvPr/>
        </p:nvSpPr>
        <p:spPr>
          <a:xfrm>
            <a:off x="2995294" y="819623"/>
            <a:ext cx="658334" cy="266655"/>
          </a:xfrm>
          <a:prstGeom prst="wedgeRoundRectCallout">
            <a:avLst>
              <a:gd name="adj1" fmla="val 27241"/>
              <a:gd name="adj2" fmla="val 1173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Auto</a:t>
            </a:r>
          </a:p>
        </p:txBody>
      </p:sp>
      <p:sp>
        <p:nvSpPr>
          <p:cNvPr id="49" name="Rounded Rectangular Callout 48"/>
          <p:cNvSpPr/>
          <p:nvPr/>
        </p:nvSpPr>
        <p:spPr>
          <a:xfrm>
            <a:off x="7419302" y="697910"/>
            <a:ext cx="1383969" cy="744144"/>
          </a:xfrm>
          <a:prstGeom prst="wedgeRoundRectCallout">
            <a:avLst>
              <a:gd name="adj1" fmla="val -63801"/>
              <a:gd name="adj2" fmla="val 1746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From QR code auto entry how, (Que. to Sato ?)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91742" y="2112345"/>
            <a:ext cx="1548216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69873" y="2121870"/>
            <a:ext cx="1548216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TL Name</a:t>
            </a:r>
            <a:endParaRPr lang="en-IN" b="1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831363" y="5177966"/>
            <a:ext cx="452368" cy="517728"/>
            <a:chOff x="7831363" y="5177966"/>
            <a:chExt cx="452368" cy="517728"/>
          </a:xfrm>
        </p:grpSpPr>
        <p:sp>
          <p:nvSpPr>
            <p:cNvPr id="21" name="Action Button: Return 20">
              <a:hlinkClick r:id="" action="ppaction://noaction" highlightClick="1"/>
            </p:cNvPr>
            <p:cNvSpPr/>
            <p:nvPr/>
          </p:nvSpPr>
          <p:spPr>
            <a:xfrm>
              <a:off x="7896224" y="5177966"/>
              <a:ext cx="322647" cy="301750"/>
            </a:xfrm>
            <a:prstGeom prst="actionButtonRetur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31363" y="5434084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</a:t>
              </a:r>
              <a:endParaRPr lang="en-IN" sz="1100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1956" y="1062324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Home</a:t>
            </a:r>
            <a:endParaRPr lang="en-IN" sz="11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6086924" y="819623"/>
            <a:ext cx="658334" cy="266655"/>
          </a:xfrm>
          <a:prstGeom prst="wedgeRoundRectCallout">
            <a:avLst>
              <a:gd name="adj1" fmla="val 34475"/>
              <a:gd name="adj2" fmla="val 99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i="1" dirty="0">
                <a:solidFill>
                  <a:schemeClr val="tx1"/>
                </a:solidFill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66833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525" y="629537"/>
            <a:ext cx="7496176" cy="576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1525" y="60803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921" y="180254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(</a:t>
            </a:r>
            <a:r>
              <a:rPr lang="en-US" sz="1400" dirty="0" err="1">
                <a:solidFill>
                  <a:schemeClr val="tx1"/>
                </a:solidFill>
              </a:rPr>
              <a:t>Inhouse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HA229871-0781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0" y="1059088"/>
            <a:ext cx="22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KB-IN HA229800-1200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7263" y="674768"/>
            <a:ext cx="21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Lot Entry Application</a:t>
            </a:r>
            <a:endParaRPr lang="en-IN" b="1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707358" y="105211"/>
            <a:ext cx="35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wise child part name list</a:t>
            </a:r>
            <a:endParaRPr lang="en-IN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3213923" y="180254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(</a:t>
            </a:r>
            <a:r>
              <a:rPr lang="en-US" sz="1400" dirty="0" err="1">
                <a:solidFill>
                  <a:schemeClr val="tx1"/>
                </a:solidFill>
              </a:rPr>
              <a:t>Inhouse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HA229861-2410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626219" y="180254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(CKD)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VN229861-2410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85921" y="248150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(Universal)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HA229852-0700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213923" y="248150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(CKD)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229852-0700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626219" y="248150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(ARUN)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HA229852-0700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5921" y="3187088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 (Local) USHA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HA229873-0080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213923" y="3187088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 (CKD)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229873-0080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626219" y="3187088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Sleeve pin guide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HA229865-0170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85921" y="393192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(Local) USHA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HA229863-0190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213923" y="393192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(CKD)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229863-0190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85921" y="466528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Bushing Vane (</a:t>
            </a:r>
            <a:r>
              <a:rPr lang="en-US" sz="1400" dirty="0" err="1">
                <a:solidFill>
                  <a:schemeClr val="tx1"/>
                </a:solidFill>
              </a:rPr>
              <a:t>Sundaram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HA229869-0170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213923" y="466528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Bushing Vane (</a:t>
            </a:r>
            <a:r>
              <a:rPr lang="en-US" sz="1400" dirty="0" err="1">
                <a:solidFill>
                  <a:schemeClr val="tx1"/>
                </a:solidFill>
              </a:rPr>
              <a:t>Porite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HA229869-1560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26219" y="393192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Bolt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229827-0340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626219" y="466528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229867-0070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85921" y="539948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Chip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229884-0010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13923" y="539948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229885-0010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1525" y="1095499"/>
            <a:ext cx="605602" cy="534951"/>
            <a:chOff x="771525" y="1095499"/>
            <a:chExt cx="605602" cy="534951"/>
          </a:xfrm>
        </p:grpSpPr>
        <p:sp>
          <p:nvSpPr>
            <p:cNvPr id="4" name="Action Button: Home 3">
              <a:hlinkClick r:id="" action="ppaction://hlinkshowjump?jump=firstslide" highlightClick="1"/>
            </p:cNvPr>
            <p:cNvSpPr/>
            <p:nvPr/>
          </p:nvSpPr>
          <p:spPr>
            <a:xfrm>
              <a:off x="885921" y="1095499"/>
              <a:ext cx="374104" cy="325011"/>
            </a:xfrm>
            <a:prstGeom prst="actionButtonHo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1525" y="1368840"/>
              <a:ext cx="605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76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525" y="629537"/>
            <a:ext cx="7496176" cy="576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1525" y="60803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921" y="180254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(</a:t>
            </a:r>
            <a:r>
              <a:rPr lang="en-US" sz="1400" dirty="0" err="1">
                <a:solidFill>
                  <a:schemeClr val="tx1"/>
                </a:solidFill>
              </a:rPr>
              <a:t>Inhouse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HA229871-1920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0" y="1059088"/>
            <a:ext cx="22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KC-IN HA229800-3240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47263" y="674768"/>
            <a:ext cx="21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Lot Entry Application</a:t>
            </a:r>
            <a:endParaRPr lang="en-IN" b="1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707358" y="92353"/>
            <a:ext cx="35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wise child part name list</a:t>
            </a:r>
            <a:endParaRPr lang="en-IN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3213923" y="180254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(</a:t>
            </a:r>
            <a:r>
              <a:rPr lang="en-US" sz="1400" dirty="0" err="1">
                <a:solidFill>
                  <a:schemeClr val="tx1"/>
                </a:solidFill>
              </a:rPr>
              <a:t>Inhouse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HA229861-2850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626219" y="180254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(CKD)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VN229861-2850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85921" y="248150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</a:t>
            </a:r>
            <a:r>
              <a:rPr lang="en-US" sz="1400" dirty="0" err="1">
                <a:solidFill>
                  <a:schemeClr val="tx1"/>
                </a:solidFill>
              </a:rPr>
              <a:t>Sundaram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HA229852-1560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213923" y="248150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</a:t>
            </a:r>
            <a:r>
              <a:rPr lang="en-US" sz="1400" dirty="0" err="1">
                <a:solidFill>
                  <a:schemeClr val="tx1"/>
                </a:solidFill>
              </a:rPr>
              <a:t>Porite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HA229852-2300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5921" y="3187088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 (Local)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HA229873-0250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213923" y="3193964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Sleeve pin guide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HA229865-0140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85921" y="393192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(Local)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HA229863-1390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85921" y="466528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Bushing Vane (</a:t>
            </a:r>
            <a:r>
              <a:rPr lang="en-US" sz="1400" dirty="0" err="1">
                <a:solidFill>
                  <a:schemeClr val="tx1"/>
                </a:solidFill>
              </a:rPr>
              <a:t>Sundaram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HA229869-0170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213923" y="466528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Bushing Vane (</a:t>
            </a:r>
            <a:r>
              <a:rPr lang="en-US" sz="1400" dirty="0" err="1">
                <a:solidFill>
                  <a:schemeClr val="tx1"/>
                </a:solidFill>
              </a:rPr>
              <a:t>Porite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HA229869-1560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213923" y="393192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Bolt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229827-0340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626219" y="466528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229867-0070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85921" y="539948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Chip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229884-0010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13923" y="539948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229885-0010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1525" y="1095499"/>
            <a:ext cx="605602" cy="534951"/>
            <a:chOff x="771525" y="1095499"/>
            <a:chExt cx="605602" cy="534951"/>
          </a:xfrm>
        </p:grpSpPr>
        <p:sp>
          <p:nvSpPr>
            <p:cNvPr id="4" name="Action Button: Home 3">
              <a:hlinkClick r:id="" action="ppaction://hlinkshowjump?jump=firstslide" highlightClick="1"/>
            </p:cNvPr>
            <p:cNvSpPr/>
            <p:nvPr/>
          </p:nvSpPr>
          <p:spPr>
            <a:xfrm>
              <a:off x="885921" y="1095499"/>
              <a:ext cx="374104" cy="325011"/>
            </a:xfrm>
            <a:prstGeom prst="actionButtonHo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1525" y="1368840"/>
              <a:ext cx="605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71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525" y="629537"/>
            <a:ext cx="7496176" cy="585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1525" y="60803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921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(</a:t>
            </a:r>
            <a:r>
              <a:rPr lang="en-US" sz="1400" dirty="0" err="1">
                <a:solidFill>
                  <a:schemeClr val="tx1"/>
                </a:solidFill>
              </a:rPr>
              <a:t>Inhouse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HA229871-1810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0" y="1059088"/>
            <a:ext cx="2266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KC-EX HA229800-3250</a:t>
            </a:r>
            <a:endParaRPr lang="en-IN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47263" y="674768"/>
            <a:ext cx="21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Lot Entry Application</a:t>
            </a:r>
            <a:endParaRPr lang="en-IN" b="1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707358" y="89356"/>
            <a:ext cx="35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wise child part name list</a:t>
            </a:r>
            <a:endParaRPr lang="en-IN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885921" y="21745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(</a:t>
            </a:r>
            <a:r>
              <a:rPr lang="en-US" sz="1400" dirty="0" err="1">
                <a:solidFill>
                  <a:schemeClr val="tx1"/>
                </a:solidFill>
              </a:rPr>
              <a:t>Inhouse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HA229861-2420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213923" y="21745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(CKD)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229861-2420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5921" y="349513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 (Local) USHA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HA229827-0140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213923" y="349513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 (China) GN229873-0530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41925" y="349513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Sleeve pin guide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HA229865-0170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85921" y="41256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(Local) USHA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HA229863-1030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213923" y="41256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(China)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GN229863-1030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85921" y="471615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Bushing Vane (</a:t>
            </a:r>
            <a:r>
              <a:rPr lang="en-US" sz="1400" dirty="0" err="1">
                <a:solidFill>
                  <a:schemeClr val="tx1"/>
                </a:solidFill>
              </a:rPr>
              <a:t>Sundaram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HA229869-0920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213923" y="471615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Bushing Vane (</a:t>
            </a:r>
            <a:r>
              <a:rPr lang="en-US" sz="1400" dirty="0" err="1">
                <a:solidFill>
                  <a:schemeClr val="tx1"/>
                </a:solidFill>
              </a:rPr>
              <a:t>Porite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HA229869-1570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41925" y="41256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Bolt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229827-0340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541925" y="471615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229867-0320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85921" y="534557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Chip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229884-0130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13923" y="534557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229885-0010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1525" y="1095499"/>
            <a:ext cx="605602" cy="534951"/>
            <a:chOff x="771525" y="1095499"/>
            <a:chExt cx="605602" cy="534951"/>
          </a:xfrm>
        </p:grpSpPr>
        <p:sp>
          <p:nvSpPr>
            <p:cNvPr id="4" name="Action Button: Home 3">
              <a:hlinkClick r:id="" action="ppaction://hlinkshowjump?jump=firstslide" highlightClick="1"/>
            </p:cNvPr>
            <p:cNvSpPr/>
            <p:nvPr/>
          </p:nvSpPr>
          <p:spPr>
            <a:xfrm>
              <a:off x="885921" y="1095499"/>
              <a:ext cx="374104" cy="325011"/>
            </a:xfrm>
            <a:prstGeom prst="actionButtonHo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1525" y="1368840"/>
              <a:ext cx="605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Home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213923" y="156668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(SMAC)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HA229871-2660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85921" y="282656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</a:t>
            </a:r>
            <a:r>
              <a:rPr lang="en-US" sz="1400" dirty="0" err="1">
                <a:solidFill>
                  <a:schemeClr val="tx1"/>
                </a:solidFill>
              </a:rPr>
              <a:t>Sundaram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HA229852-1570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13923" y="282656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</a:t>
            </a:r>
            <a:r>
              <a:rPr lang="en-US" sz="1400" dirty="0" err="1">
                <a:solidFill>
                  <a:schemeClr val="tx1"/>
                </a:solidFill>
              </a:rPr>
              <a:t>Porite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HA 229852-2310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41925" y="282656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(CKD)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 229852-1570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1925" y="534557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Pin Position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229829-0030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5921" y="593168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Retard Pin Position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229829-0190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13923" y="593168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Retard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229826-0210</a:t>
            </a:r>
          </a:p>
        </p:txBody>
      </p:sp>
    </p:spTree>
    <p:extLst>
      <p:ext uri="{BB962C8B-B14F-4D97-AF65-F5344CB8AC3E}">
        <p14:creationId xmlns:p14="http://schemas.microsoft.com/office/powerpoint/2010/main" val="2133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525" y="629537"/>
            <a:ext cx="7496176" cy="585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1525" y="60803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921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(</a:t>
            </a:r>
            <a:r>
              <a:rPr lang="en-US" sz="1400" dirty="0" err="1">
                <a:solidFill>
                  <a:schemeClr val="tx1"/>
                </a:solidFill>
              </a:rPr>
              <a:t>Inhouse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HA229871-1810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0" y="1059088"/>
            <a:ext cx="300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KC-EX HA229800-4630 (Export)</a:t>
            </a:r>
            <a:endParaRPr lang="en-IN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47263" y="674768"/>
            <a:ext cx="21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Lot Entry Application</a:t>
            </a:r>
            <a:endParaRPr lang="en-IN" b="1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680910" y="66467"/>
            <a:ext cx="35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wise child part name list</a:t>
            </a:r>
            <a:endParaRPr lang="en-IN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885921" y="21745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(</a:t>
            </a:r>
            <a:r>
              <a:rPr lang="en-US" sz="1400" dirty="0" err="1">
                <a:solidFill>
                  <a:schemeClr val="tx1"/>
                </a:solidFill>
              </a:rPr>
              <a:t>Inhouse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HA229861-2420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5921" y="349513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 (Local) USHA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HA229827-0140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213923" y="349513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 (China) GN229873-0530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41925" y="349513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Sleeve pin guide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HA229865-0170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85921" y="41256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(Local) USHA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HA229863-1030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213923" y="41256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(China)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GN229863-1030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85921" y="471615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Bushing Vane (</a:t>
            </a:r>
            <a:r>
              <a:rPr lang="en-US" sz="1400" dirty="0" err="1">
                <a:solidFill>
                  <a:schemeClr val="tx1"/>
                </a:solidFill>
              </a:rPr>
              <a:t>Sundaram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HA229869-0920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213923" y="471615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Bushing Vane (</a:t>
            </a:r>
            <a:r>
              <a:rPr lang="en-US" sz="1400" dirty="0" err="1">
                <a:solidFill>
                  <a:schemeClr val="tx1"/>
                </a:solidFill>
              </a:rPr>
              <a:t>Porite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HA229869-1570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41925" y="41256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Bolt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229827-0340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541925" y="471615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229867-0320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85921" y="534557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Chip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229884-0130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13923" y="534557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229885-0010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1525" y="1095499"/>
            <a:ext cx="605602" cy="534951"/>
            <a:chOff x="771525" y="1095499"/>
            <a:chExt cx="605602" cy="534951"/>
          </a:xfrm>
        </p:grpSpPr>
        <p:sp>
          <p:nvSpPr>
            <p:cNvPr id="4" name="Action Button: Home 3">
              <a:hlinkClick r:id="" action="ppaction://hlinkshowjump?jump=firstslide" highlightClick="1"/>
            </p:cNvPr>
            <p:cNvSpPr/>
            <p:nvPr/>
          </p:nvSpPr>
          <p:spPr>
            <a:xfrm>
              <a:off x="885921" y="1095499"/>
              <a:ext cx="374104" cy="325011"/>
            </a:xfrm>
            <a:prstGeom prst="actionButtonHo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1525" y="1368840"/>
              <a:ext cx="605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Home</a:t>
              </a:r>
            </a:p>
          </p:txBody>
        </p:sp>
      </p:grpSp>
      <p:sp>
        <p:nvSpPr>
          <p:cNvPr id="28" name="Rectangle 27"/>
          <p:cNvSpPr/>
          <p:nvPr/>
        </p:nvSpPr>
        <p:spPr>
          <a:xfrm>
            <a:off x="885921" y="282656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</a:t>
            </a:r>
            <a:r>
              <a:rPr lang="en-US" sz="1400" dirty="0" err="1">
                <a:solidFill>
                  <a:schemeClr val="tx1"/>
                </a:solidFill>
              </a:rPr>
              <a:t>Sundaram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HA229852-1570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13923" y="282656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</a:t>
            </a:r>
            <a:r>
              <a:rPr lang="en-US" sz="1400" dirty="0" err="1">
                <a:solidFill>
                  <a:schemeClr val="tx1"/>
                </a:solidFill>
              </a:rPr>
              <a:t>Porite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HA 229852-2310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41925" y="282656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 (CKD)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  229852-1570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41925" y="534557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Pin Position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229829-0030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85921" y="593168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Retard Pin Position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229829-0190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13923" y="593168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Retard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229826-0210</a:t>
            </a:r>
          </a:p>
        </p:txBody>
      </p:sp>
    </p:spTree>
    <p:extLst>
      <p:ext uri="{BB962C8B-B14F-4D97-AF65-F5344CB8AC3E}">
        <p14:creationId xmlns:p14="http://schemas.microsoft.com/office/powerpoint/2010/main" val="311221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525" y="629537"/>
            <a:ext cx="7496176" cy="48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1525" y="60803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921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 229871-2620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0" y="1059088"/>
            <a:ext cx="300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TNGA-IN(70°) HA229800-4590</a:t>
            </a:r>
            <a:endParaRPr lang="en-IN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47263" y="674768"/>
            <a:ext cx="21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Lot Entry Application</a:t>
            </a:r>
            <a:endParaRPr lang="en-IN" b="1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771525" y="92735"/>
            <a:ext cx="35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wise child part name list</a:t>
            </a:r>
            <a:endParaRPr lang="en-IN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3213923" y="1580142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(70°)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HA229861-4380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5921" y="217786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 Rear Plate JK229876-0460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213923" y="2156776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Plate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JK229882-1100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740812" y="282969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Sleeve  ball guide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229892-0010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85921" y="4855848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229863-1670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56321" y="484620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Bolt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229827-0740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13923" y="484620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229867-0560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85921" y="41870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Chip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229884-0170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13923" y="41870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229885-0130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1525" y="1095499"/>
            <a:ext cx="605602" cy="534951"/>
            <a:chOff x="771525" y="1095499"/>
            <a:chExt cx="605602" cy="534951"/>
          </a:xfrm>
        </p:grpSpPr>
        <p:sp>
          <p:nvSpPr>
            <p:cNvPr id="4" name="Action Button: Home 3">
              <a:hlinkClick r:id="" action="ppaction://hlinkshowjump?jump=firstslide" highlightClick="1"/>
            </p:cNvPr>
            <p:cNvSpPr/>
            <p:nvPr/>
          </p:nvSpPr>
          <p:spPr>
            <a:xfrm>
              <a:off x="885921" y="1095499"/>
              <a:ext cx="374104" cy="325011"/>
            </a:xfrm>
            <a:prstGeom prst="actionButtonHo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1525" y="1368840"/>
              <a:ext cx="605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Home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85921" y="282969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Ball Check Valve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230538-0010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13923" y="282969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Valve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230544-0080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5921" y="355153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229873-0630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232973" y="355153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Sleeve  pin guide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HA229865-0410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80025" y="355153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Ball Stopper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229891-0010</a:t>
            </a:r>
          </a:p>
        </p:txBody>
      </p:sp>
    </p:spTree>
    <p:extLst>
      <p:ext uri="{BB962C8B-B14F-4D97-AF65-F5344CB8AC3E}">
        <p14:creationId xmlns:p14="http://schemas.microsoft.com/office/powerpoint/2010/main" val="227136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525" y="629537"/>
            <a:ext cx="7496176" cy="48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1525" y="60803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921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 229871-2620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0" y="1059088"/>
            <a:ext cx="300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TNGA-IN(45°) HA229800-4580</a:t>
            </a:r>
            <a:endParaRPr lang="en-IN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47263" y="674768"/>
            <a:ext cx="21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Lot Entry Application</a:t>
            </a:r>
            <a:endParaRPr lang="en-IN" b="1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771525" y="92735"/>
            <a:ext cx="35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wise child part name list</a:t>
            </a:r>
            <a:endParaRPr lang="en-IN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3232973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(45°)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HA229861-4420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5921" y="217786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 Rear Plate JK229876-0460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232973" y="2157226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Plate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JK229882-1100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740812" y="282969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Sleeve  ball guide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229892-0010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85921" y="4855848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229863-1670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56321" y="484620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Bolt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229827-0740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13923" y="484620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229867-0560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85921" y="41870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Chip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229884-0170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13923" y="41870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229885-0130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1525" y="1095499"/>
            <a:ext cx="605602" cy="534951"/>
            <a:chOff x="771525" y="1095499"/>
            <a:chExt cx="605602" cy="534951"/>
          </a:xfrm>
        </p:grpSpPr>
        <p:sp>
          <p:nvSpPr>
            <p:cNvPr id="4" name="Action Button: Home 3">
              <a:hlinkClick r:id="" action="ppaction://hlinkshowjump?jump=firstslide" highlightClick="1"/>
            </p:cNvPr>
            <p:cNvSpPr/>
            <p:nvPr/>
          </p:nvSpPr>
          <p:spPr>
            <a:xfrm>
              <a:off x="885921" y="1095499"/>
              <a:ext cx="374104" cy="325011"/>
            </a:xfrm>
            <a:prstGeom prst="actionButtonHo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1525" y="1368840"/>
              <a:ext cx="605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Home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85921" y="282969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Ball Check Valve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230538-0010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13923" y="282969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Valve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230544-0080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5921" y="355153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229873-0630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232973" y="355153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Sleeve  pin guide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HA229865-0410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80025" y="355153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Ball Stopper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229891-0010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80025" y="4198869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Position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229829-0490</a:t>
            </a:r>
          </a:p>
        </p:txBody>
      </p:sp>
    </p:spTree>
    <p:extLst>
      <p:ext uri="{BB962C8B-B14F-4D97-AF65-F5344CB8AC3E}">
        <p14:creationId xmlns:p14="http://schemas.microsoft.com/office/powerpoint/2010/main" val="90022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525" y="629537"/>
            <a:ext cx="7496176" cy="4844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71525" y="608032"/>
            <a:ext cx="81144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DENSO</a:t>
            </a:r>
          </a:p>
          <a:p>
            <a:r>
              <a:rPr lang="en-US" sz="700" dirty="0">
                <a:solidFill>
                  <a:srgbClr val="FF0000"/>
                </a:solidFill>
              </a:rPr>
              <a:t>Crafting the Core</a:t>
            </a:r>
            <a:endParaRPr lang="en-IN" sz="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5921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 229871-2630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33500" y="1059088"/>
            <a:ext cx="300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TNGA-EX HA229800-4600</a:t>
            </a:r>
            <a:endParaRPr lang="en-IN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47263" y="674768"/>
            <a:ext cx="218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Lot Entry Application</a:t>
            </a:r>
            <a:endParaRPr lang="en-IN" b="1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771525" y="92735"/>
            <a:ext cx="351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 wise child part name list</a:t>
            </a:r>
            <a:endParaRPr lang="en-IN" sz="2000" b="1" dirty="0"/>
          </a:p>
        </p:txBody>
      </p:sp>
      <p:sp>
        <p:nvSpPr>
          <p:cNvPr id="79" name="Rectangle 78"/>
          <p:cNvSpPr/>
          <p:nvPr/>
        </p:nvSpPr>
        <p:spPr>
          <a:xfrm>
            <a:off x="3232973" y="158347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Rotor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DH229861-4210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85921" y="2177860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Sprocket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HA229852-2120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580025" y="282969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Sleeve  ball guide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229892-0010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85921" y="4855848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229863-1670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580025" y="484620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Bolt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229827-0740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213923" y="484620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Stopper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229867-0560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885921" y="41870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Chip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230538-0010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213923" y="4187071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vane seal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229885-0010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71525" y="1095499"/>
            <a:ext cx="605602" cy="534951"/>
            <a:chOff x="771525" y="1095499"/>
            <a:chExt cx="605602" cy="534951"/>
          </a:xfrm>
        </p:grpSpPr>
        <p:sp>
          <p:nvSpPr>
            <p:cNvPr id="4" name="Action Button: Home 3">
              <a:hlinkClick r:id="" action="ppaction://hlinkshowjump?jump=firstslide" highlightClick="1"/>
            </p:cNvPr>
            <p:cNvSpPr/>
            <p:nvPr/>
          </p:nvSpPr>
          <p:spPr>
            <a:xfrm>
              <a:off x="885921" y="1095499"/>
              <a:ext cx="374104" cy="325011"/>
            </a:xfrm>
            <a:prstGeom prst="actionButtonHom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71525" y="1368840"/>
              <a:ext cx="6056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Home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85921" y="282969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Ball Check Valve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230538-0010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13923" y="2829697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Spring Valve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230544-0080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5921" y="355153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Stopper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229873-0630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232973" y="355153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Sleeve  pin guide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HA229865-0410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80025" y="3551535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Bush Ball Stopper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229891-0010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80025" y="4189873"/>
            <a:ext cx="2160000" cy="431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Pin Position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229829-0490</a:t>
            </a:r>
          </a:p>
        </p:txBody>
      </p:sp>
    </p:spTree>
    <p:extLst>
      <p:ext uri="{BB962C8B-B14F-4D97-AF65-F5344CB8AC3E}">
        <p14:creationId xmlns:p14="http://schemas.microsoft.com/office/powerpoint/2010/main" val="246765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1265</Words>
  <Application>Microsoft Office PowerPoint</Application>
  <PresentationFormat>On-screen Show (4:3)</PresentationFormat>
  <Paragraphs>478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Sharma (U2963)</dc:creator>
  <cp:lastModifiedBy>Dipak Pathak</cp:lastModifiedBy>
  <cp:revision>125</cp:revision>
  <cp:lastPrinted>2023-07-06T12:38:16Z</cp:lastPrinted>
  <dcterms:created xsi:type="dcterms:W3CDTF">2023-07-06T08:20:43Z</dcterms:created>
  <dcterms:modified xsi:type="dcterms:W3CDTF">2023-07-18T11:26:57Z</dcterms:modified>
</cp:coreProperties>
</file>