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0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91346C-07D3-4D9E-BBF4-4B99C6209129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DD3AB3-DB72-4A50-8D53-223CEA61F283}">
      <dgm:prSet phldrT="[Text]" custT="1"/>
      <dgm:spPr>
        <a:solidFill>
          <a:srgbClr val="FFFF00">
            <a:alpha val="49804"/>
          </a:srgbClr>
        </a:solidFill>
        <a:ln>
          <a:solidFill>
            <a:srgbClr val="002060"/>
          </a:solidFill>
        </a:ln>
      </dgm:spPr>
      <dgm:t>
        <a:bodyPr/>
        <a:lstStyle/>
        <a:p>
          <a:r>
            <a:rPr lang="en-US" sz="4800" b="1" dirty="0" smtClean="0">
              <a:solidFill>
                <a:srgbClr val="FF0000"/>
              </a:solidFill>
              <a:latin typeface="Agency FB" pitchFamily="34" charset="0"/>
            </a:rPr>
            <a:t>GATE Exam Conducting Institutes</a:t>
          </a:r>
          <a:endParaRPr lang="en-US" sz="4800" b="1" dirty="0">
            <a:solidFill>
              <a:srgbClr val="FF0000"/>
            </a:solidFill>
            <a:latin typeface="Agency FB" pitchFamily="34" charset="0"/>
          </a:endParaRPr>
        </a:p>
      </dgm:t>
    </dgm:pt>
    <dgm:pt modelId="{BDBAF7A2-5C39-437D-9411-61CA7B785F58}" type="parTrans" cxnId="{627BE7C6-8C03-4B99-887C-2BF6B52479FF}">
      <dgm:prSet/>
      <dgm:spPr/>
      <dgm:t>
        <a:bodyPr/>
        <a:lstStyle/>
        <a:p>
          <a:endParaRPr lang="en-US"/>
        </a:p>
      </dgm:t>
    </dgm:pt>
    <dgm:pt modelId="{C71C095D-CB8E-4EC8-8881-D5659399F36F}" type="sibTrans" cxnId="{627BE7C6-8C03-4B99-887C-2BF6B52479FF}">
      <dgm:prSet/>
      <dgm:spPr/>
      <dgm:t>
        <a:bodyPr/>
        <a:lstStyle/>
        <a:p>
          <a:endParaRPr lang="en-US"/>
        </a:p>
      </dgm:t>
    </dgm:pt>
    <dgm:pt modelId="{24E9F566-4FDA-4CB9-AF6B-8949B3CD2FAA}">
      <dgm:prSet phldrT="[Text]"/>
      <dgm:spPr>
        <a:solidFill>
          <a:schemeClr val="accent4">
            <a:lumMod val="60000"/>
            <a:lumOff val="40000"/>
            <a:alpha val="5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en-US" b="1" dirty="0" smtClean="0">
              <a:solidFill>
                <a:srgbClr val="FF0000"/>
              </a:solidFill>
              <a:latin typeface="+mj-lt"/>
            </a:rPr>
            <a:t>IIT Mumbai</a:t>
          </a:r>
          <a:endParaRPr lang="en-US" b="1" dirty="0"/>
        </a:p>
      </dgm:t>
    </dgm:pt>
    <dgm:pt modelId="{8FF620B6-2473-41E0-B604-70B76487C26D}" type="parTrans" cxnId="{24B03F3A-982C-4EB4-A603-79317018599A}">
      <dgm:prSet/>
      <dgm:spPr/>
      <dgm:t>
        <a:bodyPr/>
        <a:lstStyle/>
        <a:p>
          <a:endParaRPr lang="en-US"/>
        </a:p>
      </dgm:t>
    </dgm:pt>
    <dgm:pt modelId="{7AC2A9FB-B832-4312-8DE1-495B6F822729}" type="sibTrans" cxnId="{24B03F3A-982C-4EB4-A603-79317018599A}">
      <dgm:prSet/>
      <dgm:spPr/>
      <dgm:t>
        <a:bodyPr/>
        <a:lstStyle/>
        <a:p>
          <a:endParaRPr lang="en-US"/>
        </a:p>
      </dgm:t>
    </dgm:pt>
    <dgm:pt modelId="{37666DFC-01F8-42B1-86A3-5149A24B4FB8}">
      <dgm:prSet phldrT="[Text]"/>
      <dgm:spPr>
        <a:solidFill>
          <a:schemeClr val="accent6">
            <a:lumMod val="40000"/>
            <a:lumOff val="60000"/>
            <a:alpha val="5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en-US" b="1" dirty="0" smtClean="0">
              <a:solidFill>
                <a:schemeClr val="bg2">
                  <a:lumMod val="25000"/>
                </a:schemeClr>
              </a:solidFill>
              <a:latin typeface="+mj-lt"/>
            </a:rPr>
            <a:t>IIT   Rookie</a:t>
          </a:r>
          <a:endParaRPr lang="en-US" b="1" dirty="0"/>
        </a:p>
      </dgm:t>
    </dgm:pt>
    <dgm:pt modelId="{C9209D5F-545B-45CF-A851-43E1700A4CA0}" type="parTrans" cxnId="{AE2D39B1-D3C6-484D-9E0F-A24508CFBDCC}">
      <dgm:prSet/>
      <dgm:spPr/>
      <dgm:t>
        <a:bodyPr/>
        <a:lstStyle/>
        <a:p>
          <a:endParaRPr lang="en-US"/>
        </a:p>
      </dgm:t>
    </dgm:pt>
    <dgm:pt modelId="{0EBE00D4-E853-4F92-B34B-722BE3734DD0}" type="sibTrans" cxnId="{AE2D39B1-D3C6-484D-9E0F-A24508CFBDCC}">
      <dgm:prSet/>
      <dgm:spPr/>
      <dgm:t>
        <a:bodyPr/>
        <a:lstStyle/>
        <a:p>
          <a:endParaRPr lang="en-US"/>
        </a:p>
      </dgm:t>
    </dgm:pt>
    <dgm:pt modelId="{C8E3443A-4EC5-4339-AB6A-295986446ECF}">
      <dgm:prSet phldrT="[Text]"/>
      <dgm:spPr>
        <a:solidFill>
          <a:schemeClr val="bg1">
            <a:lumMod val="85000"/>
            <a:alpha val="5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en-US" b="1" dirty="0" smtClean="0">
              <a:solidFill>
                <a:srgbClr val="C00000"/>
              </a:solidFill>
              <a:latin typeface="+mj-lt"/>
            </a:rPr>
            <a:t>IIT Guwahati</a:t>
          </a:r>
          <a:endParaRPr lang="en-US" b="1" dirty="0">
            <a:solidFill>
              <a:srgbClr val="C00000"/>
            </a:solidFill>
          </a:endParaRPr>
        </a:p>
      </dgm:t>
    </dgm:pt>
    <dgm:pt modelId="{F1F1EB5F-DD35-44B9-A831-2013EE940445}" type="parTrans" cxnId="{412A8DEC-82FD-4ED0-818F-188C6FCDDC24}">
      <dgm:prSet/>
      <dgm:spPr/>
      <dgm:t>
        <a:bodyPr/>
        <a:lstStyle/>
        <a:p>
          <a:endParaRPr lang="en-US"/>
        </a:p>
      </dgm:t>
    </dgm:pt>
    <dgm:pt modelId="{5F8B22F6-D516-4193-8E09-27965A0E5723}" type="sibTrans" cxnId="{412A8DEC-82FD-4ED0-818F-188C6FCDDC24}">
      <dgm:prSet/>
      <dgm:spPr/>
      <dgm:t>
        <a:bodyPr/>
        <a:lstStyle/>
        <a:p>
          <a:endParaRPr lang="en-US"/>
        </a:p>
      </dgm:t>
    </dgm:pt>
    <dgm:pt modelId="{348A10D5-3450-4102-82CE-F0EBCC4B5E1C}">
      <dgm:prSet phldrT="[Text]"/>
      <dgm:spPr>
        <a:solidFill>
          <a:schemeClr val="accent3">
            <a:lumMod val="20000"/>
            <a:lumOff val="80000"/>
            <a:alpha val="5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en-US" b="1" dirty="0" smtClean="0">
              <a:solidFill>
                <a:schemeClr val="accent4">
                  <a:lumMod val="50000"/>
                </a:schemeClr>
              </a:solidFill>
              <a:latin typeface="+mj-lt"/>
            </a:rPr>
            <a:t>IIT Kharagpur</a:t>
          </a:r>
          <a:endParaRPr lang="en-US" b="1" dirty="0"/>
        </a:p>
      </dgm:t>
    </dgm:pt>
    <dgm:pt modelId="{3D62B913-4908-4592-AB9B-CEC380D6E268}" type="parTrans" cxnId="{F3861B39-DB91-4AD4-B3E1-A4869375F607}">
      <dgm:prSet/>
      <dgm:spPr/>
      <dgm:t>
        <a:bodyPr/>
        <a:lstStyle/>
        <a:p>
          <a:endParaRPr lang="en-US"/>
        </a:p>
      </dgm:t>
    </dgm:pt>
    <dgm:pt modelId="{A7F6A712-898D-4EA0-BAAA-3043ECA4817D}" type="sibTrans" cxnId="{F3861B39-DB91-4AD4-B3E1-A4869375F607}">
      <dgm:prSet/>
      <dgm:spPr/>
      <dgm:t>
        <a:bodyPr/>
        <a:lstStyle/>
        <a:p>
          <a:endParaRPr lang="en-US"/>
        </a:p>
      </dgm:t>
    </dgm:pt>
    <dgm:pt modelId="{9FE6E15B-3CD7-4A43-B159-2F4EB4D09A90}">
      <dgm:prSet/>
      <dgm:spPr>
        <a:solidFill>
          <a:schemeClr val="accent3">
            <a:lumMod val="20000"/>
            <a:lumOff val="80000"/>
            <a:alpha val="5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en-US" b="1" dirty="0" smtClean="0">
              <a:solidFill>
                <a:srgbClr val="7030A0"/>
              </a:solidFill>
            </a:rPr>
            <a:t>IIT   Kanpur</a:t>
          </a:r>
          <a:endParaRPr lang="en-US" b="1" dirty="0">
            <a:solidFill>
              <a:srgbClr val="7030A0"/>
            </a:solidFill>
          </a:endParaRPr>
        </a:p>
      </dgm:t>
    </dgm:pt>
    <dgm:pt modelId="{A9C00583-5E16-4F1C-8A62-143759183CA4}" type="parTrans" cxnId="{3253CC42-D534-4258-8F3D-46AF6BB4075E}">
      <dgm:prSet/>
      <dgm:spPr/>
      <dgm:t>
        <a:bodyPr/>
        <a:lstStyle/>
        <a:p>
          <a:endParaRPr lang="en-US"/>
        </a:p>
      </dgm:t>
    </dgm:pt>
    <dgm:pt modelId="{284185EC-F05E-4F47-B781-ACB5B397F31F}" type="sibTrans" cxnId="{3253CC42-D534-4258-8F3D-46AF6BB4075E}">
      <dgm:prSet/>
      <dgm:spPr/>
      <dgm:t>
        <a:bodyPr/>
        <a:lstStyle/>
        <a:p>
          <a:endParaRPr lang="en-US"/>
        </a:p>
      </dgm:t>
    </dgm:pt>
    <dgm:pt modelId="{2CD12B7F-2E74-49D1-B545-DEB06FAA896E}">
      <dgm:prSet/>
      <dgm:spPr>
        <a:solidFill>
          <a:schemeClr val="accent2">
            <a:lumMod val="20000"/>
            <a:lumOff val="80000"/>
            <a:alpha val="5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en-US" b="1" dirty="0" smtClean="0">
              <a:solidFill>
                <a:srgbClr val="00B0F0"/>
              </a:solidFill>
              <a:latin typeface="+mj-lt"/>
            </a:rPr>
            <a:t>IIT  Madras</a:t>
          </a:r>
          <a:endParaRPr lang="en-US" b="1" dirty="0">
            <a:solidFill>
              <a:srgbClr val="00B0F0"/>
            </a:solidFill>
            <a:latin typeface="+mj-lt"/>
          </a:endParaRPr>
        </a:p>
      </dgm:t>
    </dgm:pt>
    <dgm:pt modelId="{709AE9C1-C669-4634-8B24-9E9D88E9F89B}" type="parTrans" cxnId="{CCDA9700-8726-46CB-9464-3CA360CC51B2}">
      <dgm:prSet/>
      <dgm:spPr/>
      <dgm:t>
        <a:bodyPr/>
        <a:lstStyle/>
        <a:p>
          <a:endParaRPr lang="en-US"/>
        </a:p>
      </dgm:t>
    </dgm:pt>
    <dgm:pt modelId="{9619F014-82DA-417F-BB3C-C29FAE829F11}" type="sibTrans" cxnId="{CCDA9700-8726-46CB-9464-3CA360CC51B2}">
      <dgm:prSet/>
      <dgm:spPr/>
      <dgm:t>
        <a:bodyPr/>
        <a:lstStyle/>
        <a:p>
          <a:endParaRPr lang="en-US"/>
        </a:p>
      </dgm:t>
    </dgm:pt>
    <dgm:pt modelId="{2D06EFE3-0B03-4841-81B7-829B443C73BE}">
      <dgm:prSet/>
      <dgm:spPr>
        <a:solidFill>
          <a:schemeClr val="bg2">
            <a:lumMod val="90000"/>
            <a:alpha val="5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en-US" b="1" dirty="0" smtClean="0">
              <a:solidFill>
                <a:srgbClr val="00B050"/>
              </a:solidFill>
              <a:latin typeface="+mj-lt"/>
            </a:rPr>
            <a:t>IIT       Delhi</a:t>
          </a:r>
          <a:endParaRPr lang="en-US" b="1" dirty="0">
            <a:solidFill>
              <a:srgbClr val="00B050"/>
            </a:solidFill>
            <a:latin typeface="+mj-lt"/>
          </a:endParaRPr>
        </a:p>
      </dgm:t>
    </dgm:pt>
    <dgm:pt modelId="{57FCBCE6-5BAB-47BF-9ECF-4CF4F3A8FC88}" type="parTrans" cxnId="{3B150450-B15E-41B7-B5B3-C2D5C4672AC8}">
      <dgm:prSet/>
      <dgm:spPr/>
      <dgm:t>
        <a:bodyPr/>
        <a:lstStyle/>
        <a:p>
          <a:endParaRPr lang="en-US"/>
        </a:p>
      </dgm:t>
    </dgm:pt>
    <dgm:pt modelId="{C5E27D57-DDB7-47C1-9940-C4A06F697853}" type="sibTrans" cxnId="{3B150450-B15E-41B7-B5B3-C2D5C4672AC8}">
      <dgm:prSet/>
      <dgm:spPr/>
      <dgm:t>
        <a:bodyPr/>
        <a:lstStyle/>
        <a:p>
          <a:endParaRPr lang="en-US"/>
        </a:p>
      </dgm:t>
    </dgm:pt>
    <dgm:pt modelId="{CD21AD29-707D-4F90-AAC0-5DD7AD3F276C}">
      <dgm:prSet/>
      <dgm:spPr>
        <a:solidFill>
          <a:schemeClr val="accent1">
            <a:lumMod val="20000"/>
            <a:lumOff val="8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en-US" b="1" dirty="0" smtClean="0">
              <a:solidFill>
                <a:srgbClr val="C00000"/>
              </a:solidFill>
            </a:rPr>
            <a:t>IISc Bangalore</a:t>
          </a:r>
          <a:endParaRPr lang="en-US" b="1" dirty="0">
            <a:solidFill>
              <a:srgbClr val="C00000"/>
            </a:solidFill>
          </a:endParaRPr>
        </a:p>
      </dgm:t>
    </dgm:pt>
    <dgm:pt modelId="{5DF77F49-E39F-42DD-873A-825097F94B63}" type="parTrans" cxnId="{DE0ED6AE-0365-41C1-9946-389A8750C6C9}">
      <dgm:prSet/>
      <dgm:spPr/>
      <dgm:t>
        <a:bodyPr/>
        <a:lstStyle/>
        <a:p>
          <a:endParaRPr lang="en-US"/>
        </a:p>
      </dgm:t>
    </dgm:pt>
    <dgm:pt modelId="{3C0E4B0A-8250-41E4-86D3-6ADA71F1C488}" type="sibTrans" cxnId="{DE0ED6AE-0365-41C1-9946-389A8750C6C9}">
      <dgm:prSet/>
      <dgm:spPr/>
      <dgm:t>
        <a:bodyPr/>
        <a:lstStyle/>
        <a:p>
          <a:endParaRPr lang="en-US"/>
        </a:p>
      </dgm:t>
    </dgm:pt>
    <dgm:pt modelId="{27742FEF-F4C2-43C4-9E58-2106935CAE62}">
      <dgm:prSet/>
      <dgm:spPr/>
      <dgm:t>
        <a:bodyPr/>
        <a:lstStyle/>
        <a:p>
          <a:endParaRPr lang="en-US"/>
        </a:p>
      </dgm:t>
    </dgm:pt>
    <dgm:pt modelId="{35C67803-D118-42B3-A4E4-87C0DD23BD39}" type="parTrans" cxnId="{8BD1111E-5DD6-4E79-A8FB-E650685904FE}">
      <dgm:prSet/>
      <dgm:spPr/>
      <dgm:t>
        <a:bodyPr/>
        <a:lstStyle/>
        <a:p>
          <a:endParaRPr lang="en-US"/>
        </a:p>
      </dgm:t>
    </dgm:pt>
    <dgm:pt modelId="{18A42527-4995-4C93-8A34-988BCB6A021C}" type="sibTrans" cxnId="{8BD1111E-5DD6-4E79-A8FB-E650685904FE}">
      <dgm:prSet/>
      <dgm:spPr/>
      <dgm:t>
        <a:bodyPr/>
        <a:lstStyle/>
        <a:p>
          <a:endParaRPr lang="en-US"/>
        </a:p>
      </dgm:t>
    </dgm:pt>
    <dgm:pt modelId="{C56A5CCC-FF96-4107-ACC8-6F3711017B2A}" type="pres">
      <dgm:prSet presAssocID="{B691346C-07D3-4D9E-BBF4-4B99C620912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2F51A2-FEB4-46E3-BD9F-1FEC605B1F10}" type="pres">
      <dgm:prSet presAssocID="{B691346C-07D3-4D9E-BBF4-4B99C6209129}" presName="radial" presStyleCnt="0">
        <dgm:presLayoutVars>
          <dgm:animLvl val="ctr"/>
        </dgm:presLayoutVars>
      </dgm:prSet>
      <dgm:spPr/>
    </dgm:pt>
    <dgm:pt modelId="{BD4DDCDE-B32C-42B1-B0D2-1A86C055D6AB}" type="pres">
      <dgm:prSet presAssocID="{98DD3AB3-DB72-4A50-8D53-223CEA61F283}" presName="centerShape" presStyleLbl="vennNode1" presStyleIdx="0" presStyleCnt="9"/>
      <dgm:spPr/>
      <dgm:t>
        <a:bodyPr/>
        <a:lstStyle/>
        <a:p>
          <a:endParaRPr lang="en-US"/>
        </a:p>
      </dgm:t>
    </dgm:pt>
    <dgm:pt modelId="{18D74CF7-5DB1-48C1-97EC-F206FD1FF885}" type="pres">
      <dgm:prSet presAssocID="{24E9F566-4FDA-4CB9-AF6B-8949B3CD2FAA}" presName="node" presStyleLbl="vennNode1" presStyleIdx="1" presStyleCnt="9" custRadScaleRad="93390" custRadScaleInc="20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9A742-E184-43DE-97AA-DEA5FE7A1CD6}" type="pres">
      <dgm:prSet presAssocID="{2D06EFE3-0B03-4841-81B7-829B443C73BE}" presName="node" presStyleLbl="vennNode1" presStyleIdx="2" presStyleCnt="9" custRadScaleRad="104868" custRadScaleInc="8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A493B-45D7-4AA8-BED4-D7915C974DFB}" type="pres">
      <dgm:prSet presAssocID="{2CD12B7F-2E74-49D1-B545-DEB06FAA896E}" presName="node" presStyleLbl="vennNode1" presStyleIdx="3" presStyleCnt="9" custRadScaleRad="101012" custRadScaleInc="-1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3D394-308F-4E04-9191-71738DF52D18}" type="pres">
      <dgm:prSet presAssocID="{CD21AD29-707D-4F90-AAC0-5DD7AD3F276C}" presName="node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72C1E-CFFD-4F34-BFE9-F8881FE72E70}" type="pres">
      <dgm:prSet presAssocID="{9FE6E15B-3CD7-4A43-B159-2F4EB4D09A90}" presName="node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4BF825-1C46-423F-96A6-7E0DFD46864B}" type="pres">
      <dgm:prSet presAssocID="{37666DFC-01F8-42B1-86A3-5149A24B4FB8}" presName="node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26A512-06CE-4AC3-BC32-3A07E12318E1}" type="pres">
      <dgm:prSet presAssocID="{C8E3443A-4EC5-4339-AB6A-295986446ECF}" presName="node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9EEDE-4FA4-44DB-BBEF-3B1E9047E9B3}" type="pres">
      <dgm:prSet presAssocID="{348A10D5-3450-4102-82CE-F0EBCC4B5E1C}" presName="node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42C710-BAD3-4718-8AFC-D16A2BD72DDB}" type="presOf" srcId="{348A10D5-3450-4102-82CE-F0EBCC4B5E1C}" destId="{0139EEDE-4FA4-44DB-BBEF-3B1E9047E9B3}" srcOrd="0" destOrd="0" presId="urn:microsoft.com/office/officeart/2005/8/layout/radial3"/>
    <dgm:cxn modelId="{627BE7C6-8C03-4B99-887C-2BF6B52479FF}" srcId="{B691346C-07D3-4D9E-BBF4-4B99C6209129}" destId="{98DD3AB3-DB72-4A50-8D53-223CEA61F283}" srcOrd="0" destOrd="0" parTransId="{BDBAF7A2-5C39-437D-9411-61CA7B785F58}" sibTransId="{C71C095D-CB8E-4EC8-8881-D5659399F36F}"/>
    <dgm:cxn modelId="{DE0ED6AE-0365-41C1-9946-389A8750C6C9}" srcId="{98DD3AB3-DB72-4A50-8D53-223CEA61F283}" destId="{CD21AD29-707D-4F90-AAC0-5DD7AD3F276C}" srcOrd="3" destOrd="0" parTransId="{5DF77F49-E39F-42DD-873A-825097F94B63}" sibTransId="{3C0E4B0A-8250-41E4-86D3-6ADA71F1C488}"/>
    <dgm:cxn modelId="{24B03F3A-982C-4EB4-A603-79317018599A}" srcId="{98DD3AB3-DB72-4A50-8D53-223CEA61F283}" destId="{24E9F566-4FDA-4CB9-AF6B-8949B3CD2FAA}" srcOrd="0" destOrd="0" parTransId="{8FF620B6-2473-41E0-B604-70B76487C26D}" sibTransId="{7AC2A9FB-B832-4312-8DE1-495B6F822729}"/>
    <dgm:cxn modelId="{8A90A4AF-6D32-42F7-AD80-102B24C5AD23}" type="presOf" srcId="{98DD3AB3-DB72-4A50-8D53-223CEA61F283}" destId="{BD4DDCDE-B32C-42B1-B0D2-1A86C055D6AB}" srcOrd="0" destOrd="0" presId="urn:microsoft.com/office/officeart/2005/8/layout/radial3"/>
    <dgm:cxn modelId="{AE2D39B1-D3C6-484D-9E0F-A24508CFBDCC}" srcId="{98DD3AB3-DB72-4A50-8D53-223CEA61F283}" destId="{37666DFC-01F8-42B1-86A3-5149A24B4FB8}" srcOrd="5" destOrd="0" parTransId="{C9209D5F-545B-45CF-A851-43E1700A4CA0}" sibTransId="{0EBE00D4-E853-4F92-B34B-722BE3734DD0}"/>
    <dgm:cxn modelId="{CCDA9700-8726-46CB-9464-3CA360CC51B2}" srcId="{98DD3AB3-DB72-4A50-8D53-223CEA61F283}" destId="{2CD12B7F-2E74-49D1-B545-DEB06FAA896E}" srcOrd="2" destOrd="0" parTransId="{709AE9C1-C669-4634-8B24-9E9D88E9F89B}" sibTransId="{9619F014-82DA-417F-BB3C-C29FAE829F11}"/>
    <dgm:cxn modelId="{F3861B39-DB91-4AD4-B3E1-A4869375F607}" srcId="{98DD3AB3-DB72-4A50-8D53-223CEA61F283}" destId="{348A10D5-3450-4102-82CE-F0EBCC4B5E1C}" srcOrd="7" destOrd="0" parTransId="{3D62B913-4908-4592-AB9B-CEC380D6E268}" sibTransId="{A7F6A712-898D-4EA0-BAAA-3043ECA4817D}"/>
    <dgm:cxn modelId="{E071DE24-538C-47C7-A53B-48501FFB6694}" type="presOf" srcId="{9FE6E15B-3CD7-4A43-B159-2F4EB4D09A90}" destId="{B4F72C1E-CFFD-4F34-BFE9-F8881FE72E70}" srcOrd="0" destOrd="0" presId="urn:microsoft.com/office/officeart/2005/8/layout/radial3"/>
    <dgm:cxn modelId="{6BB82350-E17B-436E-B22D-D1012EEE79B7}" type="presOf" srcId="{2CD12B7F-2E74-49D1-B545-DEB06FAA896E}" destId="{42CA493B-45D7-4AA8-BED4-D7915C974DFB}" srcOrd="0" destOrd="0" presId="urn:microsoft.com/office/officeart/2005/8/layout/radial3"/>
    <dgm:cxn modelId="{3253CC42-D534-4258-8F3D-46AF6BB4075E}" srcId="{98DD3AB3-DB72-4A50-8D53-223CEA61F283}" destId="{9FE6E15B-3CD7-4A43-B159-2F4EB4D09A90}" srcOrd="4" destOrd="0" parTransId="{A9C00583-5E16-4F1C-8A62-143759183CA4}" sibTransId="{284185EC-F05E-4F47-B781-ACB5B397F31F}"/>
    <dgm:cxn modelId="{8BD1111E-5DD6-4E79-A8FB-E650685904FE}" srcId="{B691346C-07D3-4D9E-BBF4-4B99C6209129}" destId="{27742FEF-F4C2-43C4-9E58-2106935CAE62}" srcOrd="1" destOrd="0" parTransId="{35C67803-D118-42B3-A4E4-87C0DD23BD39}" sibTransId="{18A42527-4995-4C93-8A34-988BCB6A021C}"/>
    <dgm:cxn modelId="{8E882A0B-B130-481F-85ED-3973822DCA65}" type="presOf" srcId="{24E9F566-4FDA-4CB9-AF6B-8949B3CD2FAA}" destId="{18D74CF7-5DB1-48C1-97EC-F206FD1FF885}" srcOrd="0" destOrd="0" presId="urn:microsoft.com/office/officeart/2005/8/layout/radial3"/>
    <dgm:cxn modelId="{3B150450-B15E-41B7-B5B3-C2D5C4672AC8}" srcId="{98DD3AB3-DB72-4A50-8D53-223CEA61F283}" destId="{2D06EFE3-0B03-4841-81B7-829B443C73BE}" srcOrd="1" destOrd="0" parTransId="{57FCBCE6-5BAB-47BF-9ECF-4CF4F3A8FC88}" sibTransId="{C5E27D57-DDB7-47C1-9940-C4A06F697853}"/>
    <dgm:cxn modelId="{902317B9-3A36-4C5B-BDBE-CA8801AD2D09}" type="presOf" srcId="{C8E3443A-4EC5-4339-AB6A-295986446ECF}" destId="{E526A512-06CE-4AC3-BC32-3A07E12318E1}" srcOrd="0" destOrd="0" presId="urn:microsoft.com/office/officeart/2005/8/layout/radial3"/>
    <dgm:cxn modelId="{3B82D7F0-D3FD-4491-AC6B-B38C6BD5DF6C}" type="presOf" srcId="{37666DFC-01F8-42B1-86A3-5149A24B4FB8}" destId="{9D4BF825-1C46-423F-96A6-7E0DFD46864B}" srcOrd="0" destOrd="0" presId="urn:microsoft.com/office/officeart/2005/8/layout/radial3"/>
    <dgm:cxn modelId="{412A8DEC-82FD-4ED0-818F-188C6FCDDC24}" srcId="{98DD3AB3-DB72-4A50-8D53-223CEA61F283}" destId="{C8E3443A-4EC5-4339-AB6A-295986446ECF}" srcOrd="6" destOrd="0" parTransId="{F1F1EB5F-DD35-44B9-A831-2013EE940445}" sibTransId="{5F8B22F6-D516-4193-8E09-27965A0E5723}"/>
    <dgm:cxn modelId="{B75014BC-6937-4414-BF64-1F253C6B0DB6}" type="presOf" srcId="{CD21AD29-707D-4F90-AAC0-5DD7AD3F276C}" destId="{73C3D394-308F-4E04-9191-71738DF52D18}" srcOrd="0" destOrd="0" presId="urn:microsoft.com/office/officeart/2005/8/layout/radial3"/>
    <dgm:cxn modelId="{C78A5E15-458F-479E-A179-84FE985D798B}" type="presOf" srcId="{2D06EFE3-0B03-4841-81B7-829B443C73BE}" destId="{0FB9A742-E184-43DE-97AA-DEA5FE7A1CD6}" srcOrd="0" destOrd="0" presId="urn:microsoft.com/office/officeart/2005/8/layout/radial3"/>
    <dgm:cxn modelId="{9A4D35FF-57B0-4DA9-8E87-33A7B9678D32}" type="presOf" srcId="{B691346C-07D3-4D9E-BBF4-4B99C6209129}" destId="{C56A5CCC-FF96-4107-ACC8-6F3711017B2A}" srcOrd="0" destOrd="0" presId="urn:microsoft.com/office/officeart/2005/8/layout/radial3"/>
    <dgm:cxn modelId="{AC5E30A1-D564-4FF5-AB3A-B51B29122523}" type="presParOf" srcId="{C56A5CCC-FF96-4107-ACC8-6F3711017B2A}" destId="{442F51A2-FEB4-46E3-BD9F-1FEC605B1F10}" srcOrd="0" destOrd="0" presId="urn:microsoft.com/office/officeart/2005/8/layout/radial3"/>
    <dgm:cxn modelId="{84BD58F3-4AB3-48CB-A912-7564E301D7D0}" type="presParOf" srcId="{442F51A2-FEB4-46E3-BD9F-1FEC605B1F10}" destId="{BD4DDCDE-B32C-42B1-B0D2-1A86C055D6AB}" srcOrd="0" destOrd="0" presId="urn:microsoft.com/office/officeart/2005/8/layout/radial3"/>
    <dgm:cxn modelId="{E6553EDB-81A7-4F0A-B2FB-A685BE17D54D}" type="presParOf" srcId="{442F51A2-FEB4-46E3-BD9F-1FEC605B1F10}" destId="{18D74CF7-5DB1-48C1-97EC-F206FD1FF885}" srcOrd="1" destOrd="0" presId="urn:microsoft.com/office/officeart/2005/8/layout/radial3"/>
    <dgm:cxn modelId="{E122E0AA-DABE-41E7-935D-9DB0CCB79A4B}" type="presParOf" srcId="{442F51A2-FEB4-46E3-BD9F-1FEC605B1F10}" destId="{0FB9A742-E184-43DE-97AA-DEA5FE7A1CD6}" srcOrd="2" destOrd="0" presId="urn:microsoft.com/office/officeart/2005/8/layout/radial3"/>
    <dgm:cxn modelId="{0AA82852-916E-4BFD-A2B4-623D01A2FA06}" type="presParOf" srcId="{442F51A2-FEB4-46E3-BD9F-1FEC605B1F10}" destId="{42CA493B-45D7-4AA8-BED4-D7915C974DFB}" srcOrd="3" destOrd="0" presId="urn:microsoft.com/office/officeart/2005/8/layout/radial3"/>
    <dgm:cxn modelId="{4BE95888-EF7C-4BAE-B2EB-AC6412CF688B}" type="presParOf" srcId="{442F51A2-FEB4-46E3-BD9F-1FEC605B1F10}" destId="{73C3D394-308F-4E04-9191-71738DF52D18}" srcOrd="4" destOrd="0" presId="urn:microsoft.com/office/officeart/2005/8/layout/radial3"/>
    <dgm:cxn modelId="{A8BBDAFB-2716-4010-926E-9E20E4BDA57A}" type="presParOf" srcId="{442F51A2-FEB4-46E3-BD9F-1FEC605B1F10}" destId="{B4F72C1E-CFFD-4F34-BFE9-F8881FE72E70}" srcOrd="5" destOrd="0" presId="urn:microsoft.com/office/officeart/2005/8/layout/radial3"/>
    <dgm:cxn modelId="{11386FC9-002F-4284-BBB4-5DAFB0C49DE9}" type="presParOf" srcId="{442F51A2-FEB4-46E3-BD9F-1FEC605B1F10}" destId="{9D4BF825-1C46-423F-96A6-7E0DFD46864B}" srcOrd="6" destOrd="0" presId="urn:microsoft.com/office/officeart/2005/8/layout/radial3"/>
    <dgm:cxn modelId="{6EA21CE6-38EE-4FA1-99BD-A9F71FAECE24}" type="presParOf" srcId="{442F51A2-FEB4-46E3-BD9F-1FEC605B1F10}" destId="{E526A512-06CE-4AC3-BC32-3A07E12318E1}" srcOrd="7" destOrd="0" presId="urn:microsoft.com/office/officeart/2005/8/layout/radial3"/>
    <dgm:cxn modelId="{A770D6F6-8198-4346-B6C4-DA47DC61F983}" type="presParOf" srcId="{442F51A2-FEB4-46E3-BD9F-1FEC605B1F10}" destId="{0139EEDE-4FA4-44DB-BBEF-3B1E9047E9B3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BA8084-0030-4275-A9DA-8800921719D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B1B36-ADDB-4527-A819-2EA02B664620}">
      <dgm:prSet phldrT="[Text]"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General Aptitude</a:t>
          </a:r>
          <a:endParaRPr lang="en-US" b="1" dirty="0">
            <a:solidFill>
              <a:srgbClr val="002060"/>
            </a:solidFill>
          </a:endParaRPr>
        </a:p>
      </dgm:t>
    </dgm:pt>
    <dgm:pt modelId="{A701205D-6F5E-4045-9253-845C7B0B5B72}" type="parTrans" cxnId="{F08471D2-589F-4A4E-B97D-B0720695C0A7}">
      <dgm:prSet/>
      <dgm:spPr/>
      <dgm:t>
        <a:bodyPr/>
        <a:lstStyle/>
        <a:p>
          <a:endParaRPr lang="en-US"/>
        </a:p>
      </dgm:t>
    </dgm:pt>
    <dgm:pt modelId="{77ADE1A0-D06E-45C1-A021-536D3717E483}" type="sibTrans" cxnId="{F08471D2-589F-4A4E-B97D-B0720695C0A7}">
      <dgm:prSet/>
      <dgm:spPr/>
      <dgm:t>
        <a:bodyPr/>
        <a:lstStyle/>
        <a:p>
          <a:endParaRPr lang="en-US"/>
        </a:p>
      </dgm:t>
    </dgm:pt>
    <dgm:pt modelId="{5EDDA89E-D23C-4BB2-A571-64641D634EF3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400" dirty="0" smtClean="0">
              <a:solidFill>
                <a:srgbClr val="0070C0"/>
              </a:solidFill>
              <a:latin typeface="+mj-lt"/>
            </a:rPr>
            <a:t>15% Marks</a:t>
          </a:r>
          <a:endParaRPr lang="en-US" sz="2400" dirty="0">
            <a:solidFill>
              <a:srgbClr val="0070C0"/>
            </a:solidFill>
            <a:latin typeface="+mj-lt"/>
          </a:endParaRPr>
        </a:p>
      </dgm:t>
    </dgm:pt>
    <dgm:pt modelId="{134B66CE-4454-45DE-AA08-1E04499F4113}" type="parTrans" cxnId="{A4FF5F6F-6FD0-407E-AA1E-465C568D4EBD}">
      <dgm:prSet/>
      <dgm:spPr/>
      <dgm:t>
        <a:bodyPr/>
        <a:lstStyle/>
        <a:p>
          <a:endParaRPr lang="en-US"/>
        </a:p>
      </dgm:t>
    </dgm:pt>
    <dgm:pt modelId="{47DD2EEA-0D5A-44D0-824E-6F44B9CB781B}" type="sibTrans" cxnId="{A4FF5F6F-6FD0-407E-AA1E-465C568D4EBD}">
      <dgm:prSet/>
      <dgm:spPr/>
      <dgm:t>
        <a:bodyPr/>
        <a:lstStyle/>
        <a:p>
          <a:endParaRPr lang="en-US"/>
        </a:p>
      </dgm:t>
    </dgm:pt>
    <dgm:pt modelId="{2C3F1011-9296-4395-8B79-53584CC64F5D}">
      <dgm:prSet phldrT="[Text]"/>
      <dgm:spPr>
        <a:noFill/>
        <a:ln>
          <a:solidFill>
            <a:srgbClr val="00B050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Engineering Mathematics</a:t>
          </a:r>
          <a:endParaRPr lang="en-US" b="1" dirty="0">
            <a:solidFill>
              <a:schemeClr val="tx1"/>
            </a:solidFill>
          </a:endParaRPr>
        </a:p>
      </dgm:t>
    </dgm:pt>
    <dgm:pt modelId="{40346FA7-3E79-490D-90C5-BA727C51F4E0}" type="parTrans" cxnId="{1AF10AD9-EB26-43AC-B9FB-ECE3B2915307}">
      <dgm:prSet/>
      <dgm:spPr/>
      <dgm:t>
        <a:bodyPr/>
        <a:lstStyle/>
        <a:p>
          <a:endParaRPr lang="en-US"/>
        </a:p>
      </dgm:t>
    </dgm:pt>
    <dgm:pt modelId="{4744B92B-6B6C-4C82-9B46-C58784EAD644}" type="sibTrans" cxnId="{1AF10AD9-EB26-43AC-B9FB-ECE3B2915307}">
      <dgm:prSet/>
      <dgm:spPr/>
      <dgm:t>
        <a:bodyPr/>
        <a:lstStyle/>
        <a:p>
          <a:endParaRPr lang="en-US"/>
        </a:p>
      </dgm:t>
    </dgm:pt>
    <dgm:pt modelId="{FE4AD7F4-19F0-4A9B-B0AD-BAC411236348}">
      <dgm:prSet phldrT="[Text]" custT="1"/>
      <dgm:spPr/>
      <dgm:t>
        <a:bodyPr/>
        <a:lstStyle/>
        <a:p>
          <a:r>
            <a:rPr lang="en-US" sz="2400" dirty="0" smtClean="0">
              <a:solidFill>
                <a:srgbClr val="0070C0"/>
              </a:solidFill>
            </a:rPr>
            <a:t>15% Marks </a:t>
          </a:r>
          <a:r>
            <a:rPr lang="en-US" sz="2400" dirty="0" smtClean="0"/>
            <a:t>for </a:t>
          </a:r>
          <a:r>
            <a:rPr lang="en-US" sz="2400" b="1" dirty="0" smtClean="0">
              <a:solidFill>
                <a:srgbClr val="7030A0"/>
              </a:solidFill>
            </a:rPr>
            <a:t>Mathematics</a:t>
          </a:r>
          <a:endParaRPr lang="en-US" sz="2400" b="1" dirty="0">
            <a:solidFill>
              <a:srgbClr val="7030A0"/>
            </a:solidFill>
          </a:endParaRPr>
        </a:p>
      </dgm:t>
    </dgm:pt>
    <dgm:pt modelId="{05CAA7C0-CB4C-4FB8-BE8E-9C35557EB08D}" type="parTrans" cxnId="{453D217C-555C-458B-8797-1B7A0D132640}">
      <dgm:prSet/>
      <dgm:spPr/>
      <dgm:t>
        <a:bodyPr/>
        <a:lstStyle/>
        <a:p>
          <a:endParaRPr lang="en-US"/>
        </a:p>
      </dgm:t>
    </dgm:pt>
    <dgm:pt modelId="{C3699492-A53B-4A16-9292-567BC4D5DF30}" type="sibTrans" cxnId="{453D217C-555C-458B-8797-1B7A0D132640}">
      <dgm:prSet/>
      <dgm:spPr/>
      <dgm:t>
        <a:bodyPr/>
        <a:lstStyle/>
        <a:p>
          <a:endParaRPr lang="en-US"/>
        </a:p>
      </dgm:t>
    </dgm:pt>
    <dgm:pt modelId="{07CAEB5A-4817-476D-99A7-17E3A3A1EDE3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Core subject </a:t>
          </a:r>
          <a:endParaRPr lang="en-US" b="1" dirty="0">
            <a:solidFill>
              <a:srgbClr val="FF0000"/>
            </a:solidFill>
          </a:endParaRPr>
        </a:p>
      </dgm:t>
    </dgm:pt>
    <dgm:pt modelId="{EDBC380C-BCE0-46E9-AC53-C108150E7B39}" type="parTrans" cxnId="{9E0D0D4A-131F-42D4-BD6F-EA7E03EA2072}">
      <dgm:prSet/>
      <dgm:spPr/>
      <dgm:t>
        <a:bodyPr/>
        <a:lstStyle/>
        <a:p>
          <a:endParaRPr lang="en-US"/>
        </a:p>
      </dgm:t>
    </dgm:pt>
    <dgm:pt modelId="{58C92B89-4A81-4F6A-B1D6-52722380EDD2}" type="sibTrans" cxnId="{9E0D0D4A-131F-42D4-BD6F-EA7E03EA2072}">
      <dgm:prSet/>
      <dgm:spPr/>
      <dgm:t>
        <a:bodyPr/>
        <a:lstStyle/>
        <a:p>
          <a:endParaRPr lang="en-US"/>
        </a:p>
      </dgm:t>
    </dgm:pt>
    <dgm:pt modelId="{D5519C53-5CB0-45A9-BEE7-89756B741F3A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400" dirty="0" smtClean="0">
              <a:latin typeface="+mj-lt"/>
            </a:rPr>
            <a:t>5 Questions -1 Marks </a:t>
          </a:r>
          <a:endParaRPr lang="en-US" sz="2400" dirty="0">
            <a:latin typeface="+mj-lt"/>
          </a:endParaRPr>
        </a:p>
      </dgm:t>
    </dgm:pt>
    <dgm:pt modelId="{22A1060E-0FDC-44DC-9774-632FBBB224BA}" type="parTrans" cxnId="{77B36E9F-3B9E-4B81-A4CC-1CD235EC9CFA}">
      <dgm:prSet/>
      <dgm:spPr/>
      <dgm:t>
        <a:bodyPr/>
        <a:lstStyle/>
        <a:p>
          <a:endParaRPr lang="en-US"/>
        </a:p>
      </dgm:t>
    </dgm:pt>
    <dgm:pt modelId="{F598789F-8087-47C3-B216-9CAC276EDA73}" type="sibTrans" cxnId="{77B36E9F-3B9E-4B81-A4CC-1CD235EC9CFA}">
      <dgm:prSet/>
      <dgm:spPr/>
      <dgm:t>
        <a:bodyPr/>
        <a:lstStyle/>
        <a:p>
          <a:endParaRPr lang="en-US"/>
        </a:p>
      </dgm:t>
    </dgm:pt>
    <dgm:pt modelId="{68BC0688-A40C-4BBB-ACE6-BB7C1D908825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2400" dirty="0" smtClean="0">
              <a:latin typeface="+mj-lt"/>
            </a:rPr>
            <a:t>5 Questions -2 Marks</a:t>
          </a:r>
          <a:endParaRPr lang="en-US" sz="2400" dirty="0">
            <a:latin typeface="+mj-lt"/>
          </a:endParaRPr>
        </a:p>
      </dgm:t>
    </dgm:pt>
    <dgm:pt modelId="{CF6173E6-3AA7-4F88-8758-D8687AE817C3}" type="parTrans" cxnId="{4774614E-7A65-49E4-89FD-9395AFD63489}">
      <dgm:prSet/>
      <dgm:spPr/>
      <dgm:t>
        <a:bodyPr/>
        <a:lstStyle/>
        <a:p>
          <a:endParaRPr lang="en-US"/>
        </a:p>
      </dgm:t>
    </dgm:pt>
    <dgm:pt modelId="{EFB79F4C-4EE3-4AFB-98B0-152AC8F0450F}" type="sibTrans" cxnId="{4774614E-7A65-49E4-89FD-9395AFD63489}">
      <dgm:prSet/>
      <dgm:spPr/>
      <dgm:t>
        <a:bodyPr/>
        <a:lstStyle/>
        <a:p>
          <a:endParaRPr lang="en-US"/>
        </a:p>
      </dgm:t>
    </dgm:pt>
    <dgm:pt modelId="{B0BB2780-0DA9-4760-B448-06816D26C11F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0000"/>
              </a:solidFill>
            </a:rPr>
            <a:t>70% Marks for </a:t>
          </a:r>
          <a:r>
            <a:rPr lang="en-US" sz="2400" b="1" dirty="0" smtClean="0">
              <a:solidFill>
                <a:srgbClr val="00B0F0"/>
              </a:solidFill>
            </a:rPr>
            <a:t>core subject</a:t>
          </a:r>
          <a:endParaRPr lang="en-US" sz="2400" b="1" dirty="0">
            <a:solidFill>
              <a:srgbClr val="00B0F0"/>
            </a:solidFill>
          </a:endParaRPr>
        </a:p>
      </dgm:t>
    </dgm:pt>
    <dgm:pt modelId="{89763527-7138-424C-9CFC-1C8CDC28E5AB}" type="parTrans" cxnId="{EF457112-A3FD-4F3F-BEFC-A27450D35457}">
      <dgm:prSet/>
      <dgm:spPr/>
      <dgm:t>
        <a:bodyPr/>
        <a:lstStyle/>
        <a:p>
          <a:endParaRPr lang="en-US"/>
        </a:p>
      </dgm:t>
    </dgm:pt>
    <dgm:pt modelId="{6CFB11CA-2E19-44F6-92A5-53A3ACF5DDE9}" type="sibTrans" cxnId="{EF457112-A3FD-4F3F-BEFC-A27450D35457}">
      <dgm:prSet/>
      <dgm:spPr/>
      <dgm:t>
        <a:bodyPr/>
        <a:lstStyle/>
        <a:p>
          <a:endParaRPr lang="en-US"/>
        </a:p>
      </dgm:t>
    </dgm:pt>
    <dgm:pt modelId="{D3E94E26-D477-4002-8B25-72AE3CDB50BD}">
      <dgm:prSet phldrT="[Text]" custT="1"/>
      <dgm:spPr/>
      <dgm:t>
        <a:bodyPr/>
        <a:lstStyle/>
        <a:p>
          <a:r>
            <a:rPr lang="en-US" sz="2400" dirty="0" smtClean="0"/>
            <a:t>25 Questions -1 mark</a:t>
          </a:r>
          <a:endParaRPr lang="en-US" sz="2400" dirty="0"/>
        </a:p>
      </dgm:t>
    </dgm:pt>
    <dgm:pt modelId="{A0A1AABD-5B3B-4461-87C1-E5298F2AEA98}" type="parTrans" cxnId="{38884720-B1C0-4072-8857-15A0F3CEAFE5}">
      <dgm:prSet/>
      <dgm:spPr/>
      <dgm:t>
        <a:bodyPr/>
        <a:lstStyle/>
        <a:p>
          <a:endParaRPr lang="en-US"/>
        </a:p>
      </dgm:t>
    </dgm:pt>
    <dgm:pt modelId="{D1E596E7-948A-42BF-AEB1-84EF4B0764BC}" type="sibTrans" cxnId="{38884720-B1C0-4072-8857-15A0F3CEAFE5}">
      <dgm:prSet/>
      <dgm:spPr/>
      <dgm:t>
        <a:bodyPr/>
        <a:lstStyle/>
        <a:p>
          <a:endParaRPr lang="en-US"/>
        </a:p>
      </dgm:t>
    </dgm:pt>
    <dgm:pt modelId="{B29BD1C7-6DCB-4405-8D2B-2B23FA1CA823}">
      <dgm:prSet phldrT="[Text]" custT="1"/>
      <dgm:spPr/>
      <dgm:t>
        <a:bodyPr/>
        <a:lstStyle/>
        <a:p>
          <a:r>
            <a:rPr lang="en-US" sz="2400" dirty="0" smtClean="0"/>
            <a:t>30 Questions -2 Mark</a:t>
          </a:r>
          <a:endParaRPr lang="en-US" sz="2400" dirty="0"/>
        </a:p>
      </dgm:t>
    </dgm:pt>
    <dgm:pt modelId="{D6BE19BE-6BDB-4867-8C2A-4BEE880EBFEC}" type="parTrans" cxnId="{D3F0E6E3-FD1C-4177-B9DF-917EAA1FD092}">
      <dgm:prSet/>
      <dgm:spPr/>
      <dgm:t>
        <a:bodyPr/>
        <a:lstStyle/>
        <a:p>
          <a:endParaRPr lang="en-US"/>
        </a:p>
      </dgm:t>
    </dgm:pt>
    <dgm:pt modelId="{BE3CECDA-02C2-4102-82F7-85DCFBD7D549}" type="sibTrans" cxnId="{D3F0E6E3-FD1C-4177-B9DF-917EAA1FD092}">
      <dgm:prSet/>
      <dgm:spPr/>
      <dgm:t>
        <a:bodyPr/>
        <a:lstStyle/>
        <a:p>
          <a:endParaRPr lang="en-US"/>
        </a:p>
      </dgm:t>
    </dgm:pt>
    <dgm:pt modelId="{CF84221F-6AAD-424D-9EA0-EF3FBCC99B17}" type="pres">
      <dgm:prSet presAssocID="{4CBA8084-0030-4275-A9DA-8800921719D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045F60D-2C52-4B43-B7BE-A033900B9235}" type="pres">
      <dgm:prSet presAssocID="{D5DB1B36-ADDB-4527-A819-2EA02B664620}" presName="composite" presStyleCnt="0"/>
      <dgm:spPr/>
    </dgm:pt>
    <dgm:pt modelId="{8BE216E1-3FA8-4B29-9BC0-4F9EAAD90642}" type="pres">
      <dgm:prSet presAssocID="{D5DB1B36-ADDB-4527-A819-2EA02B664620}" presName="bentUpArrow1" presStyleLbl="alignImgPlace1" presStyleIdx="0" presStyleCnt="2" custLinFactY="100000" custLinFactNeighborX="-99057" custLinFactNeighborY="197970"/>
      <dgm:spPr>
        <a:noFill/>
      </dgm:spPr>
    </dgm:pt>
    <dgm:pt modelId="{F94CBC6E-ADA5-4D21-AC48-4C957CB04F8B}" type="pres">
      <dgm:prSet presAssocID="{D5DB1B36-ADDB-4527-A819-2EA02B664620}" presName="ParentText" presStyleLbl="node1" presStyleIdx="0" presStyleCnt="3" custLinFactNeighborX="19027" custLinFactNeighborY="446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3C1AE-7434-446D-BD81-8A47776FC9EC}" type="pres">
      <dgm:prSet presAssocID="{D5DB1B36-ADDB-4527-A819-2EA02B664620}" presName="ChildText" presStyleLbl="revTx" presStyleIdx="0" presStyleCnt="2" custScaleX="234384" custScaleY="90668" custLinFactX="37697" custLinFactNeighborX="100000" custLinFactNeighborY="-36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EA392-3D66-4128-8EE9-08989984D474}" type="pres">
      <dgm:prSet presAssocID="{77ADE1A0-D06E-45C1-A021-536D3717E483}" presName="sibTrans" presStyleCnt="0"/>
      <dgm:spPr/>
    </dgm:pt>
    <dgm:pt modelId="{264415D0-529F-4A0F-AF58-7DF53BC5BE0F}" type="pres">
      <dgm:prSet presAssocID="{2C3F1011-9296-4395-8B79-53584CC64F5D}" presName="composite" presStyleCnt="0"/>
      <dgm:spPr/>
    </dgm:pt>
    <dgm:pt modelId="{CD1E97F6-29C3-4C05-9FEF-B39CB9E6B608}" type="pres">
      <dgm:prSet presAssocID="{2C3F1011-9296-4395-8B79-53584CC64F5D}" presName="bentUpArrow1" presStyleLbl="alignImgPlace1" presStyleIdx="1" presStyleCnt="2" custLinFactX="-9672" custLinFactNeighborX="-100000" custLinFactNeighborY="13090"/>
      <dgm:spPr>
        <a:noFill/>
      </dgm:spPr>
    </dgm:pt>
    <dgm:pt modelId="{5B7FEF29-527F-4FD1-B33E-F4B6FD4396F7}" type="pres">
      <dgm:prSet presAssocID="{2C3F1011-9296-4395-8B79-53584CC64F5D}" presName="ParentText" presStyleLbl="node1" presStyleIdx="1" presStyleCnt="3" custLinFactNeighborX="-87341" custLinFactNeighborY="-109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5B3B1-8518-4413-AE4C-E858484E0901}" type="pres">
      <dgm:prSet presAssocID="{2C3F1011-9296-4395-8B79-53584CC64F5D}" presName="ChildText" presStyleLbl="revTx" presStyleIdx="1" presStyleCnt="2" custScaleX="300890" custScaleY="180895" custLinFactNeighborX="41749" custLinFactNeighborY="609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F1123-4FFA-40C2-9E28-3BB9BB24F8BD}" type="pres">
      <dgm:prSet presAssocID="{4744B92B-6B6C-4C82-9B46-C58784EAD644}" presName="sibTrans" presStyleCnt="0"/>
      <dgm:spPr/>
    </dgm:pt>
    <dgm:pt modelId="{9F07E96F-2FDE-4435-A00F-78AB19594740}" type="pres">
      <dgm:prSet presAssocID="{07CAEB5A-4817-476D-99A7-17E3A3A1EDE3}" presName="composite" presStyleCnt="0"/>
      <dgm:spPr/>
    </dgm:pt>
    <dgm:pt modelId="{26A71165-C729-455A-AF17-B6D845EBB3C8}" type="pres">
      <dgm:prSet presAssocID="{07CAEB5A-4817-476D-99A7-17E3A3A1EDE3}" presName="ParentText" presStyleLbl="node1" presStyleIdx="2" presStyleCnt="3" custLinFactX="-94520" custLinFactNeighborX="-100000" custLinFactNeighborY="-1308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B36E9F-3B9E-4B81-A4CC-1CD235EC9CFA}" srcId="{D5DB1B36-ADDB-4527-A819-2EA02B664620}" destId="{D5519C53-5CB0-45A9-BEE7-89756B741F3A}" srcOrd="1" destOrd="0" parTransId="{22A1060E-0FDC-44DC-9774-632FBBB224BA}" sibTransId="{F598789F-8087-47C3-B216-9CAC276EDA73}"/>
    <dgm:cxn modelId="{EF457112-A3FD-4F3F-BEFC-A27450D35457}" srcId="{2C3F1011-9296-4395-8B79-53584CC64F5D}" destId="{B0BB2780-0DA9-4760-B448-06816D26C11F}" srcOrd="1" destOrd="0" parTransId="{89763527-7138-424C-9CFC-1C8CDC28E5AB}" sibTransId="{6CFB11CA-2E19-44F6-92A5-53A3ACF5DDE9}"/>
    <dgm:cxn modelId="{1AF10AD9-EB26-43AC-B9FB-ECE3B2915307}" srcId="{4CBA8084-0030-4275-A9DA-8800921719D3}" destId="{2C3F1011-9296-4395-8B79-53584CC64F5D}" srcOrd="1" destOrd="0" parTransId="{40346FA7-3E79-490D-90C5-BA727C51F4E0}" sibTransId="{4744B92B-6B6C-4C82-9B46-C58784EAD644}"/>
    <dgm:cxn modelId="{453D217C-555C-458B-8797-1B7A0D132640}" srcId="{2C3F1011-9296-4395-8B79-53584CC64F5D}" destId="{FE4AD7F4-19F0-4A9B-B0AD-BAC411236348}" srcOrd="0" destOrd="0" parTransId="{05CAA7C0-CB4C-4FB8-BE8E-9C35557EB08D}" sibTransId="{C3699492-A53B-4A16-9292-567BC4D5DF30}"/>
    <dgm:cxn modelId="{F08471D2-589F-4A4E-B97D-B0720695C0A7}" srcId="{4CBA8084-0030-4275-A9DA-8800921719D3}" destId="{D5DB1B36-ADDB-4527-A819-2EA02B664620}" srcOrd="0" destOrd="0" parTransId="{A701205D-6F5E-4045-9253-845C7B0B5B72}" sibTransId="{77ADE1A0-D06E-45C1-A021-536D3717E483}"/>
    <dgm:cxn modelId="{9A443301-4F64-487A-8021-5DA6F0C3EA0C}" type="presOf" srcId="{5EDDA89E-D23C-4BB2-A571-64641D634EF3}" destId="{FE83C1AE-7434-446D-BD81-8A47776FC9EC}" srcOrd="0" destOrd="0" presId="urn:microsoft.com/office/officeart/2005/8/layout/StepDownProcess"/>
    <dgm:cxn modelId="{694104AD-0841-4122-B98E-6B8381F2AB9E}" type="presOf" srcId="{D5DB1B36-ADDB-4527-A819-2EA02B664620}" destId="{F94CBC6E-ADA5-4D21-AC48-4C957CB04F8B}" srcOrd="0" destOrd="0" presId="urn:microsoft.com/office/officeart/2005/8/layout/StepDownProcess"/>
    <dgm:cxn modelId="{A4FF5F6F-6FD0-407E-AA1E-465C568D4EBD}" srcId="{D5DB1B36-ADDB-4527-A819-2EA02B664620}" destId="{5EDDA89E-D23C-4BB2-A571-64641D634EF3}" srcOrd="0" destOrd="0" parTransId="{134B66CE-4454-45DE-AA08-1E04499F4113}" sibTransId="{47DD2EEA-0D5A-44D0-824E-6F44B9CB781B}"/>
    <dgm:cxn modelId="{564C7A83-D005-4AF8-90F2-818C9291AADF}" type="presOf" srcId="{4CBA8084-0030-4275-A9DA-8800921719D3}" destId="{CF84221F-6AAD-424D-9EA0-EF3FBCC99B17}" srcOrd="0" destOrd="0" presId="urn:microsoft.com/office/officeart/2005/8/layout/StepDownProcess"/>
    <dgm:cxn modelId="{79A8846C-8B53-4337-8393-311516A9EE4D}" type="presOf" srcId="{D3E94E26-D477-4002-8B25-72AE3CDB50BD}" destId="{D935B3B1-8518-4413-AE4C-E858484E0901}" srcOrd="0" destOrd="2" presId="urn:microsoft.com/office/officeart/2005/8/layout/StepDownProcess"/>
    <dgm:cxn modelId="{52546196-B743-4BC2-8E62-DFBEC9EE2626}" type="presOf" srcId="{B29BD1C7-6DCB-4405-8D2B-2B23FA1CA823}" destId="{D935B3B1-8518-4413-AE4C-E858484E0901}" srcOrd="0" destOrd="3" presId="urn:microsoft.com/office/officeart/2005/8/layout/StepDownProcess"/>
    <dgm:cxn modelId="{1C41CB06-6025-4BD6-B8E6-DE7BFCE70988}" type="presOf" srcId="{68BC0688-A40C-4BBB-ACE6-BB7C1D908825}" destId="{FE83C1AE-7434-446D-BD81-8A47776FC9EC}" srcOrd="0" destOrd="2" presId="urn:microsoft.com/office/officeart/2005/8/layout/StepDownProcess"/>
    <dgm:cxn modelId="{D3F0E6E3-FD1C-4177-B9DF-917EAA1FD092}" srcId="{2C3F1011-9296-4395-8B79-53584CC64F5D}" destId="{B29BD1C7-6DCB-4405-8D2B-2B23FA1CA823}" srcOrd="3" destOrd="0" parTransId="{D6BE19BE-6BDB-4867-8C2A-4BEE880EBFEC}" sibTransId="{BE3CECDA-02C2-4102-82F7-85DCFBD7D549}"/>
    <dgm:cxn modelId="{4A4C0D29-3053-4F3F-905F-C4AB346D3E1F}" type="presOf" srcId="{D5519C53-5CB0-45A9-BEE7-89756B741F3A}" destId="{FE83C1AE-7434-446D-BD81-8A47776FC9EC}" srcOrd="0" destOrd="1" presId="urn:microsoft.com/office/officeart/2005/8/layout/StepDownProcess"/>
    <dgm:cxn modelId="{24A4AC86-7D09-403E-AF25-AD9268306D41}" type="presOf" srcId="{07CAEB5A-4817-476D-99A7-17E3A3A1EDE3}" destId="{26A71165-C729-455A-AF17-B6D845EBB3C8}" srcOrd="0" destOrd="0" presId="urn:microsoft.com/office/officeart/2005/8/layout/StepDownProcess"/>
    <dgm:cxn modelId="{38884720-B1C0-4072-8857-15A0F3CEAFE5}" srcId="{2C3F1011-9296-4395-8B79-53584CC64F5D}" destId="{D3E94E26-D477-4002-8B25-72AE3CDB50BD}" srcOrd="2" destOrd="0" parTransId="{A0A1AABD-5B3B-4461-87C1-E5298F2AEA98}" sibTransId="{D1E596E7-948A-42BF-AEB1-84EF4B0764BC}"/>
    <dgm:cxn modelId="{1B6FADEB-AB26-46CB-9F42-90CD8A163DF7}" type="presOf" srcId="{B0BB2780-0DA9-4760-B448-06816D26C11F}" destId="{D935B3B1-8518-4413-AE4C-E858484E0901}" srcOrd="0" destOrd="1" presId="urn:microsoft.com/office/officeart/2005/8/layout/StepDownProcess"/>
    <dgm:cxn modelId="{C2C2FD43-6FCE-4276-8371-A46609555AB4}" type="presOf" srcId="{2C3F1011-9296-4395-8B79-53584CC64F5D}" destId="{5B7FEF29-527F-4FD1-B33E-F4B6FD4396F7}" srcOrd="0" destOrd="0" presId="urn:microsoft.com/office/officeart/2005/8/layout/StepDownProcess"/>
    <dgm:cxn modelId="{30310439-7617-46FF-9FFC-B41C83CC046D}" type="presOf" srcId="{FE4AD7F4-19F0-4A9B-B0AD-BAC411236348}" destId="{D935B3B1-8518-4413-AE4C-E858484E0901}" srcOrd="0" destOrd="0" presId="urn:microsoft.com/office/officeart/2005/8/layout/StepDownProcess"/>
    <dgm:cxn modelId="{4774614E-7A65-49E4-89FD-9395AFD63489}" srcId="{D5DB1B36-ADDB-4527-A819-2EA02B664620}" destId="{68BC0688-A40C-4BBB-ACE6-BB7C1D908825}" srcOrd="2" destOrd="0" parTransId="{CF6173E6-3AA7-4F88-8758-D8687AE817C3}" sibTransId="{EFB79F4C-4EE3-4AFB-98B0-152AC8F0450F}"/>
    <dgm:cxn modelId="{9E0D0D4A-131F-42D4-BD6F-EA7E03EA2072}" srcId="{4CBA8084-0030-4275-A9DA-8800921719D3}" destId="{07CAEB5A-4817-476D-99A7-17E3A3A1EDE3}" srcOrd="2" destOrd="0" parTransId="{EDBC380C-BCE0-46E9-AC53-C108150E7B39}" sibTransId="{58C92B89-4A81-4F6A-B1D6-52722380EDD2}"/>
    <dgm:cxn modelId="{AAB4D2E1-1B9F-4F63-A4EE-F71799C6EC41}" type="presParOf" srcId="{CF84221F-6AAD-424D-9EA0-EF3FBCC99B17}" destId="{5045F60D-2C52-4B43-B7BE-A033900B9235}" srcOrd="0" destOrd="0" presId="urn:microsoft.com/office/officeart/2005/8/layout/StepDownProcess"/>
    <dgm:cxn modelId="{E87865CA-A965-42FD-B22E-67F241F78C56}" type="presParOf" srcId="{5045F60D-2C52-4B43-B7BE-A033900B9235}" destId="{8BE216E1-3FA8-4B29-9BC0-4F9EAAD90642}" srcOrd="0" destOrd="0" presId="urn:microsoft.com/office/officeart/2005/8/layout/StepDownProcess"/>
    <dgm:cxn modelId="{9C9A780F-9195-4DAF-8376-663DC0A5DE04}" type="presParOf" srcId="{5045F60D-2C52-4B43-B7BE-A033900B9235}" destId="{F94CBC6E-ADA5-4D21-AC48-4C957CB04F8B}" srcOrd="1" destOrd="0" presId="urn:microsoft.com/office/officeart/2005/8/layout/StepDownProcess"/>
    <dgm:cxn modelId="{540FB5D3-98FE-4FDA-B352-1FC334FCC633}" type="presParOf" srcId="{5045F60D-2C52-4B43-B7BE-A033900B9235}" destId="{FE83C1AE-7434-446D-BD81-8A47776FC9EC}" srcOrd="2" destOrd="0" presId="urn:microsoft.com/office/officeart/2005/8/layout/StepDownProcess"/>
    <dgm:cxn modelId="{9B49E232-0708-4036-9864-377AEB61E251}" type="presParOf" srcId="{CF84221F-6AAD-424D-9EA0-EF3FBCC99B17}" destId="{676EA392-3D66-4128-8EE9-08989984D474}" srcOrd="1" destOrd="0" presId="urn:microsoft.com/office/officeart/2005/8/layout/StepDownProcess"/>
    <dgm:cxn modelId="{97CF32A2-F2B1-443E-94D0-8E330CD72714}" type="presParOf" srcId="{CF84221F-6AAD-424D-9EA0-EF3FBCC99B17}" destId="{264415D0-529F-4A0F-AF58-7DF53BC5BE0F}" srcOrd="2" destOrd="0" presId="urn:microsoft.com/office/officeart/2005/8/layout/StepDownProcess"/>
    <dgm:cxn modelId="{AFCBAE09-0493-41A4-B21F-D92EAEA4BDEF}" type="presParOf" srcId="{264415D0-529F-4A0F-AF58-7DF53BC5BE0F}" destId="{CD1E97F6-29C3-4C05-9FEF-B39CB9E6B608}" srcOrd="0" destOrd="0" presId="urn:microsoft.com/office/officeart/2005/8/layout/StepDownProcess"/>
    <dgm:cxn modelId="{7874CD86-6A95-47B7-AD37-77F5BEA30EDA}" type="presParOf" srcId="{264415D0-529F-4A0F-AF58-7DF53BC5BE0F}" destId="{5B7FEF29-527F-4FD1-B33E-F4B6FD4396F7}" srcOrd="1" destOrd="0" presId="urn:microsoft.com/office/officeart/2005/8/layout/StepDownProcess"/>
    <dgm:cxn modelId="{D59FDDB1-BB52-4BC1-8988-5503FF807829}" type="presParOf" srcId="{264415D0-529F-4A0F-AF58-7DF53BC5BE0F}" destId="{D935B3B1-8518-4413-AE4C-E858484E0901}" srcOrd="2" destOrd="0" presId="urn:microsoft.com/office/officeart/2005/8/layout/StepDownProcess"/>
    <dgm:cxn modelId="{5CC7DFDC-2A8E-4A93-80AE-0D72F037FED4}" type="presParOf" srcId="{CF84221F-6AAD-424D-9EA0-EF3FBCC99B17}" destId="{F12F1123-4FFA-40C2-9E28-3BB9BB24F8BD}" srcOrd="3" destOrd="0" presId="urn:microsoft.com/office/officeart/2005/8/layout/StepDownProcess"/>
    <dgm:cxn modelId="{BDBA5408-C1EF-4B87-ACDA-1FFC749F1542}" type="presParOf" srcId="{CF84221F-6AAD-424D-9EA0-EF3FBCC99B17}" destId="{9F07E96F-2FDE-4435-A00F-78AB19594740}" srcOrd="4" destOrd="0" presId="urn:microsoft.com/office/officeart/2005/8/layout/StepDownProcess"/>
    <dgm:cxn modelId="{EF18EC21-6D48-4259-ADDA-AFAAD779A4B7}" type="presParOf" srcId="{9F07E96F-2FDE-4435-A00F-78AB19594740}" destId="{26A71165-C729-455A-AF17-B6D845EBB3C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7441DE-3392-4702-88D8-55F45F333DA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B2A84A-F140-405F-9D86-251013178318}">
      <dgm:prSet phldrT="[Text]" custT="1"/>
      <dgm:spPr>
        <a:solidFill>
          <a:srgbClr val="00206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800" dirty="0" smtClean="0"/>
            <a:t>The entire application </a:t>
          </a:r>
          <a:r>
            <a:rPr lang="en-US" sz="2000" b="1" i="1" u="sng" dirty="0" smtClean="0">
              <a:solidFill>
                <a:srgbClr val="FFC000"/>
              </a:solidFill>
            </a:rPr>
            <a:t>process is made online</a:t>
          </a:r>
          <a:r>
            <a:rPr lang="en-US" sz="1800" dirty="0" smtClean="0"/>
            <a:t>. All required documents have to be scanned and uploaded on the online application system. </a:t>
          </a:r>
          <a:r>
            <a:rPr lang="en-US" sz="1800" u="none" dirty="0" smtClean="0"/>
            <a:t>Candidates </a:t>
          </a:r>
          <a:r>
            <a:rPr lang="en-US" sz="2000" b="1" i="1" u="sng" dirty="0" smtClean="0">
              <a:solidFill>
                <a:schemeClr val="accent6">
                  <a:lumMod val="75000"/>
                </a:schemeClr>
              </a:solidFill>
            </a:rPr>
            <a:t>no longer have to send anything by post.</a:t>
          </a:r>
          <a:endParaRPr lang="en-US" sz="2000" b="1" i="1" u="sng" dirty="0">
            <a:solidFill>
              <a:schemeClr val="accent6">
                <a:lumMod val="75000"/>
              </a:schemeClr>
            </a:solidFill>
          </a:endParaRPr>
        </a:p>
      </dgm:t>
    </dgm:pt>
    <dgm:pt modelId="{7FF79832-9734-4D38-993D-2BC1AA3D7474}" type="parTrans" cxnId="{240DD8DF-F896-42EA-BF3E-CC13E87BDC19}">
      <dgm:prSet/>
      <dgm:spPr/>
      <dgm:t>
        <a:bodyPr/>
        <a:lstStyle/>
        <a:p>
          <a:endParaRPr lang="en-US"/>
        </a:p>
      </dgm:t>
    </dgm:pt>
    <dgm:pt modelId="{90736C84-F2D6-4B5F-9A3D-8F3EA1B46BA5}" type="sibTrans" cxnId="{240DD8DF-F896-42EA-BF3E-CC13E87BDC19}">
      <dgm:prSet/>
      <dgm:spPr/>
      <dgm:t>
        <a:bodyPr/>
        <a:lstStyle/>
        <a:p>
          <a:endParaRPr lang="en-US"/>
        </a:p>
      </dgm:t>
    </dgm:pt>
    <dgm:pt modelId="{D7D6E6E9-7839-451D-AFDE-1572C4C3389F}">
      <dgm:prSet phldrT="[Text]" custT="1"/>
      <dgm:spPr>
        <a:solidFill>
          <a:srgbClr val="00B05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900" dirty="0" smtClean="0">
              <a:solidFill>
                <a:schemeClr val="bg1"/>
              </a:solidFill>
            </a:rPr>
            <a:t>GATE score's </a:t>
          </a:r>
          <a:r>
            <a:rPr lang="en-US" sz="2000" b="1" i="1" u="sng" dirty="0" smtClean="0">
              <a:solidFill>
                <a:srgbClr val="FFFF00"/>
              </a:solidFill>
            </a:rPr>
            <a:t>validity is increased from 2 years to 3 years</a:t>
          </a:r>
          <a:r>
            <a:rPr lang="en-US" sz="2000" b="1" i="1" u="sng" dirty="0" smtClean="0">
              <a:solidFill>
                <a:schemeClr val="bg1"/>
              </a:solidFill>
            </a:rPr>
            <a:t>.</a:t>
          </a:r>
          <a:endParaRPr lang="en-US" sz="2000" b="1" i="1" u="sng" dirty="0">
            <a:solidFill>
              <a:schemeClr val="bg1"/>
            </a:solidFill>
          </a:endParaRPr>
        </a:p>
      </dgm:t>
    </dgm:pt>
    <dgm:pt modelId="{F6B5287E-7DB7-4D46-99B0-3590E938FE6D}" type="parTrans" cxnId="{AB88811A-56BB-4322-BD47-48E42BDA002D}">
      <dgm:prSet/>
      <dgm:spPr/>
      <dgm:t>
        <a:bodyPr/>
        <a:lstStyle/>
        <a:p>
          <a:endParaRPr lang="en-US"/>
        </a:p>
      </dgm:t>
    </dgm:pt>
    <dgm:pt modelId="{19A1E749-5761-4D06-9C67-C151A2D3D3EF}" type="sibTrans" cxnId="{AB88811A-56BB-4322-BD47-48E42BDA002D}">
      <dgm:prSet/>
      <dgm:spPr/>
      <dgm:t>
        <a:bodyPr/>
        <a:lstStyle/>
        <a:p>
          <a:endParaRPr lang="en-US"/>
        </a:p>
      </dgm:t>
    </dgm:pt>
    <dgm:pt modelId="{6AC90942-1CAB-4A2F-B452-AE4A75A8F4C1}">
      <dgm:prSet phldrT="[Text]"/>
      <dgm:spPr>
        <a:solidFill>
          <a:srgbClr val="00B0F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Printed (i.e. hard-copy) </a:t>
          </a:r>
          <a:r>
            <a:rPr lang="en-US" b="1" i="1" u="sng" dirty="0" smtClean="0">
              <a:solidFill>
                <a:srgbClr val="7030A0"/>
              </a:solidFill>
            </a:rPr>
            <a:t>score cards are no longer sent to candidates</a:t>
          </a:r>
          <a:r>
            <a:rPr lang="en-US" dirty="0" smtClean="0"/>
            <a:t>. </a:t>
          </a:r>
          <a:r>
            <a:rPr lang="en-US" b="1" i="1" u="sng" dirty="0" smtClean="0">
              <a:solidFill>
                <a:schemeClr val="tx1"/>
              </a:solidFill>
            </a:rPr>
            <a:t>Only a digital (i.e. soft-copy) score card can be downloaded by qualified candidates</a:t>
          </a:r>
          <a:r>
            <a:rPr lang="en-US" u="sng" dirty="0" smtClean="0">
              <a:solidFill>
                <a:srgbClr val="002060"/>
              </a:solidFill>
            </a:rPr>
            <a:t> </a:t>
          </a:r>
          <a:r>
            <a:rPr lang="en-US" dirty="0" smtClean="0"/>
            <a:t>from the official GATE website.</a:t>
          </a:r>
          <a:endParaRPr lang="en-US" dirty="0"/>
        </a:p>
      </dgm:t>
    </dgm:pt>
    <dgm:pt modelId="{B4E121D0-FCA1-42AC-8ADA-853FBC60E02A}" type="parTrans" cxnId="{9D04E36F-5F06-441A-AC3A-51370645E4F1}">
      <dgm:prSet/>
      <dgm:spPr/>
      <dgm:t>
        <a:bodyPr/>
        <a:lstStyle/>
        <a:p>
          <a:endParaRPr lang="en-US"/>
        </a:p>
      </dgm:t>
    </dgm:pt>
    <dgm:pt modelId="{0D7BE71B-9028-4622-BE0C-30BB365952BC}" type="sibTrans" cxnId="{9D04E36F-5F06-441A-AC3A-51370645E4F1}">
      <dgm:prSet/>
      <dgm:spPr/>
      <dgm:t>
        <a:bodyPr/>
        <a:lstStyle/>
        <a:p>
          <a:endParaRPr lang="en-US"/>
        </a:p>
      </dgm:t>
    </dgm:pt>
    <dgm:pt modelId="{AF3BB7D9-62E5-430A-AA83-ACDF05A44C76}" type="pres">
      <dgm:prSet presAssocID="{237441DE-3392-4702-88D8-55F45F333DA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21086301-FD2A-4B42-AB49-0350FAC4376C}" type="pres">
      <dgm:prSet presAssocID="{237441DE-3392-4702-88D8-55F45F333DAB}" presName="Name1" presStyleCnt="0"/>
      <dgm:spPr/>
    </dgm:pt>
    <dgm:pt modelId="{01196401-B809-4CD4-9EEF-722DCD279091}" type="pres">
      <dgm:prSet presAssocID="{237441DE-3392-4702-88D8-55F45F333DAB}" presName="cycle" presStyleCnt="0"/>
      <dgm:spPr/>
    </dgm:pt>
    <dgm:pt modelId="{BC53E59A-DD07-42B9-BA79-3B7223395692}" type="pres">
      <dgm:prSet presAssocID="{237441DE-3392-4702-88D8-55F45F333DAB}" presName="srcNode" presStyleLbl="node1" presStyleIdx="0" presStyleCnt="3"/>
      <dgm:spPr/>
    </dgm:pt>
    <dgm:pt modelId="{F93B7663-340C-4EC1-92BD-01C239F84637}" type="pres">
      <dgm:prSet presAssocID="{237441DE-3392-4702-88D8-55F45F333DAB}" presName="conn" presStyleLbl="parChTrans1D2" presStyleIdx="0" presStyleCnt="1"/>
      <dgm:spPr/>
      <dgm:t>
        <a:bodyPr/>
        <a:lstStyle/>
        <a:p>
          <a:endParaRPr lang="en-IN"/>
        </a:p>
      </dgm:t>
    </dgm:pt>
    <dgm:pt modelId="{892EED61-2162-480B-A2F7-B15D6453382A}" type="pres">
      <dgm:prSet presAssocID="{237441DE-3392-4702-88D8-55F45F333DAB}" presName="extraNode" presStyleLbl="node1" presStyleIdx="0" presStyleCnt="3"/>
      <dgm:spPr/>
    </dgm:pt>
    <dgm:pt modelId="{96424E3F-69CC-4A62-9B00-F660EF003BBC}" type="pres">
      <dgm:prSet presAssocID="{237441DE-3392-4702-88D8-55F45F333DAB}" presName="dstNode" presStyleLbl="node1" presStyleIdx="0" presStyleCnt="3"/>
      <dgm:spPr/>
    </dgm:pt>
    <dgm:pt modelId="{7E2067F8-1E45-467C-9C23-4F7EC2AABE83}" type="pres">
      <dgm:prSet presAssocID="{28B2A84A-F140-405F-9D86-25101317831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EE869-A3B4-4A52-85A7-D001E75E107E}" type="pres">
      <dgm:prSet presAssocID="{28B2A84A-F140-405F-9D86-251013178318}" presName="accent_1" presStyleCnt="0"/>
      <dgm:spPr/>
    </dgm:pt>
    <dgm:pt modelId="{0D26E937-6AF6-4047-B8CF-7FDF790AE600}" type="pres">
      <dgm:prSet presAssocID="{28B2A84A-F140-405F-9D86-251013178318}" presName="accentRepeatNode" presStyleLbl="solidFgAcc1" presStyleIdx="0" presStyleCnt="3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0DCA42DE-94CA-4BF1-A6D4-7C7F6901E7F1}" type="pres">
      <dgm:prSet presAssocID="{D7D6E6E9-7839-451D-AFDE-1572C4C3389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CA1DD-FA2E-4BCA-9DF6-66CE50B3EBE8}" type="pres">
      <dgm:prSet presAssocID="{D7D6E6E9-7839-451D-AFDE-1572C4C3389F}" presName="accent_2" presStyleCnt="0"/>
      <dgm:spPr/>
    </dgm:pt>
    <dgm:pt modelId="{39FF666E-F552-4021-B67A-1125C3B28693}" type="pres">
      <dgm:prSet presAssocID="{D7D6E6E9-7839-451D-AFDE-1572C4C3389F}" presName="accentRepeatNode" presStyleLbl="solidFgAcc1" presStyleIdx="1" presStyleCnt="3"/>
      <dgm:spPr>
        <a:solidFill>
          <a:srgbClr val="7030A0"/>
        </a:solidFill>
        <a:ln>
          <a:solidFill>
            <a:schemeClr val="tx1"/>
          </a:solidFill>
        </a:ln>
      </dgm:spPr>
    </dgm:pt>
    <dgm:pt modelId="{B0694CBB-5316-42A9-8E9E-31AA94A06832}" type="pres">
      <dgm:prSet presAssocID="{6AC90942-1CAB-4A2F-B452-AE4A75A8F4C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3A417-809A-4607-BC0D-4E39DE1542B5}" type="pres">
      <dgm:prSet presAssocID="{6AC90942-1CAB-4A2F-B452-AE4A75A8F4C1}" presName="accent_3" presStyleCnt="0"/>
      <dgm:spPr/>
    </dgm:pt>
    <dgm:pt modelId="{FA9D91ED-5EA6-4EC8-AE09-BDF06EF05A19}" type="pres">
      <dgm:prSet presAssocID="{6AC90942-1CAB-4A2F-B452-AE4A75A8F4C1}" presName="accentRepeatNode" presStyleLbl="solidFgAcc1" presStyleIdx="2" presStyleCnt="3"/>
      <dgm:spPr>
        <a:solidFill>
          <a:srgbClr val="FF0000"/>
        </a:solidFill>
        <a:ln>
          <a:solidFill>
            <a:schemeClr val="tx1"/>
          </a:solidFill>
        </a:ln>
      </dgm:spPr>
    </dgm:pt>
  </dgm:ptLst>
  <dgm:cxnLst>
    <dgm:cxn modelId="{06EF1D36-6EDC-4883-AD96-11AF457F9538}" type="presOf" srcId="{D7D6E6E9-7839-451D-AFDE-1572C4C3389F}" destId="{0DCA42DE-94CA-4BF1-A6D4-7C7F6901E7F1}" srcOrd="0" destOrd="0" presId="urn:microsoft.com/office/officeart/2008/layout/VerticalCurvedList"/>
    <dgm:cxn modelId="{9D04E36F-5F06-441A-AC3A-51370645E4F1}" srcId="{237441DE-3392-4702-88D8-55F45F333DAB}" destId="{6AC90942-1CAB-4A2F-B452-AE4A75A8F4C1}" srcOrd="2" destOrd="0" parTransId="{B4E121D0-FCA1-42AC-8ADA-853FBC60E02A}" sibTransId="{0D7BE71B-9028-4622-BE0C-30BB365952BC}"/>
    <dgm:cxn modelId="{D64E7C6F-5C25-45CE-81CC-23ED5834E136}" type="presOf" srcId="{237441DE-3392-4702-88D8-55F45F333DAB}" destId="{AF3BB7D9-62E5-430A-AA83-ACDF05A44C76}" srcOrd="0" destOrd="0" presId="urn:microsoft.com/office/officeart/2008/layout/VerticalCurvedList"/>
    <dgm:cxn modelId="{698797BE-E4F5-4466-8B28-6F5FB34A41A1}" type="presOf" srcId="{28B2A84A-F140-405F-9D86-251013178318}" destId="{7E2067F8-1E45-467C-9C23-4F7EC2AABE83}" srcOrd="0" destOrd="0" presId="urn:microsoft.com/office/officeart/2008/layout/VerticalCurvedList"/>
    <dgm:cxn modelId="{AB88811A-56BB-4322-BD47-48E42BDA002D}" srcId="{237441DE-3392-4702-88D8-55F45F333DAB}" destId="{D7D6E6E9-7839-451D-AFDE-1572C4C3389F}" srcOrd="1" destOrd="0" parTransId="{F6B5287E-7DB7-4D46-99B0-3590E938FE6D}" sibTransId="{19A1E749-5761-4D06-9C67-C151A2D3D3EF}"/>
    <dgm:cxn modelId="{240DD8DF-F896-42EA-BF3E-CC13E87BDC19}" srcId="{237441DE-3392-4702-88D8-55F45F333DAB}" destId="{28B2A84A-F140-405F-9D86-251013178318}" srcOrd="0" destOrd="0" parTransId="{7FF79832-9734-4D38-993D-2BC1AA3D7474}" sibTransId="{90736C84-F2D6-4B5F-9A3D-8F3EA1B46BA5}"/>
    <dgm:cxn modelId="{60DCB443-DAF2-435C-B4F5-72F621E63248}" type="presOf" srcId="{90736C84-F2D6-4B5F-9A3D-8F3EA1B46BA5}" destId="{F93B7663-340C-4EC1-92BD-01C239F84637}" srcOrd="0" destOrd="0" presId="urn:microsoft.com/office/officeart/2008/layout/VerticalCurvedList"/>
    <dgm:cxn modelId="{DC17CF0C-9368-4046-94ED-3246DE23C766}" type="presOf" srcId="{6AC90942-1CAB-4A2F-B452-AE4A75A8F4C1}" destId="{B0694CBB-5316-42A9-8E9E-31AA94A06832}" srcOrd="0" destOrd="0" presId="urn:microsoft.com/office/officeart/2008/layout/VerticalCurvedList"/>
    <dgm:cxn modelId="{58C86C70-4AA0-435A-962C-5D3FEDF93112}" type="presParOf" srcId="{AF3BB7D9-62E5-430A-AA83-ACDF05A44C76}" destId="{21086301-FD2A-4B42-AB49-0350FAC4376C}" srcOrd="0" destOrd="0" presId="urn:microsoft.com/office/officeart/2008/layout/VerticalCurvedList"/>
    <dgm:cxn modelId="{A4A46986-9644-4519-AD4B-71FD0B48CFD7}" type="presParOf" srcId="{21086301-FD2A-4B42-AB49-0350FAC4376C}" destId="{01196401-B809-4CD4-9EEF-722DCD279091}" srcOrd="0" destOrd="0" presId="urn:microsoft.com/office/officeart/2008/layout/VerticalCurvedList"/>
    <dgm:cxn modelId="{EFD5D22E-BBDA-4DFE-B95C-F64A1865E88A}" type="presParOf" srcId="{01196401-B809-4CD4-9EEF-722DCD279091}" destId="{BC53E59A-DD07-42B9-BA79-3B7223395692}" srcOrd="0" destOrd="0" presId="urn:microsoft.com/office/officeart/2008/layout/VerticalCurvedList"/>
    <dgm:cxn modelId="{21B5E48C-B497-4F90-B6B2-F60B2ABA0246}" type="presParOf" srcId="{01196401-B809-4CD4-9EEF-722DCD279091}" destId="{F93B7663-340C-4EC1-92BD-01C239F84637}" srcOrd="1" destOrd="0" presId="urn:microsoft.com/office/officeart/2008/layout/VerticalCurvedList"/>
    <dgm:cxn modelId="{EF2EAEDE-BA08-472D-91D9-A791D1110B4C}" type="presParOf" srcId="{01196401-B809-4CD4-9EEF-722DCD279091}" destId="{892EED61-2162-480B-A2F7-B15D6453382A}" srcOrd="2" destOrd="0" presId="urn:microsoft.com/office/officeart/2008/layout/VerticalCurvedList"/>
    <dgm:cxn modelId="{1AAA4A40-A497-4ADD-9118-763FFA6C1D15}" type="presParOf" srcId="{01196401-B809-4CD4-9EEF-722DCD279091}" destId="{96424E3F-69CC-4A62-9B00-F660EF003BBC}" srcOrd="3" destOrd="0" presId="urn:microsoft.com/office/officeart/2008/layout/VerticalCurvedList"/>
    <dgm:cxn modelId="{14EBE3C1-987D-4439-B58A-4AE401805FA2}" type="presParOf" srcId="{21086301-FD2A-4B42-AB49-0350FAC4376C}" destId="{7E2067F8-1E45-467C-9C23-4F7EC2AABE83}" srcOrd="1" destOrd="0" presId="urn:microsoft.com/office/officeart/2008/layout/VerticalCurvedList"/>
    <dgm:cxn modelId="{963D35F2-6C61-4A5D-AFB3-605195015B7B}" type="presParOf" srcId="{21086301-FD2A-4B42-AB49-0350FAC4376C}" destId="{EC9EE869-A3B4-4A52-85A7-D001E75E107E}" srcOrd="2" destOrd="0" presId="urn:microsoft.com/office/officeart/2008/layout/VerticalCurvedList"/>
    <dgm:cxn modelId="{A44AD956-DD8B-4586-BC7D-47851919EDA6}" type="presParOf" srcId="{EC9EE869-A3B4-4A52-85A7-D001E75E107E}" destId="{0D26E937-6AF6-4047-B8CF-7FDF790AE600}" srcOrd="0" destOrd="0" presId="urn:microsoft.com/office/officeart/2008/layout/VerticalCurvedList"/>
    <dgm:cxn modelId="{3888376C-1265-4319-83D2-5C18C33DC365}" type="presParOf" srcId="{21086301-FD2A-4B42-AB49-0350FAC4376C}" destId="{0DCA42DE-94CA-4BF1-A6D4-7C7F6901E7F1}" srcOrd="3" destOrd="0" presId="urn:microsoft.com/office/officeart/2008/layout/VerticalCurvedList"/>
    <dgm:cxn modelId="{9898578C-CB47-4BF9-8269-5AA56DCAD53D}" type="presParOf" srcId="{21086301-FD2A-4B42-AB49-0350FAC4376C}" destId="{332CA1DD-FA2E-4BCA-9DF6-66CE50B3EBE8}" srcOrd="4" destOrd="0" presId="urn:microsoft.com/office/officeart/2008/layout/VerticalCurvedList"/>
    <dgm:cxn modelId="{64A808B4-5D13-4F01-A0A0-797C7B9EB9B7}" type="presParOf" srcId="{332CA1DD-FA2E-4BCA-9DF6-66CE50B3EBE8}" destId="{39FF666E-F552-4021-B67A-1125C3B28693}" srcOrd="0" destOrd="0" presId="urn:microsoft.com/office/officeart/2008/layout/VerticalCurvedList"/>
    <dgm:cxn modelId="{FB23869D-CB50-445F-8473-E5CB8DFF79BC}" type="presParOf" srcId="{21086301-FD2A-4B42-AB49-0350FAC4376C}" destId="{B0694CBB-5316-42A9-8E9E-31AA94A06832}" srcOrd="5" destOrd="0" presId="urn:microsoft.com/office/officeart/2008/layout/VerticalCurvedList"/>
    <dgm:cxn modelId="{2D7910E8-6710-4238-AAEC-FFFFA434F24C}" type="presParOf" srcId="{21086301-FD2A-4B42-AB49-0350FAC4376C}" destId="{09D3A417-809A-4607-BC0D-4E39DE1542B5}" srcOrd="6" destOrd="0" presId="urn:microsoft.com/office/officeart/2008/layout/VerticalCurvedList"/>
    <dgm:cxn modelId="{4DD71799-9CB1-406D-8B9F-8ACDC16DF3AD}" type="presParOf" srcId="{09D3A417-809A-4607-BC0D-4E39DE1542B5}" destId="{FA9D91ED-5EA6-4EC8-AE09-BDF06EF05A1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A6E4D3-28CB-42E3-B124-F027F38E19C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9DF174-6B85-49BE-AFAA-20F89F9B2718}">
      <dgm:prSet phldrT="[Text]"/>
      <dgm:spPr>
        <a:solidFill>
          <a:schemeClr val="accent5">
            <a:lumMod val="20000"/>
            <a:lumOff val="80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chemeClr val="accent6">
                  <a:lumMod val="75000"/>
                </a:schemeClr>
              </a:solidFill>
            </a:rPr>
            <a:t>GATE 2015 Online Examination</a:t>
          </a:r>
          <a:endParaRPr lang="en-US" b="1" dirty="0">
            <a:solidFill>
              <a:schemeClr val="accent6">
                <a:lumMod val="75000"/>
              </a:schemeClr>
            </a:solidFill>
          </a:endParaRPr>
        </a:p>
      </dgm:t>
    </dgm:pt>
    <dgm:pt modelId="{F4B6D13D-AF88-42C8-A349-C549017D2FF9}" type="parTrans" cxnId="{253FE8C7-CACE-4A0F-B7E3-96B1688AD752}">
      <dgm:prSet/>
      <dgm:spPr/>
      <dgm:t>
        <a:bodyPr/>
        <a:lstStyle/>
        <a:p>
          <a:endParaRPr lang="en-US"/>
        </a:p>
      </dgm:t>
    </dgm:pt>
    <dgm:pt modelId="{ABBBC994-EB58-44A6-A654-55DE06EB4410}" type="sibTrans" cxnId="{253FE8C7-CACE-4A0F-B7E3-96B1688AD752}">
      <dgm:prSet/>
      <dgm:spPr/>
      <dgm:t>
        <a:bodyPr/>
        <a:lstStyle/>
        <a:p>
          <a:endParaRPr lang="en-US"/>
        </a:p>
      </dgm:t>
    </dgm:pt>
    <dgm:pt modelId="{3D4A4198-0E0A-453E-9E1F-3A7D02636F39}">
      <dgm:prSet phldrT="[Text]"/>
      <dgm:spPr>
        <a:solidFill>
          <a:srgbClr val="FFC000">
            <a:alpha val="90000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January 31, 2015</a:t>
          </a:r>
          <a:endParaRPr lang="en-US" dirty="0">
            <a:solidFill>
              <a:srgbClr val="002060"/>
            </a:solidFill>
          </a:endParaRPr>
        </a:p>
      </dgm:t>
    </dgm:pt>
    <dgm:pt modelId="{7611E8C2-763C-42A8-8E87-E0D331E92CAD}" type="parTrans" cxnId="{219DDF35-B386-4C1B-B250-89CBFAAAF210}">
      <dgm:prSet/>
      <dgm:spPr/>
      <dgm:t>
        <a:bodyPr/>
        <a:lstStyle/>
        <a:p>
          <a:endParaRPr lang="en-US"/>
        </a:p>
      </dgm:t>
    </dgm:pt>
    <dgm:pt modelId="{5B5E0847-0DBF-4387-BB75-CCCD8E93A994}" type="sibTrans" cxnId="{219DDF35-B386-4C1B-B250-89CBFAAAF210}">
      <dgm:prSet/>
      <dgm:spPr/>
      <dgm:t>
        <a:bodyPr/>
        <a:lstStyle/>
        <a:p>
          <a:endParaRPr lang="en-US"/>
        </a:p>
      </dgm:t>
    </dgm:pt>
    <dgm:pt modelId="{1717ABD5-4E84-4ED3-8C5C-1ABAAC2CD0A4}">
      <dgm:prSet phldrT="[Text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 smtClean="0">
              <a:solidFill>
                <a:srgbClr val="00B050"/>
              </a:solidFill>
            </a:rPr>
            <a:t>GATE 2015 Result</a:t>
          </a:r>
          <a:endParaRPr lang="en-US" dirty="0">
            <a:solidFill>
              <a:srgbClr val="00B050"/>
            </a:solidFill>
          </a:endParaRPr>
        </a:p>
      </dgm:t>
    </dgm:pt>
    <dgm:pt modelId="{0810AC67-1B98-4C60-A5A8-7EECBF146032}" type="parTrans" cxnId="{5D693B4F-7870-4ED6-AA74-98D1F6AA2E07}">
      <dgm:prSet/>
      <dgm:spPr/>
      <dgm:t>
        <a:bodyPr/>
        <a:lstStyle/>
        <a:p>
          <a:endParaRPr lang="en-US"/>
        </a:p>
      </dgm:t>
    </dgm:pt>
    <dgm:pt modelId="{9379BE0A-ABE4-4559-9050-F465E0F7C31A}" type="sibTrans" cxnId="{5D693B4F-7870-4ED6-AA74-98D1F6AA2E07}">
      <dgm:prSet/>
      <dgm:spPr/>
      <dgm:t>
        <a:bodyPr/>
        <a:lstStyle/>
        <a:p>
          <a:endParaRPr lang="en-US"/>
        </a:p>
      </dgm:t>
    </dgm:pt>
    <dgm:pt modelId="{3927C8B8-2041-4763-BB09-78C74734FDBD}">
      <dgm:prSet phldrT="[Text]"/>
      <dgm:spPr>
        <a:solidFill>
          <a:srgbClr val="FFFF00">
            <a:alpha val="90000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March 12, 2015  at 5 pm</a:t>
          </a:r>
          <a:endParaRPr lang="en-US" dirty="0">
            <a:solidFill>
              <a:srgbClr val="002060"/>
            </a:solidFill>
          </a:endParaRPr>
        </a:p>
      </dgm:t>
    </dgm:pt>
    <dgm:pt modelId="{8C559472-4B38-44E6-8DC8-DC01DCA40A3E}" type="parTrans" cxnId="{F36F7F31-82D7-4BDF-9ED4-55B1BC435610}">
      <dgm:prSet/>
      <dgm:spPr/>
      <dgm:t>
        <a:bodyPr/>
        <a:lstStyle/>
        <a:p>
          <a:endParaRPr lang="en-US"/>
        </a:p>
      </dgm:t>
    </dgm:pt>
    <dgm:pt modelId="{359E1E0F-74D8-4FB7-864B-DB19AE4B8150}" type="sibTrans" cxnId="{F36F7F31-82D7-4BDF-9ED4-55B1BC435610}">
      <dgm:prSet/>
      <dgm:spPr/>
      <dgm:t>
        <a:bodyPr/>
        <a:lstStyle/>
        <a:p>
          <a:endParaRPr lang="en-US"/>
        </a:p>
      </dgm:t>
    </dgm:pt>
    <dgm:pt modelId="{2127F5D3-FF9E-4113-9B1F-1A54B258902F}">
      <dgm:prSet phldrT="[Text]"/>
      <dgm:spPr>
        <a:solidFill>
          <a:schemeClr val="accent5">
            <a:lumMod val="20000"/>
            <a:lumOff val="8000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b="1" dirty="0" smtClean="0">
              <a:solidFill>
                <a:schemeClr val="tx2">
                  <a:lumMod val="50000"/>
                </a:schemeClr>
              </a:solidFill>
            </a:rPr>
            <a:t>Download of GATE 2015 Score Card</a:t>
          </a:r>
          <a:endParaRPr 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E33A111C-C0C8-4520-A87D-A968CCE89C11}" type="parTrans" cxnId="{4901EA35-D6DA-4501-96E8-69B33256AC0E}">
      <dgm:prSet/>
      <dgm:spPr/>
      <dgm:t>
        <a:bodyPr/>
        <a:lstStyle/>
        <a:p>
          <a:endParaRPr lang="en-US"/>
        </a:p>
      </dgm:t>
    </dgm:pt>
    <dgm:pt modelId="{76DBF5D8-EE84-4381-97B5-80DA608F338F}" type="sibTrans" cxnId="{4901EA35-D6DA-4501-96E8-69B33256AC0E}">
      <dgm:prSet/>
      <dgm:spPr/>
      <dgm:t>
        <a:bodyPr/>
        <a:lstStyle/>
        <a:p>
          <a:endParaRPr lang="en-US"/>
        </a:p>
      </dgm:t>
    </dgm:pt>
    <dgm:pt modelId="{71AAAEC6-8ED6-4837-ACF5-D16A6F564BA3}">
      <dgm:prSet phldrT="[Text]"/>
      <dgm:spPr>
        <a:solidFill>
          <a:srgbClr val="00B050">
            <a:alpha val="90000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March 27 to May 29, 2015</a:t>
          </a:r>
          <a:endParaRPr lang="en-US" dirty="0">
            <a:solidFill>
              <a:srgbClr val="002060"/>
            </a:solidFill>
          </a:endParaRPr>
        </a:p>
      </dgm:t>
    </dgm:pt>
    <dgm:pt modelId="{9AF9A767-D18D-4D1B-96C0-A32940D661A3}" type="parTrans" cxnId="{62B5BF44-196F-49C2-82B8-D9D8E6D7B4D4}">
      <dgm:prSet/>
      <dgm:spPr/>
      <dgm:t>
        <a:bodyPr/>
        <a:lstStyle/>
        <a:p>
          <a:endParaRPr lang="en-US"/>
        </a:p>
      </dgm:t>
    </dgm:pt>
    <dgm:pt modelId="{1B4F4D29-285F-46D4-B9DE-F985693CBF27}" type="sibTrans" cxnId="{62B5BF44-196F-49C2-82B8-D9D8E6D7B4D4}">
      <dgm:prSet/>
      <dgm:spPr/>
      <dgm:t>
        <a:bodyPr/>
        <a:lstStyle/>
        <a:p>
          <a:endParaRPr lang="en-US"/>
        </a:p>
      </dgm:t>
    </dgm:pt>
    <dgm:pt modelId="{85A7EC11-13A0-4DA7-AEFA-87FA6A4DEA57}">
      <dgm:prSet/>
      <dgm:spPr>
        <a:solidFill>
          <a:srgbClr val="FFC000">
            <a:alpha val="90000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February:  1, 7, 8, 2015</a:t>
          </a:r>
          <a:endParaRPr lang="en-US" dirty="0">
            <a:solidFill>
              <a:srgbClr val="002060"/>
            </a:solidFill>
          </a:endParaRPr>
        </a:p>
      </dgm:t>
    </dgm:pt>
    <dgm:pt modelId="{26CCA4B4-5DB6-4BEC-98CA-05441262AA0D}" type="parTrans" cxnId="{10430A98-F6F6-4C73-9FD2-028769C1A2E9}">
      <dgm:prSet/>
      <dgm:spPr/>
      <dgm:t>
        <a:bodyPr/>
        <a:lstStyle/>
        <a:p>
          <a:endParaRPr lang="en-US"/>
        </a:p>
      </dgm:t>
    </dgm:pt>
    <dgm:pt modelId="{4795BE66-A06D-415C-AC60-7761D0DB158A}" type="sibTrans" cxnId="{10430A98-F6F6-4C73-9FD2-028769C1A2E9}">
      <dgm:prSet/>
      <dgm:spPr/>
      <dgm:t>
        <a:bodyPr/>
        <a:lstStyle/>
        <a:p>
          <a:endParaRPr lang="en-US"/>
        </a:p>
      </dgm:t>
    </dgm:pt>
    <dgm:pt modelId="{98CC923D-039D-4236-8B33-442F4B30B9FD}">
      <dgm:prSet/>
      <dgm:spPr>
        <a:solidFill>
          <a:srgbClr val="FFC000">
            <a:alpha val="90000"/>
          </a:srgbClr>
        </a:solidFill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Timings : Forenoon: 9 am to 12 Noon, Afternoon: 2 to 5 pm</a:t>
          </a:r>
          <a:endParaRPr lang="en-US" dirty="0">
            <a:solidFill>
              <a:srgbClr val="002060"/>
            </a:solidFill>
          </a:endParaRPr>
        </a:p>
      </dgm:t>
    </dgm:pt>
    <dgm:pt modelId="{3E33F07A-D80D-4F3E-8D01-EDD31A856F46}" type="parTrans" cxnId="{A939F41D-5A29-42C6-9390-BB891DFA2DC1}">
      <dgm:prSet/>
      <dgm:spPr/>
      <dgm:t>
        <a:bodyPr/>
        <a:lstStyle/>
        <a:p>
          <a:endParaRPr lang="en-US"/>
        </a:p>
      </dgm:t>
    </dgm:pt>
    <dgm:pt modelId="{8ED3BDAC-5CE5-4905-A45B-8CA3D4333990}" type="sibTrans" cxnId="{A939F41D-5A29-42C6-9390-BB891DFA2DC1}">
      <dgm:prSet/>
      <dgm:spPr/>
      <dgm:t>
        <a:bodyPr/>
        <a:lstStyle/>
        <a:p>
          <a:endParaRPr lang="en-US"/>
        </a:p>
      </dgm:t>
    </dgm:pt>
    <dgm:pt modelId="{E9E1C5CC-3C48-4890-89E1-0E34B41773BE}" type="pres">
      <dgm:prSet presAssocID="{4DA6E4D3-28CB-42E3-B124-F027F38E19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CBC071-97EB-4291-BF47-F94D6E198B0D}" type="pres">
      <dgm:prSet presAssocID="{669DF174-6B85-49BE-AFAA-20F89F9B2718}" presName="linNode" presStyleCnt="0"/>
      <dgm:spPr/>
    </dgm:pt>
    <dgm:pt modelId="{4E138314-16EE-448E-9C31-4E6847D7020C}" type="pres">
      <dgm:prSet presAssocID="{669DF174-6B85-49BE-AFAA-20F89F9B271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8F65F-2A1B-4F48-9A87-85778456C861}" type="pres">
      <dgm:prSet presAssocID="{669DF174-6B85-49BE-AFAA-20F89F9B271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D1036-F4AF-4900-B8EC-FA4B94030F8C}" type="pres">
      <dgm:prSet presAssocID="{ABBBC994-EB58-44A6-A654-55DE06EB4410}" presName="sp" presStyleCnt="0"/>
      <dgm:spPr/>
    </dgm:pt>
    <dgm:pt modelId="{E27B8EC0-2154-4547-B84E-C9B83C6F836B}" type="pres">
      <dgm:prSet presAssocID="{1717ABD5-4E84-4ED3-8C5C-1ABAAC2CD0A4}" presName="linNode" presStyleCnt="0"/>
      <dgm:spPr/>
    </dgm:pt>
    <dgm:pt modelId="{1BCD0C11-7274-4A5A-8D12-47BFB33DE55B}" type="pres">
      <dgm:prSet presAssocID="{1717ABD5-4E84-4ED3-8C5C-1ABAAC2CD0A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018B2-30A0-4E1F-AF0F-046FB435838B}" type="pres">
      <dgm:prSet presAssocID="{1717ABD5-4E84-4ED3-8C5C-1ABAAC2CD0A4}" presName="descendantText" presStyleLbl="alignAccFollowNode1" presStyleIdx="1" presStyleCnt="3" custLinFactNeighborX="309" custLinFactNeighborY="-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B8673-925F-4A62-998C-E49007AFE347}" type="pres">
      <dgm:prSet presAssocID="{9379BE0A-ABE4-4559-9050-F465E0F7C31A}" presName="sp" presStyleCnt="0"/>
      <dgm:spPr/>
    </dgm:pt>
    <dgm:pt modelId="{F2C3466D-BDCF-4886-856C-B17721C03E49}" type="pres">
      <dgm:prSet presAssocID="{2127F5D3-FF9E-4113-9B1F-1A54B258902F}" presName="linNode" presStyleCnt="0"/>
      <dgm:spPr/>
    </dgm:pt>
    <dgm:pt modelId="{40D845A8-C960-41F1-84E9-223A803ABFC6}" type="pres">
      <dgm:prSet presAssocID="{2127F5D3-FF9E-4113-9B1F-1A54B258902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3C956-524B-4416-80FC-8C7D1BF2FC95}" type="pres">
      <dgm:prSet presAssocID="{2127F5D3-FF9E-4113-9B1F-1A54B258902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B8CF46-DE1D-49D6-9559-909952DF8C66}" type="presOf" srcId="{3927C8B8-2041-4763-BB09-78C74734FDBD}" destId="{658018B2-30A0-4E1F-AF0F-046FB435838B}" srcOrd="0" destOrd="0" presId="urn:microsoft.com/office/officeart/2005/8/layout/vList5"/>
    <dgm:cxn modelId="{55FA7863-4730-47BE-8BF7-EB6A3D7C3910}" type="presOf" srcId="{1717ABD5-4E84-4ED3-8C5C-1ABAAC2CD0A4}" destId="{1BCD0C11-7274-4A5A-8D12-47BFB33DE55B}" srcOrd="0" destOrd="0" presId="urn:microsoft.com/office/officeart/2005/8/layout/vList5"/>
    <dgm:cxn modelId="{A939F41D-5A29-42C6-9390-BB891DFA2DC1}" srcId="{669DF174-6B85-49BE-AFAA-20F89F9B2718}" destId="{98CC923D-039D-4236-8B33-442F4B30B9FD}" srcOrd="2" destOrd="0" parTransId="{3E33F07A-D80D-4F3E-8D01-EDD31A856F46}" sibTransId="{8ED3BDAC-5CE5-4905-A45B-8CA3D4333990}"/>
    <dgm:cxn modelId="{773EB252-9862-4076-9973-7C530A93D3A4}" type="presOf" srcId="{3D4A4198-0E0A-453E-9E1F-3A7D02636F39}" destId="{1308F65F-2A1B-4F48-9A87-85778456C861}" srcOrd="0" destOrd="0" presId="urn:microsoft.com/office/officeart/2005/8/layout/vList5"/>
    <dgm:cxn modelId="{A4FB9EF8-66DB-475C-BA27-B97745D4FC41}" type="presOf" srcId="{71AAAEC6-8ED6-4837-ACF5-D16A6F564BA3}" destId="{F193C956-524B-4416-80FC-8C7D1BF2FC95}" srcOrd="0" destOrd="0" presId="urn:microsoft.com/office/officeart/2005/8/layout/vList5"/>
    <dgm:cxn modelId="{62B5BF44-196F-49C2-82B8-D9D8E6D7B4D4}" srcId="{2127F5D3-FF9E-4113-9B1F-1A54B258902F}" destId="{71AAAEC6-8ED6-4837-ACF5-D16A6F564BA3}" srcOrd="0" destOrd="0" parTransId="{9AF9A767-D18D-4D1B-96C0-A32940D661A3}" sibTransId="{1B4F4D29-285F-46D4-B9DE-F985693CBF27}"/>
    <dgm:cxn modelId="{10430A98-F6F6-4C73-9FD2-028769C1A2E9}" srcId="{669DF174-6B85-49BE-AFAA-20F89F9B2718}" destId="{85A7EC11-13A0-4DA7-AEFA-87FA6A4DEA57}" srcOrd="1" destOrd="0" parTransId="{26CCA4B4-5DB6-4BEC-98CA-05441262AA0D}" sibTransId="{4795BE66-A06D-415C-AC60-7761D0DB158A}"/>
    <dgm:cxn modelId="{219DDF35-B386-4C1B-B250-89CBFAAAF210}" srcId="{669DF174-6B85-49BE-AFAA-20F89F9B2718}" destId="{3D4A4198-0E0A-453E-9E1F-3A7D02636F39}" srcOrd="0" destOrd="0" parTransId="{7611E8C2-763C-42A8-8E87-E0D331E92CAD}" sibTransId="{5B5E0847-0DBF-4387-BB75-CCCD8E93A994}"/>
    <dgm:cxn modelId="{F36F7F31-82D7-4BDF-9ED4-55B1BC435610}" srcId="{1717ABD5-4E84-4ED3-8C5C-1ABAAC2CD0A4}" destId="{3927C8B8-2041-4763-BB09-78C74734FDBD}" srcOrd="0" destOrd="0" parTransId="{8C559472-4B38-44E6-8DC8-DC01DCA40A3E}" sibTransId="{359E1E0F-74D8-4FB7-864B-DB19AE4B8150}"/>
    <dgm:cxn modelId="{1F8C36CA-0608-436D-8524-4DC879269AF5}" type="presOf" srcId="{98CC923D-039D-4236-8B33-442F4B30B9FD}" destId="{1308F65F-2A1B-4F48-9A87-85778456C861}" srcOrd="0" destOrd="2" presId="urn:microsoft.com/office/officeart/2005/8/layout/vList5"/>
    <dgm:cxn modelId="{5AC61C5D-95FD-4D24-B68D-6DC26B10051B}" type="presOf" srcId="{669DF174-6B85-49BE-AFAA-20F89F9B2718}" destId="{4E138314-16EE-448E-9C31-4E6847D7020C}" srcOrd="0" destOrd="0" presId="urn:microsoft.com/office/officeart/2005/8/layout/vList5"/>
    <dgm:cxn modelId="{1968F1A0-C6CB-4C5E-894B-11AA7CFCC9F4}" type="presOf" srcId="{4DA6E4D3-28CB-42E3-B124-F027F38E19C4}" destId="{E9E1C5CC-3C48-4890-89E1-0E34B41773BE}" srcOrd="0" destOrd="0" presId="urn:microsoft.com/office/officeart/2005/8/layout/vList5"/>
    <dgm:cxn modelId="{5D693B4F-7870-4ED6-AA74-98D1F6AA2E07}" srcId="{4DA6E4D3-28CB-42E3-B124-F027F38E19C4}" destId="{1717ABD5-4E84-4ED3-8C5C-1ABAAC2CD0A4}" srcOrd="1" destOrd="0" parTransId="{0810AC67-1B98-4C60-A5A8-7EECBF146032}" sibTransId="{9379BE0A-ABE4-4559-9050-F465E0F7C31A}"/>
    <dgm:cxn modelId="{6B841DF4-6034-4790-B64B-8D6F14F3AFEA}" type="presOf" srcId="{2127F5D3-FF9E-4113-9B1F-1A54B258902F}" destId="{40D845A8-C960-41F1-84E9-223A803ABFC6}" srcOrd="0" destOrd="0" presId="urn:microsoft.com/office/officeart/2005/8/layout/vList5"/>
    <dgm:cxn modelId="{6A27E643-830B-46B8-A330-4D97A9C7E70C}" type="presOf" srcId="{85A7EC11-13A0-4DA7-AEFA-87FA6A4DEA57}" destId="{1308F65F-2A1B-4F48-9A87-85778456C861}" srcOrd="0" destOrd="1" presId="urn:microsoft.com/office/officeart/2005/8/layout/vList5"/>
    <dgm:cxn modelId="{253FE8C7-CACE-4A0F-B7E3-96B1688AD752}" srcId="{4DA6E4D3-28CB-42E3-B124-F027F38E19C4}" destId="{669DF174-6B85-49BE-AFAA-20F89F9B2718}" srcOrd="0" destOrd="0" parTransId="{F4B6D13D-AF88-42C8-A349-C549017D2FF9}" sibTransId="{ABBBC994-EB58-44A6-A654-55DE06EB4410}"/>
    <dgm:cxn modelId="{4901EA35-D6DA-4501-96E8-69B33256AC0E}" srcId="{4DA6E4D3-28CB-42E3-B124-F027F38E19C4}" destId="{2127F5D3-FF9E-4113-9B1F-1A54B258902F}" srcOrd="2" destOrd="0" parTransId="{E33A111C-C0C8-4520-A87D-A968CCE89C11}" sibTransId="{76DBF5D8-EE84-4381-97B5-80DA608F338F}"/>
    <dgm:cxn modelId="{ED9E5495-7619-4CF0-9023-E3FCA31EF14D}" type="presParOf" srcId="{E9E1C5CC-3C48-4890-89E1-0E34B41773BE}" destId="{F8CBC071-97EB-4291-BF47-F94D6E198B0D}" srcOrd="0" destOrd="0" presId="urn:microsoft.com/office/officeart/2005/8/layout/vList5"/>
    <dgm:cxn modelId="{5C2E87D2-76E5-4E04-B7F1-8115BDEC8241}" type="presParOf" srcId="{F8CBC071-97EB-4291-BF47-F94D6E198B0D}" destId="{4E138314-16EE-448E-9C31-4E6847D7020C}" srcOrd="0" destOrd="0" presId="urn:microsoft.com/office/officeart/2005/8/layout/vList5"/>
    <dgm:cxn modelId="{DB14B438-3B8A-4C3E-AA63-17CA72958150}" type="presParOf" srcId="{F8CBC071-97EB-4291-BF47-F94D6E198B0D}" destId="{1308F65F-2A1B-4F48-9A87-85778456C861}" srcOrd="1" destOrd="0" presId="urn:microsoft.com/office/officeart/2005/8/layout/vList5"/>
    <dgm:cxn modelId="{6839787F-77E8-414A-B3B2-DC30D2A69748}" type="presParOf" srcId="{E9E1C5CC-3C48-4890-89E1-0E34B41773BE}" destId="{FFAD1036-F4AF-4900-B8EC-FA4B94030F8C}" srcOrd="1" destOrd="0" presId="urn:microsoft.com/office/officeart/2005/8/layout/vList5"/>
    <dgm:cxn modelId="{C9664BD2-F61D-43A2-9ECF-2F689FAFC864}" type="presParOf" srcId="{E9E1C5CC-3C48-4890-89E1-0E34B41773BE}" destId="{E27B8EC0-2154-4547-B84E-C9B83C6F836B}" srcOrd="2" destOrd="0" presId="urn:microsoft.com/office/officeart/2005/8/layout/vList5"/>
    <dgm:cxn modelId="{23272308-CF7D-4776-A323-57B03CA118B9}" type="presParOf" srcId="{E27B8EC0-2154-4547-B84E-C9B83C6F836B}" destId="{1BCD0C11-7274-4A5A-8D12-47BFB33DE55B}" srcOrd="0" destOrd="0" presId="urn:microsoft.com/office/officeart/2005/8/layout/vList5"/>
    <dgm:cxn modelId="{7165B7F0-5B0B-44BD-88C6-2ABD1EB08B25}" type="presParOf" srcId="{E27B8EC0-2154-4547-B84E-C9B83C6F836B}" destId="{658018B2-30A0-4E1F-AF0F-046FB435838B}" srcOrd="1" destOrd="0" presId="urn:microsoft.com/office/officeart/2005/8/layout/vList5"/>
    <dgm:cxn modelId="{4212EF04-B313-4ADB-98AD-4BB139730861}" type="presParOf" srcId="{E9E1C5CC-3C48-4890-89E1-0E34B41773BE}" destId="{22CB8673-925F-4A62-998C-E49007AFE347}" srcOrd="3" destOrd="0" presId="urn:microsoft.com/office/officeart/2005/8/layout/vList5"/>
    <dgm:cxn modelId="{F6731A39-A27F-42B8-AC58-FCE061339EDA}" type="presParOf" srcId="{E9E1C5CC-3C48-4890-89E1-0E34B41773BE}" destId="{F2C3466D-BDCF-4886-856C-B17721C03E49}" srcOrd="4" destOrd="0" presId="urn:microsoft.com/office/officeart/2005/8/layout/vList5"/>
    <dgm:cxn modelId="{DFC4AAF3-3407-46ED-ABB6-D827A255D606}" type="presParOf" srcId="{F2C3466D-BDCF-4886-856C-B17721C03E49}" destId="{40D845A8-C960-41F1-84E9-223A803ABFC6}" srcOrd="0" destOrd="0" presId="urn:microsoft.com/office/officeart/2005/8/layout/vList5"/>
    <dgm:cxn modelId="{6A142B72-48CB-4C24-AC76-0986866AE9DE}" type="presParOf" srcId="{F2C3466D-BDCF-4886-856C-B17721C03E49}" destId="{F193C956-524B-4416-80FC-8C7D1BF2FC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DDCDE-B32C-42B1-B0D2-1A86C055D6AB}">
      <dsp:nvSpPr>
        <dsp:cNvPr id="0" name=""/>
        <dsp:cNvSpPr/>
      </dsp:nvSpPr>
      <dsp:spPr>
        <a:xfrm>
          <a:off x="2411610" y="1459110"/>
          <a:ext cx="3634978" cy="3634978"/>
        </a:xfrm>
        <a:prstGeom prst="ellipse">
          <a:avLst/>
        </a:prstGeom>
        <a:solidFill>
          <a:srgbClr val="FFFF00">
            <a:alpha val="49804"/>
          </a:srgb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solidFill>
                <a:srgbClr val="FF0000"/>
              </a:solidFill>
              <a:latin typeface="Agency FB" pitchFamily="34" charset="0"/>
            </a:rPr>
            <a:t>GATE Exam Conducting Institutes</a:t>
          </a:r>
          <a:endParaRPr lang="en-US" sz="4800" b="1" kern="1200" dirty="0">
            <a:solidFill>
              <a:srgbClr val="FF0000"/>
            </a:solidFill>
            <a:latin typeface="Agency FB" pitchFamily="34" charset="0"/>
          </a:endParaRPr>
        </a:p>
      </dsp:txBody>
      <dsp:txXfrm>
        <a:off x="2943940" y="1991440"/>
        <a:ext cx="2570318" cy="2570318"/>
      </dsp:txXfrm>
    </dsp:sp>
    <dsp:sp modelId="{18D74CF7-5DB1-48C1-97EC-F206FD1FF885}">
      <dsp:nvSpPr>
        <dsp:cNvPr id="0" name=""/>
        <dsp:cNvSpPr/>
      </dsp:nvSpPr>
      <dsp:spPr>
        <a:xfrm>
          <a:off x="3356538" y="157417"/>
          <a:ext cx="1817489" cy="1817489"/>
        </a:xfrm>
        <a:prstGeom prst="ellipse">
          <a:avLst/>
        </a:prstGeom>
        <a:solidFill>
          <a:schemeClr val="accent4">
            <a:lumMod val="60000"/>
            <a:lumOff val="40000"/>
            <a:alpha val="5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FF0000"/>
              </a:solidFill>
              <a:latin typeface="+mj-lt"/>
            </a:rPr>
            <a:t>IIT Mumbai</a:t>
          </a:r>
          <a:endParaRPr lang="en-US" sz="2200" b="1" kern="1200" dirty="0"/>
        </a:p>
      </dsp:txBody>
      <dsp:txXfrm>
        <a:off x="3622703" y="423582"/>
        <a:ext cx="1285159" cy="1285159"/>
      </dsp:txXfrm>
    </dsp:sp>
    <dsp:sp modelId="{0FB9A742-E184-43DE-97AA-DEA5FE7A1CD6}">
      <dsp:nvSpPr>
        <dsp:cNvPr id="0" name=""/>
        <dsp:cNvSpPr/>
      </dsp:nvSpPr>
      <dsp:spPr>
        <a:xfrm>
          <a:off x="5087249" y="624122"/>
          <a:ext cx="1817489" cy="1817489"/>
        </a:xfrm>
        <a:prstGeom prst="ellipse">
          <a:avLst/>
        </a:prstGeom>
        <a:solidFill>
          <a:schemeClr val="bg2">
            <a:lumMod val="90000"/>
            <a:alpha val="5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00B050"/>
              </a:solidFill>
              <a:latin typeface="+mj-lt"/>
            </a:rPr>
            <a:t>IIT       Delhi</a:t>
          </a:r>
          <a:endParaRPr lang="en-US" sz="2200" b="1" kern="1200" dirty="0">
            <a:solidFill>
              <a:srgbClr val="00B050"/>
            </a:solidFill>
            <a:latin typeface="+mj-lt"/>
          </a:endParaRPr>
        </a:p>
      </dsp:txBody>
      <dsp:txXfrm>
        <a:off x="5353414" y="890287"/>
        <a:ext cx="1285159" cy="1285159"/>
      </dsp:txXfrm>
    </dsp:sp>
    <dsp:sp modelId="{42CA493B-45D7-4AA8-BED4-D7915C974DFB}">
      <dsp:nvSpPr>
        <dsp:cNvPr id="0" name=""/>
        <dsp:cNvSpPr/>
      </dsp:nvSpPr>
      <dsp:spPr>
        <a:xfrm>
          <a:off x="5711361" y="2340437"/>
          <a:ext cx="1817489" cy="1817489"/>
        </a:xfrm>
        <a:prstGeom prst="ellipse">
          <a:avLst/>
        </a:prstGeom>
        <a:solidFill>
          <a:schemeClr val="accent2">
            <a:lumMod val="20000"/>
            <a:lumOff val="80000"/>
            <a:alpha val="5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00B0F0"/>
              </a:solidFill>
              <a:latin typeface="+mj-lt"/>
            </a:rPr>
            <a:t>IIT  Madras</a:t>
          </a:r>
          <a:endParaRPr lang="en-US" sz="2200" b="1" kern="1200" dirty="0">
            <a:solidFill>
              <a:srgbClr val="00B0F0"/>
            </a:solidFill>
            <a:latin typeface="+mj-lt"/>
          </a:endParaRPr>
        </a:p>
      </dsp:txBody>
      <dsp:txXfrm>
        <a:off x="5977526" y="2606602"/>
        <a:ext cx="1285159" cy="1285159"/>
      </dsp:txXfrm>
    </dsp:sp>
    <dsp:sp modelId="{73C3D394-308F-4E04-9191-71738DF52D18}">
      <dsp:nvSpPr>
        <dsp:cNvPr id="0" name=""/>
        <dsp:cNvSpPr/>
      </dsp:nvSpPr>
      <dsp:spPr>
        <a:xfrm>
          <a:off x="4994223" y="4041723"/>
          <a:ext cx="1817489" cy="1817489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C00000"/>
              </a:solidFill>
            </a:rPr>
            <a:t>IISc Bangalore</a:t>
          </a:r>
          <a:endParaRPr lang="en-US" sz="2200" b="1" kern="1200" dirty="0">
            <a:solidFill>
              <a:srgbClr val="C00000"/>
            </a:solidFill>
          </a:endParaRPr>
        </a:p>
      </dsp:txBody>
      <dsp:txXfrm>
        <a:off x="5260388" y="4307888"/>
        <a:ext cx="1285159" cy="1285159"/>
      </dsp:txXfrm>
    </dsp:sp>
    <dsp:sp modelId="{B4F72C1E-CFFD-4F34-BFE9-F8881FE72E70}">
      <dsp:nvSpPr>
        <dsp:cNvPr id="0" name=""/>
        <dsp:cNvSpPr/>
      </dsp:nvSpPr>
      <dsp:spPr>
        <a:xfrm>
          <a:off x="3320355" y="4735062"/>
          <a:ext cx="1817489" cy="1817489"/>
        </a:xfrm>
        <a:prstGeom prst="ellipse">
          <a:avLst/>
        </a:prstGeom>
        <a:solidFill>
          <a:schemeClr val="accent3">
            <a:lumMod val="20000"/>
            <a:lumOff val="80000"/>
            <a:alpha val="5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7030A0"/>
              </a:solidFill>
            </a:rPr>
            <a:t>IIT   Kanpur</a:t>
          </a:r>
          <a:endParaRPr lang="en-US" sz="2200" b="1" kern="1200" dirty="0">
            <a:solidFill>
              <a:srgbClr val="7030A0"/>
            </a:solidFill>
          </a:endParaRPr>
        </a:p>
      </dsp:txBody>
      <dsp:txXfrm>
        <a:off x="3586520" y="5001227"/>
        <a:ext cx="1285159" cy="1285159"/>
      </dsp:txXfrm>
    </dsp:sp>
    <dsp:sp modelId="{9D4BF825-1C46-423F-96A6-7E0DFD46864B}">
      <dsp:nvSpPr>
        <dsp:cNvPr id="0" name=""/>
        <dsp:cNvSpPr/>
      </dsp:nvSpPr>
      <dsp:spPr>
        <a:xfrm>
          <a:off x="1646487" y="4041723"/>
          <a:ext cx="1817489" cy="1817489"/>
        </a:xfrm>
        <a:prstGeom prst="ellipse">
          <a:avLst/>
        </a:prstGeom>
        <a:solidFill>
          <a:schemeClr val="accent6">
            <a:lumMod val="40000"/>
            <a:lumOff val="60000"/>
            <a:alpha val="5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2">
                  <a:lumMod val="25000"/>
                </a:schemeClr>
              </a:solidFill>
              <a:latin typeface="+mj-lt"/>
            </a:rPr>
            <a:t>IIT   Rookie</a:t>
          </a:r>
          <a:endParaRPr lang="en-US" sz="2200" b="1" kern="1200" dirty="0"/>
        </a:p>
      </dsp:txBody>
      <dsp:txXfrm>
        <a:off x="1912652" y="4307888"/>
        <a:ext cx="1285159" cy="1285159"/>
      </dsp:txXfrm>
    </dsp:sp>
    <dsp:sp modelId="{E526A512-06CE-4AC3-BC32-3A07E12318E1}">
      <dsp:nvSpPr>
        <dsp:cNvPr id="0" name=""/>
        <dsp:cNvSpPr/>
      </dsp:nvSpPr>
      <dsp:spPr>
        <a:xfrm>
          <a:off x="953148" y="2367855"/>
          <a:ext cx="1817489" cy="1817489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C00000"/>
              </a:solidFill>
              <a:latin typeface="+mj-lt"/>
            </a:rPr>
            <a:t>IIT Guwahati</a:t>
          </a:r>
          <a:endParaRPr lang="en-US" sz="2200" b="1" kern="1200" dirty="0">
            <a:solidFill>
              <a:srgbClr val="C00000"/>
            </a:solidFill>
          </a:endParaRPr>
        </a:p>
      </dsp:txBody>
      <dsp:txXfrm>
        <a:off x="1219313" y="2634020"/>
        <a:ext cx="1285159" cy="1285159"/>
      </dsp:txXfrm>
    </dsp:sp>
    <dsp:sp modelId="{0139EEDE-4FA4-44DB-BBEF-3B1E9047E9B3}">
      <dsp:nvSpPr>
        <dsp:cNvPr id="0" name=""/>
        <dsp:cNvSpPr/>
      </dsp:nvSpPr>
      <dsp:spPr>
        <a:xfrm>
          <a:off x="1646487" y="693987"/>
          <a:ext cx="1817489" cy="1817489"/>
        </a:xfrm>
        <a:prstGeom prst="ellipse">
          <a:avLst/>
        </a:prstGeom>
        <a:solidFill>
          <a:schemeClr val="accent3">
            <a:lumMod val="20000"/>
            <a:lumOff val="80000"/>
            <a:alpha val="5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accent4">
                  <a:lumMod val="50000"/>
                </a:schemeClr>
              </a:solidFill>
              <a:latin typeface="+mj-lt"/>
            </a:rPr>
            <a:t>IIT Kharagpur</a:t>
          </a:r>
          <a:endParaRPr lang="en-US" sz="2200" b="1" kern="1200" dirty="0"/>
        </a:p>
      </dsp:txBody>
      <dsp:txXfrm>
        <a:off x="1912652" y="960152"/>
        <a:ext cx="1285159" cy="1285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216E1-3FA8-4B29-9BC0-4F9EAAD90642}">
      <dsp:nvSpPr>
        <dsp:cNvPr id="0" name=""/>
        <dsp:cNvSpPr/>
      </dsp:nvSpPr>
      <dsp:spPr>
        <a:xfrm rot="5400000">
          <a:off x="75826" y="3354888"/>
          <a:ext cx="1095247" cy="12469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CBC6E-ADA5-4D21-AC48-4C957CB04F8B}">
      <dsp:nvSpPr>
        <dsp:cNvPr id="0" name=""/>
        <dsp:cNvSpPr/>
      </dsp:nvSpPr>
      <dsp:spPr>
        <a:xfrm>
          <a:off x="1219201" y="76205"/>
          <a:ext cx="1843752" cy="1290566"/>
        </a:xfrm>
        <a:prstGeom prst="roundRect">
          <a:avLst>
            <a:gd name="adj" fmla="val 16670"/>
          </a:avLst>
        </a:pr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002060"/>
              </a:solidFill>
            </a:rPr>
            <a:t>General Aptitude</a:t>
          </a:r>
          <a:endParaRPr lang="en-US" sz="2200" b="1" kern="1200" dirty="0">
            <a:solidFill>
              <a:srgbClr val="002060"/>
            </a:solidFill>
          </a:endParaRPr>
        </a:p>
      </dsp:txBody>
      <dsp:txXfrm>
        <a:off x="1282213" y="139217"/>
        <a:ext cx="1717728" cy="1164542"/>
      </dsp:txXfrm>
    </dsp:sp>
    <dsp:sp modelId="{FE83C1AE-7434-446D-BD81-8A47776FC9EC}">
      <dsp:nvSpPr>
        <dsp:cNvPr id="0" name=""/>
        <dsp:cNvSpPr/>
      </dsp:nvSpPr>
      <dsp:spPr>
        <a:xfrm>
          <a:off x="3657594" y="152394"/>
          <a:ext cx="3143018" cy="945751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70C0"/>
              </a:solidFill>
              <a:latin typeface="+mj-lt"/>
            </a:rPr>
            <a:t>15% Marks</a:t>
          </a:r>
          <a:endParaRPr lang="en-US" sz="2400" kern="1200" dirty="0">
            <a:solidFill>
              <a:srgbClr val="0070C0"/>
            </a:solidFill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j-lt"/>
            </a:rPr>
            <a:t>5 Questions -1 Marks 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+mj-lt"/>
            </a:rPr>
            <a:t>5 Questions -2 Marks</a:t>
          </a:r>
          <a:endParaRPr lang="en-US" sz="2400" kern="1200" dirty="0">
            <a:latin typeface="+mj-lt"/>
          </a:endParaRPr>
        </a:p>
      </dsp:txBody>
      <dsp:txXfrm>
        <a:off x="3657594" y="152394"/>
        <a:ext cx="3143018" cy="945751"/>
      </dsp:txXfrm>
    </dsp:sp>
    <dsp:sp modelId="{CD1E97F6-29C3-4C05-9FEF-B39CB9E6B608}">
      <dsp:nvSpPr>
        <dsp:cNvPr id="0" name=""/>
        <dsp:cNvSpPr/>
      </dsp:nvSpPr>
      <dsp:spPr>
        <a:xfrm rot="5400000">
          <a:off x="1752222" y="3124580"/>
          <a:ext cx="1095247" cy="12469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FEF29-527F-4FD1-B33E-F4B6FD4396F7}">
      <dsp:nvSpPr>
        <dsp:cNvPr id="0" name=""/>
        <dsp:cNvSpPr/>
      </dsp:nvSpPr>
      <dsp:spPr>
        <a:xfrm>
          <a:off x="1219197" y="1625816"/>
          <a:ext cx="1843752" cy="1290566"/>
        </a:xfrm>
        <a:prstGeom prst="roundRect">
          <a:avLst>
            <a:gd name="adj" fmla="val 16670"/>
          </a:avLst>
        </a:pr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Engineering Mathematics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1282209" y="1688828"/>
        <a:ext cx="1717728" cy="1164542"/>
      </dsp:txXfrm>
    </dsp:sp>
    <dsp:sp modelId="{D935B3B1-8518-4413-AE4C-E858484E0901}">
      <dsp:nvSpPr>
        <dsp:cNvPr id="0" name=""/>
        <dsp:cNvSpPr/>
      </dsp:nvSpPr>
      <dsp:spPr>
        <a:xfrm>
          <a:off x="3886206" y="2104553"/>
          <a:ext cx="4034844" cy="1886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70C0"/>
              </a:solidFill>
            </a:rPr>
            <a:t>15% Marks </a:t>
          </a:r>
          <a:r>
            <a:rPr lang="en-US" sz="2400" kern="1200" dirty="0" smtClean="0"/>
            <a:t>for </a:t>
          </a:r>
          <a:r>
            <a:rPr lang="en-US" sz="2400" b="1" kern="1200" dirty="0" smtClean="0">
              <a:solidFill>
                <a:srgbClr val="7030A0"/>
              </a:solidFill>
            </a:rPr>
            <a:t>Mathematics</a:t>
          </a:r>
          <a:endParaRPr lang="en-US" sz="2400" b="1" kern="1200" dirty="0">
            <a:solidFill>
              <a:srgbClr val="7030A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FF0000"/>
              </a:solidFill>
            </a:rPr>
            <a:t>70% Marks for </a:t>
          </a:r>
          <a:r>
            <a:rPr lang="en-US" sz="2400" b="1" kern="1200" dirty="0" smtClean="0">
              <a:solidFill>
                <a:srgbClr val="00B0F0"/>
              </a:solidFill>
            </a:rPr>
            <a:t>core subject</a:t>
          </a:r>
          <a:endParaRPr lang="en-US" sz="2400" b="1" kern="1200" dirty="0">
            <a:solidFill>
              <a:srgbClr val="00B0F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25 Questions -1 mark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30 Questions -2 Mark</a:t>
          </a:r>
          <a:endParaRPr lang="en-US" sz="2400" kern="1200" dirty="0"/>
        </a:p>
      </dsp:txBody>
      <dsp:txXfrm>
        <a:off x="3886206" y="2104553"/>
        <a:ext cx="4034844" cy="1886903"/>
      </dsp:txXfrm>
    </dsp:sp>
    <dsp:sp modelId="{26A71165-C729-455A-AF17-B6D845EBB3C8}">
      <dsp:nvSpPr>
        <dsp:cNvPr id="0" name=""/>
        <dsp:cNvSpPr/>
      </dsp:nvSpPr>
      <dsp:spPr>
        <a:xfrm>
          <a:off x="1204240" y="3047995"/>
          <a:ext cx="1843752" cy="1290566"/>
        </a:xfrm>
        <a:prstGeom prst="roundRect">
          <a:avLst>
            <a:gd name="adj" fmla="val 16670"/>
          </a:avLst>
        </a:pr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FF0000"/>
              </a:solidFill>
            </a:rPr>
            <a:t>Core subject </a:t>
          </a:r>
          <a:endParaRPr lang="en-US" sz="2200" b="1" kern="1200" dirty="0">
            <a:solidFill>
              <a:srgbClr val="FF0000"/>
            </a:solidFill>
          </a:endParaRPr>
        </a:p>
      </dsp:txBody>
      <dsp:txXfrm>
        <a:off x="1267252" y="3111007"/>
        <a:ext cx="1717728" cy="1164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7663-340C-4EC1-92BD-01C239F84637}">
      <dsp:nvSpPr>
        <dsp:cNvPr id="0" name=""/>
        <dsp:cNvSpPr/>
      </dsp:nvSpPr>
      <dsp:spPr>
        <a:xfrm>
          <a:off x="-5116967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067F8-1E45-467C-9C23-4F7EC2AABE83}">
      <dsp:nvSpPr>
        <dsp:cNvPr id="0" name=""/>
        <dsp:cNvSpPr/>
      </dsp:nvSpPr>
      <dsp:spPr>
        <a:xfrm>
          <a:off x="628203" y="452596"/>
          <a:ext cx="7538938" cy="905192"/>
        </a:xfrm>
        <a:prstGeom prst="rect">
          <a:avLst/>
        </a:prstGeom>
        <a:solidFill>
          <a:srgbClr val="00206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entire application </a:t>
          </a:r>
          <a:r>
            <a:rPr lang="en-US" sz="2000" b="1" i="1" u="sng" kern="1200" dirty="0" smtClean="0">
              <a:solidFill>
                <a:srgbClr val="FFC000"/>
              </a:solidFill>
            </a:rPr>
            <a:t>process is made online</a:t>
          </a:r>
          <a:r>
            <a:rPr lang="en-US" sz="1800" kern="1200" dirty="0" smtClean="0"/>
            <a:t>. All required documents have to be scanned and uploaded on the online application system. </a:t>
          </a:r>
          <a:r>
            <a:rPr lang="en-US" sz="1800" u="none" kern="1200" dirty="0" smtClean="0"/>
            <a:t>Candidates </a:t>
          </a:r>
          <a:r>
            <a:rPr lang="en-US" sz="2000" b="1" i="1" u="sng" kern="1200" dirty="0" smtClean="0">
              <a:solidFill>
                <a:schemeClr val="accent6">
                  <a:lumMod val="75000"/>
                </a:schemeClr>
              </a:solidFill>
            </a:rPr>
            <a:t>no longer have to send anything by post.</a:t>
          </a:r>
          <a:endParaRPr lang="en-US" sz="2000" b="1" i="1" u="sng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628203" y="452596"/>
        <a:ext cx="7538938" cy="905192"/>
      </dsp:txXfrm>
    </dsp:sp>
    <dsp:sp modelId="{0D26E937-6AF6-4047-B8CF-7FDF790AE600}">
      <dsp:nvSpPr>
        <dsp:cNvPr id="0" name=""/>
        <dsp:cNvSpPr/>
      </dsp:nvSpPr>
      <dsp:spPr>
        <a:xfrm>
          <a:off x="62458" y="339447"/>
          <a:ext cx="1131490" cy="1131490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A42DE-94CA-4BF1-A6D4-7C7F6901E7F1}">
      <dsp:nvSpPr>
        <dsp:cNvPr id="0" name=""/>
        <dsp:cNvSpPr/>
      </dsp:nvSpPr>
      <dsp:spPr>
        <a:xfrm>
          <a:off x="957241" y="1810385"/>
          <a:ext cx="7209900" cy="905192"/>
        </a:xfrm>
        <a:prstGeom prst="rect">
          <a:avLst/>
        </a:prstGeom>
        <a:solidFill>
          <a:srgbClr val="00B05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GATE score's </a:t>
          </a:r>
          <a:r>
            <a:rPr lang="en-US" sz="2000" b="1" i="1" u="sng" kern="1200" dirty="0" smtClean="0">
              <a:solidFill>
                <a:srgbClr val="FFFF00"/>
              </a:solidFill>
            </a:rPr>
            <a:t>validity is increased from 2 years to 3 years</a:t>
          </a:r>
          <a:r>
            <a:rPr lang="en-US" sz="2000" b="1" i="1" u="sng" kern="1200" dirty="0" smtClean="0">
              <a:solidFill>
                <a:schemeClr val="bg1"/>
              </a:solidFill>
            </a:rPr>
            <a:t>.</a:t>
          </a:r>
          <a:endParaRPr lang="en-US" sz="2000" b="1" i="1" u="sng" kern="1200" dirty="0">
            <a:solidFill>
              <a:schemeClr val="bg1"/>
            </a:solidFill>
          </a:endParaRPr>
        </a:p>
      </dsp:txBody>
      <dsp:txXfrm>
        <a:off x="957241" y="1810385"/>
        <a:ext cx="7209900" cy="905192"/>
      </dsp:txXfrm>
    </dsp:sp>
    <dsp:sp modelId="{39FF666E-F552-4021-B67A-1125C3B28693}">
      <dsp:nvSpPr>
        <dsp:cNvPr id="0" name=""/>
        <dsp:cNvSpPr/>
      </dsp:nvSpPr>
      <dsp:spPr>
        <a:xfrm>
          <a:off x="391495" y="1697236"/>
          <a:ext cx="1131490" cy="1131490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94CBB-5316-42A9-8E9E-31AA94A06832}">
      <dsp:nvSpPr>
        <dsp:cNvPr id="0" name=""/>
        <dsp:cNvSpPr/>
      </dsp:nvSpPr>
      <dsp:spPr>
        <a:xfrm>
          <a:off x="628203" y="3168174"/>
          <a:ext cx="7538938" cy="905192"/>
        </a:xfrm>
        <a:prstGeom prst="rect">
          <a:avLst/>
        </a:prstGeom>
        <a:solidFill>
          <a:srgbClr val="00B0F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Printed (i.e. hard-copy) </a:t>
          </a:r>
          <a:r>
            <a:rPr lang="en-US" sz="1900" b="1" i="1" u="sng" kern="1200" dirty="0" smtClean="0">
              <a:solidFill>
                <a:srgbClr val="7030A0"/>
              </a:solidFill>
            </a:rPr>
            <a:t>score cards are no longer sent to candidates</a:t>
          </a:r>
          <a:r>
            <a:rPr lang="en-US" sz="1900" kern="1200" dirty="0" smtClean="0"/>
            <a:t>. </a:t>
          </a:r>
          <a:r>
            <a:rPr lang="en-US" sz="1900" b="1" i="1" u="sng" kern="1200" dirty="0" smtClean="0">
              <a:solidFill>
                <a:schemeClr val="tx1"/>
              </a:solidFill>
            </a:rPr>
            <a:t>Only a digital (i.e. soft-copy) score card can be downloaded by qualified candidates</a:t>
          </a:r>
          <a:r>
            <a:rPr lang="en-US" sz="1900" u="sng" kern="1200" dirty="0" smtClean="0">
              <a:solidFill>
                <a:srgbClr val="002060"/>
              </a:solidFill>
            </a:rPr>
            <a:t> </a:t>
          </a:r>
          <a:r>
            <a:rPr lang="en-US" sz="1900" kern="1200" dirty="0" smtClean="0"/>
            <a:t>from the official GATE website.</a:t>
          </a:r>
          <a:endParaRPr lang="en-US" sz="1900" kern="1200" dirty="0"/>
        </a:p>
      </dsp:txBody>
      <dsp:txXfrm>
        <a:off x="628203" y="3168174"/>
        <a:ext cx="7538938" cy="905192"/>
      </dsp:txXfrm>
    </dsp:sp>
    <dsp:sp modelId="{FA9D91ED-5EA6-4EC8-AE09-BDF06EF05A19}">
      <dsp:nvSpPr>
        <dsp:cNvPr id="0" name=""/>
        <dsp:cNvSpPr/>
      </dsp:nvSpPr>
      <dsp:spPr>
        <a:xfrm>
          <a:off x="62458" y="3055025"/>
          <a:ext cx="1131490" cy="1131490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8F65F-2A1B-4F48-9A87-85778456C861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002060"/>
              </a:solidFill>
            </a:rPr>
            <a:t>January 31, 2015</a:t>
          </a:r>
          <a:endParaRPr lang="en-US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002060"/>
              </a:solidFill>
            </a:rPr>
            <a:t>February:  1, 7, 8, 2015</a:t>
          </a:r>
          <a:endParaRPr lang="en-US" sz="1600" kern="1200" dirty="0">
            <a:solidFill>
              <a:srgbClr val="00206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002060"/>
              </a:solidFill>
            </a:rPr>
            <a:t>Timings : Forenoon: 9 am to 12 Noon, Afternoon: 2 to 5 pm</a:t>
          </a:r>
          <a:endParaRPr lang="en-US" sz="1600" kern="1200" dirty="0">
            <a:solidFill>
              <a:srgbClr val="002060"/>
            </a:solidFill>
          </a:endParaRPr>
        </a:p>
      </dsp:txBody>
      <dsp:txXfrm rot="-5400000">
        <a:off x="2962656" y="205028"/>
        <a:ext cx="5209983" cy="1052927"/>
      </dsp:txXfrm>
    </dsp:sp>
    <dsp:sp modelId="{4E138314-16EE-448E-9C31-4E6847D7020C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accent6">
                  <a:lumMod val="75000"/>
                </a:schemeClr>
              </a:solidFill>
            </a:rPr>
            <a:t>GATE 2015 Online Examination</a:t>
          </a:r>
          <a:endParaRPr lang="en-US" sz="2800" b="1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71201" y="73410"/>
        <a:ext cx="2820254" cy="1316160"/>
      </dsp:txXfrm>
    </dsp:sp>
    <dsp:sp modelId="{658018B2-30A0-4E1F-AF0F-046FB435838B}">
      <dsp:nvSpPr>
        <dsp:cNvPr id="0" name=""/>
        <dsp:cNvSpPr/>
      </dsp:nvSpPr>
      <dsp:spPr>
        <a:xfrm rot="5400000">
          <a:off x="5012703" y="-373652"/>
          <a:ext cx="1166849" cy="5266944"/>
        </a:xfrm>
        <a:prstGeom prst="round2SameRect">
          <a:avLst/>
        </a:prstGeom>
        <a:solidFill>
          <a:srgbClr val="FFFF00">
            <a:alpha val="90000"/>
          </a:srgb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002060"/>
              </a:solidFill>
            </a:rPr>
            <a:t>March 12, 2015  at 5 pm</a:t>
          </a:r>
          <a:endParaRPr lang="en-US" sz="1600" kern="1200" dirty="0">
            <a:solidFill>
              <a:srgbClr val="002060"/>
            </a:solidFill>
          </a:endParaRPr>
        </a:p>
      </dsp:txBody>
      <dsp:txXfrm rot="-5400000">
        <a:off x="2962656" y="1733356"/>
        <a:ext cx="5209983" cy="1052927"/>
      </dsp:txXfrm>
    </dsp:sp>
    <dsp:sp modelId="{1BCD0C11-7274-4A5A-8D12-47BFB33DE55B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00B050"/>
              </a:solidFill>
            </a:rPr>
            <a:t>GATE 2015 Result</a:t>
          </a:r>
          <a:endParaRPr lang="en-US" sz="2800" kern="1200" dirty="0">
            <a:solidFill>
              <a:srgbClr val="00B050"/>
            </a:solidFill>
          </a:endParaRPr>
        </a:p>
      </dsp:txBody>
      <dsp:txXfrm>
        <a:off x="71201" y="1604901"/>
        <a:ext cx="2820254" cy="1316160"/>
      </dsp:txXfrm>
    </dsp:sp>
    <dsp:sp modelId="{F193C956-524B-4416-80FC-8C7D1BF2FC95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002060"/>
              </a:solidFill>
            </a:rPr>
            <a:t>March 27 to May 29, 2015</a:t>
          </a:r>
          <a:endParaRPr lang="en-US" sz="1600" kern="1200" dirty="0">
            <a:solidFill>
              <a:srgbClr val="002060"/>
            </a:solidFill>
          </a:endParaRPr>
        </a:p>
      </dsp:txBody>
      <dsp:txXfrm rot="-5400000">
        <a:off x="2962656" y="3268008"/>
        <a:ext cx="5209983" cy="1052927"/>
      </dsp:txXfrm>
    </dsp:sp>
    <dsp:sp modelId="{40D845A8-C960-41F1-84E9-223A803ABFC6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2">
                  <a:lumMod val="50000"/>
                </a:schemeClr>
              </a:solidFill>
            </a:rPr>
            <a:t>Download of GATE 2015 Score Card</a:t>
          </a:r>
          <a:endParaRPr lang="en-US" sz="28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71201" y="3136391"/>
        <a:ext cx="2820254" cy="131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7114-F504-4DDC-BF8A-CC320BE2BAC8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81ABA-9AD3-402D-AE36-F7125FC632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81ABA-9AD3-402D-AE36-F7125FC632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9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6C6-EEB9-4424-BEEB-9752EF20E7FE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C437-AB24-4E7C-AE10-5EB3EB6AF2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2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6C6-EEB9-4424-BEEB-9752EF20E7FE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C437-AB24-4E7C-AE10-5EB3EB6AF2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7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6C6-EEB9-4424-BEEB-9752EF20E7FE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C437-AB24-4E7C-AE10-5EB3EB6AF2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6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6C6-EEB9-4424-BEEB-9752EF20E7FE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C437-AB24-4E7C-AE10-5EB3EB6AF2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6C6-EEB9-4424-BEEB-9752EF20E7FE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C437-AB24-4E7C-AE10-5EB3EB6AF2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3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6C6-EEB9-4424-BEEB-9752EF20E7FE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C437-AB24-4E7C-AE10-5EB3EB6AF2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9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6C6-EEB9-4424-BEEB-9752EF20E7FE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C437-AB24-4E7C-AE10-5EB3EB6AF2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2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6C6-EEB9-4424-BEEB-9752EF20E7FE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C437-AB24-4E7C-AE10-5EB3EB6AF2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5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6C6-EEB9-4424-BEEB-9752EF20E7FE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C437-AB24-4E7C-AE10-5EB3EB6AF2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6C6-EEB9-4424-BEEB-9752EF20E7FE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C437-AB24-4E7C-AE10-5EB3EB6AF2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5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06C6-EEB9-4424-BEEB-9752EF20E7FE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C437-AB24-4E7C-AE10-5EB3EB6AF2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06C6-EEB9-4424-BEEB-9752EF20E7FE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1C437-AB24-4E7C-AE10-5EB3EB6AF2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e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e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gency FB" pitchFamily="34" charset="0"/>
              </a:rPr>
              <a:t>What is </a:t>
            </a:r>
            <a:r>
              <a:rPr lang="en-US" b="1" u="sng" dirty="0" smtClean="0">
                <a:latin typeface="Agency FB" pitchFamily="34" charset="0"/>
              </a:rPr>
              <a:t>GATE</a:t>
            </a:r>
            <a:r>
              <a:rPr lang="en-US" b="1" dirty="0" smtClean="0">
                <a:latin typeface="Agency FB" pitchFamily="34" charset="0"/>
              </a:rPr>
              <a:t> ?</a:t>
            </a:r>
            <a:endParaRPr lang="en-US" b="1" dirty="0">
              <a:latin typeface="Agency FB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7620000" cy="7525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IN" sz="2000" dirty="0" smtClean="0">
                <a:latin typeface="+mj-lt"/>
              </a:rPr>
              <a:t>The </a:t>
            </a: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Graduate Aptitude Test in Engineering (GATE) </a:t>
            </a:r>
            <a:r>
              <a:rPr lang="en-IN" sz="2000" dirty="0">
                <a:latin typeface="+mj-lt"/>
              </a:rPr>
              <a:t>is </a:t>
            </a:r>
            <a:r>
              <a:rPr lang="en-IN" sz="2000" dirty="0" smtClean="0">
                <a:latin typeface="+mj-lt"/>
              </a:rPr>
              <a:t>an  </a:t>
            </a:r>
            <a:r>
              <a:rPr lang="en-IN" sz="2000" dirty="0">
                <a:latin typeface="+mj-lt"/>
              </a:rPr>
              <a:t>all-India examination that primarily tests the </a:t>
            </a:r>
            <a:r>
              <a:rPr lang="en-IN" sz="2400" b="1" i="1" dirty="0">
                <a:latin typeface="+mj-lt"/>
              </a:rPr>
              <a:t>comprehensive understanding of various undergraduate subjects in engineering and science</a:t>
            </a:r>
            <a:r>
              <a:rPr lang="en-IN" sz="2000" dirty="0" smtClean="0">
                <a:latin typeface="+mj-lt"/>
              </a:rPr>
              <a:t>.</a:t>
            </a:r>
          </a:p>
          <a:p>
            <a:pPr marL="285750" lvl="1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IN" sz="2000" dirty="0" smtClean="0">
                <a:latin typeface="+mj-lt"/>
              </a:rPr>
              <a:t>The GATE exam is conducted on </a:t>
            </a:r>
            <a:r>
              <a:rPr lang="en-IN" sz="2000" dirty="0">
                <a:latin typeface="+mj-lt"/>
              </a:rPr>
              <a:t>behalf of the National Coordination Board – GATE, Department of Higher Education, </a:t>
            </a:r>
            <a:r>
              <a:rPr lang="en-IN" sz="2400" b="1" dirty="0">
                <a:solidFill>
                  <a:srgbClr val="FF0000"/>
                </a:solidFill>
                <a:latin typeface="+mj-lt"/>
              </a:rPr>
              <a:t>M</a:t>
            </a:r>
            <a:r>
              <a:rPr lang="en-IN" sz="2400" b="1" dirty="0">
                <a:latin typeface="+mj-lt"/>
              </a:rPr>
              <a:t>inistry of </a:t>
            </a:r>
            <a:r>
              <a:rPr lang="en-IN" sz="2400" b="1" dirty="0">
                <a:solidFill>
                  <a:srgbClr val="FF0000"/>
                </a:solidFill>
                <a:latin typeface="+mj-lt"/>
              </a:rPr>
              <a:t>H</a:t>
            </a:r>
            <a:r>
              <a:rPr lang="en-IN" sz="2400" b="1" dirty="0">
                <a:latin typeface="+mj-lt"/>
              </a:rPr>
              <a:t>uman </a:t>
            </a:r>
            <a:r>
              <a:rPr lang="en-IN" sz="2400" b="1" dirty="0">
                <a:solidFill>
                  <a:srgbClr val="FF0000"/>
                </a:solidFill>
                <a:latin typeface="+mj-lt"/>
              </a:rPr>
              <a:t>R</a:t>
            </a:r>
            <a:r>
              <a:rPr lang="en-IN" sz="2400" b="1" dirty="0">
                <a:latin typeface="+mj-lt"/>
              </a:rPr>
              <a:t>esources </a:t>
            </a:r>
            <a:r>
              <a:rPr lang="en-IN" sz="2400" b="1" dirty="0">
                <a:solidFill>
                  <a:srgbClr val="FF0000"/>
                </a:solidFill>
                <a:latin typeface="+mj-lt"/>
              </a:rPr>
              <a:t>D</a:t>
            </a:r>
            <a:r>
              <a:rPr lang="en-IN" sz="2400" b="1" dirty="0">
                <a:latin typeface="+mj-lt"/>
              </a:rPr>
              <a:t>evelopment (</a:t>
            </a:r>
            <a:r>
              <a:rPr lang="en-IN" sz="2400" b="1" dirty="0">
                <a:solidFill>
                  <a:srgbClr val="FF0000"/>
                </a:solidFill>
                <a:latin typeface="+mj-lt"/>
              </a:rPr>
              <a:t>MHRD</a:t>
            </a:r>
            <a:r>
              <a:rPr lang="en-IN" sz="2000" b="1" dirty="0">
                <a:latin typeface="+mj-lt"/>
              </a:rPr>
              <a:t>)</a:t>
            </a:r>
            <a:r>
              <a:rPr lang="en-IN" sz="2000" dirty="0">
                <a:latin typeface="+mj-lt"/>
              </a:rPr>
              <a:t>, </a:t>
            </a:r>
            <a:r>
              <a:rPr lang="en-IN" sz="2000" u="sng" dirty="0">
                <a:latin typeface="+mj-lt"/>
              </a:rPr>
              <a:t>Government of </a:t>
            </a:r>
            <a:r>
              <a:rPr lang="en-IN" sz="2000" u="sng" dirty="0" smtClean="0">
                <a:latin typeface="+mj-lt"/>
              </a:rPr>
              <a:t>India</a:t>
            </a:r>
            <a:r>
              <a:rPr lang="en-IN" sz="2000" dirty="0" smtClean="0">
                <a:latin typeface="+mj-lt"/>
              </a:rPr>
              <a:t>.</a:t>
            </a:r>
          </a:p>
          <a:p>
            <a:pPr marL="285750" lvl="1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IN" sz="2000"/>
              <a:t>The GATE exam is conducted on behalf of the National Coordination Board – GATE, Department of Higher Education, </a:t>
            </a:r>
            <a:r>
              <a:rPr lang="en-IN" sz="2400" b="1">
                <a:solidFill>
                  <a:srgbClr val="FF0000"/>
                </a:solidFill>
              </a:rPr>
              <a:t>M</a:t>
            </a:r>
            <a:r>
              <a:rPr lang="en-IN" sz="2400" b="1"/>
              <a:t>inistry of </a:t>
            </a:r>
            <a:r>
              <a:rPr lang="en-IN" sz="2400" b="1">
                <a:solidFill>
                  <a:srgbClr val="FF0000"/>
                </a:solidFill>
              </a:rPr>
              <a:t>H</a:t>
            </a:r>
            <a:r>
              <a:rPr lang="en-IN" sz="2400" b="1"/>
              <a:t>uman </a:t>
            </a:r>
            <a:r>
              <a:rPr lang="en-IN" sz="2400" b="1">
                <a:solidFill>
                  <a:srgbClr val="FF0000"/>
                </a:solidFill>
              </a:rPr>
              <a:t>R</a:t>
            </a:r>
            <a:r>
              <a:rPr lang="en-IN" sz="2400" b="1"/>
              <a:t>esources </a:t>
            </a:r>
            <a:r>
              <a:rPr lang="en-IN" sz="2400" b="1">
                <a:solidFill>
                  <a:srgbClr val="FF0000"/>
                </a:solidFill>
              </a:rPr>
              <a:t>D</a:t>
            </a:r>
            <a:r>
              <a:rPr lang="en-IN" sz="2400" b="1"/>
              <a:t>evelopment (</a:t>
            </a:r>
            <a:r>
              <a:rPr lang="en-IN" sz="2400" b="1">
                <a:solidFill>
                  <a:srgbClr val="FF0000"/>
                </a:solidFill>
              </a:rPr>
              <a:t>MHRD</a:t>
            </a:r>
            <a:r>
              <a:rPr lang="en-IN" sz="2000" b="1"/>
              <a:t>)</a:t>
            </a:r>
            <a:r>
              <a:rPr lang="en-IN" sz="2000"/>
              <a:t>, </a:t>
            </a:r>
            <a:r>
              <a:rPr lang="en-IN" sz="2000" u="sng"/>
              <a:t>Government of India</a:t>
            </a:r>
            <a:r>
              <a:rPr lang="en-IN" sz="2000"/>
              <a:t>.</a:t>
            </a:r>
          </a:p>
          <a:p>
            <a:pPr marL="285750" lvl="1" indent="-2857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endParaRPr lang="en-IN" sz="2000" dirty="0">
              <a:latin typeface="+mj-lt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en-IN" dirty="0">
              <a:latin typeface="+mj-lt"/>
            </a:endParaRPr>
          </a:p>
          <a:p>
            <a:pPr>
              <a:buClr>
                <a:srgbClr val="002060"/>
              </a:buClr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15000"/>
            <a:ext cx="1217613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6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gency FB" panose="020B0503020202020204" pitchFamily="34" charset="0"/>
              </a:rPr>
              <a:t>Changes Made In GATE 2015</a:t>
            </a:r>
            <a:endParaRPr lang="en-US" b="1" u="sng" dirty="0">
              <a:latin typeface="Agency FB" panose="020B050302020202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52611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217613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4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Agency FB" pitchFamily="34" charset="0"/>
              </a:rPr>
              <a:t>Important Dates Of GATE 2015</a:t>
            </a:r>
            <a:endParaRPr lang="en-US" b="1" u="sng" dirty="0">
              <a:latin typeface="Agency FB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249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217613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u="sng" dirty="0" smtClean="0">
                <a:latin typeface="Agency FB" panose="020B0503020202020204" pitchFamily="34" charset="0"/>
              </a:rPr>
              <a:t>Cut-Off Of GATE 2014</a:t>
            </a:r>
            <a:endParaRPr lang="en-US" b="1" u="sng" dirty="0">
              <a:latin typeface="Agency FB" panose="020B0503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109442"/>
              </p:ext>
            </p:extLst>
          </p:nvPr>
        </p:nvGraphicFramePr>
        <p:xfrm>
          <a:off x="228600" y="1219200"/>
          <a:ext cx="8610600" cy="5540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3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1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8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GATE Paper Code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GATE Paper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No. of Candidates Appeared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Qualifying Marks (general)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Qualifying Marks (OBC-NCL)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Qualifying Marks (</a:t>
                      </a:r>
                      <a:r>
                        <a:rPr lang="en-US" sz="1600" dirty="0" smtClean="0">
                          <a:solidFill>
                            <a:srgbClr val="FFFF00"/>
                          </a:solidFill>
                          <a:effectLst/>
                        </a:rPr>
                        <a:t>SC/ST/PWD)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9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CS</a:t>
                      </a:r>
                      <a:endParaRPr 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  <a:effectLst/>
                        </a:rPr>
                        <a:t>Computer Science and Information Technology</a:t>
                      </a:r>
                      <a:endParaRPr lang="en-US" sz="13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155190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25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22.5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16.67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</a:t>
                      </a:r>
                      <a:endParaRPr 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  <a:effectLst/>
                        </a:rPr>
                        <a:t>Mechanical Engineering</a:t>
                      </a:r>
                      <a:endParaRPr lang="en-US" sz="13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185578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28.86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25.97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19.24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CE</a:t>
                      </a:r>
                      <a:endParaRPr 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  <a:effectLst/>
                        </a:rPr>
                        <a:t>Civil Engineering</a:t>
                      </a:r>
                      <a:endParaRPr lang="en-US" sz="13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90872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26.57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23.91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17.71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EC</a:t>
                      </a:r>
                      <a:endParaRPr 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  <a:effectLst/>
                        </a:rPr>
                        <a:t>Electronics and Communication Engineering</a:t>
                      </a:r>
                      <a:endParaRPr lang="en-US" sz="13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216367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25.56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23.01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17.04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EE</a:t>
                      </a:r>
                      <a:endParaRPr 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  <a:effectLst/>
                        </a:rPr>
                        <a:t>Electrical Engineering</a:t>
                      </a:r>
                      <a:endParaRPr lang="en-US" sz="13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141799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25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22.5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16.67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8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XE</a:t>
                      </a:r>
                      <a:endParaRPr 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  <a:effectLst/>
                        </a:rPr>
                        <a:t>Engineering Sciences</a:t>
                      </a:r>
                      <a:endParaRPr lang="en-US" sz="13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2532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29.18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26.26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19.45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8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XL</a:t>
                      </a:r>
                      <a:endParaRPr 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  <a:effectLst/>
                        </a:rPr>
                        <a:t>Life Sciences</a:t>
                      </a:r>
                      <a:endParaRPr lang="en-US" sz="13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8527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31.04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27.93</a:t>
                      </a:r>
                      <a:endParaRPr lang="en-US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20.69</a:t>
                      </a:r>
                      <a:endParaRPr lang="en-US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217613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0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gency FB" panose="020B0503020202020204" pitchFamily="34" charset="0"/>
              </a:rPr>
              <a:t>Cut-Off Of GATE </a:t>
            </a:r>
            <a:r>
              <a:rPr lang="en-US" b="1" u="sng" dirty="0" smtClean="0">
                <a:latin typeface="Agency FB" panose="020B0503020202020204" pitchFamily="34" charset="0"/>
              </a:rPr>
              <a:t>2015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222927"/>
              </p:ext>
            </p:extLst>
          </p:nvPr>
        </p:nvGraphicFramePr>
        <p:xfrm>
          <a:off x="457200" y="1600200"/>
          <a:ext cx="8229600" cy="4745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GATE Paper Code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GATE Paper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No. of Candidates Appeared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Qualifying Marks (general)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Qualifying Marks (OBC-NCL)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Qualifying Marks (</a:t>
                      </a:r>
                      <a:r>
                        <a:rPr lang="en-US" sz="1600" dirty="0" smtClean="0">
                          <a:solidFill>
                            <a:srgbClr val="FFFF00"/>
                          </a:solidFill>
                          <a:effectLst/>
                        </a:rPr>
                        <a:t>SC/ST/PWD)</a:t>
                      </a:r>
                      <a:endParaRPr lang="en-US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CS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Computer Science and Information Technology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115425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25.00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16.67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Mechanical Engineering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185758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29.46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21.82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Civil Engineering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101429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25.00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16.67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0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EC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2060"/>
                          </a:solidFill>
                          <a:effectLst/>
                        </a:rPr>
                        <a:t>Electronics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  <a:effectLst/>
                        </a:rPr>
                        <a:t>and</a:t>
                      </a:r>
                      <a:r>
                        <a:rPr lang="en-US" sz="1600" baseline="0" dirty="0" smtClean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2060"/>
                          </a:solidFill>
                          <a:effectLst/>
                        </a:rPr>
                        <a:t>Communication 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Engineering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172714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25.00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16.67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effectLst/>
                        </a:rPr>
                        <a:t>Electrical Engineering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125851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25.00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16.67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217613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0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gency FB" panose="020B0503020202020204" pitchFamily="34" charset="0"/>
              </a:rPr>
              <a:t>GATE 2016</a:t>
            </a:r>
            <a:endParaRPr lang="en-US" b="1" u="sng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000" dirty="0" smtClean="0"/>
              <a:t>GATE 2016 examination will be held from </a:t>
            </a:r>
            <a:r>
              <a:rPr lang="en-US" sz="2000" b="1" i="1" dirty="0" smtClean="0">
                <a:solidFill>
                  <a:srgbClr val="00B050"/>
                </a:solidFill>
              </a:rPr>
              <a:t>last week of January 2016</a:t>
            </a:r>
            <a:r>
              <a:rPr lang="en-US" sz="2000" dirty="0" smtClean="0"/>
              <a:t> to </a:t>
            </a:r>
            <a:r>
              <a:rPr lang="en-US" sz="2000" b="1" i="1" dirty="0" smtClean="0">
                <a:solidFill>
                  <a:srgbClr val="FF0000"/>
                </a:solidFill>
              </a:rPr>
              <a:t>3</a:t>
            </a:r>
            <a:r>
              <a:rPr lang="en-US" sz="2000" b="1" i="1" baseline="30000" dirty="0" smtClean="0">
                <a:solidFill>
                  <a:srgbClr val="FF0000"/>
                </a:solidFill>
              </a:rPr>
              <a:t>rd</a:t>
            </a:r>
            <a:r>
              <a:rPr lang="en-US" sz="2000" b="1" i="1" dirty="0" smtClean="0">
                <a:solidFill>
                  <a:srgbClr val="FF0000"/>
                </a:solidFill>
              </a:rPr>
              <a:t>  week of February 2016</a:t>
            </a:r>
            <a:r>
              <a:rPr lang="en-US" sz="2000" dirty="0" smtClean="0"/>
              <a:t>, during forenoon and afternoon session on Saturday and Sundays of the alternative week ends. </a:t>
            </a:r>
          </a:p>
          <a:p>
            <a:pPr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000" dirty="0" smtClean="0"/>
              <a:t>The complete </a:t>
            </a:r>
            <a:r>
              <a:rPr lang="en-US" sz="2000" dirty="0"/>
              <a:t>e</a:t>
            </a:r>
            <a:r>
              <a:rPr lang="en-US" sz="2000" dirty="0" smtClean="0"/>
              <a:t>xamination schedule will be notified to the candidates as soon as any official information will be available.</a:t>
            </a:r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217613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2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6406" y="304800"/>
            <a:ext cx="8229600" cy="5745163"/>
          </a:xfrm>
          <a:solidFill>
            <a:srgbClr val="00B0F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>
              <a:latin typeface="Century Schoolbook" panose="02040604050505020304" pitchFamily="18" charset="0"/>
            </a:endParaRPr>
          </a:p>
          <a:p>
            <a:pPr marL="0" indent="0" algn="ctr">
              <a:buNone/>
            </a:pPr>
            <a:r>
              <a:rPr lang="en-US" sz="5400" i="1" dirty="0" smtClean="0">
                <a:solidFill>
                  <a:srgbClr val="FFC000"/>
                </a:solidFill>
                <a:latin typeface="Century Schoolbook" panose="02040604050505020304" pitchFamily="18" charset="0"/>
              </a:rPr>
              <a:t>Thank you !</a:t>
            </a:r>
            <a:r>
              <a:rPr lang="en-US" sz="5400" i="1" smtClean="0">
                <a:solidFill>
                  <a:srgbClr val="FFC000"/>
                </a:solidFill>
                <a:latin typeface="Century Schoolbook" panose="02040604050505020304" pitchFamily="18" charset="0"/>
              </a:rPr>
              <a:t>Your Preparation </a:t>
            </a:r>
            <a:r>
              <a:rPr lang="en-US" sz="5400" i="1" dirty="0" smtClean="0">
                <a:solidFill>
                  <a:srgbClr val="FFC000"/>
                </a:solidFill>
                <a:latin typeface="Century Schoolbook" panose="02040604050505020304" pitchFamily="18" charset="0"/>
              </a:rPr>
              <a:t>Partner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6580187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1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703914"/>
              </p:ext>
            </p:extLst>
          </p:nvPr>
        </p:nvGraphicFramePr>
        <p:xfrm>
          <a:off x="457200" y="0"/>
          <a:ext cx="84582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15000"/>
            <a:ext cx="1217613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1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gency FB" pitchFamily="34" charset="0"/>
              </a:rPr>
              <a:t>Why GATE</a:t>
            </a:r>
            <a:r>
              <a:rPr lang="en-US" b="1" dirty="0">
                <a:latin typeface="Agency FB" pitchFamily="34" charset="0"/>
              </a:rPr>
              <a:t> ?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7620000" cy="56938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GATE </a:t>
            </a:r>
            <a:r>
              <a:rPr lang="en-US" sz="2000" dirty="0" smtClean="0">
                <a:latin typeface="+mj-lt"/>
              </a:rPr>
              <a:t>preparation </a:t>
            </a:r>
            <a:r>
              <a:rPr lang="en-US" sz="2000" dirty="0">
                <a:latin typeface="+mj-lt"/>
              </a:rPr>
              <a:t>helps you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b="1" u="sng" dirty="0">
                <a:solidFill>
                  <a:srgbClr val="FF0000"/>
                </a:solidFill>
                <a:latin typeface="+mj-lt"/>
              </a:rPr>
              <a:t>appreciate</a:t>
            </a:r>
            <a:r>
              <a:rPr lang="en-US" sz="2000" b="1" u="sng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,</a:t>
            </a:r>
            <a:r>
              <a:rPr lang="en-US" sz="2400" b="1" u="sng" dirty="0">
                <a:solidFill>
                  <a:srgbClr val="00B0F0"/>
                </a:solidFill>
                <a:latin typeface="+mj-lt"/>
              </a:rPr>
              <a:t>enjoy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and </a:t>
            </a:r>
            <a:r>
              <a:rPr lang="en-US" sz="2400" b="1" u="sng" dirty="0">
                <a:solidFill>
                  <a:srgbClr val="002060"/>
                </a:solidFill>
                <a:latin typeface="+mj-lt"/>
              </a:rPr>
              <a:t>improve </a:t>
            </a:r>
            <a:r>
              <a:rPr lang="en-US" sz="2000" dirty="0">
                <a:latin typeface="+mj-lt"/>
              </a:rPr>
              <a:t>knowledge of your B.E. </a:t>
            </a:r>
            <a:r>
              <a:rPr lang="en-US" sz="2000" dirty="0" smtClean="0">
                <a:latin typeface="+mj-lt"/>
              </a:rPr>
              <a:t>course.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Increase chances </a:t>
            </a:r>
            <a:r>
              <a:rPr lang="en-US" sz="2000" dirty="0" smtClean="0">
                <a:latin typeface="+mj-lt"/>
              </a:rPr>
              <a:t>of  </a:t>
            </a:r>
            <a:r>
              <a:rPr lang="en-US" sz="2400" b="1" u="sng" dirty="0">
                <a:solidFill>
                  <a:srgbClr val="00B050"/>
                </a:solidFill>
                <a:latin typeface="+mj-lt"/>
              </a:rPr>
              <a:t>foreign </a:t>
            </a:r>
            <a:r>
              <a:rPr lang="en-US" sz="2400" b="1" u="sng" dirty="0" smtClean="0">
                <a:solidFill>
                  <a:srgbClr val="00B050"/>
                </a:solidFill>
                <a:latin typeface="+mj-lt"/>
              </a:rPr>
              <a:t>placement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Better  quality  </a:t>
            </a:r>
            <a:r>
              <a:rPr lang="en-US" sz="2400" b="1" u="sng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job assured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,especially if you prefer technical </a:t>
            </a:r>
            <a:r>
              <a:rPr lang="en-US" sz="2000" dirty="0" smtClean="0">
                <a:latin typeface="+mj-lt"/>
              </a:rPr>
              <a:t>work.</a:t>
            </a:r>
            <a:endParaRPr lang="en-US" sz="2000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Be called an </a:t>
            </a:r>
            <a:r>
              <a:rPr lang="en-US" sz="2400" b="1" u="sng" dirty="0" smtClean="0">
                <a:solidFill>
                  <a:srgbClr val="0070C0"/>
                </a:solidFill>
                <a:latin typeface="+mj-lt"/>
              </a:rPr>
              <a:t>IITian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for </a:t>
            </a:r>
            <a:r>
              <a:rPr lang="en-US" sz="2000" dirty="0" smtClean="0">
                <a:latin typeface="+mj-lt"/>
              </a:rPr>
              <a:t>life.</a:t>
            </a:r>
            <a:endParaRPr lang="en-US" sz="2000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M-Tech degree is must to </a:t>
            </a: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teach</a:t>
            </a:r>
            <a:r>
              <a:rPr lang="en-US" sz="2000" dirty="0">
                <a:latin typeface="+mj-lt"/>
              </a:rPr>
              <a:t> in an engineering </a:t>
            </a:r>
            <a:r>
              <a:rPr lang="en-US" sz="2000" dirty="0" smtClean="0">
                <a:latin typeface="+mj-lt"/>
              </a:rPr>
              <a:t>college.</a:t>
            </a:r>
            <a:endParaRPr lang="en-US" sz="2000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In short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better career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and </a:t>
            </a:r>
            <a:r>
              <a:rPr lang="en-US" sz="2400" b="1" u="sng" dirty="0">
                <a:solidFill>
                  <a:srgbClr val="7030A0"/>
                </a:solidFill>
                <a:latin typeface="+mj-lt"/>
              </a:rPr>
              <a:t>higher </a:t>
            </a:r>
            <a:r>
              <a:rPr lang="en-US" sz="2400" b="1" u="sng" dirty="0" smtClean="0">
                <a:solidFill>
                  <a:srgbClr val="7030A0"/>
                </a:solidFill>
                <a:latin typeface="+mj-lt"/>
              </a:rPr>
              <a:t>salary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</a:rPr>
              <a:t>.</a:t>
            </a:r>
            <a:endParaRPr lang="en-US" sz="2400" b="1" dirty="0">
              <a:solidFill>
                <a:srgbClr val="7030A0"/>
              </a:solidFill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997575"/>
            <a:ext cx="1217613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2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gency FB" pitchFamily="34" charset="0"/>
              </a:rPr>
              <a:t>Reasons for choosing </a:t>
            </a:r>
            <a:r>
              <a:rPr lang="en-US" b="1" u="sng" dirty="0" smtClean="0">
                <a:latin typeface="Agency FB" pitchFamily="34" charset="0"/>
              </a:rPr>
              <a:t> GATE</a:t>
            </a:r>
            <a:endParaRPr lang="en-US" b="1" dirty="0">
              <a:latin typeface="Agency FB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Getting 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placed 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in </a:t>
            </a:r>
            <a:r>
              <a:rPr lang="en-US" sz="2200" b="1" dirty="0">
                <a:solidFill>
                  <a:srgbClr val="00B050"/>
                </a:solidFill>
                <a:latin typeface="+mj-lt"/>
              </a:rPr>
              <a:t>PSUs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(</a:t>
            </a:r>
            <a:r>
              <a:rPr lang="en-IN" sz="2200" b="1" dirty="0">
                <a:solidFill>
                  <a:srgbClr val="002060"/>
                </a:solidFill>
                <a:latin typeface="+mj-lt"/>
              </a:rPr>
              <a:t>Public Sector Undertakings i.e., government-owned companies</a:t>
            </a:r>
            <a:r>
              <a:rPr lang="en-IN" sz="2200" b="1" dirty="0" smtClean="0">
                <a:solidFill>
                  <a:srgbClr val="002060"/>
                </a:solidFill>
                <a:latin typeface="+mj-lt"/>
              </a:rPr>
              <a:t>).</a:t>
            </a:r>
            <a:endParaRPr lang="en-IN" sz="2200" b="1" dirty="0">
              <a:solidFill>
                <a:srgbClr val="002060"/>
              </a:solidFill>
              <a:latin typeface="+mj-lt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j-lt"/>
              </a:rPr>
              <a:t>Getting </a:t>
            </a:r>
            <a:r>
              <a:rPr lang="en-US" sz="2200" b="1" dirty="0">
                <a:latin typeface="+mj-lt"/>
              </a:rPr>
              <a:t>M-tech. Degree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 from IITs &amp; </a:t>
            </a:r>
            <a:r>
              <a:rPr lang="en-US" sz="2200" b="1" dirty="0" smtClean="0">
                <a:solidFill>
                  <a:srgbClr val="002060"/>
                </a:solidFill>
                <a:latin typeface="+mj-lt"/>
              </a:rPr>
              <a:t>NITs.</a:t>
            </a:r>
            <a:endParaRPr lang="en-US" sz="2200" b="1" dirty="0">
              <a:solidFill>
                <a:srgbClr val="002060"/>
              </a:solidFill>
              <a:latin typeface="+mj-lt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GATE </a:t>
            </a:r>
            <a:r>
              <a:rPr lang="en-US" sz="2400" b="1" dirty="0">
                <a:solidFill>
                  <a:srgbClr val="002060"/>
                </a:solidFill>
              </a:rPr>
              <a:t>qualified students are also eligible for the award of </a:t>
            </a:r>
            <a:r>
              <a:rPr lang="en-US" sz="2400" b="1" dirty="0">
                <a:solidFill>
                  <a:srgbClr val="FF0000"/>
                </a:solidFill>
              </a:rPr>
              <a:t>Junior Research Fellowship in CSIR Laboratories and CSIR</a:t>
            </a:r>
            <a:r>
              <a:rPr lang="en-US" sz="2400" b="1" dirty="0">
                <a:solidFill>
                  <a:srgbClr val="002060"/>
                </a:solidFill>
              </a:rPr>
              <a:t> sponsored </a:t>
            </a:r>
            <a:r>
              <a:rPr lang="en-US" sz="2400" b="1" dirty="0" smtClean="0">
                <a:solidFill>
                  <a:srgbClr val="002060"/>
                </a:solidFill>
              </a:rPr>
              <a:t>projects.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</a:rPr>
              <a:t>Just for </a:t>
            </a:r>
            <a:r>
              <a:rPr lang="en-US" sz="2200" b="1" dirty="0" smtClean="0">
                <a:solidFill>
                  <a:srgbClr val="002060"/>
                </a:solidFill>
              </a:rPr>
              <a:t>Experience.</a:t>
            </a:r>
            <a:endParaRPr lang="en-IN" sz="2200" b="1" dirty="0">
              <a:solidFill>
                <a:srgbClr val="002060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6" name="Content Placeholder 6" descr="jobs.jpg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889" t="2218"/>
          <a:stretch/>
        </p:blipFill>
        <p:spPr>
          <a:xfrm>
            <a:off x="5112326" y="2362200"/>
            <a:ext cx="3879273" cy="2666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15000"/>
            <a:ext cx="1217613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944562"/>
          </a:xfrm>
        </p:spPr>
        <p:txBody>
          <a:bodyPr/>
          <a:lstStyle/>
          <a:p>
            <a:r>
              <a:rPr lang="en-US" b="1" u="sng" dirty="0" smtClean="0">
                <a:latin typeface="Agency FB" pitchFamily="34" charset="0"/>
              </a:rPr>
              <a:t>GATE syllabus for CS/IT</a:t>
            </a:r>
            <a:endParaRPr lang="en-US" b="1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b="1" u="sng" dirty="0" smtClean="0">
                <a:solidFill>
                  <a:srgbClr val="0070C0"/>
                </a:solidFill>
                <a:latin typeface="+mj-lt"/>
              </a:rPr>
              <a:t>ENGINEERING</a:t>
            </a:r>
            <a:r>
              <a:rPr lang="en-US" sz="2900" b="1" u="sng" dirty="0">
                <a:solidFill>
                  <a:srgbClr val="0070C0"/>
                </a:solidFill>
                <a:latin typeface="+mj-lt"/>
              </a:rPr>
              <a:t> </a:t>
            </a:r>
            <a:r>
              <a:rPr lang="en-US" sz="2900" b="1" u="sng" dirty="0" smtClean="0">
                <a:solidFill>
                  <a:srgbClr val="0070C0"/>
                </a:solidFill>
                <a:latin typeface="+mj-lt"/>
              </a:rPr>
              <a:t>MATHEMATICS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200" b="1" i="1" u="sng" dirty="0" smtClean="0"/>
              <a:t>Mathematical </a:t>
            </a:r>
            <a:r>
              <a:rPr lang="en-US" sz="2200" b="1" i="1" u="sng" dirty="0"/>
              <a:t>Logic: </a:t>
            </a:r>
            <a:r>
              <a:rPr lang="en-US" sz="2200" dirty="0"/>
              <a:t>Propositional Logic; First Order </a:t>
            </a:r>
            <a:r>
              <a:rPr lang="en-US" sz="2200" dirty="0" smtClean="0"/>
              <a:t>Logic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200" b="1" i="1" u="sng" dirty="0" smtClean="0"/>
              <a:t>Probability</a:t>
            </a:r>
            <a:r>
              <a:rPr lang="en-US" sz="2200" i="1" u="sng" dirty="0"/>
              <a:t>: </a:t>
            </a:r>
            <a:r>
              <a:rPr lang="en-US" sz="2200" dirty="0"/>
              <a:t>Conditional Probability; Mean, Median, Mode and Standard Deviation; </a:t>
            </a:r>
            <a:r>
              <a:rPr lang="en-US" sz="2200" dirty="0" smtClean="0"/>
              <a:t>Random Variables</a:t>
            </a:r>
            <a:r>
              <a:rPr lang="en-US" sz="2200" dirty="0"/>
              <a:t>; Distributions; uniform, normal, exponential, Poisson, </a:t>
            </a:r>
            <a:r>
              <a:rPr lang="en-US" sz="2200" dirty="0" smtClean="0"/>
              <a:t>Binomial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200" b="1" i="1" u="sng" dirty="0"/>
              <a:t>Set Theory &amp; Algebra</a:t>
            </a:r>
            <a:r>
              <a:rPr lang="en-US" sz="2200" u="sng" dirty="0"/>
              <a:t>: </a:t>
            </a:r>
            <a:r>
              <a:rPr lang="en-US" sz="2200" dirty="0"/>
              <a:t>Sets; Relations; Functions; Groups; Partial Orders; Lattice; </a:t>
            </a:r>
            <a:r>
              <a:rPr lang="en-US" sz="2200" dirty="0" smtClean="0"/>
              <a:t>Boolean Algebra 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200" b="1" i="1" u="sng" dirty="0" smtClean="0"/>
              <a:t>Combinatory</a:t>
            </a:r>
            <a:r>
              <a:rPr lang="en-US" sz="2200" b="1" i="1" u="sng" dirty="0"/>
              <a:t>: </a:t>
            </a:r>
            <a:r>
              <a:rPr lang="en-US" sz="2200" dirty="0"/>
              <a:t>Permutations; Combinations; Counting; Summation; generating </a:t>
            </a:r>
            <a:r>
              <a:rPr lang="en-US" sz="2200" dirty="0" smtClean="0"/>
              <a:t>functions;recurrencerelations;asymptotics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200" b="1" i="1" u="sng" dirty="0" smtClean="0"/>
              <a:t>Graph </a:t>
            </a:r>
            <a:r>
              <a:rPr lang="en-US" sz="2200" b="1" i="1" u="sng" dirty="0"/>
              <a:t>Theory: </a:t>
            </a:r>
            <a:r>
              <a:rPr lang="en-US" sz="2200" dirty="0"/>
              <a:t>Connectivity; spanning trees; Cut vertices </a:t>
            </a:r>
            <a:r>
              <a:rPr lang="en-US" sz="2200" dirty="0" smtClean="0"/>
              <a:t>&amp; edges; covering; matching; independent sets; Colouring;Planarity</a:t>
            </a:r>
            <a:r>
              <a:rPr lang="en-US" sz="2200" dirty="0"/>
              <a:t>; </a:t>
            </a:r>
            <a:r>
              <a:rPr lang="en-US" sz="2200" dirty="0" smtClean="0"/>
              <a:t>Isomorphism.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200" b="1" i="1" u="sng" dirty="0" smtClean="0"/>
              <a:t>Linear </a:t>
            </a:r>
            <a:r>
              <a:rPr lang="en-US" sz="2200" b="1" i="1" u="sng" dirty="0"/>
              <a:t>Algebra</a:t>
            </a:r>
            <a:r>
              <a:rPr lang="en-US" sz="2200" i="1" u="sng" dirty="0"/>
              <a:t>: </a:t>
            </a:r>
            <a:r>
              <a:rPr lang="en-US" sz="2200" dirty="0"/>
              <a:t>Algebra of matrices, determinants, systems of linear equations, Eigen </a:t>
            </a:r>
            <a:r>
              <a:rPr lang="en-US" sz="2200" dirty="0" smtClean="0"/>
              <a:t>values and </a:t>
            </a:r>
            <a:r>
              <a:rPr lang="en-US" sz="2200" dirty="0"/>
              <a:t>Eigen vectors. 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200" b="1" i="1" u="sng" dirty="0"/>
              <a:t>Numerical Methods</a:t>
            </a:r>
            <a:r>
              <a:rPr lang="en-US" sz="2200" u="sng" dirty="0"/>
              <a:t>: </a:t>
            </a:r>
            <a:r>
              <a:rPr lang="en-US" sz="2200" dirty="0"/>
              <a:t>LU decomposition for systems of linear equations; numerical solutions </a:t>
            </a:r>
            <a:r>
              <a:rPr lang="en-US" sz="2200" dirty="0" smtClean="0"/>
              <a:t>of non-linear </a:t>
            </a:r>
            <a:r>
              <a:rPr lang="en-US" sz="2200" dirty="0"/>
              <a:t>algebraic equations by Secant, Bisection and </a:t>
            </a:r>
            <a:r>
              <a:rPr lang="en-US" sz="2200" dirty="0" smtClean="0"/>
              <a:t>Newton- </a:t>
            </a:r>
            <a:r>
              <a:rPr lang="en-US" sz="2200" dirty="0" err="1" smtClean="0"/>
              <a:t>Raphson</a:t>
            </a:r>
            <a:r>
              <a:rPr lang="en-US" sz="2200" dirty="0" smtClean="0"/>
              <a:t> </a:t>
            </a:r>
            <a:r>
              <a:rPr lang="en-US" sz="2200" dirty="0"/>
              <a:t>Methods; </a:t>
            </a:r>
            <a:r>
              <a:rPr lang="en-US" sz="2200" dirty="0" smtClean="0"/>
              <a:t>Numerical integration </a:t>
            </a:r>
            <a:r>
              <a:rPr lang="en-US" sz="2200" dirty="0"/>
              <a:t>by trapezoidal and Simpson’s </a:t>
            </a:r>
            <a:r>
              <a:rPr lang="en-US" sz="2200" dirty="0" smtClean="0"/>
              <a:t>rules.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200" b="1" i="1" u="sng" dirty="0" smtClean="0"/>
              <a:t>Calculus</a:t>
            </a:r>
            <a:r>
              <a:rPr lang="en-US" sz="2200" u="sng" dirty="0"/>
              <a:t>: </a:t>
            </a:r>
            <a:r>
              <a:rPr lang="en-US" sz="2200" dirty="0"/>
              <a:t>Limit, Continuity &amp; differentiability, Mean value Theorems, Theorems of </a:t>
            </a:r>
            <a:r>
              <a:rPr lang="en-US" sz="2200" dirty="0" smtClean="0"/>
              <a:t>integral calculus</a:t>
            </a:r>
            <a:r>
              <a:rPr lang="en-US" sz="2200" dirty="0"/>
              <a:t>, evaluation of definite &amp; improper integrals, Partial derivatives, Total </a:t>
            </a:r>
            <a:r>
              <a:rPr lang="en-US" sz="2200" dirty="0" smtClean="0"/>
              <a:t>derivatives, maxima </a:t>
            </a:r>
            <a:r>
              <a:rPr lang="en-US" sz="2200" dirty="0"/>
              <a:t>&amp; </a:t>
            </a:r>
            <a:r>
              <a:rPr lang="en-US" sz="2200" dirty="0" smtClean="0"/>
              <a:t>minima					</a:t>
            </a:r>
            <a:r>
              <a:rPr lang="en-US" sz="2200" dirty="0" smtClean="0">
                <a:solidFill>
                  <a:srgbClr val="00B0F0"/>
                </a:solidFill>
              </a:rPr>
              <a:t>cont…</a:t>
            </a:r>
          </a:p>
          <a:p>
            <a:pPr marL="0" indent="0">
              <a:lnSpc>
                <a:spcPct val="120000"/>
              </a:lnSpc>
              <a:buClr>
                <a:srgbClr val="FF0000"/>
              </a:buClr>
              <a:buNone/>
            </a:pPr>
            <a:endParaRPr lang="en-US" sz="2200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81000"/>
            <a:ext cx="1217613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6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00B050"/>
                </a:solidFill>
              </a:rPr>
              <a:t>COMPUTER SCIENCE AND INFORMATION </a:t>
            </a:r>
            <a:r>
              <a:rPr lang="en-US" sz="2000" b="1" u="sng" dirty="0" smtClean="0">
                <a:solidFill>
                  <a:srgbClr val="00B050"/>
                </a:solidFill>
              </a:rPr>
              <a:t>TECHNOLOGY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800" b="1" i="1" u="sng" dirty="0"/>
              <a:t>Digital Logic</a:t>
            </a:r>
            <a:r>
              <a:rPr lang="en-US" sz="1600" i="1" u="sng" dirty="0"/>
              <a:t>: </a:t>
            </a:r>
            <a:r>
              <a:rPr lang="en-US" sz="1600" dirty="0"/>
              <a:t>Logic functions, Minimization, Design and synthesis of combinational and </a:t>
            </a:r>
            <a:r>
              <a:rPr lang="en-US" sz="1600" dirty="0" smtClean="0"/>
              <a:t>sequential </a:t>
            </a:r>
            <a:r>
              <a:rPr lang="en-US" sz="1600" dirty="0"/>
              <a:t>circuits; Number representation and computer arithmetic (fixed and floating point</a:t>
            </a:r>
            <a:r>
              <a:rPr lang="en-US" sz="1600" dirty="0" smtClean="0"/>
              <a:t>).</a:t>
            </a:r>
            <a:endParaRPr lang="en-US" sz="1600" dirty="0"/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800" dirty="0" smtClean="0"/>
              <a:t> </a:t>
            </a:r>
            <a:r>
              <a:rPr lang="en-US" sz="1800" b="1" i="1" u="sng" dirty="0" smtClean="0"/>
              <a:t>Computer </a:t>
            </a:r>
            <a:r>
              <a:rPr lang="en-US" sz="1800" b="1" i="1" u="sng" dirty="0"/>
              <a:t>Organization and Architecture: </a:t>
            </a:r>
            <a:r>
              <a:rPr lang="en-US" sz="1600" dirty="0"/>
              <a:t>Machine instructions and addressing modes, </a:t>
            </a:r>
            <a:r>
              <a:rPr lang="en-US" sz="1600" dirty="0" smtClean="0"/>
              <a:t>ALU and </a:t>
            </a:r>
            <a:r>
              <a:rPr lang="en-US" sz="1600" dirty="0"/>
              <a:t>data-path, CPU control design, Memory interface, I/O interface (Interrupt and DMA mode</a:t>
            </a:r>
            <a:r>
              <a:rPr lang="en-US" sz="1600" dirty="0" smtClean="0"/>
              <a:t>),Instruction </a:t>
            </a:r>
            <a:r>
              <a:rPr lang="en-US" sz="1600" dirty="0"/>
              <a:t>pipelining, Cache and main memory, Secondary storage.</a:t>
            </a:r>
            <a:r>
              <a:rPr lang="en-US" sz="1800" dirty="0"/>
              <a:t> 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800" b="1" i="1" u="sng" dirty="0" smtClean="0"/>
              <a:t>Programming </a:t>
            </a:r>
            <a:r>
              <a:rPr lang="en-US" sz="1800" b="1" i="1" u="sng" dirty="0"/>
              <a:t>and Data Structures: </a:t>
            </a:r>
            <a:r>
              <a:rPr lang="en-US" sz="1600" dirty="0"/>
              <a:t>Programming in C; Functions, Recursion, </a:t>
            </a:r>
            <a:r>
              <a:rPr lang="en-US" sz="1600" dirty="0" smtClean="0"/>
              <a:t>Parameter passing</a:t>
            </a:r>
            <a:r>
              <a:rPr lang="en-US" sz="1600" dirty="0"/>
              <a:t>, Scope, Binding; Abstract data types, Arrays, Stacks, Queues, Linked Lists, </a:t>
            </a:r>
            <a:r>
              <a:rPr lang="en-US" sz="1600" dirty="0" smtClean="0"/>
              <a:t>Trees, Binary </a:t>
            </a:r>
            <a:r>
              <a:rPr lang="en-US" sz="1600" dirty="0"/>
              <a:t>search trees, Binary </a:t>
            </a:r>
            <a:r>
              <a:rPr lang="en-US" sz="1600" dirty="0" smtClean="0"/>
              <a:t>heaps.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800" b="1" i="1" u="sng" dirty="0" smtClean="0"/>
              <a:t>Algorithms</a:t>
            </a:r>
            <a:r>
              <a:rPr lang="en-US" sz="1800" b="1" i="1" u="sng" dirty="0"/>
              <a:t>: </a:t>
            </a:r>
            <a:r>
              <a:rPr lang="en-US" sz="1600" dirty="0"/>
              <a:t>Analysis, Asymptotic notation, Notions of space and time complexity, Worst </a:t>
            </a:r>
            <a:r>
              <a:rPr lang="en-US" sz="1600" dirty="0" smtClean="0"/>
              <a:t>and average </a:t>
            </a:r>
            <a:r>
              <a:rPr lang="en-US" sz="1600" dirty="0"/>
              <a:t>case analysis; Design: Greedy approach, Dynamic programming, </a:t>
            </a:r>
            <a:r>
              <a:rPr lang="en-US" sz="1600" dirty="0" smtClean="0"/>
              <a:t>Divide-and-conquer; Tree </a:t>
            </a:r>
            <a:r>
              <a:rPr lang="en-US" sz="1600" dirty="0"/>
              <a:t>and graph traversals, Connected components, Spanning trees, Shortest paths; </a:t>
            </a:r>
            <a:r>
              <a:rPr lang="en-US" sz="1600" dirty="0" smtClean="0"/>
              <a:t>Hashing, Sorting</a:t>
            </a:r>
            <a:r>
              <a:rPr lang="en-US" sz="1600" dirty="0"/>
              <a:t>, Searching. Asymptotic analysis (best, worst, average cases) of time and space, </a:t>
            </a:r>
            <a:r>
              <a:rPr lang="en-US" sz="1600" dirty="0" smtClean="0"/>
              <a:t>upper and </a:t>
            </a:r>
            <a:r>
              <a:rPr lang="en-US" sz="1600" dirty="0"/>
              <a:t>lower bounds, Basic concepts of complexity classes – P, NP, NP-hard, NP-complete. </a:t>
            </a:r>
            <a:r>
              <a:rPr lang="en-US" sz="1600" dirty="0" smtClean="0"/>
              <a:t>		</a:t>
            </a:r>
            <a:r>
              <a:rPr lang="en-US" sz="1600" dirty="0" smtClean="0">
                <a:solidFill>
                  <a:srgbClr val="00B0F0"/>
                </a:solidFill>
              </a:rPr>
              <a:t>Cont..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ü"/>
            </a:pPr>
            <a:endParaRPr lang="en-US" sz="1600" dirty="0"/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ü"/>
            </a:pPr>
            <a:endParaRPr lang="en-US" sz="1600" dirty="0" smtClean="0"/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ü"/>
            </a:pPr>
            <a:endParaRPr lang="en-US" sz="1600" dirty="0"/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ü"/>
            </a:pPr>
            <a:endParaRPr lang="en-US" sz="1600" dirty="0" smtClean="0"/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ü"/>
            </a:pPr>
            <a:endParaRPr lang="en-US" sz="1600" dirty="0"/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ü"/>
            </a:pPr>
            <a:endParaRPr lang="en-US" sz="1600" dirty="0" smtClean="0"/>
          </a:p>
          <a:p>
            <a:pPr marL="0" indent="0">
              <a:lnSpc>
                <a:spcPct val="110000"/>
              </a:lnSpc>
              <a:buClr>
                <a:srgbClr val="FF0000"/>
              </a:buClr>
              <a:buNone/>
            </a:pPr>
            <a:endParaRPr lang="en-US" sz="1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217613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5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Clr>
                <a:srgbClr val="FF0000"/>
              </a:buClr>
              <a:buNone/>
            </a:pPr>
            <a:r>
              <a:rPr lang="en-US" sz="2000" b="1" u="sng" dirty="0">
                <a:solidFill>
                  <a:srgbClr val="00B050"/>
                </a:solidFill>
              </a:rPr>
              <a:t>COMPUTER SCIENCE AND INFORMATION TECHNOLOGY</a:t>
            </a:r>
          </a:p>
          <a:p>
            <a:pPr marL="0" indent="0">
              <a:lnSpc>
                <a:spcPct val="110000"/>
              </a:lnSpc>
              <a:buClr>
                <a:srgbClr val="FF0000"/>
              </a:buClr>
              <a:buNone/>
            </a:pPr>
            <a:endParaRPr lang="en-US" sz="2000" b="1" i="1" u="sng" dirty="0" smtClean="0"/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000" b="1" i="1" u="sng" dirty="0" smtClean="0"/>
              <a:t>Theory </a:t>
            </a:r>
            <a:r>
              <a:rPr lang="en-US" sz="2000" b="1" i="1" u="sng" dirty="0"/>
              <a:t>of Computation</a:t>
            </a:r>
            <a:r>
              <a:rPr lang="en-US" sz="2000" u="sng" dirty="0"/>
              <a:t>: </a:t>
            </a:r>
            <a:r>
              <a:rPr lang="en-US" sz="2000" dirty="0"/>
              <a:t>Compiler Design: Lexical analysis, Parsing, Syntax directed translation, Runtime environments , Intermediate and target code generation, Basics of code optimization.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000" b="1" i="1" u="sng" dirty="0"/>
              <a:t>OperatingSystem:</a:t>
            </a:r>
            <a:r>
              <a:rPr lang="en-US" sz="2000" dirty="0"/>
              <a:t>Processes,Threads,Interprocesscommunication,Concurrency,Synchronization, Deadlock, CPU scheduling, Memory management and virtual memory, File systems, I/O systems, Protection and security. 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000" b="1" i="1" u="sng" dirty="0"/>
              <a:t>Databases: </a:t>
            </a:r>
            <a:r>
              <a:rPr lang="en-US" sz="2000" dirty="0"/>
              <a:t>ER-model, Relational model (relational algebra, tuple calculus), Database design (integrity constraints, normal forms), Query languages (SQL), File structures (sequential  files, indexing, B and B+ trees), Transactions and concurrency control.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000" b="1" i="1" u="sng" dirty="0"/>
              <a:t>Information Systems and Software Engineering:</a:t>
            </a:r>
            <a:r>
              <a:rPr lang="en-US" sz="2000" b="1" dirty="0"/>
              <a:t> </a:t>
            </a:r>
            <a:r>
              <a:rPr lang="en-US" sz="2000" dirty="0"/>
              <a:t>information gathering, requirement and feasibility analysis, data flow diagrams, process specifications, input/output design, process life cycle, planning and managing the project, design, coding, testing, implementation, </a:t>
            </a:r>
            <a:r>
              <a:rPr lang="en-US" sz="2000" dirty="0" smtClean="0"/>
              <a:t>maintenance.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100" b="1" i="1" u="sng" dirty="0" smtClean="0"/>
              <a:t>Computer </a:t>
            </a:r>
            <a:r>
              <a:rPr lang="en-US" sz="2100" b="1" i="1" u="sng" dirty="0"/>
              <a:t>Networks: </a:t>
            </a:r>
            <a:r>
              <a:rPr lang="en-US" sz="2000" dirty="0"/>
              <a:t>ISO/OSI stack, LAN technologies (Ethernet, Token ring), Flow and </a:t>
            </a:r>
            <a:r>
              <a:rPr lang="en-US" sz="2000" dirty="0" smtClean="0"/>
              <a:t>error control </a:t>
            </a:r>
            <a:r>
              <a:rPr lang="en-US" sz="2000" dirty="0"/>
              <a:t>techniques, Routing algorithms, Congestion control, TCP/UDP and sockets, IP(v4</a:t>
            </a:r>
            <a:r>
              <a:rPr lang="en-US" sz="2000" dirty="0" smtClean="0"/>
              <a:t>),Application </a:t>
            </a:r>
            <a:r>
              <a:rPr lang="en-US" sz="2000" dirty="0"/>
              <a:t>layer protocols (</a:t>
            </a:r>
            <a:r>
              <a:rPr lang="en-US" sz="2000" dirty="0" smtClean="0"/>
              <a:t>icmp, dns,smtp</a:t>
            </a:r>
            <a:r>
              <a:rPr lang="en-US" sz="2000" dirty="0"/>
              <a:t>, pop, ftp, http); </a:t>
            </a:r>
            <a:r>
              <a:rPr lang="en-US" sz="2000" dirty="0" smtClean="0"/>
              <a:t>Basic concepts </a:t>
            </a:r>
            <a:r>
              <a:rPr lang="en-US" sz="2000" dirty="0"/>
              <a:t>of hubs, </a:t>
            </a:r>
            <a:r>
              <a:rPr lang="en-US" sz="2000" dirty="0" smtClean="0"/>
              <a:t>switches, gateways</a:t>
            </a:r>
            <a:r>
              <a:rPr lang="en-US" sz="2000" dirty="0"/>
              <a:t>, and routers. Network security – basic concepts of public key and private </a:t>
            </a:r>
            <a:r>
              <a:rPr lang="en-US" sz="2000" dirty="0" smtClean="0"/>
              <a:t>key cryptography</a:t>
            </a:r>
            <a:r>
              <a:rPr lang="en-US" sz="2000" dirty="0"/>
              <a:t>, digital signature, firewalls. </a:t>
            </a:r>
            <a:endParaRPr lang="en-US" sz="2000" dirty="0" smtClean="0"/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100" b="1" i="1" u="sng" dirty="0" smtClean="0"/>
              <a:t>Web </a:t>
            </a:r>
            <a:r>
              <a:rPr lang="en-US" sz="2100" b="1" i="1" u="sng" dirty="0"/>
              <a:t>technologies: </a:t>
            </a:r>
            <a:r>
              <a:rPr lang="en-US" sz="1900" dirty="0"/>
              <a:t>HTML, XML, basic concepts of client-server computing.</a:t>
            </a:r>
            <a:endParaRPr lang="en-US" sz="1900" u="sng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4800"/>
            <a:ext cx="1217613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9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atin typeface="Agency FB" pitchFamily="34" charset="0"/>
              </a:rPr>
              <a:t>Difference between</a:t>
            </a:r>
            <a:r>
              <a:rPr lang="en-US" b="1" u="sng" dirty="0">
                <a:solidFill>
                  <a:srgbClr val="00B050"/>
                </a:solidFill>
                <a:latin typeface="Agency FB" pitchFamily="34" charset="0"/>
              </a:rPr>
              <a:t> </a:t>
            </a:r>
            <a:br>
              <a:rPr lang="en-US" b="1" u="sng" dirty="0">
                <a:solidFill>
                  <a:srgbClr val="00B050"/>
                </a:solidFill>
                <a:latin typeface="Agency FB" pitchFamily="34" charset="0"/>
              </a:rPr>
            </a:br>
            <a:r>
              <a:rPr lang="en-US" b="1" u="sng" dirty="0" smtClean="0">
                <a:solidFill>
                  <a:srgbClr val="00B050"/>
                </a:solidFill>
                <a:latin typeface="Agency FB" pitchFamily="34" charset="0"/>
              </a:rPr>
              <a:t>Percentage</a:t>
            </a:r>
            <a:r>
              <a:rPr lang="en-US" b="1" dirty="0" smtClean="0">
                <a:solidFill>
                  <a:srgbClr val="00B050"/>
                </a:solidFill>
                <a:latin typeface="Agency FB" pitchFamily="34" charset="0"/>
              </a:rPr>
              <a:t> </a:t>
            </a:r>
            <a:r>
              <a:rPr lang="en-US" b="1" u="sng" dirty="0">
                <a:latin typeface="Agency FB" pitchFamily="34" charset="0"/>
              </a:rPr>
              <a:t>and</a:t>
            </a:r>
            <a:r>
              <a:rPr lang="en-US" b="1" dirty="0">
                <a:latin typeface="Agency FB" pitchFamily="34" charset="0"/>
              </a:rPr>
              <a:t> </a:t>
            </a:r>
            <a:r>
              <a:rPr lang="en-US" b="1" u="sng" dirty="0">
                <a:solidFill>
                  <a:srgbClr val="FF0000"/>
                </a:solidFill>
                <a:latin typeface="Agency FB" pitchFamily="34" charset="0"/>
              </a:rPr>
              <a:t>Percentile</a:t>
            </a:r>
            <a:endParaRPr lang="en-US" dirty="0">
              <a:solidFill>
                <a:srgbClr val="FF000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None/>
            </a:pPr>
            <a:endParaRPr lang="en-US" sz="4000" b="1" dirty="0" smtClean="0">
              <a:solidFill>
                <a:srgbClr val="00B050"/>
              </a:solidFill>
              <a:latin typeface="+mj-lt"/>
            </a:endParaRP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4000" b="1" dirty="0" smtClean="0">
                <a:solidFill>
                  <a:srgbClr val="00B050"/>
                </a:solidFill>
                <a:latin typeface="+mj-lt"/>
              </a:rPr>
              <a:t>Percentage </a:t>
            </a: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1600" dirty="0" smtClean="0"/>
              <a:t>A </a:t>
            </a:r>
            <a:r>
              <a:rPr lang="en-US" sz="1600" dirty="0"/>
              <a:t>percentage is a number or ratio expressed as a fraction of </a:t>
            </a:r>
            <a:r>
              <a:rPr lang="en-US" sz="1600" dirty="0" smtClean="0"/>
              <a:t>100.</a:t>
            </a:r>
            <a:endParaRPr lang="en-US" sz="1600" dirty="0"/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US" sz="3900" b="1" dirty="0" smtClean="0">
                <a:solidFill>
                  <a:srgbClr val="FF0000"/>
                </a:solidFill>
              </a:rPr>
              <a:t> Percentile  </a:t>
            </a: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1800" dirty="0" smtClean="0"/>
              <a:t>A </a:t>
            </a:r>
            <a:r>
              <a:rPr lang="en-US" sz="1800" dirty="0"/>
              <a:t>percentile (or a centile) is a measure used in statistics indicating the value below which a given percentage of observations in a group of observations </a:t>
            </a:r>
            <a:r>
              <a:rPr lang="en-US" sz="1800" dirty="0" smtClean="0"/>
              <a:t>fall.</a:t>
            </a:r>
            <a:endParaRPr lang="en-US" sz="1800" dirty="0"/>
          </a:p>
          <a:p>
            <a:pPr>
              <a:buNone/>
            </a:pPr>
            <a:r>
              <a:rPr lang="en-US" sz="1900" dirty="0" smtClean="0"/>
              <a:t>	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/>
              <a:t>Percentile=((</a:t>
            </a:r>
            <a:r>
              <a:rPr lang="en-US" sz="2400" b="1" dirty="0"/>
              <a:t>N-Your rank)/N)*100</a:t>
            </a:r>
          </a:p>
          <a:p>
            <a:pPr>
              <a:buNone/>
            </a:pPr>
            <a:r>
              <a:rPr lang="en-US" sz="1900" dirty="0"/>
              <a:t>	</a:t>
            </a:r>
            <a:r>
              <a:rPr lang="en-US" sz="1900" dirty="0" smtClean="0"/>
              <a:t>		N</a:t>
            </a:r>
            <a:r>
              <a:rPr lang="en-US" sz="1900" dirty="0"/>
              <a:t>= no of peoples appeared in exam in </a:t>
            </a:r>
            <a:r>
              <a:rPr lang="en-US" sz="1900" dirty="0" smtClean="0"/>
              <a:t>individual stream.</a:t>
            </a:r>
            <a:endParaRPr lang="en-US" sz="1900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15000"/>
            <a:ext cx="1217613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3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gency FB" pitchFamily="34" charset="0"/>
              </a:rPr>
              <a:t>GATE Exam Paper Pattern</a:t>
            </a:r>
            <a:endParaRPr lang="en-US" b="1" u="sng" dirty="0">
              <a:latin typeface="Agency FB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5292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ight Brace 10"/>
          <p:cNvSpPr/>
          <p:nvPr/>
        </p:nvSpPr>
        <p:spPr>
          <a:xfrm>
            <a:off x="3505200" y="3581400"/>
            <a:ext cx="838200" cy="2133600"/>
          </a:xfrm>
          <a:prstGeom prst="rightBrace">
            <a:avLst/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15000"/>
            <a:ext cx="1217613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7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682</Words>
  <Application>Microsoft Office PowerPoint</Application>
  <PresentationFormat>On-screen Show (4:3)</PresentationFormat>
  <Paragraphs>178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Agency FB</vt:lpstr>
      <vt:lpstr>Arial</vt:lpstr>
      <vt:lpstr>Calibri</vt:lpstr>
      <vt:lpstr>Century Schoolbook</vt:lpstr>
      <vt:lpstr>Times New Roman</vt:lpstr>
      <vt:lpstr>Wingdings</vt:lpstr>
      <vt:lpstr>Office Theme</vt:lpstr>
      <vt:lpstr>What is GATE ?</vt:lpstr>
      <vt:lpstr>PowerPoint Presentation</vt:lpstr>
      <vt:lpstr>Why GATE ?</vt:lpstr>
      <vt:lpstr>Reasons for choosing  GATE</vt:lpstr>
      <vt:lpstr>GATE syllabus for CS/IT</vt:lpstr>
      <vt:lpstr>PowerPoint Presentation</vt:lpstr>
      <vt:lpstr>PowerPoint Presentation</vt:lpstr>
      <vt:lpstr>Difference between  Percentage and Percentile</vt:lpstr>
      <vt:lpstr>GATE Exam Paper Pattern</vt:lpstr>
      <vt:lpstr>Changes Made In GATE 2015</vt:lpstr>
      <vt:lpstr>Important Dates Of GATE 2015</vt:lpstr>
      <vt:lpstr>Cut-Off Of GATE 2014</vt:lpstr>
      <vt:lpstr>Cut-Off Of GATE 2015</vt:lpstr>
      <vt:lpstr>GATE 2016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Unisoft</dc:creator>
  <cp:lastModifiedBy>resources</cp:lastModifiedBy>
  <cp:revision>69</cp:revision>
  <dcterms:created xsi:type="dcterms:W3CDTF">2015-05-13T12:35:49Z</dcterms:created>
  <dcterms:modified xsi:type="dcterms:W3CDTF">2019-02-08T08:01:55Z</dcterms:modified>
</cp:coreProperties>
</file>