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Economica"/>
      <p:regular r:id="rId17"/>
      <p:bold r:id="rId18"/>
      <p:italic r:id="rId19"/>
      <p:boldItalic r:id="rId20"/>
    </p:embeddedFont>
    <p:embeddedFont>
      <p:font typeface="Comfortaa"/>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Italic.fntdata"/><Relationship Id="rId22" Type="http://schemas.openxmlformats.org/officeDocument/2006/relationships/font" Target="fonts/Comfortaa-bold.fntdata"/><Relationship Id="rId21" Type="http://schemas.openxmlformats.org/officeDocument/2006/relationships/font" Target="fonts/Comfortaa-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regular.fntdata"/><Relationship Id="rId16" Type="http://schemas.openxmlformats.org/officeDocument/2006/relationships/slide" Target="slides/slide11.xml"/><Relationship Id="rId19" Type="http://schemas.openxmlformats.org/officeDocument/2006/relationships/font" Target="fonts/Economica-italic.fntdata"/><Relationship Id="rId18" Type="http://schemas.openxmlformats.org/officeDocument/2006/relationships/font" Target="fonts/Economic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5af405976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5af405976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5af405976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5af405976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5af405976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5af405976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25af405976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25af405976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5af405976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25af405976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5af405976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25af405976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5af405976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5af405976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5af405976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5af405976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5af405976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5af405976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5af405976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5af405976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Biometric attendance system using fingerprint module</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en">
                <a:highlight>
                  <a:schemeClr val="lt1"/>
                </a:highlight>
              </a:rPr>
              <a:t>Presented by:</a:t>
            </a:r>
            <a:endParaRPr b="1">
              <a:highlight>
                <a:schemeClr val="lt1"/>
              </a:highlight>
            </a:endParaRPr>
          </a:p>
          <a:p>
            <a:pPr indent="0" lvl="0" marL="0" rtl="0" algn="ctr">
              <a:spcBef>
                <a:spcPts val="0"/>
              </a:spcBef>
              <a:spcAft>
                <a:spcPts val="0"/>
              </a:spcAft>
              <a:buNone/>
            </a:pPr>
            <a:r>
              <a:rPr b="1" lang="en">
                <a:highlight>
                  <a:schemeClr val="lt1"/>
                </a:highlight>
              </a:rPr>
              <a:t>Dipak P. Sawalkar</a:t>
            </a:r>
            <a:endParaRPr b="1">
              <a:highlight>
                <a:schemeClr val="lt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a:t>
            </a:r>
            <a:endParaRPr/>
          </a:p>
        </p:txBody>
      </p:sp>
      <p:sp>
        <p:nvSpPr>
          <p:cNvPr id="119" name="Google Shape;119;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600">
                <a:latin typeface="Times New Roman"/>
                <a:ea typeface="Times New Roman"/>
                <a:cs typeface="Times New Roman"/>
                <a:sym typeface="Times New Roman"/>
              </a:rPr>
              <a:t>[1] V. Yadav and G. P. Bhole, "Cloud Based Smart Attendance System for Educational Institutions," 2019 International Conference on Machine Learning, Big Data, Cloud and Parallel Computing (COMITCon), Faridabad, India, pp. 97-102, 2019. </a:t>
            </a:r>
            <a:endParaRPr sz="16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6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 sz="1600">
                <a:latin typeface="Times New Roman"/>
                <a:ea typeface="Times New Roman"/>
                <a:cs typeface="Times New Roman"/>
                <a:sym typeface="Times New Roman"/>
              </a:rPr>
              <a:t>[2] A. Chomklin, L. N. Nongkhai and P. Padungpattanadis, "Class Attendance Recording using QR Code via Smartphone," 2019 4th International Conference on Information Technology (InCIT), Bangkok, Thailand, pp. 173-178, 2019.</a:t>
            </a:r>
            <a:endParaRPr sz="1600">
              <a:latin typeface="Times New Roman"/>
              <a:ea typeface="Times New Roman"/>
              <a:cs typeface="Times New Roman"/>
              <a:sym typeface="Times New Roman"/>
            </a:endParaRPr>
          </a:p>
          <a:p>
            <a:pPr indent="0" lvl="0" marL="0" rtl="0" algn="l">
              <a:spcBef>
                <a:spcPts val="0"/>
              </a:spcBef>
              <a:spcAft>
                <a:spcPts val="120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idx="1" type="body"/>
          </p:nvPr>
        </p:nvSpPr>
        <p:spPr>
          <a:xfrm>
            <a:off x="3008700" y="1697850"/>
            <a:ext cx="3071100" cy="156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3000">
                <a:latin typeface="Comfortaa"/>
                <a:ea typeface="Comfortaa"/>
                <a:cs typeface="Comfortaa"/>
                <a:sym typeface="Comfortaa"/>
              </a:rPr>
              <a:t>                      </a:t>
            </a:r>
            <a:r>
              <a:rPr b="1" lang="en" sz="3000">
                <a:latin typeface="Comfortaa"/>
                <a:ea typeface="Comfortaa"/>
                <a:cs typeface="Comfortaa"/>
                <a:sym typeface="Comfortaa"/>
              </a:rPr>
              <a:t>Thank you !</a:t>
            </a:r>
            <a:endParaRPr b="1" sz="3000">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Contents</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Introduction</a:t>
            </a:r>
            <a:endParaRPr/>
          </a:p>
          <a:p>
            <a:pPr indent="-342900" lvl="0" marL="457200" rtl="0" algn="l">
              <a:spcBef>
                <a:spcPts val="0"/>
              </a:spcBef>
              <a:spcAft>
                <a:spcPts val="0"/>
              </a:spcAft>
              <a:buSzPts val="1800"/>
              <a:buAutoNum type="arabicPeriod"/>
            </a:pPr>
            <a:r>
              <a:rPr lang="en"/>
              <a:t>Review of Literature</a:t>
            </a:r>
            <a:endParaRPr/>
          </a:p>
          <a:p>
            <a:pPr indent="-342900" lvl="0" marL="457200" rtl="0" algn="l">
              <a:spcBef>
                <a:spcPts val="0"/>
              </a:spcBef>
              <a:spcAft>
                <a:spcPts val="0"/>
              </a:spcAft>
              <a:buSzPts val="1800"/>
              <a:buAutoNum type="arabicPeriod"/>
            </a:pPr>
            <a:r>
              <a:rPr lang="en"/>
              <a:t>Objectives</a:t>
            </a:r>
            <a:endParaRPr/>
          </a:p>
          <a:p>
            <a:pPr indent="-342900" lvl="0" marL="457200" rtl="0" algn="l">
              <a:spcBef>
                <a:spcPts val="0"/>
              </a:spcBef>
              <a:spcAft>
                <a:spcPts val="0"/>
              </a:spcAft>
              <a:buSzPts val="1800"/>
              <a:buAutoNum type="arabicPeriod"/>
            </a:pPr>
            <a:r>
              <a:rPr lang="en"/>
              <a:t>Methodology</a:t>
            </a:r>
            <a:endParaRPr/>
          </a:p>
          <a:p>
            <a:pPr indent="-342900" lvl="0" marL="457200" rtl="0" algn="l">
              <a:spcBef>
                <a:spcPts val="0"/>
              </a:spcBef>
              <a:spcAft>
                <a:spcPts val="0"/>
              </a:spcAft>
              <a:buSzPts val="1800"/>
              <a:buAutoNum type="arabicPeriod"/>
            </a:pPr>
            <a:r>
              <a:rPr lang="en"/>
              <a:t>Circuit Diagram</a:t>
            </a:r>
            <a:endParaRPr/>
          </a:p>
          <a:p>
            <a:pPr indent="-342900" lvl="0" marL="457200" rtl="0" algn="l">
              <a:spcBef>
                <a:spcPts val="0"/>
              </a:spcBef>
              <a:spcAft>
                <a:spcPts val="0"/>
              </a:spcAft>
              <a:buSzPts val="1800"/>
              <a:buAutoNum type="arabicPeriod"/>
            </a:pPr>
            <a:r>
              <a:rPr lang="en"/>
              <a:t>Result</a:t>
            </a:r>
            <a:endParaRPr/>
          </a:p>
          <a:p>
            <a:pPr indent="-342900" lvl="0" marL="457200" rtl="0" algn="l">
              <a:spcBef>
                <a:spcPts val="0"/>
              </a:spcBef>
              <a:spcAft>
                <a:spcPts val="0"/>
              </a:spcAft>
              <a:buSzPts val="1800"/>
              <a:buAutoNum type="arabicPeriod"/>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5" name="Google Shape;75;p15"/>
          <p:cNvSpPr txBox="1"/>
          <p:nvPr>
            <p:ph idx="1" type="body"/>
          </p:nvPr>
        </p:nvSpPr>
        <p:spPr>
          <a:xfrm>
            <a:off x="311700" y="1013000"/>
            <a:ext cx="8520600" cy="3354000"/>
          </a:xfrm>
          <a:prstGeom prst="rect">
            <a:avLst/>
          </a:prstGeom>
        </p:spPr>
        <p:txBody>
          <a:bodyPr anchorCtr="0" anchor="t" bIns="91425" lIns="91425" spcFirstLastPara="1" rIns="91425" wrap="square" tIns="91425">
            <a:normAutofit fontScale="47500" lnSpcReduction="10000"/>
          </a:bodyPr>
          <a:lstStyle/>
          <a:p>
            <a:pPr indent="0" lvl="0" marL="457200" rtl="0" algn="l">
              <a:spcBef>
                <a:spcPts val="300"/>
              </a:spcBef>
              <a:spcAft>
                <a:spcPts val="0"/>
              </a:spcAft>
              <a:buNone/>
            </a:pPr>
            <a:r>
              <a:t/>
            </a:r>
            <a:endParaRPr sz="1200">
              <a:solidFill>
                <a:srgbClr val="E3E3E3"/>
              </a:solidFill>
              <a:highlight>
                <a:srgbClr val="131314"/>
              </a:highlight>
              <a:latin typeface="Times New Roman"/>
              <a:ea typeface="Times New Roman"/>
              <a:cs typeface="Times New Roman"/>
              <a:sym typeface="Times New Roman"/>
            </a:endParaRPr>
          </a:p>
          <a:p>
            <a:pPr indent="-334008" lvl="0" marL="457200" rtl="0" algn="l">
              <a:spcBef>
                <a:spcPts val="1100"/>
              </a:spcBef>
              <a:spcAft>
                <a:spcPts val="0"/>
              </a:spcAft>
              <a:buSzPct val="100000"/>
              <a:buFont typeface="Times New Roman"/>
              <a:buChar char="●"/>
            </a:pPr>
            <a:r>
              <a:rPr lang="en" sz="3494">
                <a:latin typeface="Times New Roman"/>
                <a:ea typeface="Times New Roman"/>
                <a:cs typeface="Times New Roman"/>
                <a:sym typeface="Times New Roman"/>
              </a:rPr>
              <a:t>A biometric attendance system is a system that uses biometric data, such as fingerprints, to track student attendance.</a:t>
            </a:r>
            <a:endParaRPr sz="3494">
              <a:latin typeface="Times New Roman"/>
              <a:ea typeface="Times New Roman"/>
              <a:cs typeface="Times New Roman"/>
              <a:sym typeface="Times New Roman"/>
            </a:endParaRPr>
          </a:p>
          <a:p>
            <a:pPr indent="0" lvl="0" marL="457200" rtl="0" algn="l">
              <a:spcBef>
                <a:spcPts val="1200"/>
              </a:spcBef>
              <a:spcAft>
                <a:spcPts val="0"/>
              </a:spcAft>
              <a:buNone/>
            </a:pPr>
            <a:r>
              <a:t/>
            </a:r>
            <a:endParaRPr sz="3494">
              <a:latin typeface="Times New Roman"/>
              <a:ea typeface="Times New Roman"/>
              <a:cs typeface="Times New Roman"/>
              <a:sym typeface="Times New Roman"/>
            </a:endParaRPr>
          </a:p>
          <a:p>
            <a:pPr indent="-334008" lvl="0" marL="457200" rtl="0" algn="l">
              <a:spcBef>
                <a:spcPts val="1200"/>
              </a:spcBef>
              <a:spcAft>
                <a:spcPts val="0"/>
              </a:spcAft>
              <a:buSzPct val="100000"/>
              <a:buFont typeface="Times New Roman"/>
              <a:buChar char="●"/>
            </a:pPr>
            <a:r>
              <a:rPr lang="en" sz="3494">
                <a:latin typeface="Times New Roman"/>
                <a:ea typeface="Times New Roman"/>
                <a:cs typeface="Times New Roman"/>
                <a:sym typeface="Times New Roman"/>
              </a:rPr>
              <a:t>Biometric data is unique to each </a:t>
            </a:r>
            <a:r>
              <a:rPr lang="en" sz="3494">
                <a:latin typeface="Times New Roman"/>
                <a:ea typeface="Times New Roman"/>
                <a:cs typeface="Times New Roman"/>
                <a:sym typeface="Times New Roman"/>
              </a:rPr>
              <a:t>individual, making it a very secure way to track attendance.</a:t>
            </a:r>
            <a:endParaRPr sz="3494">
              <a:latin typeface="Times New Roman"/>
              <a:ea typeface="Times New Roman"/>
              <a:cs typeface="Times New Roman"/>
              <a:sym typeface="Times New Roman"/>
            </a:endParaRPr>
          </a:p>
          <a:p>
            <a:pPr indent="0" lvl="0" marL="457200" rtl="0" algn="l">
              <a:spcBef>
                <a:spcPts val="1200"/>
              </a:spcBef>
              <a:spcAft>
                <a:spcPts val="0"/>
              </a:spcAft>
              <a:buNone/>
            </a:pPr>
            <a:r>
              <a:t/>
            </a:r>
            <a:endParaRPr sz="3494">
              <a:latin typeface="Times New Roman"/>
              <a:ea typeface="Times New Roman"/>
              <a:cs typeface="Times New Roman"/>
              <a:sym typeface="Times New Roman"/>
            </a:endParaRPr>
          </a:p>
          <a:p>
            <a:pPr indent="-334008" lvl="0" marL="457200" rtl="0" algn="l">
              <a:spcBef>
                <a:spcPts val="1200"/>
              </a:spcBef>
              <a:spcAft>
                <a:spcPts val="0"/>
              </a:spcAft>
              <a:buSzPct val="100000"/>
              <a:buFont typeface="Times New Roman"/>
              <a:buChar char="●"/>
            </a:pPr>
            <a:r>
              <a:rPr lang="en" sz="3494">
                <a:latin typeface="Times New Roman"/>
                <a:ea typeface="Times New Roman"/>
                <a:cs typeface="Times New Roman"/>
                <a:sym typeface="Times New Roman"/>
              </a:rPr>
              <a:t>In proposed system, we make system where we use optical fingerprint sensor to get student biometric for attendance.</a:t>
            </a:r>
            <a:endParaRPr sz="3494">
              <a:latin typeface="Times New Roman"/>
              <a:ea typeface="Times New Roman"/>
              <a:cs typeface="Times New Roman"/>
              <a:sym typeface="Times New Roman"/>
            </a:endParaRPr>
          </a:p>
          <a:p>
            <a:pPr indent="0" lvl="0" marL="0" rtl="0" algn="l">
              <a:spcBef>
                <a:spcPts val="1200"/>
              </a:spcBef>
              <a:spcAft>
                <a:spcPts val="1200"/>
              </a:spcAft>
              <a:buNone/>
            </a:pPr>
            <a:r>
              <a:t/>
            </a:r>
            <a:endParaRPr sz="3494">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of Literature</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7500"/>
          </a:bodyPr>
          <a:lstStyle/>
          <a:p>
            <a:pPr indent="0" lvl="0" marL="0" rtl="0" algn="just">
              <a:lnSpc>
                <a:spcPct val="150000"/>
              </a:lnSpc>
              <a:spcBef>
                <a:spcPts val="0"/>
              </a:spcBef>
              <a:spcAft>
                <a:spcPts val="0"/>
              </a:spcAft>
              <a:buNone/>
            </a:pPr>
            <a:r>
              <a:rPr lang="en" sz="1725">
                <a:latin typeface="Times New Roman"/>
                <a:ea typeface="Times New Roman"/>
                <a:cs typeface="Times New Roman"/>
                <a:sym typeface="Times New Roman"/>
              </a:rPr>
              <a:t> V. Yadav et. al [1]  proposed ideas using fingerprint is to build a separate device using IoT. A combination of the fingerprint sensor, a WIFI module, a keypad and an LCD display connected to a raspberry pi which acts as a processor. This acts as a stand-alone device and must be carried to every class with which attendance can be taken.</a:t>
            </a:r>
            <a:endParaRPr sz="1725">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725">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725">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725">
                <a:latin typeface="Times New Roman"/>
                <a:ea typeface="Times New Roman"/>
                <a:cs typeface="Times New Roman"/>
                <a:sym typeface="Times New Roman"/>
              </a:rPr>
              <a:t>A. Chomklin et. al [2] proposed a system, QR code is the fastest way to authenticate digital data. Implementing this in an attendance system would allow the students to scan QR code on their mobile to mark attendance. The major disadvantage is that this code must be generated for every class and should be displayed to students. Also, the students can exchange the credentials and scan the QR code for another student. The QR code itself can also be shared and be misused.</a:t>
            </a:r>
            <a:endParaRPr sz="1725">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ct val="91666"/>
              <a:buFont typeface="Arial"/>
              <a:buNone/>
            </a:pPr>
            <a:r>
              <a:t/>
            </a:r>
            <a:endParaRPr sz="1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30200" lvl="0" marL="457200" rtl="0" algn="just">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To replace manual attendance tracking methods, such as paper-based registers or swipe cards, with an automated system.</a:t>
            </a:r>
            <a:endParaRPr sz="16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600">
              <a:latin typeface="Times New Roman"/>
              <a:ea typeface="Times New Roman"/>
              <a:cs typeface="Times New Roman"/>
              <a:sym typeface="Times New Roman"/>
            </a:endParaRPr>
          </a:p>
          <a:p>
            <a:pPr indent="-323850" lvl="0" marL="457200" rtl="0" algn="just">
              <a:lnSpc>
                <a:spcPct val="150000"/>
              </a:lnSpc>
              <a:spcBef>
                <a:spcPts val="0"/>
              </a:spcBef>
              <a:spcAft>
                <a:spcPts val="0"/>
              </a:spcAft>
              <a:buSzPts val="1500"/>
              <a:buFont typeface="Arial"/>
              <a:buChar char="●"/>
            </a:pPr>
            <a:r>
              <a:rPr lang="en" sz="1600">
                <a:latin typeface="Times New Roman"/>
                <a:ea typeface="Times New Roman"/>
                <a:cs typeface="Times New Roman"/>
                <a:sym typeface="Times New Roman"/>
              </a:rPr>
              <a:t>To achieve long-term cost savings by eliminating manual attendance tracking processes and reducing administrative efforts.</a:t>
            </a:r>
            <a:endParaRPr sz="16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600">
              <a:latin typeface="Times New Roman"/>
              <a:ea typeface="Times New Roman"/>
              <a:cs typeface="Times New Roman"/>
              <a:sym typeface="Times New Roman"/>
            </a:endParaRPr>
          </a:p>
          <a:p>
            <a:pPr indent="-298450" lvl="0" marL="457200" rtl="0" algn="just">
              <a:lnSpc>
                <a:spcPct val="150000"/>
              </a:lnSpc>
              <a:spcBef>
                <a:spcPts val="0"/>
              </a:spcBef>
              <a:spcAft>
                <a:spcPts val="0"/>
              </a:spcAft>
              <a:buSzPts val="1100"/>
              <a:buFont typeface="Arial"/>
              <a:buChar char="●"/>
            </a:pPr>
            <a:r>
              <a:rPr lang="en" sz="1600">
                <a:latin typeface="Times New Roman"/>
                <a:ea typeface="Times New Roman"/>
                <a:cs typeface="Times New Roman"/>
                <a:sym typeface="Times New Roman"/>
              </a:rPr>
              <a:t>To eliminate time theft practices such as buddy punching or proxy attendance</a:t>
            </a:r>
            <a:r>
              <a:rPr lang="en" sz="1500">
                <a:latin typeface="Arial"/>
                <a:ea typeface="Arial"/>
                <a:cs typeface="Arial"/>
                <a:sym typeface="Arial"/>
              </a:rPr>
              <a:t>.</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93" name="Google Shape;93;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10000"/>
          </a:bodyPr>
          <a:lstStyle/>
          <a:p>
            <a:pPr indent="-334327" lvl="0" marL="457200" rtl="0" algn="just">
              <a:lnSpc>
                <a:spcPct val="150000"/>
              </a:lnSpc>
              <a:spcBef>
                <a:spcPts val="300"/>
              </a:spcBef>
              <a:spcAft>
                <a:spcPts val="0"/>
              </a:spcAft>
              <a:buClr>
                <a:srgbClr val="1F1F1F"/>
              </a:buClr>
              <a:buSzPct val="100000"/>
              <a:buFont typeface="Times New Roman"/>
              <a:buChar char="●"/>
            </a:pPr>
            <a:r>
              <a:rPr b="1" lang="en">
                <a:solidFill>
                  <a:srgbClr val="1F1F1F"/>
                </a:solidFill>
                <a:highlight>
                  <a:srgbClr val="FFFFFF"/>
                </a:highlight>
                <a:latin typeface="Times New Roman"/>
                <a:ea typeface="Times New Roman"/>
                <a:cs typeface="Times New Roman"/>
                <a:sym typeface="Times New Roman"/>
              </a:rPr>
              <a:t>Enrollment:</a:t>
            </a:r>
            <a:r>
              <a:rPr lang="en">
                <a:solidFill>
                  <a:srgbClr val="1F1F1F"/>
                </a:solidFill>
                <a:highlight>
                  <a:srgbClr val="FFFFFF"/>
                </a:highlight>
                <a:latin typeface="Times New Roman"/>
                <a:ea typeface="Times New Roman"/>
                <a:cs typeface="Times New Roman"/>
                <a:sym typeface="Times New Roman"/>
              </a:rPr>
              <a:t> This is the process of creating a biometric profile for each employee. The employee's fingerprint is scanned and stored in the system.</a:t>
            </a:r>
            <a:endParaRPr>
              <a:solidFill>
                <a:srgbClr val="1F1F1F"/>
              </a:solidFill>
              <a:highlight>
                <a:srgbClr val="FFFFFF"/>
              </a:highlight>
              <a:latin typeface="Times New Roman"/>
              <a:ea typeface="Times New Roman"/>
              <a:cs typeface="Times New Roman"/>
              <a:sym typeface="Times New Roman"/>
            </a:endParaRPr>
          </a:p>
          <a:p>
            <a:pPr indent="0" lvl="0" marL="457200" rtl="0" algn="just">
              <a:lnSpc>
                <a:spcPct val="150000"/>
              </a:lnSpc>
              <a:spcBef>
                <a:spcPts val="1100"/>
              </a:spcBef>
              <a:spcAft>
                <a:spcPts val="0"/>
              </a:spcAft>
              <a:buNone/>
            </a:pPr>
            <a:r>
              <a:t/>
            </a:r>
            <a:endParaRPr>
              <a:solidFill>
                <a:srgbClr val="1F1F1F"/>
              </a:solidFill>
              <a:highlight>
                <a:srgbClr val="FFFFFF"/>
              </a:highlight>
              <a:latin typeface="Times New Roman"/>
              <a:ea typeface="Times New Roman"/>
              <a:cs typeface="Times New Roman"/>
              <a:sym typeface="Times New Roman"/>
            </a:endParaRPr>
          </a:p>
          <a:p>
            <a:pPr indent="-334327" lvl="0" marL="457200" rtl="0" algn="just">
              <a:lnSpc>
                <a:spcPct val="150000"/>
              </a:lnSpc>
              <a:spcBef>
                <a:spcPts val="1100"/>
              </a:spcBef>
              <a:spcAft>
                <a:spcPts val="0"/>
              </a:spcAft>
              <a:buClr>
                <a:srgbClr val="1F1F1F"/>
              </a:buClr>
              <a:buSzPct val="100000"/>
              <a:buFont typeface="Times New Roman"/>
              <a:buChar char="●"/>
            </a:pPr>
            <a:r>
              <a:rPr b="1" lang="en">
                <a:solidFill>
                  <a:srgbClr val="1F1F1F"/>
                </a:solidFill>
                <a:highlight>
                  <a:srgbClr val="FFFFFF"/>
                </a:highlight>
                <a:latin typeface="Times New Roman"/>
                <a:ea typeface="Times New Roman"/>
                <a:cs typeface="Times New Roman"/>
                <a:sym typeface="Times New Roman"/>
              </a:rPr>
              <a:t>Attendance tracking: </a:t>
            </a:r>
            <a:r>
              <a:rPr lang="en">
                <a:solidFill>
                  <a:srgbClr val="1F1F1F"/>
                </a:solidFill>
                <a:highlight>
                  <a:srgbClr val="FFFFFF"/>
                </a:highlight>
                <a:latin typeface="Times New Roman"/>
                <a:ea typeface="Times New Roman"/>
                <a:cs typeface="Times New Roman"/>
                <a:sym typeface="Times New Roman"/>
              </a:rPr>
              <a:t>When an employee arrives at work, they place their finger on the fingerprint scanner. The scanner captures the employee's fingerprint and matches it to the fingerprint stored in the system. If the fingerprints match, the system records the employee's attendance.</a:t>
            </a:r>
            <a:endParaRPr>
              <a:solidFill>
                <a:srgbClr val="1F1F1F"/>
              </a:solidFill>
              <a:highlight>
                <a:srgbClr val="FFFFFF"/>
              </a:highlight>
              <a:latin typeface="Times New Roman"/>
              <a:ea typeface="Times New Roman"/>
              <a:cs typeface="Times New Roman"/>
              <a:sym typeface="Times New Roman"/>
            </a:endParaRPr>
          </a:p>
          <a:p>
            <a:pPr indent="0" lvl="0" marL="457200" rtl="0" algn="l">
              <a:spcBef>
                <a:spcPts val="1100"/>
              </a:spcBef>
              <a:spcAft>
                <a:spcPts val="11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Circuit Diagram</a:t>
            </a:r>
            <a:endParaRPr/>
          </a:p>
        </p:txBody>
      </p:sp>
      <p:pic>
        <p:nvPicPr>
          <p:cNvPr id="99" name="Google Shape;99;p19"/>
          <p:cNvPicPr preferRelativeResize="0"/>
          <p:nvPr/>
        </p:nvPicPr>
        <p:blipFill rotWithShape="1">
          <a:blip r:embed="rId3">
            <a:alphaModFix/>
          </a:blip>
          <a:srcRect b="0" l="15002" r="0" t="0"/>
          <a:stretch/>
        </p:blipFill>
        <p:spPr>
          <a:xfrm rot="5400000">
            <a:off x="2551424" y="-1003401"/>
            <a:ext cx="3760901" cy="78401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453750" y="423350"/>
            <a:ext cx="2642325" cy="3745425"/>
          </a:xfrm>
          <a:prstGeom prst="rect">
            <a:avLst/>
          </a:prstGeom>
          <a:noFill/>
          <a:ln>
            <a:noFill/>
          </a:ln>
        </p:spPr>
      </p:pic>
      <p:pic>
        <p:nvPicPr>
          <p:cNvPr id="105" name="Google Shape;105;p20"/>
          <p:cNvPicPr preferRelativeResize="0"/>
          <p:nvPr/>
        </p:nvPicPr>
        <p:blipFill>
          <a:blip r:embed="rId4">
            <a:alphaModFix/>
          </a:blip>
          <a:stretch>
            <a:fillRect/>
          </a:stretch>
        </p:blipFill>
        <p:spPr>
          <a:xfrm>
            <a:off x="6725425" y="1912650"/>
            <a:ext cx="2418575" cy="2032350"/>
          </a:xfrm>
          <a:prstGeom prst="rect">
            <a:avLst/>
          </a:prstGeom>
          <a:noFill/>
          <a:ln>
            <a:noFill/>
          </a:ln>
        </p:spPr>
      </p:pic>
      <p:pic>
        <p:nvPicPr>
          <p:cNvPr id="106" name="Google Shape;106;p20"/>
          <p:cNvPicPr preferRelativeResize="0"/>
          <p:nvPr/>
        </p:nvPicPr>
        <p:blipFill rotWithShape="1">
          <a:blip r:embed="rId5">
            <a:alphaModFix/>
          </a:blip>
          <a:srcRect b="2678" l="730" r="-730" t="1673"/>
          <a:stretch/>
        </p:blipFill>
        <p:spPr>
          <a:xfrm>
            <a:off x="2856701" y="1199375"/>
            <a:ext cx="3582050" cy="2969392"/>
          </a:xfrm>
          <a:prstGeom prst="rect">
            <a:avLst/>
          </a:prstGeom>
          <a:noFill/>
          <a:ln>
            <a:noFill/>
          </a:ln>
        </p:spPr>
      </p:pic>
      <p:sp>
        <p:nvSpPr>
          <p:cNvPr id="107" name="Google Shape;107;p20"/>
          <p:cNvSpPr txBox="1"/>
          <p:nvPr/>
        </p:nvSpPr>
        <p:spPr>
          <a:xfrm>
            <a:off x="524325" y="4456875"/>
            <a:ext cx="840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LCD (16*2)                                        		Arduino Uno						R307 Sensor</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61650" y="925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a:t>
            </a:r>
            <a:endParaRPr/>
          </a:p>
        </p:txBody>
      </p:sp>
      <p:pic>
        <p:nvPicPr>
          <p:cNvPr id="113" name="Google Shape;113;p21"/>
          <p:cNvPicPr preferRelativeResize="0"/>
          <p:nvPr/>
        </p:nvPicPr>
        <p:blipFill rotWithShape="1">
          <a:blip r:embed="rId3">
            <a:alphaModFix/>
          </a:blip>
          <a:srcRect b="10966" l="0" r="37335" t="3160"/>
          <a:stretch/>
        </p:blipFill>
        <p:spPr>
          <a:xfrm>
            <a:off x="1593525" y="1186000"/>
            <a:ext cx="5956951" cy="3620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