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0" r:id="rId3"/>
    <p:sldId id="280" r:id="rId4"/>
    <p:sldId id="257" r:id="rId5"/>
    <p:sldId id="264" r:id="rId6"/>
    <p:sldId id="265" r:id="rId7"/>
    <p:sldId id="267" r:id="rId8"/>
    <p:sldId id="268" r:id="rId9"/>
    <p:sldId id="269" r:id="rId10"/>
    <p:sldId id="278" r:id="rId11"/>
    <p:sldId id="279" r:id="rId12"/>
    <p:sldId id="270" r:id="rId13"/>
    <p:sldId id="271" r:id="rId14"/>
    <p:sldId id="272" r:id="rId15"/>
    <p:sldId id="273" r:id="rId16"/>
    <p:sldId id="274" r:id="rId17"/>
    <p:sldId id="281"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380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3" autoAdjust="0"/>
    <p:restoredTop sz="94660"/>
  </p:normalViewPr>
  <p:slideViewPr>
    <p:cSldViewPr snapToGrid="0">
      <p:cViewPr varScale="1">
        <p:scale>
          <a:sx n="91" d="100"/>
          <a:sy n="91" d="100"/>
        </p:scale>
        <p:origin x="216" y="7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A2E3F3-B4F6-4ED6-8915-B4A0F45EBAC4}" type="datetimeFigureOut">
              <a:rPr lang="en-US" smtClean="0"/>
              <a:t>10/5/18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C52D48-A7B9-4033-B941-8B266287204A}" type="slidenum">
              <a:rPr lang="en-US" smtClean="0"/>
              <a:t>‹#›</a:t>
            </a:fld>
            <a:endParaRPr lang="en-US"/>
          </a:p>
        </p:txBody>
      </p:sp>
    </p:spTree>
    <p:extLst>
      <p:ext uri="{BB962C8B-B14F-4D97-AF65-F5344CB8AC3E}">
        <p14:creationId xmlns:p14="http://schemas.microsoft.com/office/powerpoint/2010/main" val="2626903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34FCFF-DB77-40BF-B1CF-9F3BCC3B0F67}" type="datetimeFigureOut">
              <a:rPr lang="en-US" smtClean="0"/>
              <a:t>10/5/18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823B55-6887-4146-9F3D-E948D86CF05A}" type="slidenum">
              <a:rPr lang="en-US" smtClean="0"/>
              <a:t>‹#›</a:t>
            </a:fld>
            <a:endParaRPr lang="en-US"/>
          </a:p>
        </p:txBody>
      </p:sp>
    </p:spTree>
    <p:extLst>
      <p:ext uri="{BB962C8B-B14F-4D97-AF65-F5344CB8AC3E}">
        <p14:creationId xmlns:p14="http://schemas.microsoft.com/office/powerpoint/2010/main" val="2596293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34FCFF-DB77-40BF-B1CF-9F3BCC3B0F67}" type="datetimeFigureOut">
              <a:rPr lang="en-US" smtClean="0"/>
              <a:t>10/5/18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823B55-6887-4146-9F3D-E948D86CF05A}" type="slidenum">
              <a:rPr lang="en-US" smtClean="0"/>
              <a:t>‹#›</a:t>
            </a:fld>
            <a:endParaRPr lang="en-US"/>
          </a:p>
        </p:txBody>
      </p:sp>
    </p:spTree>
    <p:extLst>
      <p:ext uri="{BB962C8B-B14F-4D97-AF65-F5344CB8AC3E}">
        <p14:creationId xmlns:p14="http://schemas.microsoft.com/office/powerpoint/2010/main" val="1342979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34FCFF-DB77-40BF-B1CF-9F3BCC3B0F67}" type="datetimeFigureOut">
              <a:rPr lang="en-US" smtClean="0"/>
              <a:t>10/5/18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823B55-6887-4146-9F3D-E948D86CF05A}" type="slidenum">
              <a:rPr lang="en-US" smtClean="0"/>
              <a:t>‹#›</a:t>
            </a:fld>
            <a:endParaRPr lang="en-US"/>
          </a:p>
        </p:txBody>
      </p:sp>
    </p:spTree>
    <p:extLst>
      <p:ext uri="{BB962C8B-B14F-4D97-AF65-F5344CB8AC3E}">
        <p14:creationId xmlns:p14="http://schemas.microsoft.com/office/powerpoint/2010/main" val="1831136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34FCFF-DB77-40BF-B1CF-9F3BCC3B0F67}" type="datetimeFigureOut">
              <a:rPr lang="en-US" smtClean="0"/>
              <a:t>10/5/18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823B55-6887-4146-9F3D-E948D86CF05A}" type="slidenum">
              <a:rPr lang="en-US" smtClean="0"/>
              <a:t>‹#›</a:t>
            </a:fld>
            <a:endParaRPr lang="en-US"/>
          </a:p>
        </p:txBody>
      </p:sp>
    </p:spTree>
    <p:extLst>
      <p:ext uri="{BB962C8B-B14F-4D97-AF65-F5344CB8AC3E}">
        <p14:creationId xmlns:p14="http://schemas.microsoft.com/office/powerpoint/2010/main" val="2266917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34FCFF-DB77-40BF-B1CF-9F3BCC3B0F67}" type="datetimeFigureOut">
              <a:rPr lang="en-US" smtClean="0"/>
              <a:t>10/5/18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823B55-6887-4146-9F3D-E948D86CF05A}" type="slidenum">
              <a:rPr lang="en-US" smtClean="0"/>
              <a:t>‹#›</a:t>
            </a:fld>
            <a:endParaRPr lang="en-US"/>
          </a:p>
        </p:txBody>
      </p:sp>
    </p:spTree>
    <p:extLst>
      <p:ext uri="{BB962C8B-B14F-4D97-AF65-F5344CB8AC3E}">
        <p14:creationId xmlns:p14="http://schemas.microsoft.com/office/powerpoint/2010/main" val="2283912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34FCFF-DB77-40BF-B1CF-9F3BCC3B0F67}" type="datetimeFigureOut">
              <a:rPr lang="en-US" smtClean="0"/>
              <a:t>10/5/18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823B55-6887-4146-9F3D-E948D86CF05A}" type="slidenum">
              <a:rPr lang="en-US" smtClean="0"/>
              <a:t>‹#›</a:t>
            </a:fld>
            <a:endParaRPr lang="en-US"/>
          </a:p>
        </p:txBody>
      </p:sp>
    </p:spTree>
    <p:extLst>
      <p:ext uri="{BB962C8B-B14F-4D97-AF65-F5344CB8AC3E}">
        <p14:creationId xmlns:p14="http://schemas.microsoft.com/office/powerpoint/2010/main" val="4223480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34FCFF-DB77-40BF-B1CF-9F3BCC3B0F67}" type="datetimeFigureOut">
              <a:rPr lang="en-US" smtClean="0"/>
              <a:t>10/5/18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823B55-6887-4146-9F3D-E948D86CF05A}" type="slidenum">
              <a:rPr lang="en-US" smtClean="0"/>
              <a:t>‹#›</a:t>
            </a:fld>
            <a:endParaRPr lang="en-US"/>
          </a:p>
        </p:txBody>
      </p:sp>
    </p:spTree>
    <p:extLst>
      <p:ext uri="{BB962C8B-B14F-4D97-AF65-F5344CB8AC3E}">
        <p14:creationId xmlns:p14="http://schemas.microsoft.com/office/powerpoint/2010/main" val="1692196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34FCFF-DB77-40BF-B1CF-9F3BCC3B0F67}" type="datetimeFigureOut">
              <a:rPr lang="en-US" smtClean="0"/>
              <a:t>10/5/18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823B55-6887-4146-9F3D-E948D86CF05A}" type="slidenum">
              <a:rPr lang="en-US" smtClean="0"/>
              <a:t>‹#›</a:t>
            </a:fld>
            <a:endParaRPr lang="en-US"/>
          </a:p>
        </p:txBody>
      </p:sp>
    </p:spTree>
    <p:extLst>
      <p:ext uri="{BB962C8B-B14F-4D97-AF65-F5344CB8AC3E}">
        <p14:creationId xmlns:p14="http://schemas.microsoft.com/office/powerpoint/2010/main" val="2647334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34FCFF-DB77-40BF-B1CF-9F3BCC3B0F67}" type="datetimeFigureOut">
              <a:rPr lang="en-US" smtClean="0"/>
              <a:t>10/5/18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823B55-6887-4146-9F3D-E948D86CF05A}" type="slidenum">
              <a:rPr lang="en-US" smtClean="0"/>
              <a:t>‹#›</a:t>
            </a:fld>
            <a:endParaRPr lang="en-US"/>
          </a:p>
        </p:txBody>
      </p:sp>
    </p:spTree>
    <p:extLst>
      <p:ext uri="{BB962C8B-B14F-4D97-AF65-F5344CB8AC3E}">
        <p14:creationId xmlns:p14="http://schemas.microsoft.com/office/powerpoint/2010/main" val="3140711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34FCFF-DB77-40BF-B1CF-9F3BCC3B0F67}" type="datetimeFigureOut">
              <a:rPr lang="en-US" smtClean="0"/>
              <a:t>10/5/18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823B55-6887-4146-9F3D-E948D86CF05A}" type="slidenum">
              <a:rPr lang="en-US" smtClean="0"/>
              <a:t>‹#›</a:t>
            </a:fld>
            <a:endParaRPr lang="en-US"/>
          </a:p>
        </p:txBody>
      </p:sp>
    </p:spTree>
    <p:extLst>
      <p:ext uri="{BB962C8B-B14F-4D97-AF65-F5344CB8AC3E}">
        <p14:creationId xmlns:p14="http://schemas.microsoft.com/office/powerpoint/2010/main" val="3058321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34FCFF-DB77-40BF-B1CF-9F3BCC3B0F67}" type="datetimeFigureOut">
              <a:rPr lang="en-US" smtClean="0"/>
              <a:t>10/5/18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823B55-6887-4146-9F3D-E948D86CF05A}" type="slidenum">
              <a:rPr lang="en-US" smtClean="0"/>
              <a:t>‹#›</a:t>
            </a:fld>
            <a:endParaRPr lang="en-US"/>
          </a:p>
        </p:txBody>
      </p:sp>
    </p:spTree>
    <p:extLst>
      <p:ext uri="{BB962C8B-B14F-4D97-AF65-F5344CB8AC3E}">
        <p14:creationId xmlns:p14="http://schemas.microsoft.com/office/powerpoint/2010/main" val="17564100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34FCFF-DB77-40BF-B1CF-9F3BCC3B0F67}" type="datetimeFigureOut">
              <a:rPr lang="en-US" smtClean="0"/>
              <a:t>10/5/18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823B55-6887-4146-9F3D-E948D86CF05A}" type="slidenum">
              <a:rPr lang="en-US" smtClean="0"/>
              <a:t>‹#›</a:t>
            </a:fld>
            <a:endParaRPr lang="en-US"/>
          </a:p>
        </p:txBody>
      </p:sp>
    </p:spTree>
    <p:extLst>
      <p:ext uri="{BB962C8B-B14F-4D97-AF65-F5344CB8AC3E}">
        <p14:creationId xmlns:p14="http://schemas.microsoft.com/office/powerpoint/2010/main" val="3184051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blipFill dpi="0" rotWithShape="1">
            <a:blip r:embed="rId2">
              <a:alphaModFix amt="2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latin typeface="Arial" panose="020B0604020202020204" pitchFamily="34" charset="0"/>
                <a:cs typeface="Arial" panose="020B0604020202020204" pitchFamily="34" charset="0"/>
              </a:rPr>
              <a:t>Skywalker Airlines</a:t>
            </a:r>
          </a:p>
          <a:p>
            <a:pPr algn="ctr"/>
            <a:r>
              <a:rPr lang="en-US" sz="5400" dirty="0">
                <a:latin typeface="Arial" panose="020B0604020202020204" pitchFamily="34" charset="0"/>
                <a:cs typeface="Arial" panose="020B0604020202020204" pitchFamily="34" charset="0"/>
              </a:rPr>
              <a:t>Airline crew scheduler</a:t>
            </a:r>
          </a:p>
          <a:p>
            <a:pPr algn="ctr"/>
            <a:r>
              <a:rPr lang="en-US" sz="5400" dirty="0">
                <a:latin typeface="Arial" panose="020B0604020202020204" pitchFamily="34" charset="0"/>
                <a:cs typeface="Arial" panose="020B0604020202020204" pitchFamily="34" charset="0"/>
              </a:rPr>
              <a:t>Increment 2 </a:t>
            </a:r>
            <a:r>
              <a:rPr lang="en-US" sz="5400" dirty="0" smtClean="0">
                <a:latin typeface="Arial" panose="020B0604020202020204" pitchFamily="34" charset="0"/>
                <a:cs typeface="Arial" panose="020B0604020202020204" pitchFamily="34" charset="0"/>
              </a:rPr>
              <a:t>Retrospective</a:t>
            </a:r>
          </a:p>
          <a:p>
            <a:pPr algn="ctr"/>
            <a:endParaRPr lang="en-US" dirty="0"/>
          </a:p>
          <a:p>
            <a:pPr algn="ctr"/>
            <a:endParaRPr lang="en-US" sz="5400" dirty="0">
              <a:latin typeface="Arial" panose="020B0604020202020204" pitchFamily="34" charset="0"/>
              <a:cs typeface="Arial" panose="020B0604020202020204" pitchFamily="34" charset="0"/>
            </a:endParaRPr>
          </a:p>
          <a:p>
            <a:pPr algn="ctr"/>
            <a:endParaRPr lang="en-US" sz="5400" dirty="0">
              <a:latin typeface="Arial" panose="020B0604020202020204" pitchFamily="34" charset="0"/>
              <a:cs typeface="Arial" panose="020B0604020202020204" pitchFamily="34" charset="0"/>
            </a:endParaRPr>
          </a:p>
        </p:txBody>
      </p:sp>
      <p:sp>
        <p:nvSpPr>
          <p:cNvPr id="3" name="TextBox 2"/>
          <p:cNvSpPr txBox="1"/>
          <p:nvPr/>
        </p:nvSpPr>
        <p:spPr>
          <a:xfrm>
            <a:off x="1028701" y="4392385"/>
            <a:ext cx="9388928" cy="1261884"/>
          </a:xfrm>
          <a:prstGeom prst="rect">
            <a:avLst/>
          </a:prstGeom>
          <a:noFill/>
          <a:ln>
            <a:noFill/>
          </a:ln>
        </p:spPr>
        <p:txBody>
          <a:bodyPr wrap="square" rtlCol="0">
            <a:spAutoFit/>
          </a:bodyPr>
          <a:lstStyle/>
          <a:p>
            <a:pPr algn="ctr"/>
            <a:r>
              <a:rPr lang="en-US" sz="2800" b="1" dirty="0" smtClean="0">
                <a:solidFill>
                  <a:schemeClr val="bg1"/>
                </a:solidFill>
              </a:rPr>
              <a:t>Team 8</a:t>
            </a:r>
          </a:p>
          <a:p>
            <a:pPr algn="ctr"/>
            <a:r>
              <a:rPr lang="en-US" sz="2400" dirty="0" smtClean="0">
                <a:solidFill>
                  <a:schemeClr val="bg1"/>
                </a:solidFill>
              </a:rPr>
              <a:t>Alexis Saltzman	Aniruddha </a:t>
            </a:r>
            <a:r>
              <a:rPr lang="en-US" sz="2400" dirty="0" err="1" smtClean="0">
                <a:solidFill>
                  <a:schemeClr val="bg1"/>
                </a:solidFill>
              </a:rPr>
              <a:t>Saxena</a:t>
            </a:r>
            <a:r>
              <a:rPr lang="en-US" sz="2400" dirty="0">
                <a:solidFill>
                  <a:schemeClr val="bg1"/>
                </a:solidFill>
              </a:rPr>
              <a:t>	</a:t>
            </a:r>
            <a:r>
              <a:rPr lang="en-US" sz="2400" dirty="0" err="1" smtClean="0">
                <a:solidFill>
                  <a:schemeClr val="bg1"/>
                </a:solidFill>
              </a:rPr>
              <a:t>Dipal</a:t>
            </a:r>
            <a:r>
              <a:rPr lang="en-US" sz="2400" dirty="0" smtClean="0">
                <a:solidFill>
                  <a:schemeClr val="bg1"/>
                </a:solidFill>
              </a:rPr>
              <a:t> Bhandari</a:t>
            </a:r>
          </a:p>
          <a:p>
            <a:pPr algn="ctr"/>
            <a:r>
              <a:rPr lang="en-US" sz="2400" dirty="0" smtClean="0">
                <a:solidFill>
                  <a:schemeClr val="bg1"/>
                </a:solidFill>
              </a:rPr>
              <a:t>Rahul </a:t>
            </a:r>
            <a:r>
              <a:rPr lang="en-US" sz="2400" dirty="0" err="1" smtClean="0">
                <a:solidFill>
                  <a:schemeClr val="bg1"/>
                </a:solidFill>
              </a:rPr>
              <a:t>Prajapati</a:t>
            </a:r>
            <a:r>
              <a:rPr lang="en-US" sz="2400" dirty="0">
                <a:solidFill>
                  <a:schemeClr val="bg1"/>
                </a:solidFill>
              </a:rPr>
              <a:t>	</a:t>
            </a:r>
            <a:r>
              <a:rPr lang="en-US" sz="2400" dirty="0" smtClean="0">
                <a:solidFill>
                  <a:schemeClr val="bg1"/>
                </a:solidFill>
              </a:rPr>
              <a:t>Shivani Tamkiya</a:t>
            </a:r>
            <a:endParaRPr lang="en-US" sz="2400" dirty="0">
              <a:solidFill>
                <a:schemeClr val="bg1"/>
              </a:solidFill>
            </a:endParaRPr>
          </a:p>
        </p:txBody>
      </p:sp>
    </p:spTree>
    <p:extLst>
      <p:ext uri="{BB962C8B-B14F-4D97-AF65-F5344CB8AC3E}">
        <p14:creationId xmlns:p14="http://schemas.microsoft.com/office/powerpoint/2010/main" val="17707345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Rectangle 2"/>
          <p:cNvSpPr/>
          <p:nvPr/>
        </p:nvSpPr>
        <p:spPr>
          <a:xfrm rot="16200000">
            <a:off x="5873931" y="1994264"/>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rot="16200000">
            <a:off x="-3865406" y="1344819"/>
            <a:ext cx="8654142" cy="923330"/>
          </a:xfrm>
          <a:prstGeom prst="rect">
            <a:avLst/>
          </a:prstGeom>
          <a:noFill/>
        </p:spPr>
        <p:txBody>
          <a:bodyPr wrap="square" rtlCol="0">
            <a:spAutoFit/>
          </a:bodyPr>
          <a:lstStyle/>
          <a:p>
            <a:r>
              <a:rPr lang="en-US" sz="5400" dirty="0" smtClean="0">
                <a:solidFill>
                  <a:srgbClr val="D83801"/>
                </a:solidFill>
                <a:latin typeface="Arial" panose="020B0604020202020204" pitchFamily="34" charset="0"/>
                <a:cs typeface="Arial" panose="020B0604020202020204" pitchFamily="34" charset="0"/>
              </a:rPr>
              <a:t>Dynamic </a:t>
            </a:r>
            <a:r>
              <a:rPr lang="en-US" sz="5400" dirty="0">
                <a:solidFill>
                  <a:srgbClr val="D83801"/>
                </a:solidFill>
                <a:latin typeface="Arial" panose="020B0604020202020204" pitchFamily="34" charset="0"/>
                <a:cs typeface="Arial" panose="020B0604020202020204" pitchFamily="34" charset="0"/>
              </a:rPr>
              <a:t>Model</a:t>
            </a:r>
          </a:p>
        </p:txBody>
      </p:sp>
      <p:sp>
        <p:nvSpPr>
          <p:cNvPr id="6" name="TextBox 5"/>
          <p:cNvSpPr txBox="1"/>
          <p:nvPr/>
        </p:nvSpPr>
        <p:spPr>
          <a:xfrm>
            <a:off x="1070289" y="805139"/>
            <a:ext cx="9029700" cy="830997"/>
          </a:xfrm>
          <a:prstGeom prst="rect">
            <a:avLst/>
          </a:prstGeom>
          <a:noFill/>
          <a:ln>
            <a:noFill/>
          </a:ln>
        </p:spPr>
        <p:txBody>
          <a:bodyPr wrap="square" rtlCol="0">
            <a:spAutoFit/>
          </a:bodyPr>
          <a:lstStyle/>
          <a:p>
            <a:r>
              <a:rPr lang="en-US" sz="2400" dirty="0">
                <a:latin typeface="Arial" panose="020B0604020202020204" pitchFamily="34" charset="0"/>
                <a:cs typeface="Arial" panose="020B0604020202020204" pitchFamily="34" charset="0"/>
              </a:rPr>
              <a:t>Manager Sequence Diagram (Manager - Luke Skywalker) </a:t>
            </a:r>
          </a:p>
          <a:p>
            <a:r>
              <a:rPr lang="en-US" sz="2400" dirty="0">
                <a:latin typeface="Arial" panose="020B0604020202020204" pitchFamily="34" charset="0"/>
                <a:cs typeface="Arial" panose="020B0604020202020204" pitchFamily="34" charset="0"/>
              </a:rPr>
              <a:t>Creating flight </a:t>
            </a:r>
          </a:p>
        </p:txBody>
      </p:sp>
      <p:pic>
        <p:nvPicPr>
          <p:cNvPr id="5122" name="Picture 2" descr="https://lh4.googleusercontent.com/cfYiR6mS09kqArTHrl4PYdR_k4zBcT4tRB1Pvv3P-vAs198XVJG_24Fwbr5iPdvvPLK29yI9BTj8A85tOeUECqGOHbrMCO6s8R7KgpP67px0t8c5BSPMc5MZ3HcxNmhb4yS2sBqsVe0"/>
          <p:cNvPicPr>
            <a:picLocks noChangeAspect="1" noChangeArrowheads="1"/>
          </p:cNvPicPr>
          <p:nvPr/>
        </p:nvPicPr>
        <p:blipFill rotWithShape="1">
          <a:blip r:embed="rId2">
            <a:extLst>
              <a:ext uri="{28A0092B-C50C-407E-A947-70E740481C1C}">
                <a14:useLocalDpi xmlns:a14="http://schemas.microsoft.com/office/drawing/2010/main" val="0"/>
              </a:ext>
            </a:extLst>
          </a:blip>
          <a:srcRect r="37183" b="49991"/>
          <a:stretch/>
        </p:blipFill>
        <p:spPr bwMode="auto">
          <a:xfrm>
            <a:off x="2448203" y="1997137"/>
            <a:ext cx="7822468" cy="4678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29044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Rectangle 2"/>
          <p:cNvSpPr/>
          <p:nvPr/>
        </p:nvSpPr>
        <p:spPr>
          <a:xfrm rot="16200000">
            <a:off x="5873931" y="1994264"/>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rot="16200000">
            <a:off x="-3959333" y="1535472"/>
            <a:ext cx="8654142" cy="923330"/>
          </a:xfrm>
          <a:prstGeom prst="rect">
            <a:avLst/>
          </a:prstGeom>
          <a:noFill/>
        </p:spPr>
        <p:txBody>
          <a:bodyPr wrap="square" rtlCol="0">
            <a:spAutoFit/>
          </a:bodyPr>
          <a:lstStyle/>
          <a:p>
            <a:r>
              <a:rPr lang="en-US" sz="5400" dirty="0" smtClean="0">
                <a:solidFill>
                  <a:srgbClr val="D83801"/>
                </a:solidFill>
                <a:latin typeface="Arial" panose="020B0604020202020204" pitchFamily="34" charset="0"/>
                <a:cs typeface="Arial" panose="020B0604020202020204" pitchFamily="34" charset="0"/>
              </a:rPr>
              <a:t>Dynamic </a:t>
            </a:r>
            <a:r>
              <a:rPr lang="en-US" sz="5400" dirty="0">
                <a:solidFill>
                  <a:srgbClr val="D83801"/>
                </a:solidFill>
                <a:latin typeface="Arial" panose="020B0604020202020204" pitchFamily="34" charset="0"/>
                <a:cs typeface="Arial" panose="020B0604020202020204" pitchFamily="34" charset="0"/>
              </a:rPr>
              <a:t>Model</a:t>
            </a:r>
          </a:p>
        </p:txBody>
      </p:sp>
      <p:sp>
        <p:nvSpPr>
          <p:cNvPr id="6" name="TextBox 5"/>
          <p:cNvSpPr txBox="1"/>
          <p:nvPr/>
        </p:nvSpPr>
        <p:spPr>
          <a:xfrm>
            <a:off x="1070289" y="805139"/>
            <a:ext cx="9029700" cy="830997"/>
          </a:xfrm>
          <a:prstGeom prst="rect">
            <a:avLst/>
          </a:prstGeom>
          <a:noFill/>
          <a:ln>
            <a:noFill/>
          </a:ln>
        </p:spPr>
        <p:txBody>
          <a:bodyPr wrap="square" rtlCol="0">
            <a:spAutoFit/>
          </a:bodyPr>
          <a:lstStyle/>
          <a:p>
            <a:r>
              <a:rPr lang="en-US" sz="2400" dirty="0">
                <a:latin typeface="Arial" panose="020B0604020202020204" pitchFamily="34" charset="0"/>
                <a:cs typeface="Arial" panose="020B0604020202020204" pitchFamily="34" charset="0"/>
              </a:rPr>
              <a:t>Manager Sequence Diagram (Manager - Luke Skywalker) </a:t>
            </a:r>
          </a:p>
          <a:p>
            <a:r>
              <a:rPr lang="en-US" sz="2400" dirty="0" smtClean="0">
                <a:latin typeface="Arial" panose="020B0604020202020204" pitchFamily="34" charset="0"/>
                <a:cs typeface="Arial" panose="020B0604020202020204" pitchFamily="34" charset="0"/>
              </a:rPr>
              <a:t>Setting time for </a:t>
            </a:r>
            <a:r>
              <a:rPr lang="en-US" sz="2400" dirty="0">
                <a:latin typeface="Arial" panose="020B0604020202020204" pitchFamily="34" charset="0"/>
                <a:cs typeface="Arial" panose="020B0604020202020204" pitchFamily="34" charset="0"/>
              </a:rPr>
              <a:t>flight </a:t>
            </a:r>
          </a:p>
        </p:txBody>
      </p:sp>
      <p:pic>
        <p:nvPicPr>
          <p:cNvPr id="4098" name="Picture 2" descr="https://lh6.googleusercontent.com/gxv75257e4X8CNVPio8yYdyiOkkweSMawOLRbt-e2Lp15wlcGCDtU1yDtSjEssjxMRLCnYC-PxOOXwltstVb2H4gVb3bUqwwLu2fwbbou3t846XYPduvTb8Bp0dsKvjk9an-Te1Rb0s"/>
          <p:cNvPicPr>
            <a:picLocks noChangeAspect="1" noChangeArrowheads="1"/>
          </p:cNvPicPr>
          <p:nvPr/>
        </p:nvPicPr>
        <p:blipFill rotWithShape="1">
          <a:blip r:embed="rId2">
            <a:extLst>
              <a:ext uri="{28A0092B-C50C-407E-A947-70E740481C1C}">
                <a14:useLocalDpi xmlns:a14="http://schemas.microsoft.com/office/drawing/2010/main" val="0"/>
              </a:ext>
            </a:extLst>
          </a:blip>
          <a:srcRect l="1" r="1024" b="33792"/>
          <a:stretch/>
        </p:blipFill>
        <p:spPr bwMode="auto">
          <a:xfrm>
            <a:off x="2115004" y="1997137"/>
            <a:ext cx="6833053" cy="448530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301408" y="2345635"/>
            <a:ext cx="1119809" cy="4284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sp>
        <p:nvSpPr>
          <p:cNvPr id="4" name="TextBox 3"/>
          <p:cNvSpPr txBox="1"/>
          <p:nvPr/>
        </p:nvSpPr>
        <p:spPr>
          <a:xfrm>
            <a:off x="6301408" y="2405964"/>
            <a:ext cx="1166191" cy="307777"/>
          </a:xfrm>
          <a:prstGeom prst="rect">
            <a:avLst/>
          </a:prstGeom>
          <a:noFill/>
        </p:spPr>
        <p:txBody>
          <a:bodyPr wrap="square" rtlCol="0">
            <a:spAutoFit/>
          </a:bodyPr>
          <a:lstStyle/>
          <a:p>
            <a:r>
              <a:rPr lang="en-US" sz="1400" dirty="0" smtClean="0"/>
              <a:t>Result Page</a:t>
            </a:r>
            <a:endParaRPr lang="en-US" sz="1400" dirty="0"/>
          </a:p>
        </p:txBody>
      </p:sp>
    </p:spTree>
    <p:extLst>
      <p:ext uri="{BB962C8B-B14F-4D97-AF65-F5344CB8AC3E}">
        <p14:creationId xmlns:p14="http://schemas.microsoft.com/office/powerpoint/2010/main" val="38794117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222069" y="0"/>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Rectangle 2"/>
          <p:cNvSpPr/>
          <p:nvPr/>
        </p:nvSpPr>
        <p:spPr>
          <a:xfrm rot="16200000">
            <a:off x="5873931" y="1994264"/>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rot="16200000">
            <a:off x="-3865406" y="1502688"/>
            <a:ext cx="8654142" cy="923330"/>
          </a:xfrm>
          <a:prstGeom prst="rect">
            <a:avLst/>
          </a:prstGeom>
          <a:noFill/>
        </p:spPr>
        <p:txBody>
          <a:bodyPr wrap="square" rtlCol="0">
            <a:spAutoFit/>
          </a:bodyPr>
          <a:lstStyle/>
          <a:p>
            <a:r>
              <a:rPr lang="en-US" sz="5400" dirty="0" smtClean="0">
                <a:solidFill>
                  <a:srgbClr val="D83801"/>
                </a:solidFill>
                <a:latin typeface="Arial" panose="020B0604020202020204" pitchFamily="34" charset="0"/>
                <a:cs typeface="Arial" panose="020B0604020202020204" pitchFamily="34" charset="0"/>
              </a:rPr>
              <a:t>Dynamic </a:t>
            </a:r>
            <a:r>
              <a:rPr lang="en-US" sz="5400" dirty="0">
                <a:solidFill>
                  <a:srgbClr val="D83801"/>
                </a:solidFill>
                <a:latin typeface="Arial" panose="020B0604020202020204" pitchFamily="34" charset="0"/>
                <a:cs typeface="Arial" panose="020B0604020202020204" pitchFamily="34" charset="0"/>
              </a:rPr>
              <a:t>Model</a:t>
            </a:r>
          </a:p>
        </p:txBody>
      </p:sp>
      <p:sp>
        <p:nvSpPr>
          <p:cNvPr id="6" name="TextBox 5"/>
          <p:cNvSpPr txBox="1"/>
          <p:nvPr/>
        </p:nvSpPr>
        <p:spPr>
          <a:xfrm>
            <a:off x="1044767" y="948690"/>
            <a:ext cx="9029700" cy="1384995"/>
          </a:xfrm>
          <a:prstGeom prst="rect">
            <a:avLst/>
          </a:prstGeom>
          <a:noFill/>
          <a:ln>
            <a:noFill/>
          </a:ln>
        </p:spPr>
        <p:txBody>
          <a:bodyPr wrap="square" rtlCol="0">
            <a:spAutoFit/>
          </a:bodyPr>
          <a:lstStyle/>
          <a:p>
            <a:r>
              <a:rPr lang="en-US" sz="2400" dirty="0">
                <a:latin typeface="Arial" panose="020B0604020202020204" pitchFamily="34" charset="0"/>
                <a:cs typeface="Arial" panose="020B0604020202020204" pitchFamily="34" charset="0"/>
              </a:rPr>
              <a:t>Passenger Sequence </a:t>
            </a:r>
            <a:r>
              <a:rPr lang="en-US" sz="2400" dirty="0" smtClean="0">
                <a:latin typeface="Arial" panose="020B0604020202020204" pitchFamily="34" charset="0"/>
                <a:cs typeface="Arial" panose="020B0604020202020204" pitchFamily="34" charset="0"/>
              </a:rPr>
              <a:t>Diagram (Passenger </a:t>
            </a:r>
            <a:r>
              <a:rPr lang="mr-IN" sz="2400" dirty="0" smtClean="0">
                <a:latin typeface="Arial" panose="020B0604020202020204" pitchFamily="34" charset="0"/>
                <a:cs typeface="Arial" panose="020B0604020202020204" pitchFamily="34" charset="0"/>
              </a:rPr>
              <a:t>–</a:t>
            </a:r>
            <a:r>
              <a:rPr lang="en-US" sz="2400" dirty="0" smtClean="0">
                <a:latin typeface="Arial" panose="020B0604020202020204" pitchFamily="34" charset="0"/>
                <a:cs typeface="Arial" panose="020B0604020202020204" pitchFamily="34" charset="0"/>
              </a:rPr>
              <a:t> Han Solo)</a:t>
            </a:r>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Searching flight</a:t>
            </a:r>
            <a:endParaRPr lang="en-US" sz="3200" dirty="0">
              <a:latin typeface="Arial" panose="020B0604020202020204" pitchFamily="34" charset="0"/>
              <a:cs typeface="Arial" panose="020B0604020202020204" pitchFamily="34" charset="0"/>
            </a:endParaRPr>
          </a:p>
          <a:p>
            <a:r>
              <a:rPr lang="en-US" dirty="0"/>
              <a:t/>
            </a:r>
            <a:br>
              <a:rPr lang="en-US" dirty="0"/>
            </a:br>
            <a:endParaRPr lang="en-US" dirty="0"/>
          </a:p>
        </p:txBody>
      </p:sp>
      <p:pic>
        <p:nvPicPr>
          <p:cNvPr id="1026" name="Picture 2" descr="https://lh4.googleusercontent.com/wwIyJMgJrYUWDAI-3Vmh7qJor5TTKpSyTVmV6JR0Z-v-8T9Wt1NlzV-3Sfhk0hy9vC51JtWdPZ6Oow9DSUWcHKigUkcKISL7z5hpVUhFzD9a6PEgLn0waBoVYmby8UU0HtPNL0GcC0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139" y="1964353"/>
            <a:ext cx="10087999" cy="4060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590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Rectangle 2"/>
          <p:cNvSpPr/>
          <p:nvPr/>
        </p:nvSpPr>
        <p:spPr>
          <a:xfrm rot="16200000">
            <a:off x="5873931" y="1994264"/>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rot="16200000">
            <a:off x="-3943460" y="1539673"/>
            <a:ext cx="8654142" cy="923330"/>
          </a:xfrm>
          <a:prstGeom prst="rect">
            <a:avLst/>
          </a:prstGeom>
          <a:noFill/>
        </p:spPr>
        <p:txBody>
          <a:bodyPr wrap="square" rtlCol="0">
            <a:spAutoFit/>
          </a:bodyPr>
          <a:lstStyle/>
          <a:p>
            <a:r>
              <a:rPr lang="en-US" sz="5400" dirty="0" smtClean="0">
                <a:solidFill>
                  <a:srgbClr val="D83801"/>
                </a:solidFill>
                <a:latin typeface="Arial" panose="020B0604020202020204" pitchFamily="34" charset="0"/>
                <a:cs typeface="Arial" panose="020B0604020202020204" pitchFamily="34" charset="0"/>
              </a:rPr>
              <a:t>Dynamic </a:t>
            </a:r>
            <a:r>
              <a:rPr lang="en-US" sz="5400" dirty="0">
                <a:solidFill>
                  <a:srgbClr val="D83801"/>
                </a:solidFill>
                <a:latin typeface="Arial" panose="020B0604020202020204" pitchFamily="34" charset="0"/>
                <a:cs typeface="Arial" panose="020B0604020202020204" pitchFamily="34" charset="0"/>
              </a:rPr>
              <a:t>Model</a:t>
            </a:r>
          </a:p>
        </p:txBody>
      </p:sp>
      <p:sp>
        <p:nvSpPr>
          <p:cNvPr id="6" name="TextBox 5"/>
          <p:cNvSpPr txBox="1"/>
          <p:nvPr/>
        </p:nvSpPr>
        <p:spPr>
          <a:xfrm>
            <a:off x="1240972" y="948690"/>
            <a:ext cx="9029700" cy="830997"/>
          </a:xfrm>
          <a:prstGeom prst="rect">
            <a:avLst/>
          </a:prstGeom>
          <a:noFill/>
          <a:ln>
            <a:noFill/>
          </a:ln>
        </p:spPr>
        <p:txBody>
          <a:bodyPr wrap="square" rtlCol="0">
            <a:spAutoFit/>
          </a:bodyPr>
          <a:lstStyle/>
          <a:p>
            <a:r>
              <a:rPr lang="en-US" sz="2400" dirty="0" smtClean="0">
                <a:latin typeface="Arial" panose="020B0604020202020204" pitchFamily="34" charset="0"/>
                <a:cs typeface="Arial" panose="020B0604020202020204" pitchFamily="34" charset="0"/>
              </a:rPr>
              <a:t>Guest </a:t>
            </a:r>
            <a:r>
              <a:rPr lang="en-US" sz="2400" dirty="0">
                <a:latin typeface="Arial" panose="020B0604020202020204" pitchFamily="34" charset="0"/>
                <a:cs typeface="Arial" panose="020B0604020202020204" pitchFamily="34" charset="0"/>
              </a:rPr>
              <a:t>Sequence </a:t>
            </a:r>
            <a:r>
              <a:rPr lang="en-US" sz="2400" dirty="0" smtClean="0">
                <a:latin typeface="Arial" panose="020B0604020202020204" pitchFamily="34" charset="0"/>
                <a:cs typeface="Arial" panose="020B0604020202020204" pitchFamily="34" charset="0"/>
              </a:rPr>
              <a:t>Diagram (Guest -  Rey)</a:t>
            </a:r>
            <a:endParaRPr lang="en-US" sz="32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Searching flight without logging into the portal</a:t>
            </a:r>
            <a:endParaRPr lang="en-US" sz="2400" dirty="0">
              <a:latin typeface="Arial" panose="020B0604020202020204" pitchFamily="34" charset="0"/>
              <a:cs typeface="Arial" panose="020B0604020202020204" pitchFamily="34" charset="0"/>
            </a:endParaRPr>
          </a:p>
        </p:txBody>
      </p:sp>
      <p:pic>
        <p:nvPicPr>
          <p:cNvPr id="2052" name="Picture 4" descr="https://lh3.googleusercontent.com/L3XJ0o_XNQb8k4W4G_h8XK9E6t0j2sNal8VQq4ZvUYmMfalMyR7F-IjDfCc2eiakYil174D34cUEcWjALliqsNT_iAKQ5p0RQeYK4WFVykhM9qu_M9HkG5on6yed4kBiN7yDu5GW0Q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3871" y="2284240"/>
            <a:ext cx="9029699" cy="4573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4733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Rectangle 2"/>
          <p:cNvSpPr/>
          <p:nvPr/>
        </p:nvSpPr>
        <p:spPr>
          <a:xfrm rot="16200000">
            <a:off x="5873931" y="1994264"/>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rot="16200000">
            <a:off x="-3925645" y="1599545"/>
            <a:ext cx="8654142" cy="923330"/>
          </a:xfrm>
          <a:prstGeom prst="rect">
            <a:avLst/>
          </a:prstGeom>
          <a:noFill/>
        </p:spPr>
        <p:txBody>
          <a:bodyPr wrap="square" rtlCol="0">
            <a:spAutoFit/>
          </a:bodyPr>
          <a:lstStyle/>
          <a:p>
            <a:r>
              <a:rPr lang="en-US" sz="5400" dirty="0" smtClean="0">
                <a:solidFill>
                  <a:srgbClr val="D83801"/>
                </a:solidFill>
                <a:latin typeface="Arial" panose="020B0604020202020204" pitchFamily="34" charset="0"/>
                <a:cs typeface="Arial" panose="020B0604020202020204" pitchFamily="34" charset="0"/>
              </a:rPr>
              <a:t>Dynamic </a:t>
            </a:r>
            <a:r>
              <a:rPr lang="en-US" sz="5400" dirty="0">
                <a:solidFill>
                  <a:srgbClr val="D83801"/>
                </a:solidFill>
                <a:latin typeface="Arial" panose="020B0604020202020204" pitchFamily="34" charset="0"/>
                <a:cs typeface="Arial" panose="020B0604020202020204" pitchFamily="34" charset="0"/>
              </a:rPr>
              <a:t>Model</a:t>
            </a:r>
          </a:p>
        </p:txBody>
      </p:sp>
      <p:sp>
        <p:nvSpPr>
          <p:cNvPr id="6" name="TextBox 5"/>
          <p:cNvSpPr txBox="1"/>
          <p:nvPr/>
        </p:nvSpPr>
        <p:spPr>
          <a:xfrm>
            <a:off x="1094015" y="931532"/>
            <a:ext cx="9029700" cy="1384995"/>
          </a:xfrm>
          <a:prstGeom prst="rect">
            <a:avLst/>
          </a:prstGeom>
          <a:noFill/>
          <a:ln>
            <a:noFill/>
          </a:ln>
        </p:spPr>
        <p:txBody>
          <a:bodyPr wrap="square" rtlCol="0">
            <a:spAutoFit/>
          </a:bodyPr>
          <a:lstStyle/>
          <a:p>
            <a:r>
              <a:rPr lang="en-US" sz="2400" dirty="0" smtClean="0">
                <a:latin typeface="Arial" panose="020B0604020202020204" pitchFamily="34" charset="0"/>
                <a:cs typeface="Arial" panose="020B0604020202020204" pitchFamily="34" charset="0"/>
              </a:rPr>
              <a:t>Crew Member </a:t>
            </a:r>
            <a:r>
              <a:rPr lang="en-US" sz="2400" dirty="0">
                <a:latin typeface="Arial" panose="020B0604020202020204" pitchFamily="34" charset="0"/>
                <a:cs typeface="Arial" panose="020B0604020202020204" pitchFamily="34" charset="0"/>
              </a:rPr>
              <a:t>Sequence </a:t>
            </a:r>
            <a:r>
              <a:rPr lang="en-US" sz="2400" dirty="0" smtClean="0">
                <a:latin typeface="Arial" panose="020B0604020202020204" pitchFamily="34" charset="0"/>
                <a:cs typeface="Arial" panose="020B0604020202020204" pitchFamily="34" charset="0"/>
              </a:rPr>
              <a:t>Diagram (Crew - </a:t>
            </a:r>
            <a:r>
              <a:rPr lang="en-US" sz="2400" b="1" dirty="0"/>
              <a:t>Poe</a:t>
            </a:r>
            <a:r>
              <a:rPr lang="en-US" sz="2400" dirty="0"/>
              <a:t> </a:t>
            </a:r>
            <a:r>
              <a:rPr lang="en-US" sz="2400" dirty="0" err="1" smtClean="0"/>
              <a:t>Dameron</a:t>
            </a:r>
            <a:r>
              <a:rPr lang="en-US" sz="2400" dirty="0" smtClean="0"/>
              <a:t>(Pilot)</a:t>
            </a:r>
            <a:r>
              <a:rPr lang="en-US" sz="2400" dirty="0" smtClean="0">
                <a:latin typeface="Arial" panose="020B0604020202020204" pitchFamily="34" charset="0"/>
                <a:cs typeface="Arial" panose="020B0604020202020204" pitchFamily="34" charset="0"/>
              </a:rPr>
              <a:t> )</a:t>
            </a:r>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Looking at assignment and working hrs.</a:t>
            </a:r>
            <a:endParaRPr lang="en-US" sz="3200" dirty="0">
              <a:latin typeface="Arial" panose="020B0604020202020204" pitchFamily="34" charset="0"/>
              <a:cs typeface="Arial" panose="020B0604020202020204" pitchFamily="34" charset="0"/>
            </a:endParaRPr>
          </a:p>
          <a:p>
            <a:r>
              <a:rPr lang="en-US" dirty="0"/>
              <a:t/>
            </a:r>
            <a:br>
              <a:rPr lang="en-US" dirty="0"/>
            </a:br>
            <a:endParaRPr lang="en-US" dirty="0"/>
          </a:p>
        </p:txBody>
      </p:sp>
      <p:sp>
        <p:nvSpPr>
          <p:cNvPr id="4" name="Rectangle 3"/>
          <p:cNvSpPr/>
          <p:nvPr/>
        </p:nvSpPr>
        <p:spPr>
          <a:xfrm>
            <a:off x="1387927" y="2184401"/>
            <a:ext cx="7248073" cy="4673600"/>
          </a:xfrm>
          <a:prstGeom prst="rect">
            <a:avLst/>
          </a:prstGeom>
          <a:blipFill dpi="0" rotWithShape="1">
            <a:blip r:embed="rId2"/>
            <a:srcRect/>
            <a:stretch>
              <a:fillRect/>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72174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83801"/>
        </a:solidFill>
        <a:effectLst/>
      </p:bgPr>
    </p:bg>
    <p:spTree>
      <p:nvGrpSpPr>
        <p:cNvPr id="1" name=""/>
        <p:cNvGrpSpPr/>
        <p:nvPr/>
      </p:nvGrpSpPr>
      <p:grpSpPr>
        <a:xfrm>
          <a:off x="0" y="0"/>
          <a:ext cx="0" cy="0"/>
          <a:chOff x="0" y="0"/>
          <a:chExt cx="0" cy="0"/>
        </a:xfrm>
      </p:grpSpPr>
      <p:sp>
        <p:nvSpPr>
          <p:cNvPr id="2" name="Rectangle 1"/>
          <p:cNvSpPr/>
          <p:nvPr/>
        </p:nvSpPr>
        <p:spPr>
          <a:xfrm>
            <a:off x="350659" y="517463"/>
            <a:ext cx="4335641" cy="923330"/>
          </a:xfrm>
          <a:prstGeom prst="rect">
            <a:avLst/>
          </a:prstGeom>
        </p:spPr>
        <p:txBody>
          <a:bodyPr wrap="square">
            <a:spAutoFit/>
          </a:bodyPr>
          <a:lstStyle/>
          <a:p>
            <a:r>
              <a:rPr lang="en-US" sz="5400" dirty="0">
                <a:solidFill>
                  <a:schemeClr val="bg1"/>
                </a:solidFill>
                <a:latin typeface="Arial" panose="020B0604020202020204" pitchFamily="34" charset="0"/>
                <a:cs typeface="Arial" panose="020B0604020202020204" pitchFamily="34" charset="0"/>
              </a:rPr>
              <a:t>Overview</a:t>
            </a:r>
          </a:p>
        </p:txBody>
      </p:sp>
      <p:sp>
        <p:nvSpPr>
          <p:cNvPr id="3" name="TextBox 2"/>
          <p:cNvSpPr txBox="1"/>
          <p:nvPr/>
        </p:nvSpPr>
        <p:spPr>
          <a:xfrm>
            <a:off x="489857" y="1779814"/>
            <a:ext cx="7674429" cy="3323987"/>
          </a:xfrm>
          <a:prstGeom prst="rect">
            <a:avLst/>
          </a:prstGeom>
          <a:noFill/>
        </p:spPr>
        <p:txBody>
          <a:bodyPr wrap="square" rtlCol="0">
            <a:spAutoFit/>
          </a:bodyPr>
          <a:lstStyle/>
          <a:p>
            <a:pPr marL="342900" indent="-342900" fontAlgn="base">
              <a:buFont typeface="Arial" panose="020B0604020202020204" pitchFamily="34" charset="0"/>
              <a:buChar char="•"/>
            </a:pPr>
            <a:r>
              <a:rPr lang="en-US" sz="2400" dirty="0" smtClean="0">
                <a:solidFill>
                  <a:schemeClr val="bg2">
                    <a:lumMod val="75000"/>
                  </a:schemeClr>
                </a:solidFill>
              </a:rPr>
              <a:t>Domain </a:t>
            </a:r>
            <a:r>
              <a:rPr lang="en-US" sz="2400" dirty="0">
                <a:solidFill>
                  <a:schemeClr val="bg2">
                    <a:lumMod val="75000"/>
                  </a:schemeClr>
                </a:solidFill>
              </a:rPr>
              <a:t>Project Description</a:t>
            </a:r>
          </a:p>
          <a:p>
            <a:pPr marL="342900" indent="-342900" fontAlgn="base">
              <a:buFont typeface="Arial" panose="020B0604020202020204" pitchFamily="34" charset="0"/>
              <a:buChar char="•"/>
            </a:pPr>
            <a:r>
              <a:rPr lang="en-US" sz="2400" dirty="0">
                <a:solidFill>
                  <a:schemeClr val="bg2">
                    <a:lumMod val="75000"/>
                  </a:schemeClr>
                </a:solidFill>
              </a:rPr>
              <a:t>Use Case Model</a:t>
            </a:r>
          </a:p>
          <a:p>
            <a:pPr marL="800100" lvl="1" indent="-342900" fontAlgn="base">
              <a:buFont typeface="Arial" panose="020B0604020202020204" pitchFamily="34" charset="0"/>
              <a:buChar char="•"/>
            </a:pPr>
            <a:r>
              <a:rPr lang="en-US" sz="2400" dirty="0">
                <a:solidFill>
                  <a:schemeClr val="bg2">
                    <a:lumMod val="75000"/>
                  </a:schemeClr>
                </a:solidFill>
              </a:rPr>
              <a:t>Use Case Diagram</a:t>
            </a:r>
          </a:p>
          <a:p>
            <a:pPr marL="800100" lvl="1" indent="-342900" fontAlgn="base">
              <a:buFont typeface="Arial" panose="020B0604020202020204" pitchFamily="34" charset="0"/>
              <a:buChar char="•"/>
            </a:pPr>
            <a:r>
              <a:rPr lang="en-US" sz="2400" dirty="0">
                <a:solidFill>
                  <a:schemeClr val="bg2">
                    <a:lumMod val="75000"/>
                  </a:schemeClr>
                </a:solidFill>
              </a:rPr>
              <a:t>Use Cases</a:t>
            </a:r>
          </a:p>
          <a:p>
            <a:pPr marL="342900" indent="-342900" fontAlgn="base">
              <a:buFont typeface="Arial" panose="020B0604020202020204" pitchFamily="34" charset="0"/>
              <a:buChar char="•"/>
            </a:pPr>
            <a:r>
              <a:rPr lang="en-US" sz="2400" dirty="0" smtClean="0">
                <a:solidFill>
                  <a:schemeClr val="bg2">
                    <a:lumMod val="75000"/>
                  </a:schemeClr>
                </a:solidFill>
              </a:rPr>
              <a:t>Model</a:t>
            </a:r>
            <a:endParaRPr lang="en-US" sz="2400" dirty="0">
              <a:solidFill>
                <a:schemeClr val="bg2">
                  <a:lumMod val="75000"/>
                </a:schemeClr>
              </a:solidFill>
            </a:endParaRPr>
          </a:p>
          <a:p>
            <a:pPr marL="800100" lvl="1" indent="-342900" fontAlgn="base">
              <a:buFont typeface="Arial" panose="020B0604020202020204" pitchFamily="34" charset="0"/>
              <a:buChar char="•"/>
            </a:pPr>
            <a:r>
              <a:rPr lang="en-US" sz="2400" dirty="0">
                <a:solidFill>
                  <a:schemeClr val="bg2">
                    <a:lumMod val="75000"/>
                  </a:schemeClr>
                </a:solidFill>
              </a:rPr>
              <a:t>Class Diagram</a:t>
            </a:r>
          </a:p>
          <a:p>
            <a:pPr marL="800100" lvl="1" indent="-342900" fontAlgn="base">
              <a:buFont typeface="Arial" panose="020B0604020202020204" pitchFamily="34" charset="0"/>
              <a:buChar char="•"/>
            </a:pPr>
            <a:r>
              <a:rPr lang="en-US" sz="2400" dirty="0">
                <a:solidFill>
                  <a:schemeClr val="bg2">
                    <a:lumMod val="75000"/>
                  </a:schemeClr>
                </a:solidFill>
              </a:rPr>
              <a:t>Sequence Diagrams</a:t>
            </a:r>
          </a:p>
          <a:p>
            <a:pPr marL="342900" indent="-342900" fontAlgn="base">
              <a:buFont typeface="Arial" panose="020B0604020202020204" pitchFamily="34" charset="0"/>
              <a:buChar char="•"/>
            </a:pPr>
            <a:r>
              <a:rPr lang="en-US" sz="2400" dirty="0">
                <a:solidFill>
                  <a:schemeClr val="bg1"/>
                </a:solidFill>
              </a:rPr>
              <a:t>Reflection</a:t>
            </a:r>
          </a:p>
          <a:p>
            <a:endParaRPr lang="en-US" dirty="0"/>
          </a:p>
        </p:txBody>
      </p:sp>
    </p:spTree>
    <p:extLst>
      <p:ext uri="{BB962C8B-B14F-4D97-AF65-F5344CB8AC3E}">
        <p14:creationId xmlns:p14="http://schemas.microsoft.com/office/powerpoint/2010/main" val="6826318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Rectangle 2"/>
          <p:cNvSpPr/>
          <p:nvPr/>
        </p:nvSpPr>
        <p:spPr>
          <a:xfrm rot="16200000">
            <a:off x="5873931" y="1994264"/>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a:off x="653143" y="1091182"/>
            <a:ext cx="8654142" cy="923330"/>
          </a:xfrm>
          <a:prstGeom prst="rect">
            <a:avLst/>
          </a:prstGeom>
          <a:noFill/>
        </p:spPr>
        <p:txBody>
          <a:bodyPr wrap="square" rtlCol="0">
            <a:spAutoFit/>
          </a:bodyPr>
          <a:lstStyle/>
          <a:p>
            <a:r>
              <a:rPr lang="en-US" sz="5400" dirty="0" smtClean="0">
                <a:solidFill>
                  <a:srgbClr val="D83801"/>
                </a:solidFill>
                <a:latin typeface="Arial" panose="020B0604020202020204" pitchFamily="34" charset="0"/>
                <a:cs typeface="Arial" panose="020B0604020202020204" pitchFamily="34" charset="0"/>
              </a:rPr>
              <a:t>Reflection</a:t>
            </a:r>
          </a:p>
        </p:txBody>
      </p:sp>
      <p:sp>
        <p:nvSpPr>
          <p:cNvPr id="6" name="TextBox 5"/>
          <p:cNvSpPr txBox="1"/>
          <p:nvPr/>
        </p:nvSpPr>
        <p:spPr>
          <a:xfrm>
            <a:off x="653143" y="2397540"/>
            <a:ext cx="9029700" cy="2862322"/>
          </a:xfrm>
          <a:prstGeom prst="rect">
            <a:avLst/>
          </a:prstGeom>
          <a:noFill/>
          <a:ln>
            <a:noFill/>
          </a:ln>
        </p:spPr>
        <p:txBody>
          <a:bodyPr wrap="square" rtlCol="0">
            <a:spAutoFit/>
          </a:bodyPr>
          <a:lstStyle/>
          <a:p>
            <a:pPr marL="342900" indent="-3429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What went well</a:t>
            </a:r>
          </a:p>
          <a:p>
            <a:pPr marL="800100" lvl="1" indent="-3429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Having a good vision of models helped clarify the scope of the project even more.</a:t>
            </a:r>
          </a:p>
          <a:p>
            <a:pPr marL="800100" lvl="1" indent="-3429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Beginning to think about how to test each of the sections to</a:t>
            </a:r>
          </a:p>
          <a:p>
            <a:pPr lvl="1"/>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determine what works and what does not. Is it a bug or a 	feature?</a:t>
            </a:r>
          </a:p>
          <a:p>
            <a:r>
              <a:rPr lang="en-US" dirty="0"/>
              <a:t/>
            </a:r>
            <a:br>
              <a:rPr lang="en-US" dirty="0"/>
            </a:br>
            <a:endParaRPr lang="en-US" dirty="0"/>
          </a:p>
        </p:txBody>
      </p:sp>
    </p:spTree>
    <p:extLst>
      <p:ext uri="{BB962C8B-B14F-4D97-AF65-F5344CB8AC3E}">
        <p14:creationId xmlns:p14="http://schemas.microsoft.com/office/powerpoint/2010/main" val="39028873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Rectangle 2"/>
          <p:cNvSpPr/>
          <p:nvPr/>
        </p:nvSpPr>
        <p:spPr>
          <a:xfrm rot="16200000">
            <a:off x="5873931" y="1994264"/>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a:off x="653143" y="1091182"/>
            <a:ext cx="8654142" cy="923330"/>
          </a:xfrm>
          <a:prstGeom prst="rect">
            <a:avLst/>
          </a:prstGeom>
          <a:noFill/>
        </p:spPr>
        <p:txBody>
          <a:bodyPr wrap="square" rtlCol="0">
            <a:spAutoFit/>
          </a:bodyPr>
          <a:lstStyle/>
          <a:p>
            <a:r>
              <a:rPr lang="en-US" sz="5400" dirty="0" smtClean="0">
                <a:solidFill>
                  <a:srgbClr val="D83801"/>
                </a:solidFill>
                <a:latin typeface="Arial" panose="020B0604020202020204" pitchFamily="34" charset="0"/>
                <a:cs typeface="Arial" panose="020B0604020202020204" pitchFamily="34" charset="0"/>
              </a:rPr>
              <a:t>Reflection</a:t>
            </a:r>
          </a:p>
        </p:txBody>
      </p:sp>
      <p:sp>
        <p:nvSpPr>
          <p:cNvPr id="6" name="TextBox 5"/>
          <p:cNvSpPr txBox="1"/>
          <p:nvPr/>
        </p:nvSpPr>
        <p:spPr>
          <a:xfrm>
            <a:off x="653143" y="2397540"/>
            <a:ext cx="9029700" cy="3970318"/>
          </a:xfrm>
          <a:prstGeom prst="rect">
            <a:avLst/>
          </a:prstGeom>
          <a:noFill/>
          <a:ln>
            <a:noFill/>
          </a:ln>
        </p:spPr>
        <p:txBody>
          <a:bodyPr wrap="square" rtlCol="0">
            <a:spAutoFit/>
          </a:bodyPr>
          <a:lstStyle/>
          <a:p>
            <a:pPr marL="342900" indent="-3429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Some challenges</a:t>
            </a:r>
          </a:p>
          <a:p>
            <a:pPr marL="800100" lvl="1" indent="-3429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Identifying the relationships between the user case was challenging.</a:t>
            </a:r>
          </a:p>
          <a:p>
            <a:pPr lvl="1"/>
            <a:endParaRPr lang="en-US" sz="24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Something to improve</a:t>
            </a:r>
          </a:p>
          <a:p>
            <a:pPr marL="800100" lvl="1" indent="-3429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We haven't yet included the relationship between the user case using include and extend. We are not sure if our system requires it. That is something we can think of in coming future.</a:t>
            </a:r>
            <a:endParaRPr lang="en-US" sz="2400" dirty="0">
              <a:latin typeface="Arial" panose="020B0604020202020204" pitchFamily="34" charset="0"/>
              <a:cs typeface="Arial" panose="020B0604020202020204" pitchFamily="34" charset="0"/>
            </a:endParaRPr>
          </a:p>
          <a:p>
            <a:r>
              <a:rPr lang="en-US" dirty="0"/>
              <a:t/>
            </a:r>
            <a:br>
              <a:rPr lang="en-US" dirty="0"/>
            </a:br>
            <a:endParaRPr lang="en-US" dirty="0"/>
          </a:p>
        </p:txBody>
      </p:sp>
    </p:spTree>
    <p:extLst>
      <p:ext uri="{BB962C8B-B14F-4D97-AF65-F5344CB8AC3E}">
        <p14:creationId xmlns:p14="http://schemas.microsoft.com/office/powerpoint/2010/main" val="41601795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83801"/>
        </a:solidFill>
        <a:effectLst/>
      </p:bgPr>
    </p:bg>
    <p:spTree>
      <p:nvGrpSpPr>
        <p:cNvPr id="1" name=""/>
        <p:cNvGrpSpPr/>
        <p:nvPr/>
      </p:nvGrpSpPr>
      <p:grpSpPr>
        <a:xfrm>
          <a:off x="0" y="0"/>
          <a:ext cx="0" cy="0"/>
          <a:chOff x="0" y="0"/>
          <a:chExt cx="0" cy="0"/>
        </a:xfrm>
      </p:grpSpPr>
      <p:sp>
        <p:nvSpPr>
          <p:cNvPr id="2" name="Rectangle 1"/>
          <p:cNvSpPr/>
          <p:nvPr/>
        </p:nvSpPr>
        <p:spPr>
          <a:xfrm>
            <a:off x="350659" y="517463"/>
            <a:ext cx="4335641" cy="923330"/>
          </a:xfrm>
          <a:prstGeom prst="rect">
            <a:avLst/>
          </a:prstGeom>
        </p:spPr>
        <p:txBody>
          <a:bodyPr wrap="square">
            <a:spAutoFit/>
          </a:bodyPr>
          <a:lstStyle/>
          <a:p>
            <a:r>
              <a:rPr lang="en-US" sz="5400" dirty="0">
                <a:solidFill>
                  <a:schemeClr val="bg1"/>
                </a:solidFill>
                <a:latin typeface="Arial" panose="020B0604020202020204" pitchFamily="34" charset="0"/>
                <a:cs typeface="Arial" panose="020B0604020202020204" pitchFamily="34" charset="0"/>
              </a:rPr>
              <a:t>Overview</a:t>
            </a:r>
          </a:p>
        </p:txBody>
      </p:sp>
      <p:sp>
        <p:nvSpPr>
          <p:cNvPr id="3" name="TextBox 2"/>
          <p:cNvSpPr txBox="1"/>
          <p:nvPr/>
        </p:nvSpPr>
        <p:spPr>
          <a:xfrm>
            <a:off x="489857" y="1779814"/>
            <a:ext cx="7674429" cy="3323987"/>
          </a:xfrm>
          <a:prstGeom prst="rect">
            <a:avLst/>
          </a:prstGeom>
          <a:noFill/>
        </p:spPr>
        <p:txBody>
          <a:bodyPr wrap="square" rtlCol="0">
            <a:spAutoFit/>
          </a:bodyPr>
          <a:lstStyle/>
          <a:p>
            <a:pPr marL="342900" indent="-342900" fontAlgn="base">
              <a:buFont typeface="Arial" panose="020B0604020202020204" pitchFamily="34" charset="0"/>
              <a:buChar char="•"/>
            </a:pPr>
            <a:r>
              <a:rPr lang="en-US" sz="2400" dirty="0">
                <a:solidFill>
                  <a:schemeClr val="bg2">
                    <a:lumMod val="75000"/>
                  </a:schemeClr>
                </a:solidFill>
              </a:rPr>
              <a:t>Project Description</a:t>
            </a:r>
          </a:p>
          <a:p>
            <a:pPr marL="342900" indent="-342900" fontAlgn="base">
              <a:buFont typeface="Arial" panose="020B0604020202020204" pitchFamily="34" charset="0"/>
              <a:buChar char="•"/>
            </a:pPr>
            <a:r>
              <a:rPr lang="en-US" sz="2400" dirty="0">
                <a:solidFill>
                  <a:schemeClr val="bg2">
                    <a:lumMod val="75000"/>
                  </a:schemeClr>
                </a:solidFill>
              </a:rPr>
              <a:t>Use Case Model</a:t>
            </a:r>
          </a:p>
          <a:p>
            <a:pPr marL="800100" lvl="1" indent="-342900" fontAlgn="base">
              <a:buFont typeface="Arial" panose="020B0604020202020204" pitchFamily="34" charset="0"/>
              <a:buChar char="•"/>
            </a:pPr>
            <a:r>
              <a:rPr lang="en-US" sz="2400" dirty="0">
                <a:solidFill>
                  <a:schemeClr val="bg2">
                    <a:lumMod val="75000"/>
                  </a:schemeClr>
                </a:solidFill>
              </a:rPr>
              <a:t>Use Case Diagram</a:t>
            </a:r>
          </a:p>
          <a:p>
            <a:pPr marL="800100" lvl="1" indent="-342900" fontAlgn="base">
              <a:buFont typeface="Arial" panose="020B0604020202020204" pitchFamily="34" charset="0"/>
              <a:buChar char="•"/>
            </a:pPr>
            <a:r>
              <a:rPr lang="en-US" sz="2400" dirty="0">
                <a:solidFill>
                  <a:schemeClr val="bg2">
                    <a:lumMod val="75000"/>
                  </a:schemeClr>
                </a:solidFill>
              </a:rPr>
              <a:t>Use Cases</a:t>
            </a:r>
          </a:p>
          <a:p>
            <a:pPr marL="342900" indent="-342900" fontAlgn="base">
              <a:buFont typeface="Arial" panose="020B0604020202020204" pitchFamily="34" charset="0"/>
              <a:buChar char="•"/>
            </a:pPr>
            <a:r>
              <a:rPr lang="en-US" sz="2400" dirty="0">
                <a:solidFill>
                  <a:schemeClr val="bg2">
                    <a:lumMod val="75000"/>
                  </a:schemeClr>
                </a:solidFill>
              </a:rPr>
              <a:t>Domain Model</a:t>
            </a:r>
          </a:p>
          <a:p>
            <a:pPr marL="800100" lvl="1" indent="-342900" fontAlgn="base">
              <a:buFont typeface="Arial" panose="020B0604020202020204" pitchFamily="34" charset="0"/>
              <a:buChar char="•"/>
            </a:pPr>
            <a:r>
              <a:rPr lang="en-US" sz="2400" dirty="0">
                <a:solidFill>
                  <a:schemeClr val="bg2">
                    <a:lumMod val="75000"/>
                  </a:schemeClr>
                </a:solidFill>
              </a:rPr>
              <a:t>Class Diagram</a:t>
            </a:r>
          </a:p>
          <a:p>
            <a:pPr marL="800100" lvl="1" indent="-342900" fontAlgn="base">
              <a:buFont typeface="Arial" panose="020B0604020202020204" pitchFamily="34" charset="0"/>
              <a:buChar char="•"/>
            </a:pPr>
            <a:r>
              <a:rPr lang="en-US" sz="2400" dirty="0">
                <a:solidFill>
                  <a:schemeClr val="bg2">
                    <a:lumMod val="75000"/>
                  </a:schemeClr>
                </a:solidFill>
              </a:rPr>
              <a:t>Sequence Diagrams</a:t>
            </a:r>
          </a:p>
          <a:p>
            <a:pPr marL="342900" indent="-342900" fontAlgn="base">
              <a:buFont typeface="Arial" panose="020B0604020202020204" pitchFamily="34" charset="0"/>
              <a:buChar char="•"/>
            </a:pPr>
            <a:r>
              <a:rPr lang="en-US" sz="2400" dirty="0">
                <a:solidFill>
                  <a:schemeClr val="bg2">
                    <a:lumMod val="75000"/>
                  </a:schemeClr>
                </a:solidFill>
              </a:rPr>
              <a:t>Reflection</a:t>
            </a:r>
          </a:p>
          <a:p>
            <a:endParaRPr lang="en-US" dirty="0"/>
          </a:p>
        </p:txBody>
      </p:sp>
    </p:spTree>
    <p:extLst>
      <p:ext uri="{BB962C8B-B14F-4D97-AF65-F5344CB8AC3E}">
        <p14:creationId xmlns:p14="http://schemas.microsoft.com/office/powerpoint/2010/main" val="708815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83801"/>
        </a:solidFill>
        <a:effectLst/>
      </p:bgPr>
    </p:bg>
    <p:spTree>
      <p:nvGrpSpPr>
        <p:cNvPr id="1" name=""/>
        <p:cNvGrpSpPr/>
        <p:nvPr/>
      </p:nvGrpSpPr>
      <p:grpSpPr>
        <a:xfrm>
          <a:off x="0" y="0"/>
          <a:ext cx="0" cy="0"/>
          <a:chOff x="0" y="0"/>
          <a:chExt cx="0" cy="0"/>
        </a:xfrm>
      </p:grpSpPr>
      <p:sp>
        <p:nvSpPr>
          <p:cNvPr id="2" name="Rectangle 1"/>
          <p:cNvSpPr/>
          <p:nvPr/>
        </p:nvSpPr>
        <p:spPr>
          <a:xfrm>
            <a:off x="350659" y="517463"/>
            <a:ext cx="4335641" cy="923330"/>
          </a:xfrm>
          <a:prstGeom prst="rect">
            <a:avLst/>
          </a:prstGeom>
        </p:spPr>
        <p:txBody>
          <a:bodyPr wrap="square">
            <a:spAutoFit/>
          </a:bodyPr>
          <a:lstStyle/>
          <a:p>
            <a:r>
              <a:rPr lang="en-US" sz="5400" dirty="0">
                <a:solidFill>
                  <a:schemeClr val="bg1"/>
                </a:solidFill>
                <a:latin typeface="Arial" panose="020B0604020202020204" pitchFamily="34" charset="0"/>
                <a:cs typeface="Arial" panose="020B0604020202020204" pitchFamily="34" charset="0"/>
              </a:rPr>
              <a:t>Overview</a:t>
            </a:r>
          </a:p>
        </p:txBody>
      </p:sp>
      <p:sp>
        <p:nvSpPr>
          <p:cNvPr id="3" name="TextBox 2"/>
          <p:cNvSpPr txBox="1"/>
          <p:nvPr/>
        </p:nvSpPr>
        <p:spPr>
          <a:xfrm>
            <a:off x="489857" y="1779814"/>
            <a:ext cx="7674429" cy="3323987"/>
          </a:xfrm>
          <a:prstGeom prst="rect">
            <a:avLst/>
          </a:prstGeom>
          <a:noFill/>
        </p:spPr>
        <p:txBody>
          <a:bodyPr wrap="square" rtlCol="0">
            <a:spAutoFit/>
          </a:bodyPr>
          <a:lstStyle/>
          <a:p>
            <a:pPr marL="342900" indent="-342900" fontAlgn="base">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Project Description</a:t>
            </a:r>
          </a:p>
          <a:p>
            <a:pPr marL="342900" indent="-342900" fontAlgn="base">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Use Case Model</a:t>
            </a:r>
          </a:p>
          <a:p>
            <a:pPr marL="800100" lvl="1" indent="-342900" fontAlgn="base">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Use Case Diagram</a:t>
            </a:r>
          </a:p>
          <a:p>
            <a:pPr marL="800100" lvl="1" indent="-342900" fontAlgn="base">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Use Cases</a:t>
            </a:r>
          </a:p>
          <a:p>
            <a:pPr marL="342900" indent="-342900" fontAlgn="base">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Domain Model</a:t>
            </a:r>
          </a:p>
          <a:p>
            <a:pPr marL="800100" lvl="1" indent="-342900" fontAlgn="base">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Class Diagram</a:t>
            </a:r>
          </a:p>
          <a:p>
            <a:pPr marL="800100" lvl="1" indent="-342900" fontAlgn="base">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Sequence Diagrams</a:t>
            </a:r>
          </a:p>
          <a:p>
            <a:pPr marL="342900" indent="-342900" fontAlgn="base">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Reflection</a:t>
            </a:r>
          </a:p>
          <a:p>
            <a:endParaRPr lang="en-US" dirty="0"/>
          </a:p>
        </p:txBody>
      </p:sp>
    </p:spTree>
    <p:extLst>
      <p:ext uri="{BB962C8B-B14F-4D97-AF65-F5344CB8AC3E}">
        <p14:creationId xmlns:p14="http://schemas.microsoft.com/office/powerpoint/2010/main" val="36681059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83801"/>
        </a:solidFill>
        <a:effectLst/>
      </p:bgPr>
    </p:bg>
    <p:spTree>
      <p:nvGrpSpPr>
        <p:cNvPr id="1" name=""/>
        <p:cNvGrpSpPr/>
        <p:nvPr/>
      </p:nvGrpSpPr>
      <p:grpSpPr>
        <a:xfrm>
          <a:off x="0" y="0"/>
          <a:ext cx="0" cy="0"/>
          <a:chOff x="0" y="0"/>
          <a:chExt cx="0" cy="0"/>
        </a:xfrm>
      </p:grpSpPr>
      <p:sp>
        <p:nvSpPr>
          <p:cNvPr id="2" name="Rectangle 1"/>
          <p:cNvSpPr/>
          <p:nvPr/>
        </p:nvSpPr>
        <p:spPr>
          <a:xfrm>
            <a:off x="350659" y="517463"/>
            <a:ext cx="4335641" cy="923330"/>
          </a:xfrm>
          <a:prstGeom prst="rect">
            <a:avLst/>
          </a:prstGeom>
        </p:spPr>
        <p:txBody>
          <a:bodyPr wrap="square">
            <a:spAutoFit/>
          </a:bodyPr>
          <a:lstStyle/>
          <a:p>
            <a:r>
              <a:rPr lang="en-US" sz="5400" dirty="0">
                <a:solidFill>
                  <a:schemeClr val="bg1"/>
                </a:solidFill>
                <a:latin typeface="Arial" panose="020B0604020202020204" pitchFamily="34" charset="0"/>
                <a:cs typeface="Arial" panose="020B0604020202020204" pitchFamily="34" charset="0"/>
              </a:rPr>
              <a:t>Overview</a:t>
            </a:r>
          </a:p>
        </p:txBody>
      </p:sp>
      <p:sp>
        <p:nvSpPr>
          <p:cNvPr id="3" name="TextBox 2"/>
          <p:cNvSpPr txBox="1"/>
          <p:nvPr/>
        </p:nvSpPr>
        <p:spPr>
          <a:xfrm>
            <a:off x="489857" y="1779814"/>
            <a:ext cx="7674429" cy="3323987"/>
          </a:xfrm>
          <a:prstGeom prst="rect">
            <a:avLst/>
          </a:prstGeom>
          <a:noFill/>
        </p:spPr>
        <p:txBody>
          <a:bodyPr wrap="square" rtlCol="0">
            <a:spAutoFit/>
          </a:bodyPr>
          <a:lstStyle/>
          <a:p>
            <a:pPr marL="342900" indent="-342900" fontAlgn="base">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Project Description</a:t>
            </a:r>
          </a:p>
          <a:p>
            <a:pPr marL="342900" indent="-342900" fontAlgn="base">
              <a:buFont typeface="Arial" panose="020B0604020202020204" pitchFamily="34" charset="0"/>
              <a:buChar char="•"/>
            </a:pPr>
            <a:r>
              <a:rPr lang="en-US" sz="2400" dirty="0">
                <a:solidFill>
                  <a:schemeClr val="bg2">
                    <a:lumMod val="75000"/>
                  </a:schemeClr>
                </a:solidFill>
                <a:latin typeface="Arial" panose="020B0604020202020204" pitchFamily="34" charset="0"/>
                <a:cs typeface="Arial" panose="020B0604020202020204" pitchFamily="34" charset="0"/>
              </a:rPr>
              <a:t>Use Case Model</a:t>
            </a:r>
          </a:p>
          <a:p>
            <a:pPr marL="800100" lvl="1" indent="-342900" fontAlgn="base">
              <a:buFont typeface="Arial" panose="020B0604020202020204" pitchFamily="34" charset="0"/>
              <a:buChar char="•"/>
            </a:pPr>
            <a:r>
              <a:rPr lang="en-US" sz="2400" dirty="0">
                <a:solidFill>
                  <a:schemeClr val="bg2">
                    <a:lumMod val="75000"/>
                  </a:schemeClr>
                </a:solidFill>
                <a:latin typeface="Arial" panose="020B0604020202020204" pitchFamily="34" charset="0"/>
                <a:cs typeface="Arial" panose="020B0604020202020204" pitchFamily="34" charset="0"/>
              </a:rPr>
              <a:t>Use Case Diagram</a:t>
            </a:r>
          </a:p>
          <a:p>
            <a:pPr marL="800100" lvl="1" indent="-342900" fontAlgn="base">
              <a:buFont typeface="Arial" panose="020B0604020202020204" pitchFamily="34" charset="0"/>
              <a:buChar char="•"/>
            </a:pPr>
            <a:r>
              <a:rPr lang="en-US" sz="2400" dirty="0">
                <a:solidFill>
                  <a:schemeClr val="bg2">
                    <a:lumMod val="75000"/>
                  </a:schemeClr>
                </a:solidFill>
                <a:latin typeface="Arial" panose="020B0604020202020204" pitchFamily="34" charset="0"/>
                <a:cs typeface="Arial" panose="020B0604020202020204" pitchFamily="34" charset="0"/>
              </a:rPr>
              <a:t>Use Cases</a:t>
            </a:r>
          </a:p>
          <a:p>
            <a:pPr marL="342900" indent="-342900" fontAlgn="base">
              <a:buFont typeface="Arial" panose="020B0604020202020204" pitchFamily="34" charset="0"/>
              <a:buChar char="•"/>
            </a:pPr>
            <a:r>
              <a:rPr lang="en-US" sz="2400" dirty="0">
                <a:solidFill>
                  <a:schemeClr val="bg2">
                    <a:lumMod val="75000"/>
                  </a:schemeClr>
                </a:solidFill>
                <a:latin typeface="Arial" panose="020B0604020202020204" pitchFamily="34" charset="0"/>
                <a:cs typeface="Arial" panose="020B0604020202020204" pitchFamily="34" charset="0"/>
              </a:rPr>
              <a:t>Domain Model</a:t>
            </a:r>
          </a:p>
          <a:p>
            <a:pPr marL="800100" lvl="1" indent="-342900" fontAlgn="base">
              <a:buFont typeface="Arial" panose="020B0604020202020204" pitchFamily="34" charset="0"/>
              <a:buChar char="•"/>
            </a:pPr>
            <a:r>
              <a:rPr lang="en-US" sz="2400" dirty="0">
                <a:solidFill>
                  <a:schemeClr val="bg2">
                    <a:lumMod val="75000"/>
                  </a:schemeClr>
                </a:solidFill>
                <a:latin typeface="Arial" panose="020B0604020202020204" pitchFamily="34" charset="0"/>
                <a:cs typeface="Arial" panose="020B0604020202020204" pitchFamily="34" charset="0"/>
              </a:rPr>
              <a:t>Class Diagram</a:t>
            </a:r>
          </a:p>
          <a:p>
            <a:pPr marL="800100" lvl="1" indent="-342900" fontAlgn="base">
              <a:buFont typeface="Arial" panose="020B0604020202020204" pitchFamily="34" charset="0"/>
              <a:buChar char="•"/>
            </a:pPr>
            <a:r>
              <a:rPr lang="en-US" sz="2400" dirty="0">
                <a:solidFill>
                  <a:schemeClr val="bg2">
                    <a:lumMod val="75000"/>
                  </a:schemeClr>
                </a:solidFill>
                <a:latin typeface="Arial" panose="020B0604020202020204" pitchFamily="34" charset="0"/>
                <a:cs typeface="Arial" panose="020B0604020202020204" pitchFamily="34" charset="0"/>
              </a:rPr>
              <a:t>Sequence Diagrams</a:t>
            </a:r>
          </a:p>
          <a:p>
            <a:pPr marL="342900" indent="-342900" fontAlgn="base">
              <a:buFont typeface="Arial" panose="020B0604020202020204" pitchFamily="34" charset="0"/>
              <a:buChar char="•"/>
            </a:pPr>
            <a:r>
              <a:rPr lang="en-US" sz="2400" dirty="0">
                <a:solidFill>
                  <a:schemeClr val="bg2">
                    <a:lumMod val="75000"/>
                  </a:schemeClr>
                </a:solidFill>
                <a:latin typeface="Arial" panose="020B0604020202020204" pitchFamily="34" charset="0"/>
                <a:cs typeface="Arial" panose="020B0604020202020204" pitchFamily="34" charset="0"/>
              </a:rPr>
              <a:t>Reflection</a:t>
            </a:r>
          </a:p>
          <a:p>
            <a:endParaRPr lang="en-US" dirty="0"/>
          </a:p>
        </p:txBody>
      </p:sp>
    </p:spTree>
    <p:extLst>
      <p:ext uri="{BB962C8B-B14F-4D97-AF65-F5344CB8AC3E}">
        <p14:creationId xmlns:p14="http://schemas.microsoft.com/office/powerpoint/2010/main" val="26681339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Rectangle 2"/>
          <p:cNvSpPr/>
          <p:nvPr/>
        </p:nvSpPr>
        <p:spPr>
          <a:xfrm rot="16200000">
            <a:off x="5873931" y="1994264"/>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a:off x="489858" y="930729"/>
            <a:ext cx="8654142" cy="923330"/>
          </a:xfrm>
          <a:prstGeom prst="rect">
            <a:avLst/>
          </a:prstGeom>
          <a:noFill/>
        </p:spPr>
        <p:txBody>
          <a:bodyPr wrap="square" rtlCol="0">
            <a:spAutoFit/>
          </a:bodyPr>
          <a:lstStyle/>
          <a:p>
            <a:r>
              <a:rPr lang="en-US" sz="5400" dirty="0" smtClean="0">
                <a:solidFill>
                  <a:srgbClr val="D83801"/>
                </a:solidFill>
                <a:latin typeface="Arial" panose="020B0604020202020204" pitchFamily="34" charset="0"/>
                <a:cs typeface="Arial" panose="020B0604020202020204" pitchFamily="34" charset="0"/>
              </a:rPr>
              <a:t>Project Overview</a:t>
            </a:r>
            <a:endParaRPr lang="en-US" sz="5400" dirty="0">
              <a:solidFill>
                <a:srgbClr val="D83801"/>
              </a:solidFill>
              <a:latin typeface="Arial" panose="020B0604020202020204" pitchFamily="34" charset="0"/>
              <a:cs typeface="Arial" panose="020B0604020202020204" pitchFamily="34" charset="0"/>
            </a:endParaRPr>
          </a:p>
        </p:txBody>
      </p:sp>
      <p:sp>
        <p:nvSpPr>
          <p:cNvPr id="6" name="TextBox 5"/>
          <p:cNvSpPr txBox="1"/>
          <p:nvPr/>
        </p:nvSpPr>
        <p:spPr>
          <a:xfrm>
            <a:off x="653143" y="2237014"/>
            <a:ext cx="9029700" cy="4062651"/>
          </a:xfrm>
          <a:prstGeom prst="rect">
            <a:avLst/>
          </a:prstGeom>
          <a:noFill/>
          <a:ln>
            <a:noFill/>
          </a:ln>
        </p:spPr>
        <p:txBody>
          <a:bodyPr wrap="square" rtlCol="0">
            <a:spAutoFit/>
          </a:bodyPr>
          <a:lstStyle/>
          <a:p>
            <a:r>
              <a:rPr lang="en-US" sz="2400" dirty="0">
                <a:latin typeface="Arial" panose="020B0604020202020204" pitchFamily="34" charset="0"/>
                <a:cs typeface="Arial" panose="020B0604020202020204" pitchFamily="34" charset="0"/>
              </a:rPr>
              <a:t>This project is based on a crew scheduling system for Cornhusker Airways (CHA ) that performs various tasks for different levels of administrators. It enables CHA to keep track of employees who are scheduled to be on the aircraft. CHA operates two types of aircrafts GBR-10 and NU-150 with capacity of 45 passengers and 75 passengers respectively. There are different authorization protocols for different administrative positions like qualified Captain, first Officer, flight attendant</a:t>
            </a:r>
            <a:r>
              <a:rPr lang="en-US" sz="2400" dirty="0" smtClean="0">
                <a:latin typeface="Arial" panose="020B0604020202020204" pitchFamily="34" charset="0"/>
                <a:cs typeface="Arial" panose="020B0604020202020204" pitchFamily="34" charset="0"/>
              </a:rPr>
              <a:t>.</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Platform -  Web and phone application</a:t>
            </a:r>
            <a:r>
              <a:rPr lang="en-US" dirty="0"/>
              <a:t/>
            </a:r>
            <a:br>
              <a:rPr lang="en-US" dirty="0"/>
            </a:br>
            <a:endParaRPr lang="en-US" dirty="0"/>
          </a:p>
        </p:txBody>
      </p:sp>
    </p:spTree>
    <p:extLst>
      <p:ext uri="{BB962C8B-B14F-4D97-AF65-F5344CB8AC3E}">
        <p14:creationId xmlns:p14="http://schemas.microsoft.com/office/powerpoint/2010/main" val="3906006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83801"/>
        </a:solidFill>
        <a:effectLst/>
      </p:bgPr>
    </p:bg>
    <p:spTree>
      <p:nvGrpSpPr>
        <p:cNvPr id="1" name=""/>
        <p:cNvGrpSpPr/>
        <p:nvPr/>
      </p:nvGrpSpPr>
      <p:grpSpPr>
        <a:xfrm>
          <a:off x="0" y="0"/>
          <a:ext cx="0" cy="0"/>
          <a:chOff x="0" y="0"/>
          <a:chExt cx="0" cy="0"/>
        </a:xfrm>
      </p:grpSpPr>
      <p:sp>
        <p:nvSpPr>
          <p:cNvPr id="2" name="Rectangle 1"/>
          <p:cNvSpPr/>
          <p:nvPr/>
        </p:nvSpPr>
        <p:spPr>
          <a:xfrm>
            <a:off x="350659" y="517463"/>
            <a:ext cx="4335641" cy="923330"/>
          </a:xfrm>
          <a:prstGeom prst="rect">
            <a:avLst/>
          </a:prstGeom>
        </p:spPr>
        <p:txBody>
          <a:bodyPr wrap="square">
            <a:spAutoFit/>
          </a:bodyPr>
          <a:lstStyle/>
          <a:p>
            <a:r>
              <a:rPr lang="en-US" sz="5400" dirty="0">
                <a:solidFill>
                  <a:schemeClr val="bg1"/>
                </a:solidFill>
                <a:latin typeface="Arial" panose="020B0604020202020204" pitchFamily="34" charset="0"/>
                <a:cs typeface="Arial" panose="020B0604020202020204" pitchFamily="34" charset="0"/>
              </a:rPr>
              <a:t>Overview</a:t>
            </a:r>
          </a:p>
        </p:txBody>
      </p:sp>
      <p:sp>
        <p:nvSpPr>
          <p:cNvPr id="3" name="TextBox 2"/>
          <p:cNvSpPr txBox="1"/>
          <p:nvPr/>
        </p:nvSpPr>
        <p:spPr>
          <a:xfrm>
            <a:off x="489857" y="1779814"/>
            <a:ext cx="7674429" cy="3323987"/>
          </a:xfrm>
          <a:prstGeom prst="rect">
            <a:avLst/>
          </a:prstGeom>
          <a:noFill/>
        </p:spPr>
        <p:txBody>
          <a:bodyPr wrap="square" rtlCol="0">
            <a:spAutoFit/>
          </a:bodyPr>
          <a:lstStyle/>
          <a:p>
            <a:pPr marL="342900" indent="-342900" fontAlgn="base">
              <a:buFont typeface="Arial" panose="020B0604020202020204" pitchFamily="34" charset="0"/>
              <a:buChar char="•"/>
            </a:pPr>
            <a:r>
              <a:rPr lang="en-US" sz="2400" dirty="0">
                <a:solidFill>
                  <a:schemeClr val="bg2">
                    <a:lumMod val="75000"/>
                  </a:schemeClr>
                </a:solidFill>
                <a:latin typeface="Arial" panose="020B0604020202020204" pitchFamily="34" charset="0"/>
                <a:cs typeface="Arial" panose="020B0604020202020204" pitchFamily="34" charset="0"/>
              </a:rPr>
              <a:t>Project Description</a:t>
            </a:r>
          </a:p>
          <a:p>
            <a:pPr marL="342900" indent="-342900" fontAlgn="base">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Use Case Model</a:t>
            </a:r>
          </a:p>
          <a:p>
            <a:pPr marL="800100" lvl="1" indent="-342900" fontAlgn="base">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Use Case Diagram</a:t>
            </a:r>
          </a:p>
          <a:p>
            <a:pPr marL="800100" lvl="1" indent="-342900" fontAlgn="base">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Use Cases</a:t>
            </a:r>
          </a:p>
          <a:p>
            <a:pPr marL="342900" indent="-342900" fontAlgn="base">
              <a:buFont typeface="Arial" panose="020B0604020202020204" pitchFamily="34" charset="0"/>
              <a:buChar char="•"/>
            </a:pPr>
            <a:r>
              <a:rPr lang="en-US" sz="2400" dirty="0">
                <a:solidFill>
                  <a:schemeClr val="bg2">
                    <a:lumMod val="75000"/>
                  </a:schemeClr>
                </a:solidFill>
                <a:latin typeface="Arial" panose="020B0604020202020204" pitchFamily="34" charset="0"/>
                <a:cs typeface="Arial" panose="020B0604020202020204" pitchFamily="34" charset="0"/>
              </a:rPr>
              <a:t>Domain Model</a:t>
            </a:r>
          </a:p>
          <a:p>
            <a:pPr marL="800100" lvl="1" indent="-342900" fontAlgn="base">
              <a:buFont typeface="Arial" panose="020B0604020202020204" pitchFamily="34" charset="0"/>
              <a:buChar char="•"/>
            </a:pPr>
            <a:r>
              <a:rPr lang="en-US" sz="2400" dirty="0">
                <a:solidFill>
                  <a:schemeClr val="bg2">
                    <a:lumMod val="75000"/>
                  </a:schemeClr>
                </a:solidFill>
                <a:latin typeface="Arial" panose="020B0604020202020204" pitchFamily="34" charset="0"/>
                <a:cs typeface="Arial" panose="020B0604020202020204" pitchFamily="34" charset="0"/>
              </a:rPr>
              <a:t>Class Diagram</a:t>
            </a:r>
          </a:p>
          <a:p>
            <a:pPr marL="800100" lvl="1" indent="-342900" fontAlgn="base">
              <a:buFont typeface="Arial" panose="020B0604020202020204" pitchFamily="34" charset="0"/>
              <a:buChar char="•"/>
            </a:pPr>
            <a:r>
              <a:rPr lang="en-US" sz="2400" dirty="0">
                <a:solidFill>
                  <a:schemeClr val="bg2">
                    <a:lumMod val="75000"/>
                  </a:schemeClr>
                </a:solidFill>
                <a:latin typeface="Arial" panose="020B0604020202020204" pitchFamily="34" charset="0"/>
                <a:cs typeface="Arial" panose="020B0604020202020204" pitchFamily="34" charset="0"/>
              </a:rPr>
              <a:t>Sequence Diagrams</a:t>
            </a:r>
          </a:p>
          <a:p>
            <a:pPr marL="342900" indent="-342900" fontAlgn="base">
              <a:buFont typeface="Arial" panose="020B0604020202020204" pitchFamily="34" charset="0"/>
              <a:buChar char="•"/>
            </a:pPr>
            <a:r>
              <a:rPr lang="en-US" sz="2400" dirty="0">
                <a:solidFill>
                  <a:schemeClr val="bg2">
                    <a:lumMod val="75000"/>
                  </a:schemeClr>
                </a:solidFill>
                <a:latin typeface="Arial" panose="020B0604020202020204" pitchFamily="34" charset="0"/>
                <a:cs typeface="Arial" panose="020B0604020202020204" pitchFamily="34" charset="0"/>
              </a:rPr>
              <a:t>Reflection</a:t>
            </a:r>
          </a:p>
          <a:p>
            <a:endParaRPr lang="en-US" dirty="0"/>
          </a:p>
        </p:txBody>
      </p:sp>
    </p:spTree>
    <p:extLst>
      <p:ext uri="{BB962C8B-B14F-4D97-AF65-F5344CB8AC3E}">
        <p14:creationId xmlns:p14="http://schemas.microsoft.com/office/powerpoint/2010/main" val="4471036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Rectangle 2"/>
          <p:cNvSpPr/>
          <p:nvPr/>
        </p:nvSpPr>
        <p:spPr>
          <a:xfrm rot="16200000">
            <a:off x="5873931" y="1994264"/>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rot="16200000">
            <a:off x="-3865406" y="1916865"/>
            <a:ext cx="8654142" cy="923330"/>
          </a:xfrm>
          <a:prstGeom prst="rect">
            <a:avLst/>
          </a:prstGeom>
          <a:noFill/>
        </p:spPr>
        <p:txBody>
          <a:bodyPr wrap="square" rtlCol="0">
            <a:spAutoFit/>
          </a:bodyPr>
          <a:lstStyle/>
          <a:p>
            <a:r>
              <a:rPr lang="en-US" sz="5400" dirty="0">
                <a:solidFill>
                  <a:srgbClr val="D83801"/>
                </a:solidFill>
                <a:latin typeface="Arial" panose="020B0604020202020204" pitchFamily="34" charset="0"/>
                <a:cs typeface="Arial" panose="020B0604020202020204" pitchFamily="34" charset="0"/>
              </a:rPr>
              <a:t>Use Case Diagram</a:t>
            </a:r>
          </a:p>
        </p:txBody>
      </p:sp>
      <p:pic>
        <p:nvPicPr>
          <p:cNvPr id="1026" name="Picture 2" descr="https://lh3.googleusercontent.com/GPTqCyN7N8v6X-2NLBK8R3YXU2qv88uXL88jnePRRZDBDVFpNF_reEcEefOzKCxhMeeslobXXewnc1kK-BiBov0yAYDqy-qWQ-Z4ldTL0LSm9mNzah8k5inFsxA1BFJepj-OIG3THO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0603" y="769075"/>
            <a:ext cx="8049986" cy="4969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5338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83801"/>
        </a:solidFill>
        <a:effectLst/>
      </p:bgPr>
    </p:bg>
    <p:spTree>
      <p:nvGrpSpPr>
        <p:cNvPr id="1" name=""/>
        <p:cNvGrpSpPr/>
        <p:nvPr/>
      </p:nvGrpSpPr>
      <p:grpSpPr>
        <a:xfrm>
          <a:off x="0" y="0"/>
          <a:ext cx="0" cy="0"/>
          <a:chOff x="0" y="0"/>
          <a:chExt cx="0" cy="0"/>
        </a:xfrm>
      </p:grpSpPr>
      <p:sp>
        <p:nvSpPr>
          <p:cNvPr id="2" name="Rectangle 1"/>
          <p:cNvSpPr/>
          <p:nvPr/>
        </p:nvSpPr>
        <p:spPr>
          <a:xfrm>
            <a:off x="350659" y="517463"/>
            <a:ext cx="4335641" cy="923330"/>
          </a:xfrm>
          <a:prstGeom prst="rect">
            <a:avLst/>
          </a:prstGeom>
        </p:spPr>
        <p:txBody>
          <a:bodyPr wrap="square">
            <a:spAutoFit/>
          </a:bodyPr>
          <a:lstStyle/>
          <a:p>
            <a:r>
              <a:rPr lang="en-US" sz="5400" dirty="0">
                <a:solidFill>
                  <a:schemeClr val="bg1"/>
                </a:solidFill>
                <a:latin typeface="Arial" panose="020B0604020202020204" pitchFamily="34" charset="0"/>
                <a:cs typeface="Arial" panose="020B0604020202020204" pitchFamily="34" charset="0"/>
              </a:rPr>
              <a:t>Overview</a:t>
            </a:r>
          </a:p>
        </p:txBody>
      </p:sp>
      <p:sp>
        <p:nvSpPr>
          <p:cNvPr id="3" name="TextBox 2"/>
          <p:cNvSpPr txBox="1"/>
          <p:nvPr/>
        </p:nvSpPr>
        <p:spPr>
          <a:xfrm>
            <a:off x="489857" y="1779814"/>
            <a:ext cx="7674429" cy="3323987"/>
          </a:xfrm>
          <a:prstGeom prst="rect">
            <a:avLst/>
          </a:prstGeom>
          <a:noFill/>
        </p:spPr>
        <p:txBody>
          <a:bodyPr wrap="square" rtlCol="0">
            <a:spAutoFit/>
          </a:bodyPr>
          <a:lstStyle/>
          <a:p>
            <a:pPr marL="342900" indent="-342900" fontAlgn="base">
              <a:buFont typeface="Arial" panose="020B0604020202020204" pitchFamily="34" charset="0"/>
              <a:buChar char="•"/>
            </a:pPr>
            <a:r>
              <a:rPr lang="en-US" sz="2400" dirty="0" smtClean="0">
                <a:solidFill>
                  <a:schemeClr val="bg2">
                    <a:lumMod val="75000"/>
                  </a:schemeClr>
                </a:solidFill>
                <a:latin typeface="Arial" panose="020B0604020202020204" pitchFamily="34" charset="0"/>
                <a:cs typeface="Arial" panose="020B0604020202020204" pitchFamily="34" charset="0"/>
              </a:rPr>
              <a:t>Domain </a:t>
            </a:r>
            <a:r>
              <a:rPr lang="en-US" sz="2400" dirty="0">
                <a:solidFill>
                  <a:schemeClr val="bg2">
                    <a:lumMod val="75000"/>
                  </a:schemeClr>
                </a:solidFill>
                <a:latin typeface="Arial" panose="020B0604020202020204" pitchFamily="34" charset="0"/>
                <a:cs typeface="Arial" panose="020B0604020202020204" pitchFamily="34" charset="0"/>
              </a:rPr>
              <a:t>Project Description</a:t>
            </a:r>
          </a:p>
          <a:p>
            <a:pPr marL="342900" indent="-342900" fontAlgn="base">
              <a:buFont typeface="Arial" panose="020B0604020202020204" pitchFamily="34" charset="0"/>
              <a:buChar char="•"/>
            </a:pPr>
            <a:r>
              <a:rPr lang="en-US" sz="2400" dirty="0">
                <a:solidFill>
                  <a:schemeClr val="bg2">
                    <a:lumMod val="75000"/>
                  </a:schemeClr>
                </a:solidFill>
                <a:latin typeface="Arial" panose="020B0604020202020204" pitchFamily="34" charset="0"/>
                <a:cs typeface="Arial" panose="020B0604020202020204" pitchFamily="34" charset="0"/>
              </a:rPr>
              <a:t>Use Case Model</a:t>
            </a:r>
          </a:p>
          <a:p>
            <a:pPr marL="800100" lvl="1" indent="-342900" fontAlgn="base">
              <a:buFont typeface="Arial" panose="020B0604020202020204" pitchFamily="34" charset="0"/>
              <a:buChar char="•"/>
            </a:pPr>
            <a:r>
              <a:rPr lang="en-US" sz="2400" dirty="0">
                <a:solidFill>
                  <a:schemeClr val="bg2">
                    <a:lumMod val="75000"/>
                  </a:schemeClr>
                </a:solidFill>
                <a:latin typeface="Arial" panose="020B0604020202020204" pitchFamily="34" charset="0"/>
                <a:cs typeface="Arial" panose="020B0604020202020204" pitchFamily="34" charset="0"/>
              </a:rPr>
              <a:t>Use Case Diagram</a:t>
            </a:r>
          </a:p>
          <a:p>
            <a:pPr marL="800100" lvl="1" indent="-342900" fontAlgn="base">
              <a:buFont typeface="Arial" panose="020B0604020202020204" pitchFamily="34" charset="0"/>
              <a:buChar char="•"/>
            </a:pPr>
            <a:r>
              <a:rPr lang="en-US" sz="2400" dirty="0">
                <a:solidFill>
                  <a:schemeClr val="bg2">
                    <a:lumMod val="75000"/>
                  </a:schemeClr>
                </a:solidFill>
                <a:latin typeface="Arial" panose="020B0604020202020204" pitchFamily="34" charset="0"/>
                <a:cs typeface="Arial" panose="020B0604020202020204" pitchFamily="34" charset="0"/>
              </a:rPr>
              <a:t>Use Cases</a:t>
            </a:r>
          </a:p>
          <a:p>
            <a:pPr marL="342900" indent="-342900" fontAlgn="base">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Model</a:t>
            </a:r>
            <a:endParaRPr lang="en-US" sz="2400" dirty="0">
              <a:solidFill>
                <a:schemeClr val="bg1"/>
              </a:solidFill>
              <a:latin typeface="Arial" panose="020B0604020202020204" pitchFamily="34" charset="0"/>
              <a:cs typeface="Arial" panose="020B0604020202020204" pitchFamily="34" charset="0"/>
            </a:endParaRPr>
          </a:p>
          <a:p>
            <a:pPr marL="800100" lvl="1" indent="-342900" fontAlgn="base">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Class Diagram</a:t>
            </a:r>
          </a:p>
          <a:p>
            <a:pPr marL="800100" lvl="1" indent="-342900" fontAlgn="base">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Sequence Diagrams</a:t>
            </a:r>
          </a:p>
          <a:p>
            <a:pPr marL="342900" indent="-342900" fontAlgn="base">
              <a:buFont typeface="Arial" panose="020B0604020202020204" pitchFamily="34" charset="0"/>
              <a:buChar char="•"/>
            </a:pPr>
            <a:r>
              <a:rPr lang="en-US" sz="2400" dirty="0">
                <a:solidFill>
                  <a:schemeClr val="bg2">
                    <a:lumMod val="75000"/>
                  </a:schemeClr>
                </a:solidFill>
                <a:latin typeface="Arial" panose="020B0604020202020204" pitchFamily="34" charset="0"/>
                <a:cs typeface="Arial" panose="020B0604020202020204" pitchFamily="34" charset="0"/>
              </a:rPr>
              <a:t>Reflection</a:t>
            </a:r>
          </a:p>
          <a:p>
            <a:endParaRPr lang="en-US" dirty="0"/>
          </a:p>
        </p:txBody>
      </p:sp>
    </p:spTree>
    <p:extLst>
      <p:ext uri="{BB962C8B-B14F-4D97-AF65-F5344CB8AC3E}">
        <p14:creationId xmlns:p14="http://schemas.microsoft.com/office/powerpoint/2010/main" val="1782044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Rectangle 2"/>
          <p:cNvSpPr/>
          <p:nvPr/>
        </p:nvSpPr>
        <p:spPr>
          <a:xfrm rot="16200000">
            <a:off x="5873931" y="1994264"/>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2050" name="Picture 2" descr="https://lh4.googleusercontent.com/QAXSDgCpafBeD7VkgGlXKsjJsy9vr4VWx1cowWON9zjbCevCsoAXKgmte9sys4WhAHU3meCXlbrOkL4dNcICLi9aVOMFTMSXBMoqck1w81YLSOoQZDD-5q82i7GM4asJoOEjDMMRJv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8177" y="690698"/>
            <a:ext cx="8517799" cy="567744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rot="16200000">
            <a:off x="-2762702" y="2193110"/>
            <a:ext cx="6551561" cy="1200329"/>
          </a:xfrm>
          <a:prstGeom prst="rect">
            <a:avLst/>
          </a:prstGeom>
          <a:noFill/>
        </p:spPr>
        <p:txBody>
          <a:bodyPr wrap="square" rtlCol="0">
            <a:spAutoFit/>
          </a:bodyPr>
          <a:lstStyle/>
          <a:p>
            <a:r>
              <a:rPr lang="en-US" sz="5400" dirty="0">
                <a:solidFill>
                  <a:srgbClr val="D83801"/>
                </a:solidFill>
                <a:latin typeface="Arial" panose="020B0604020202020204" pitchFamily="34" charset="0"/>
                <a:cs typeface="Arial" panose="020B0604020202020204" pitchFamily="34" charset="0"/>
              </a:rPr>
              <a:t>Structural Model</a:t>
            </a:r>
          </a:p>
          <a:p>
            <a:endParaRPr lang="en-US" dirty="0"/>
          </a:p>
        </p:txBody>
      </p:sp>
      <p:sp>
        <p:nvSpPr>
          <p:cNvPr id="4" name="Rectangle 3"/>
          <p:cNvSpPr/>
          <p:nvPr/>
        </p:nvSpPr>
        <p:spPr>
          <a:xfrm>
            <a:off x="6077415" y="5921298"/>
            <a:ext cx="1170878" cy="43489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162261" y="6069055"/>
            <a:ext cx="1046922" cy="246221"/>
          </a:xfrm>
          <a:prstGeom prst="rect">
            <a:avLst/>
          </a:prstGeom>
          <a:noFill/>
        </p:spPr>
        <p:txBody>
          <a:bodyPr wrap="square" rtlCol="0">
            <a:spAutoFit/>
          </a:bodyPr>
          <a:lstStyle/>
          <a:p>
            <a:r>
              <a:rPr lang="en-US" sz="1000" dirty="0" smtClean="0"/>
              <a:t>Flight Attendant</a:t>
            </a:r>
            <a:endParaRPr lang="en-US" sz="1000" dirty="0"/>
          </a:p>
        </p:txBody>
      </p:sp>
    </p:spTree>
    <p:extLst>
      <p:ext uri="{BB962C8B-B14F-4D97-AF65-F5344CB8AC3E}">
        <p14:creationId xmlns:p14="http://schemas.microsoft.com/office/powerpoint/2010/main" val="2591167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https://lh5.googleusercontent.com/fmPd7PnWTmh5bgMtYHuy73RkwesTn5m69uEQQ9Ojz0j9MT-ssQnhnyJu-565UDnW2jd4fDzK66VSxas6crtFuS8wJxS5FhSOX1yLnss_IupBowIkZDIZN1vAxm4GAm8ugUHRIqP39hI"/>
          <p:cNvPicPr>
            <a:picLocks noChangeAspect="1" noChangeArrowheads="1"/>
          </p:cNvPicPr>
          <p:nvPr/>
        </p:nvPicPr>
        <p:blipFill rotWithShape="1">
          <a:blip r:embed="rId2">
            <a:extLst>
              <a:ext uri="{28A0092B-C50C-407E-A947-70E740481C1C}">
                <a14:useLocalDpi xmlns:a14="http://schemas.microsoft.com/office/drawing/2010/main" val="0"/>
              </a:ext>
            </a:extLst>
          </a:blip>
          <a:srcRect r="25687" b="22853"/>
          <a:stretch/>
        </p:blipFill>
        <p:spPr bwMode="auto">
          <a:xfrm>
            <a:off x="2253345" y="1751747"/>
            <a:ext cx="7511142" cy="492664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0"/>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Rectangle 2"/>
          <p:cNvSpPr/>
          <p:nvPr/>
        </p:nvSpPr>
        <p:spPr>
          <a:xfrm rot="16200000">
            <a:off x="5873931" y="1994264"/>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rot="16200000">
            <a:off x="-3865406" y="1511915"/>
            <a:ext cx="8654142" cy="923330"/>
          </a:xfrm>
          <a:prstGeom prst="rect">
            <a:avLst/>
          </a:prstGeom>
          <a:noFill/>
        </p:spPr>
        <p:txBody>
          <a:bodyPr wrap="square" rtlCol="0">
            <a:spAutoFit/>
          </a:bodyPr>
          <a:lstStyle/>
          <a:p>
            <a:r>
              <a:rPr lang="en-US" sz="5400" dirty="0" smtClean="0">
                <a:solidFill>
                  <a:srgbClr val="D83801"/>
                </a:solidFill>
                <a:latin typeface="Arial" panose="020B0604020202020204" pitchFamily="34" charset="0"/>
                <a:cs typeface="Arial" panose="020B0604020202020204" pitchFamily="34" charset="0"/>
              </a:rPr>
              <a:t>Dynamic </a:t>
            </a:r>
            <a:r>
              <a:rPr lang="en-US" sz="5400" dirty="0">
                <a:solidFill>
                  <a:srgbClr val="D83801"/>
                </a:solidFill>
                <a:latin typeface="Arial" panose="020B0604020202020204" pitchFamily="34" charset="0"/>
                <a:cs typeface="Arial" panose="020B0604020202020204" pitchFamily="34" charset="0"/>
              </a:rPr>
              <a:t>Model</a:t>
            </a:r>
          </a:p>
        </p:txBody>
      </p:sp>
      <p:sp>
        <p:nvSpPr>
          <p:cNvPr id="6" name="TextBox 5"/>
          <p:cNvSpPr txBox="1"/>
          <p:nvPr/>
        </p:nvSpPr>
        <p:spPr>
          <a:xfrm>
            <a:off x="1070289" y="805139"/>
            <a:ext cx="9029700" cy="830997"/>
          </a:xfrm>
          <a:prstGeom prst="rect">
            <a:avLst/>
          </a:prstGeom>
          <a:noFill/>
          <a:ln>
            <a:noFill/>
          </a:ln>
        </p:spPr>
        <p:txBody>
          <a:bodyPr wrap="square" rtlCol="0">
            <a:spAutoFit/>
          </a:bodyPr>
          <a:lstStyle/>
          <a:p>
            <a:r>
              <a:rPr lang="en-US" sz="2400" dirty="0">
                <a:latin typeface="Arial" panose="020B0604020202020204" pitchFamily="34" charset="0"/>
                <a:cs typeface="Arial" panose="020B0604020202020204" pitchFamily="34" charset="0"/>
              </a:rPr>
              <a:t>Manager Sequence Diagram (Manager - Luke Skywalker) </a:t>
            </a:r>
          </a:p>
          <a:p>
            <a:r>
              <a:rPr lang="en-US" sz="2400" dirty="0">
                <a:latin typeface="Arial" panose="020B0604020202020204" pitchFamily="34" charset="0"/>
                <a:cs typeface="Arial" panose="020B0604020202020204" pitchFamily="34" charset="0"/>
              </a:rPr>
              <a:t>Setting Crew </a:t>
            </a:r>
            <a:r>
              <a:rPr lang="en-US" sz="2400" dirty="0" smtClean="0">
                <a:latin typeface="Arial" panose="020B0604020202020204" pitchFamily="34" charset="0"/>
                <a:cs typeface="Arial" panose="020B0604020202020204" pitchFamily="34" charset="0"/>
              </a:rPr>
              <a:t>Member</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19848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TotalTime>
  <Words>383</Words>
  <Application>Microsoft Macintosh PowerPoint</Application>
  <PresentationFormat>Widescreen</PresentationFormat>
  <Paragraphs>102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Calibri Light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Rahul Prajapati</cp:lastModifiedBy>
  <cp:revision>33</cp:revision>
  <dcterms:created xsi:type="dcterms:W3CDTF">2018-10-04T22:01:44Z</dcterms:created>
  <dcterms:modified xsi:type="dcterms:W3CDTF">2018-10-05T19:57:48Z</dcterms:modified>
</cp:coreProperties>
</file>