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28eddca54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428eddca54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28eddca54_2_1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428eddca54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28eddca54_2_1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428eddca54_2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219e61f3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219e61f3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219e61f3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219e61f3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28eddca54_2_1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428eddca54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28eddca54_2_14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428eddca54_2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219e61f3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219e61f3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28eddca54_2_1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428eddca54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8eddca54_2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428eddca54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28eddca54_2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is to provide cornhusker airlines with scheduling software</a:t>
            </a:r>
            <a:endParaRPr/>
          </a:p>
        </p:txBody>
      </p:sp>
      <p:sp>
        <p:nvSpPr>
          <p:cNvPr id="142" name="Google Shape;142;g428eddca54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28eddca54_2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428eddca54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28eddca54_2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428eddca54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28eddca54_2_1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428eddca54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28eddca54_2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428eddca54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219e61f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219e61f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219e61f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219e61f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86225" y="781047"/>
            <a:ext cx="9144000" cy="1790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4500"/>
              <a:buFont typeface="Calibri"/>
              <a:buNone/>
            </a:pPr>
            <a:r>
              <a:rPr lang="en"/>
              <a:t>Airline Crew Scheduler</a:t>
            </a:r>
            <a:br>
              <a:rPr b="0" i="0" lang="en" sz="4500" u="none" cap="none" strike="noStrike">
                <a:solidFill>
                  <a:schemeClr val="dk1"/>
                </a:solidFill>
                <a:latin typeface="Calibri"/>
                <a:ea typeface="Calibri"/>
                <a:cs typeface="Calibri"/>
                <a:sym typeface="Calibri"/>
              </a:rPr>
            </a:br>
            <a:r>
              <a:rPr b="0" i="0" lang="en" sz="4500" u="none" cap="none" strike="noStrike">
                <a:solidFill>
                  <a:schemeClr val="dk1"/>
                </a:solidFill>
                <a:latin typeface="Calibri"/>
                <a:ea typeface="Calibri"/>
                <a:cs typeface="Calibri"/>
                <a:sym typeface="Calibri"/>
              </a:rPr>
              <a:t>Increment 1 Retrospective</a:t>
            </a:r>
            <a:endParaRPr sz="1100"/>
          </a:p>
        </p:txBody>
      </p:sp>
      <p:sp>
        <p:nvSpPr>
          <p:cNvPr id="130" name="Google Shape;130;p25"/>
          <p:cNvSpPr txBox="1"/>
          <p:nvPr>
            <p:ph idx="1" type="subTitle"/>
          </p:nvPr>
        </p:nvSpPr>
        <p:spPr>
          <a:xfrm>
            <a:off x="1143000" y="2701528"/>
            <a:ext cx="6858000" cy="2223763"/>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lang="en"/>
              <a:t>Team 8</a:t>
            </a:r>
            <a:endParaRPr sz="1100"/>
          </a:p>
          <a:p>
            <a:pPr indent="0" lvl="0" marL="0" marR="0" rtl="0" algn="ctr">
              <a:lnSpc>
                <a:spcPct val="90000"/>
              </a:lnSpc>
              <a:spcBef>
                <a:spcPts val="800"/>
              </a:spcBef>
              <a:spcAft>
                <a:spcPts val="0"/>
              </a:spcAft>
              <a:buClr>
                <a:schemeClr val="dk1"/>
              </a:buClr>
              <a:buSzPts val="1800"/>
              <a:buFont typeface="Arial"/>
              <a:buNone/>
            </a:pPr>
            <a:r>
              <a:rPr lang="en" sz="1200">
                <a:highlight>
                  <a:srgbClr val="FFFFFF"/>
                </a:highlight>
                <a:latin typeface="Arial"/>
                <a:ea typeface="Arial"/>
                <a:cs typeface="Arial"/>
                <a:sym typeface="Arial"/>
              </a:rPr>
              <a:t>Alexis Saltzman</a:t>
            </a:r>
            <a:endParaRPr sz="1200">
              <a:highlight>
                <a:srgbClr val="FFFFFF"/>
              </a:highlight>
              <a:latin typeface="Arial"/>
              <a:ea typeface="Arial"/>
              <a:cs typeface="Arial"/>
              <a:sym typeface="Arial"/>
            </a:endParaRPr>
          </a:p>
          <a:p>
            <a:pPr indent="0" lvl="0" marL="0" marR="0" rtl="0" algn="ctr">
              <a:lnSpc>
                <a:spcPct val="90000"/>
              </a:lnSpc>
              <a:spcBef>
                <a:spcPts val="800"/>
              </a:spcBef>
              <a:spcAft>
                <a:spcPts val="0"/>
              </a:spcAft>
              <a:buClr>
                <a:schemeClr val="dk1"/>
              </a:buClr>
              <a:buSzPts val="1800"/>
              <a:buFont typeface="Arial"/>
              <a:buNone/>
            </a:pPr>
            <a:r>
              <a:rPr lang="en" sz="1200">
                <a:highlight>
                  <a:srgbClr val="FFFFFF"/>
                </a:highlight>
                <a:latin typeface="Arial"/>
                <a:ea typeface="Arial"/>
                <a:cs typeface="Arial"/>
                <a:sym typeface="Arial"/>
              </a:rPr>
              <a:t>Anirudha Saxena </a:t>
            </a:r>
            <a:endParaRPr sz="1200">
              <a:highlight>
                <a:srgbClr val="FFFFFF"/>
              </a:highlight>
              <a:latin typeface="Arial"/>
              <a:ea typeface="Arial"/>
              <a:cs typeface="Arial"/>
              <a:sym typeface="Arial"/>
            </a:endParaRPr>
          </a:p>
          <a:p>
            <a:pPr indent="0" lvl="0" marL="0" marR="0" rtl="0" algn="ctr">
              <a:lnSpc>
                <a:spcPct val="90000"/>
              </a:lnSpc>
              <a:spcBef>
                <a:spcPts val="800"/>
              </a:spcBef>
              <a:spcAft>
                <a:spcPts val="0"/>
              </a:spcAft>
              <a:buClr>
                <a:schemeClr val="dk1"/>
              </a:buClr>
              <a:buSzPts val="1800"/>
              <a:buFont typeface="Arial"/>
              <a:buNone/>
            </a:pPr>
            <a:r>
              <a:rPr lang="en" sz="1200">
                <a:highlight>
                  <a:srgbClr val="FFFFFF"/>
                </a:highlight>
                <a:latin typeface="Arial"/>
                <a:ea typeface="Arial"/>
                <a:cs typeface="Arial"/>
                <a:sym typeface="Arial"/>
              </a:rPr>
              <a:t>Dipal Bhandari</a:t>
            </a:r>
            <a:endParaRPr sz="1200">
              <a:highlight>
                <a:srgbClr val="FFFFFF"/>
              </a:highlight>
              <a:latin typeface="Arial"/>
              <a:ea typeface="Arial"/>
              <a:cs typeface="Arial"/>
              <a:sym typeface="Arial"/>
            </a:endParaRPr>
          </a:p>
          <a:p>
            <a:pPr indent="0" lvl="0" marL="0" marR="0" rtl="0" algn="ctr">
              <a:lnSpc>
                <a:spcPct val="90000"/>
              </a:lnSpc>
              <a:spcBef>
                <a:spcPts val="800"/>
              </a:spcBef>
              <a:spcAft>
                <a:spcPts val="0"/>
              </a:spcAft>
              <a:buClr>
                <a:schemeClr val="dk1"/>
              </a:buClr>
              <a:buSzPts val="1800"/>
              <a:buFont typeface="Arial"/>
              <a:buNone/>
            </a:pPr>
            <a:r>
              <a:rPr lang="en" sz="1200">
                <a:highlight>
                  <a:srgbClr val="FFFFFF"/>
                </a:highlight>
                <a:latin typeface="Arial"/>
                <a:ea typeface="Arial"/>
                <a:cs typeface="Arial"/>
                <a:sym typeface="Arial"/>
              </a:rPr>
              <a:t>Rahul Prajapati</a:t>
            </a:r>
            <a:endParaRPr sz="1200">
              <a:highlight>
                <a:srgbClr val="FFFFFF"/>
              </a:highlight>
              <a:latin typeface="Arial"/>
              <a:ea typeface="Arial"/>
              <a:cs typeface="Arial"/>
              <a:sym typeface="Arial"/>
            </a:endParaRPr>
          </a:p>
          <a:p>
            <a:pPr indent="0" lvl="0" marL="0" marR="0" rtl="0" algn="ctr">
              <a:lnSpc>
                <a:spcPct val="90000"/>
              </a:lnSpc>
              <a:spcBef>
                <a:spcPts val="800"/>
              </a:spcBef>
              <a:spcAft>
                <a:spcPts val="0"/>
              </a:spcAft>
              <a:buClr>
                <a:schemeClr val="dk1"/>
              </a:buClr>
              <a:buSzPts val="1800"/>
              <a:buFont typeface="Arial"/>
              <a:buNone/>
            </a:pPr>
            <a:r>
              <a:rPr lang="en" sz="1200">
                <a:highlight>
                  <a:srgbClr val="FFFFFF"/>
                </a:highlight>
                <a:latin typeface="Arial"/>
                <a:ea typeface="Arial"/>
                <a:cs typeface="Arial"/>
                <a:sym typeface="Arial"/>
              </a:rPr>
              <a:t>Shivani Tamkiya</a:t>
            </a:r>
            <a:endParaRPr sz="1200">
              <a:highlight>
                <a:srgbClr val="FFFFFF"/>
              </a:highlight>
              <a:latin typeface="Arial"/>
              <a:ea typeface="Arial"/>
              <a:cs typeface="Arial"/>
              <a:sym typeface="Arial"/>
            </a:endParaRPr>
          </a:p>
          <a:p>
            <a:pPr indent="0" lvl="0" marL="0" marR="0" rtl="0" algn="ctr">
              <a:lnSpc>
                <a:spcPct val="90000"/>
              </a:lnSpc>
              <a:spcBef>
                <a:spcPts val="800"/>
              </a:spcBef>
              <a:spcAft>
                <a:spcPts val="0"/>
              </a:spcAft>
              <a:buClr>
                <a:schemeClr val="dk1"/>
              </a:buClr>
              <a:buSzPts val="1800"/>
              <a:buFont typeface="Arial"/>
              <a:buNone/>
            </a:pPr>
            <a:r>
              <a:t/>
            </a:r>
            <a:endParaRPr sz="1200">
              <a:highlight>
                <a:srgbClr val="FFFFFF"/>
              </a:highlight>
              <a:latin typeface="Arial"/>
              <a:ea typeface="Arial"/>
              <a:cs typeface="Arial"/>
              <a:sym typeface="Arial"/>
            </a:endParaRPr>
          </a:p>
        </p:txBody>
      </p:sp>
      <p:sp>
        <p:nvSpPr>
          <p:cNvPr id="131" name="Google Shape;131;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
        <p:nvSpPr>
          <p:cNvPr id="132" name="Google Shape;132;p25"/>
          <p:cNvSpPr/>
          <p:nvPr/>
        </p:nvSpPr>
        <p:spPr>
          <a:xfrm>
            <a:off x="-243550" y="-90775"/>
            <a:ext cx="2174700" cy="1628400"/>
          </a:xfrm>
          <a:prstGeom prst="diagStrip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Overview</a:t>
            </a:r>
            <a:endParaRPr sz="1100"/>
          </a:p>
        </p:txBody>
      </p:sp>
      <p:sp>
        <p:nvSpPr>
          <p:cNvPr id="192" name="Google Shape;192;p3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Project Description</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rgbClr val="7F7F7F"/>
              </a:solidFill>
              <a:latin typeface="Calibri"/>
              <a:ea typeface="Calibri"/>
              <a:cs typeface="Calibri"/>
              <a:sym typeface="Calibri"/>
            </a:endParaRPr>
          </a:p>
          <a:p>
            <a:pPr indent="-171450" lvl="0" marL="177800" marR="0" rtl="0" algn="l">
              <a:lnSpc>
                <a:spcPct val="90000"/>
              </a:lnSpc>
              <a:spcBef>
                <a:spcPts val="80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Nonfunctional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Use Cases (or Scenarios)</a:t>
            </a:r>
            <a:endParaRPr sz="1100"/>
          </a:p>
        </p:txBody>
      </p:sp>
      <p:sp>
        <p:nvSpPr>
          <p:cNvPr id="193" name="Google Shape;193;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Nonfunctional Requirements</a:t>
            </a:r>
            <a:endParaRPr sz="1100"/>
          </a:p>
        </p:txBody>
      </p:sp>
      <p:sp>
        <p:nvSpPr>
          <p:cNvPr id="199" name="Google Shape;199;p3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190500" lvl="0" marL="177800" rtl="0" algn="l">
              <a:lnSpc>
                <a:spcPct val="115000"/>
              </a:lnSpc>
              <a:spcBef>
                <a:spcPts val="0"/>
              </a:spcBef>
              <a:spcAft>
                <a:spcPts val="0"/>
              </a:spcAft>
              <a:buClr>
                <a:schemeClr val="dk1"/>
              </a:buClr>
              <a:buSzPts val="2400"/>
              <a:buFont typeface="Arial"/>
              <a:buChar char="•"/>
            </a:pPr>
            <a:r>
              <a:rPr lang="en" sz="2400">
                <a:latin typeface="Arial"/>
                <a:ea typeface="Arial"/>
                <a:cs typeface="Arial"/>
                <a:sym typeface="Arial"/>
              </a:rPr>
              <a:t>N1. Each flight must have sufficient staffing of qualified crew members</a:t>
            </a:r>
            <a:endParaRPr sz="2400">
              <a:latin typeface="Arial"/>
              <a:ea typeface="Arial"/>
              <a:cs typeface="Arial"/>
              <a:sym typeface="Arial"/>
            </a:endParaRPr>
          </a:p>
          <a:p>
            <a:pPr indent="-190500" lvl="0" marL="177800" rtl="0" algn="l">
              <a:lnSpc>
                <a:spcPct val="115000"/>
              </a:lnSpc>
              <a:spcBef>
                <a:spcPts val="0"/>
              </a:spcBef>
              <a:spcAft>
                <a:spcPts val="0"/>
              </a:spcAft>
              <a:buClr>
                <a:schemeClr val="dk1"/>
              </a:buClr>
              <a:buSzPts val="2400"/>
              <a:buFont typeface="Arial"/>
              <a:buChar char="•"/>
            </a:pPr>
            <a:r>
              <a:rPr lang="en" sz="2400">
                <a:latin typeface="Arial"/>
                <a:ea typeface="Arial"/>
                <a:cs typeface="Arial"/>
                <a:sym typeface="Arial"/>
              </a:rPr>
              <a:t>N2. An aircraft can’t be flown from CHA if it is not located at CHA</a:t>
            </a:r>
            <a:endParaRPr sz="2400">
              <a:latin typeface="Arial"/>
              <a:ea typeface="Arial"/>
              <a:cs typeface="Arial"/>
              <a:sym typeface="Arial"/>
            </a:endParaRPr>
          </a:p>
          <a:p>
            <a:pPr indent="-190500" lvl="0" marL="177800" rtl="0" algn="l">
              <a:lnSpc>
                <a:spcPct val="115000"/>
              </a:lnSpc>
              <a:spcBef>
                <a:spcPts val="0"/>
              </a:spcBef>
              <a:spcAft>
                <a:spcPts val="0"/>
              </a:spcAft>
              <a:buClr>
                <a:schemeClr val="dk1"/>
              </a:buClr>
              <a:buSzPts val="2400"/>
              <a:buFont typeface="Arial"/>
              <a:buChar char="•"/>
            </a:pPr>
            <a:r>
              <a:rPr lang="en" sz="2400">
                <a:latin typeface="Arial"/>
                <a:ea typeface="Arial"/>
                <a:cs typeface="Arial"/>
                <a:sym typeface="Arial"/>
              </a:rPr>
              <a:t>N3. There must be 30 minutes between touching down for one flight and taking off for the next flight for each aircraft.</a:t>
            </a:r>
            <a:endParaRPr sz="2400">
              <a:latin typeface="Arial"/>
              <a:ea typeface="Arial"/>
              <a:cs typeface="Arial"/>
              <a:sym typeface="Arial"/>
            </a:endParaRPr>
          </a:p>
          <a:p>
            <a:pPr indent="0" lvl="0" marL="177800" rtl="0" algn="l">
              <a:lnSpc>
                <a:spcPct val="115000"/>
              </a:lnSpc>
              <a:spcBef>
                <a:spcPts val="0"/>
              </a:spcBef>
              <a:spcAft>
                <a:spcPts val="0"/>
              </a:spcAft>
              <a:buNone/>
            </a:pPr>
            <a:r>
              <a:t/>
            </a:r>
            <a:endParaRPr sz="2400">
              <a:latin typeface="Arial"/>
              <a:ea typeface="Arial"/>
              <a:cs typeface="Arial"/>
              <a:sym typeface="Arial"/>
            </a:endParaRPr>
          </a:p>
        </p:txBody>
      </p:sp>
      <p:sp>
        <p:nvSpPr>
          <p:cNvPr id="200" name="Google Shape;200;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Nonfunctional Requirements</a:t>
            </a:r>
            <a:endParaRPr/>
          </a:p>
        </p:txBody>
      </p:sp>
      <p:sp>
        <p:nvSpPr>
          <p:cNvPr id="206" name="Google Shape;206;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81000" lvl="0" marL="457200" rtl="0" algn="l">
              <a:lnSpc>
                <a:spcPct val="115000"/>
              </a:lnSpc>
              <a:spcBef>
                <a:spcPts val="0"/>
              </a:spcBef>
              <a:spcAft>
                <a:spcPts val="0"/>
              </a:spcAft>
              <a:buSzPts val="2400"/>
              <a:buChar char="•"/>
            </a:pPr>
            <a:r>
              <a:rPr lang="en" sz="2400">
                <a:latin typeface="Arial"/>
                <a:ea typeface="Arial"/>
                <a:cs typeface="Arial"/>
                <a:sym typeface="Arial"/>
              </a:rPr>
              <a:t>N4. If a flight delay causes more the time between flights to be less than 30 minutes after the aircraft has landed, either the next flight needs to be delayed to allow for 30 minutes or the aircraft needs to be changed out for a different one that has been grounded for at least 30 minutes. </a:t>
            </a:r>
            <a:endParaRPr sz="2400">
              <a:latin typeface="Arial"/>
              <a:ea typeface="Arial"/>
              <a:cs typeface="Arial"/>
              <a:sym typeface="Arial"/>
            </a:endParaRPr>
          </a:p>
          <a:p>
            <a:pPr indent="0" lvl="0" marL="457200" rtl="0" algn="l">
              <a:lnSpc>
                <a:spcPct val="115000"/>
              </a:lnSpc>
              <a:spcBef>
                <a:spcPts val="0"/>
              </a:spcBef>
              <a:spcAft>
                <a:spcPts val="0"/>
              </a:spcAft>
              <a:buNone/>
            </a:pPr>
            <a:r>
              <a:t/>
            </a:r>
            <a:endParaRPr sz="24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Nonfunctional Requirements</a:t>
            </a:r>
            <a:endParaRPr/>
          </a:p>
        </p:txBody>
      </p:sp>
      <p:sp>
        <p:nvSpPr>
          <p:cNvPr id="212" name="Google Shape;212;p3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81000" lvl="0" marL="457200" rtl="0" algn="l">
              <a:lnSpc>
                <a:spcPct val="115000"/>
              </a:lnSpc>
              <a:spcBef>
                <a:spcPts val="0"/>
              </a:spcBef>
              <a:spcAft>
                <a:spcPts val="0"/>
              </a:spcAft>
              <a:buSzPts val="2400"/>
              <a:buChar char="•"/>
            </a:pPr>
            <a:r>
              <a:rPr lang="en" sz="2400">
                <a:latin typeface="Arial"/>
                <a:ea typeface="Arial"/>
                <a:cs typeface="Arial"/>
                <a:sym typeface="Arial"/>
              </a:rPr>
              <a:t>N5. Flights from CHA cannot use crew that are not located at CHA</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 sz="2400">
                <a:latin typeface="Arial"/>
                <a:ea typeface="Arial"/>
                <a:cs typeface="Arial"/>
                <a:sym typeface="Arial"/>
              </a:rPr>
              <a:t>N6. Employees can only work up to 8 hours a day. </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 sz="2400">
                <a:latin typeface="Arial"/>
                <a:ea typeface="Arial"/>
                <a:cs typeface="Arial"/>
                <a:sym typeface="Arial"/>
              </a:rPr>
              <a:t>N7. Employees must have a rest period of 16 hours between work days.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Overview</a:t>
            </a:r>
            <a:endParaRPr sz="1100"/>
          </a:p>
        </p:txBody>
      </p:sp>
      <p:sp>
        <p:nvSpPr>
          <p:cNvPr id="218" name="Google Shape;218;p3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Project Description</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rgbClr val="7F7F7F"/>
              </a:solidFill>
              <a:latin typeface="Calibri"/>
              <a:ea typeface="Calibri"/>
              <a:cs typeface="Calibri"/>
              <a:sym typeface="Calibri"/>
            </a:endParaRPr>
          </a:p>
          <a:p>
            <a:pPr indent="-171450" lvl="0" marL="177800" marR="0" rtl="0" algn="l">
              <a:lnSpc>
                <a:spcPct val="90000"/>
              </a:lnSpc>
              <a:spcBef>
                <a:spcPts val="80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rgbClr val="7F7F7F"/>
              </a:solidFill>
              <a:latin typeface="Calibri"/>
              <a:ea typeface="Calibri"/>
              <a:cs typeface="Calibri"/>
              <a:sym typeface="Calibri"/>
            </a:endParaRPr>
          </a:p>
          <a:p>
            <a:pPr indent="-171450" lvl="0" marL="177800" marR="0" rtl="0" algn="l">
              <a:lnSpc>
                <a:spcPct val="90000"/>
              </a:lnSpc>
              <a:spcBef>
                <a:spcPts val="80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Nonfunctional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Use Cases (or Scenarios)</a:t>
            </a:r>
            <a:endParaRPr sz="1100"/>
          </a:p>
        </p:txBody>
      </p:sp>
      <p:sp>
        <p:nvSpPr>
          <p:cNvPr id="219" name="Google Shape;219;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Use Case: “</a:t>
            </a:r>
            <a:r>
              <a:rPr lang="en"/>
              <a:t>System Administrator</a:t>
            </a:r>
            <a:r>
              <a:rPr b="0" i="0" lang="en" sz="3300" u="none" cap="none" strike="noStrike">
                <a:solidFill>
                  <a:schemeClr val="dk1"/>
                </a:solidFill>
                <a:latin typeface="Calibri"/>
                <a:ea typeface="Calibri"/>
                <a:cs typeface="Calibri"/>
                <a:sym typeface="Calibri"/>
              </a:rPr>
              <a:t>”</a:t>
            </a:r>
            <a:endParaRPr sz="1100"/>
          </a:p>
        </p:txBody>
      </p:sp>
      <p:sp>
        <p:nvSpPr>
          <p:cNvPr id="225" name="Google Shape;225;p3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2400">
                <a:latin typeface="Arial"/>
                <a:ea typeface="Arial"/>
                <a:cs typeface="Arial"/>
                <a:sym typeface="Arial"/>
              </a:rPr>
              <a:t>Login through admin credentials to access the dashboard.</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400">
                <a:latin typeface="Arial"/>
                <a:ea typeface="Arial"/>
                <a:cs typeface="Arial"/>
                <a:sym typeface="Arial"/>
              </a:rPr>
              <a:t>Enter/manage crew information.</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400">
                <a:latin typeface="Arial"/>
                <a:ea typeface="Arial"/>
                <a:cs typeface="Arial"/>
                <a:sym typeface="Arial"/>
              </a:rPr>
              <a:t>Create/alter aircraft essentials.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400">
                <a:latin typeface="Arial"/>
                <a:ea typeface="Arial"/>
                <a:cs typeface="Arial"/>
                <a:sym typeface="Arial"/>
              </a:rPr>
              <a:t>Log out and when login in again, pickup from where they left.</a:t>
            </a:r>
            <a:endParaRPr sz="2400">
              <a:latin typeface="Arial"/>
              <a:ea typeface="Arial"/>
              <a:cs typeface="Arial"/>
              <a:sym typeface="Arial"/>
            </a:endParaRPr>
          </a:p>
          <a:p>
            <a:pPr indent="-38100" lvl="0" marL="177800" marR="0" rtl="0" algn="l">
              <a:lnSpc>
                <a:spcPct val="90000"/>
              </a:lnSpc>
              <a:spcBef>
                <a:spcPts val="0"/>
              </a:spcBef>
              <a:spcAft>
                <a:spcPts val="0"/>
              </a:spcAft>
              <a:buClr>
                <a:schemeClr val="dk1"/>
              </a:buClr>
              <a:buSzPts val="2100"/>
              <a:buFont typeface="Arial"/>
              <a:buNone/>
            </a:pPr>
            <a:r>
              <a:t/>
            </a:r>
            <a:endParaRPr/>
          </a:p>
        </p:txBody>
      </p:sp>
      <p:sp>
        <p:nvSpPr>
          <p:cNvPr id="226" name="Google Shape;226;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a:t>Use Case: “Airline Crew &amp; Public”</a:t>
            </a:r>
            <a:endParaRPr/>
          </a:p>
        </p:txBody>
      </p:sp>
      <p:sp>
        <p:nvSpPr>
          <p:cNvPr id="232" name="Google Shape;232;p4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2400">
                <a:latin typeface="Arial"/>
                <a:ea typeface="Arial"/>
                <a:cs typeface="Arial"/>
                <a:sym typeface="Arial"/>
              </a:rPr>
              <a:t>Crew and passengers can go directly into phone application or website and enter the flight number into the tracking box and check its time schedule.</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400">
                <a:latin typeface="Arial"/>
                <a:ea typeface="Arial"/>
                <a:cs typeface="Arial"/>
                <a:sym typeface="Arial"/>
              </a:rPr>
              <a:t>Crew can use their login credentials to access the employee service to check the assignment of the flight, its schedule and future trips.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Summary</a:t>
            </a:r>
            <a:endParaRPr sz="1100"/>
          </a:p>
        </p:txBody>
      </p:sp>
      <p:sp>
        <p:nvSpPr>
          <p:cNvPr id="238" name="Google Shape;238;p4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Project Description</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Nonfunctional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Use Cases (or Scenarios)</a:t>
            </a:r>
            <a:endParaRPr sz="1100"/>
          </a:p>
        </p:txBody>
      </p:sp>
      <p:sp>
        <p:nvSpPr>
          <p:cNvPr id="239" name="Google Shape;239;p4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Overview</a:t>
            </a:r>
            <a:endParaRPr sz="1100"/>
          </a:p>
        </p:txBody>
      </p:sp>
      <p:sp>
        <p:nvSpPr>
          <p:cNvPr id="138" name="Google Shape;138;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Project Description</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Nonfunctional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Use Cases (or Scenarios)</a:t>
            </a:r>
            <a:endParaRPr sz="1100"/>
          </a:p>
        </p:txBody>
      </p:sp>
      <p:sp>
        <p:nvSpPr>
          <p:cNvPr id="139" name="Google Shape;139;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Project Overview</a:t>
            </a:r>
            <a:endParaRPr sz="1100"/>
          </a:p>
        </p:txBody>
      </p:sp>
      <p:sp>
        <p:nvSpPr>
          <p:cNvPr id="145" name="Google Shape;145;p27"/>
          <p:cNvSpPr txBox="1"/>
          <p:nvPr>
            <p:ph idx="1" type="body"/>
          </p:nvPr>
        </p:nvSpPr>
        <p:spPr>
          <a:xfrm>
            <a:off x="628650" y="1385894"/>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800"/>
              </a:spcBef>
              <a:spcAft>
                <a:spcPts val="0"/>
              </a:spcAft>
              <a:buClr>
                <a:schemeClr val="dk1"/>
              </a:buClr>
              <a:buSzPts val="1100"/>
              <a:buFont typeface="Arial"/>
              <a:buNone/>
            </a:pPr>
            <a:r>
              <a:t/>
            </a:r>
            <a:endParaRPr b="1" sz="1700">
              <a:highlight>
                <a:srgbClr val="D9E2F3"/>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 sz="1100">
                <a:latin typeface="Arial"/>
                <a:ea typeface="Arial"/>
                <a:cs typeface="Arial"/>
                <a:sym typeface="Arial"/>
              </a:rPr>
              <a:t>The purpose of this software is to provide Cornhusker Airlines with scheduling software, allowing the airline crew administrator to schedule staff and airplanes for flights, the crew to search for the schedules, and the public to search for flight takeoff and landing times. </a:t>
            </a:r>
            <a:endParaRPr sz="1100">
              <a:solidFill>
                <a:srgbClr val="FF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700">
              <a:highlight>
                <a:srgbClr val="D9E2F3"/>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700">
              <a:highlight>
                <a:srgbClr val="D9E2F3"/>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The crew manager will be able to input and remove information to facilitate the flight and corresponding crew schedules from CHA to three nearby airports: Iowa City, Iowa; Evanston, Illinois; and West Lafayette, Indiana. Additionally, the crew will be able to search the schedules for information on flights and working time. The system needs to have backup and restore capabilities. Also , the guest user will be able to search the flight and track them. </a:t>
            </a:r>
            <a:endParaRPr sz="1100">
              <a:latin typeface="Arial"/>
              <a:ea typeface="Arial"/>
              <a:cs typeface="Arial"/>
              <a:sym typeface="Arial"/>
            </a:endParaRPr>
          </a:p>
          <a:p>
            <a:pPr indent="-38100" lvl="0" marL="177800" marR="0" rtl="0" algn="l">
              <a:lnSpc>
                <a:spcPct val="90000"/>
              </a:lnSpc>
              <a:spcBef>
                <a:spcPts val="0"/>
              </a:spcBef>
              <a:spcAft>
                <a:spcPts val="0"/>
              </a:spcAft>
              <a:buClr>
                <a:schemeClr val="dk1"/>
              </a:buClr>
              <a:buSzPts val="2100"/>
              <a:buFont typeface="Arial"/>
              <a:buNone/>
            </a:pPr>
            <a:r>
              <a:t/>
            </a:r>
            <a:endParaRPr/>
          </a:p>
        </p:txBody>
      </p:sp>
      <p:sp>
        <p:nvSpPr>
          <p:cNvPr id="146" name="Google Shape;146;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Objectives and Success Criteria</a:t>
            </a:r>
            <a:endParaRPr sz="1100"/>
          </a:p>
        </p:txBody>
      </p:sp>
      <p:sp>
        <p:nvSpPr>
          <p:cNvPr id="152" name="Google Shape;152;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There are two types of aircraft at CHA and 3 types of crew members. Each flight must have a flight number, a captain, a first officer, and one flight attendant for every 50 passengers. The scheduler needs to keep track of each flight and its takeoff and landing times as well as  staff and their working hours. The software will have input for all flights  then generates flight numbers. The software will be considered successful when it can have this information input, update the information, retrieve the information, and backup and restore the information.</a:t>
            </a:r>
            <a:endParaRPr b="0" i="0" sz="2100" u="none" cap="none" strike="noStrike">
              <a:solidFill>
                <a:schemeClr val="dk1"/>
              </a:solidFill>
              <a:latin typeface="Calibri"/>
              <a:ea typeface="Calibri"/>
              <a:cs typeface="Calibri"/>
              <a:sym typeface="Calibri"/>
            </a:endParaRPr>
          </a:p>
        </p:txBody>
      </p:sp>
      <p:sp>
        <p:nvSpPr>
          <p:cNvPr id="153" name="Google Shape;153;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628650" y="3750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Proposed System Overview</a:t>
            </a:r>
            <a:endParaRPr sz="1100"/>
          </a:p>
        </p:txBody>
      </p:sp>
      <p:sp>
        <p:nvSpPr>
          <p:cNvPr id="159" name="Google Shape;159;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100">
                <a:latin typeface="Arial"/>
                <a:ea typeface="Arial"/>
                <a:cs typeface="Arial"/>
                <a:sym typeface="Arial"/>
              </a:rPr>
              <a:t>The scheduling system should be able to keep track of the CHA crew members. The system should be able to assign correct position and number of crew members required for each type of airplane. Furthermore, the system should be able to keep track of both the estimated and actual time of takeoff/touchdown of the airplanes. The system should also be able to log in all the updates made to the schedules and these updates should be accessible for searching based on the flight number.</a:t>
            </a:r>
            <a:endParaRPr sz="1100">
              <a:latin typeface="Arial"/>
              <a:ea typeface="Arial"/>
              <a:cs typeface="Arial"/>
              <a:sym typeface="Arial"/>
            </a:endParaRPr>
          </a:p>
          <a:p>
            <a:pPr indent="-38100" lvl="0" marL="177800" marR="0" rtl="0" algn="l">
              <a:lnSpc>
                <a:spcPct val="90000"/>
              </a:lnSpc>
              <a:spcBef>
                <a:spcPts val="0"/>
              </a:spcBef>
              <a:spcAft>
                <a:spcPts val="0"/>
              </a:spcAft>
              <a:buClr>
                <a:schemeClr val="dk1"/>
              </a:buClr>
              <a:buSzPts val="2100"/>
              <a:buFont typeface="Arial"/>
              <a:buNone/>
            </a:pPr>
            <a:r>
              <a:t/>
            </a:r>
            <a:endParaRPr/>
          </a:p>
        </p:txBody>
      </p:sp>
      <p:sp>
        <p:nvSpPr>
          <p:cNvPr id="160" name="Google Shape;160;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Overview</a:t>
            </a:r>
            <a:endParaRPr sz="1100"/>
          </a:p>
        </p:txBody>
      </p:sp>
      <p:sp>
        <p:nvSpPr>
          <p:cNvPr id="166" name="Google Shape;166;p3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Project Description</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 sz="2100" u="none" cap="none" strike="noStrike">
                <a:solidFill>
                  <a:schemeClr val="dk1"/>
                </a:solidFill>
                <a:latin typeface="Calibri"/>
                <a:ea typeface="Calibri"/>
                <a:cs typeface="Calibri"/>
                <a:sym typeface="Calibri"/>
              </a:rPr>
              <a:t>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Nonfunctional Requirements</a:t>
            </a:r>
            <a:endParaRPr sz="1100"/>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rgbClr val="7F7F7F"/>
              </a:buClr>
              <a:buSzPts val="2100"/>
              <a:buFont typeface="Arial"/>
              <a:buChar char="•"/>
            </a:pPr>
            <a:r>
              <a:rPr b="0" i="0" lang="en" sz="2100" u="none" cap="none" strike="noStrike">
                <a:solidFill>
                  <a:srgbClr val="7F7F7F"/>
                </a:solidFill>
                <a:latin typeface="Calibri"/>
                <a:ea typeface="Calibri"/>
                <a:cs typeface="Calibri"/>
                <a:sym typeface="Calibri"/>
              </a:rPr>
              <a:t>Use Cases (or Scenarios)</a:t>
            </a:r>
            <a:endParaRPr sz="1100"/>
          </a:p>
        </p:txBody>
      </p:sp>
      <p:sp>
        <p:nvSpPr>
          <p:cNvPr id="167" name="Google Shape;167;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Functional Requirements</a:t>
            </a:r>
            <a:endParaRPr sz="1100"/>
          </a:p>
        </p:txBody>
      </p:sp>
      <p:sp>
        <p:nvSpPr>
          <p:cNvPr id="173" name="Google Shape;173;p3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190500" lvl="0" marL="177800" rtl="0" algn="l">
              <a:lnSpc>
                <a:spcPct val="115000"/>
              </a:lnSpc>
              <a:spcBef>
                <a:spcPts val="0"/>
              </a:spcBef>
              <a:spcAft>
                <a:spcPts val="0"/>
              </a:spcAft>
              <a:buClr>
                <a:schemeClr val="dk1"/>
              </a:buClr>
              <a:buSzPts val="2400"/>
              <a:buFont typeface="Arial"/>
              <a:buChar char="•"/>
            </a:pPr>
            <a:r>
              <a:rPr lang="en" sz="2400">
                <a:latin typeface="Arial"/>
                <a:ea typeface="Arial"/>
                <a:cs typeface="Arial"/>
                <a:sym typeface="Arial"/>
              </a:rPr>
              <a:t> Ability to place aircraft when it is brought into CHA’s fleet</a:t>
            </a:r>
            <a:endParaRPr sz="2400">
              <a:latin typeface="Arial"/>
              <a:ea typeface="Arial"/>
              <a:cs typeface="Arial"/>
              <a:sym typeface="Arial"/>
            </a:endParaRPr>
          </a:p>
          <a:p>
            <a:pPr indent="-190500" lvl="0" marL="177800" rtl="0" algn="l">
              <a:lnSpc>
                <a:spcPct val="115000"/>
              </a:lnSpc>
              <a:spcBef>
                <a:spcPts val="0"/>
              </a:spcBef>
              <a:spcAft>
                <a:spcPts val="0"/>
              </a:spcAft>
              <a:buClr>
                <a:schemeClr val="dk1"/>
              </a:buClr>
              <a:buSzPts val="2400"/>
              <a:buFont typeface="Arial"/>
              <a:buChar char="•"/>
            </a:pPr>
            <a:r>
              <a:rPr lang="en" sz="2400">
                <a:latin typeface="Arial"/>
                <a:ea typeface="Arial"/>
                <a:cs typeface="Arial"/>
                <a:sym typeface="Arial"/>
              </a:rPr>
              <a:t>Place employee to establish the initial airport for a crew member</a:t>
            </a:r>
            <a:endParaRPr sz="2400">
              <a:latin typeface="Arial"/>
              <a:ea typeface="Arial"/>
              <a:cs typeface="Arial"/>
              <a:sym typeface="Arial"/>
            </a:endParaRPr>
          </a:p>
          <a:p>
            <a:pPr indent="-190500" lvl="0" marL="177800" rtl="0" algn="l">
              <a:lnSpc>
                <a:spcPct val="115000"/>
              </a:lnSpc>
              <a:spcBef>
                <a:spcPts val="0"/>
              </a:spcBef>
              <a:spcAft>
                <a:spcPts val="0"/>
              </a:spcAft>
              <a:buClr>
                <a:schemeClr val="dk1"/>
              </a:buClr>
              <a:buSzPts val="2400"/>
              <a:buFont typeface="Arial"/>
              <a:buChar char="•"/>
            </a:pPr>
            <a:r>
              <a:rPr lang="en" sz="2400">
                <a:latin typeface="Arial"/>
                <a:ea typeface="Arial"/>
                <a:cs typeface="Arial"/>
                <a:sym typeface="Arial"/>
              </a:rPr>
              <a:t>Qualify pilot or co-pilot to operate an aircraft</a:t>
            </a:r>
            <a:endParaRPr sz="2400">
              <a:latin typeface="Arial"/>
              <a:ea typeface="Arial"/>
              <a:cs typeface="Arial"/>
              <a:sym typeface="Arial"/>
            </a:endParaRPr>
          </a:p>
          <a:p>
            <a:pPr indent="-190500" lvl="0" marL="177800" rtl="0" algn="l">
              <a:lnSpc>
                <a:spcPct val="115000"/>
              </a:lnSpc>
              <a:spcBef>
                <a:spcPts val="0"/>
              </a:spcBef>
              <a:spcAft>
                <a:spcPts val="0"/>
              </a:spcAft>
              <a:buClr>
                <a:schemeClr val="dk1"/>
              </a:buClr>
              <a:buSzPts val="2400"/>
              <a:buFont typeface="Arial"/>
              <a:buChar char="•"/>
            </a:pPr>
            <a:r>
              <a:rPr lang="en" sz="2400">
                <a:latin typeface="Arial"/>
                <a:ea typeface="Arial"/>
                <a:cs typeface="Arial"/>
                <a:sym typeface="Arial"/>
              </a:rPr>
              <a:t>Create flight complete with flight number, aircraft, origin &amp; destination airports, scheduled takeoff &amp; touchdown times, and required crew members</a:t>
            </a:r>
            <a:endParaRPr sz="2400">
              <a:latin typeface="Arial"/>
              <a:ea typeface="Arial"/>
              <a:cs typeface="Arial"/>
              <a:sym typeface="Arial"/>
            </a:endParaRPr>
          </a:p>
          <a:p>
            <a:pPr indent="0" lvl="0" marL="177800" marR="0" rtl="0" algn="l">
              <a:lnSpc>
                <a:spcPct val="90000"/>
              </a:lnSpc>
              <a:spcBef>
                <a:spcPts val="0"/>
              </a:spcBef>
              <a:spcAft>
                <a:spcPts val="0"/>
              </a:spcAft>
              <a:buNone/>
            </a:pPr>
            <a:r>
              <a:t/>
            </a:r>
            <a:endParaRPr/>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780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177800" marR="0" rtl="0" algn="l">
              <a:lnSpc>
                <a:spcPct val="90000"/>
              </a:lnSpc>
              <a:spcBef>
                <a:spcPts val="800"/>
              </a:spcBef>
              <a:spcAft>
                <a:spcPts val="0"/>
              </a:spcAft>
              <a:buNone/>
            </a:pPr>
            <a:r>
              <a:t/>
            </a:r>
            <a:endParaRPr sz="1100"/>
          </a:p>
        </p:txBody>
      </p:sp>
      <p:sp>
        <p:nvSpPr>
          <p:cNvPr id="174" name="Google Shape;174;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n" sz="900" u="none" cap="none" strike="noStrike">
                <a:solidFill>
                  <a:srgbClr val="888888"/>
                </a:solidFill>
                <a:latin typeface="Calibri"/>
                <a:ea typeface="Calibri"/>
                <a:cs typeface="Calibri"/>
                <a:sym typeface="Calibri"/>
              </a:rPr>
              <a:t>‹#›</a:t>
            </a:fld>
            <a:endParaRPr b="0" i="0" sz="9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Functional Requirements</a:t>
            </a:r>
            <a:endParaRPr/>
          </a:p>
        </p:txBody>
      </p:sp>
      <p:sp>
        <p:nvSpPr>
          <p:cNvPr id="180" name="Google Shape;180;p3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81000" lvl="0" marL="457200" rtl="0" algn="l">
              <a:lnSpc>
                <a:spcPct val="115000"/>
              </a:lnSpc>
              <a:spcBef>
                <a:spcPts val="0"/>
              </a:spcBef>
              <a:spcAft>
                <a:spcPts val="0"/>
              </a:spcAft>
              <a:buSzPts val="2400"/>
              <a:buChar char="●"/>
            </a:pPr>
            <a:r>
              <a:rPr lang="en" sz="2400">
                <a:latin typeface="Arial"/>
                <a:ea typeface="Arial"/>
                <a:cs typeface="Arial"/>
                <a:sym typeface="Arial"/>
              </a:rPr>
              <a:t>Cancel flight, which frees crew members for other flights</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 sz="2400">
                <a:latin typeface="Arial"/>
                <a:ea typeface="Arial"/>
                <a:cs typeface="Arial"/>
                <a:sym typeface="Arial"/>
              </a:rPr>
              <a:t>Change crew member on a flight</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 sz="2400">
                <a:latin typeface="Arial"/>
                <a:ea typeface="Arial"/>
                <a:cs typeface="Arial"/>
                <a:sym typeface="Arial"/>
              </a:rPr>
              <a:t>Change aircraft for a flight, which cannot be done after takeoff has been set</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 sz="2400">
                <a:latin typeface="Arial"/>
                <a:ea typeface="Arial"/>
                <a:cs typeface="Arial"/>
                <a:sym typeface="Arial"/>
              </a:rPr>
              <a:t>Change estimated takeoff time, which needs to automatically update the estimated touchdown time. </a:t>
            </a:r>
            <a:endParaRPr sz="2400">
              <a:latin typeface="Arial"/>
              <a:ea typeface="Arial"/>
              <a:cs typeface="Arial"/>
              <a:sym typeface="Arial"/>
            </a:endParaRPr>
          </a:p>
          <a:p>
            <a:pPr indent="0" lvl="0" marL="457200" rtl="0" algn="l">
              <a:spcBef>
                <a:spcPts val="80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Functional Requirements</a:t>
            </a:r>
            <a:endParaRPr/>
          </a:p>
        </p:txBody>
      </p:sp>
      <p:sp>
        <p:nvSpPr>
          <p:cNvPr id="186" name="Google Shape;186;p3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81000" lvl="0" marL="457200" rtl="0" algn="l">
              <a:lnSpc>
                <a:spcPct val="115000"/>
              </a:lnSpc>
              <a:spcBef>
                <a:spcPts val="0"/>
              </a:spcBef>
              <a:spcAft>
                <a:spcPts val="0"/>
              </a:spcAft>
              <a:buSzPts val="2400"/>
              <a:buChar char="•"/>
            </a:pPr>
            <a:r>
              <a:rPr lang="en" sz="2400">
                <a:latin typeface="Arial"/>
                <a:ea typeface="Arial"/>
                <a:cs typeface="Arial"/>
                <a:sym typeface="Arial"/>
              </a:rPr>
              <a:t>Set actual takeoff time, which will set the estimated touchdown time. </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 sz="2400">
                <a:latin typeface="Arial"/>
                <a:ea typeface="Arial"/>
                <a:cs typeface="Arial"/>
                <a:sym typeface="Arial"/>
              </a:rPr>
              <a:t>Change estimated touchdown time to account for in-flight delays</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 sz="2400">
                <a:latin typeface="Arial"/>
                <a:ea typeface="Arial"/>
                <a:cs typeface="Arial"/>
                <a:sym typeface="Arial"/>
              </a:rPr>
              <a:t>Set actual touchdown time</a:t>
            </a:r>
            <a:endParaRPr sz="2400">
              <a:latin typeface="Arial"/>
              <a:ea typeface="Arial"/>
              <a:cs typeface="Arial"/>
              <a:sym typeface="Arial"/>
            </a:endParaRPr>
          </a:p>
          <a:p>
            <a:pPr indent="0" lvl="0" marL="45720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