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75" r:id="rId5"/>
    <p:sldId id="280" r:id="rId6"/>
    <p:sldId id="276" r:id="rId7"/>
    <p:sldId id="282" r:id="rId8"/>
    <p:sldId id="278" r:id="rId9"/>
    <p:sldId id="272" r:id="rId10"/>
    <p:sldId id="273" r:id="rId11"/>
    <p:sldId id="274"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694"/>
  </p:normalViewPr>
  <p:slideViewPr>
    <p:cSldViewPr snapToGrid="0" snapToObjects="1">
      <p:cViewPr varScale="1">
        <p:scale>
          <a:sx n="49" d="100"/>
          <a:sy n="49" d="100"/>
        </p:scale>
        <p:origin x="72"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28411-4A96-9C46-8130-19BC8A3FA18D}" type="datetimeFigureOut">
              <a:rPr lang="en-US" smtClean="0"/>
              <a:t>10/18/2018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1C88A-E77D-864F-B349-BB9ADF65C2D7}" type="slidenum">
              <a:rPr lang="en-US" smtClean="0"/>
              <a:t>‹#›</a:t>
            </a:fld>
            <a:endParaRPr lang="en-US"/>
          </a:p>
        </p:txBody>
      </p:sp>
    </p:spTree>
    <p:extLst>
      <p:ext uri="{BB962C8B-B14F-4D97-AF65-F5344CB8AC3E}">
        <p14:creationId xmlns:p14="http://schemas.microsoft.com/office/powerpoint/2010/main" val="1056795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320A-61A2-FE49-AB27-BB23621D84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525AD5-8721-E540-86B9-4778A83A3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E76BE4-B18E-3D43-89A1-D4FD29A000D6}"/>
              </a:ext>
            </a:extLst>
          </p:cNvPr>
          <p:cNvSpPr>
            <a:spLocks noGrp="1"/>
          </p:cNvSpPr>
          <p:nvPr>
            <p:ph type="dt" sz="half" idx="10"/>
          </p:nvPr>
        </p:nvSpPr>
        <p:spPr/>
        <p:txBody>
          <a:bodyPr/>
          <a:lstStyle/>
          <a:p>
            <a:fld id="{5E26E10A-C15D-D446-A22C-9DF9C6F9A383}" type="datetime1">
              <a:rPr lang="en-US" smtClean="0"/>
              <a:t>10/18/2018</a:t>
            </a:fld>
            <a:endParaRPr lang="en-US"/>
          </a:p>
        </p:txBody>
      </p:sp>
      <p:sp>
        <p:nvSpPr>
          <p:cNvPr id="5" name="Footer Placeholder 4">
            <a:extLst>
              <a:ext uri="{FF2B5EF4-FFF2-40B4-BE49-F238E27FC236}">
                <a16:creationId xmlns:a16="http://schemas.microsoft.com/office/drawing/2014/main" id="{BB3C04D9-9511-2249-80CC-1AC0AAAFC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CF20F-DF6A-B249-805B-467969846FC2}"/>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314774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EF97-22AC-2941-BC4A-D69D312B7E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D7AA3-33AA-C74B-94FB-4C695EEC45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171F8-CF46-8342-A0D0-502E5C571ED2}"/>
              </a:ext>
            </a:extLst>
          </p:cNvPr>
          <p:cNvSpPr>
            <a:spLocks noGrp="1"/>
          </p:cNvSpPr>
          <p:nvPr>
            <p:ph type="dt" sz="half" idx="10"/>
          </p:nvPr>
        </p:nvSpPr>
        <p:spPr/>
        <p:txBody>
          <a:bodyPr/>
          <a:lstStyle/>
          <a:p>
            <a:fld id="{C0D37E4A-F64E-9E4C-94FD-BFCF9198C302}" type="datetime1">
              <a:rPr lang="en-US" smtClean="0"/>
              <a:t>10/18/2018</a:t>
            </a:fld>
            <a:endParaRPr lang="en-US"/>
          </a:p>
        </p:txBody>
      </p:sp>
      <p:sp>
        <p:nvSpPr>
          <p:cNvPr id="5" name="Footer Placeholder 4">
            <a:extLst>
              <a:ext uri="{FF2B5EF4-FFF2-40B4-BE49-F238E27FC236}">
                <a16:creationId xmlns:a16="http://schemas.microsoft.com/office/drawing/2014/main" id="{A3CE44B3-2941-6742-93A9-762F9CFEA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B93F2-00DC-7B4B-8421-CA742E36FB29}"/>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261868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C0C2D-83EB-4F46-86A5-0C3AB4B79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3AE44F-433E-1645-B0C4-F1ED5C872E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F02A9-8609-5947-B881-9825319811E5}"/>
              </a:ext>
            </a:extLst>
          </p:cNvPr>
          <p:cNvSpPr>
            <a:spLocks noGrp="1"/>
          </p:cNvSpPr>
          <p:nvPr>
            <p:ph type="dt" sz="half" idx="10"/>
          </p:nvPr>
        </p:nvSpPr>
        <p:spPr/>
        <p:txBody>
          <a:bodyPr/>
          <a:lstStyle/>
          <a:p>
            <a:fld id="{769F20CE-1BB5-1943-88C1-94DE35B92B63}" type="datetime1">
              <a:rPr lang="en-US" smtClean="0"/>
              <a:t>10/18/2018</a:t>
            </a:fld>
            <a:endParaRPr lang="en-US"/>
          </a:p>
        </p:txBody>
      </p:sp>
      <p:sp>
        <p:nvSpPr>
          <p:cNvPr id="5" name="Footer Placeholder 4">
            <a:extLst>
              <a:ext uri="{FF2B5EF4-FFF2-40B4-BE49-F238E27FC236}">
                <a16:creationId xmlns:a16="http://schemas.microsoft.com/office/drawing/2014/main" id="{1CBEA2D2-3AA8-E647-95C1-236499101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75F94-D5B3-6D44-B78B-D9EA93C8DBC5}"/>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370933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D799-C0F6-B048-BCAB-2EAA3B4F4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60D07-A86E-BD4F-81D8-F3958B2FCC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5C53B-4648-8641-A363-18A443AEC686}"/>
              </a:ext>
            </a:extLst>
          </p:cNvPr>
          <p:cNvSpPr>
            <a:spLocks noGrp="1"/>
          </p:cNvSpPr>
          <p:nvPr>
            <p:ph type="dt" sz="half" idx="10"/>
          </p:nvPr>
        </p:nvSpPr>
        <p:spPr/>
        <p:txBody>
          <a:bodyPr/>
          <a:lstStyle/>
          <a:p>
            <a:fld id="{E1D6CF2D-CDE5-CF4D-8F73-1156FD61F30D}" type="datetime1">
              <a:rPr lang="en-US" smtClean="0"/>
              <a:t>10/18/2018</a:t>
            </a:fld>
            <a:endParaRPr lang="en-US"/>
          </a:p>
        </p:txBody>
      </p:sp>
      <p:sp>
        <p:nvSpPr>
          <p:cNvPr id="5" name="Footer Placeholder 4">
            <a:extLst>
              <a:ext uri="{FF2B5EF4-FFF2-40B4-BE49-F238E27FC236}">
                <a16:creationId xmlns:a16="http://schemas.microsoft.com/office/drawing/2014/main" id="{06609964-512B-4646-9D9D-6202B2D47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6D136-AAF0-FC40-9C9E-2062ABF3D28B}"/>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86679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DEB6-F90A-114D-91FB-A607C188E8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56858-B9F0-D745-B96C-082BCDB57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E3BBCA-F667-0343-B284-F8DAEDE1BD6C}"/>
              </a:ext>
            </a:extLst>
          </p:cNvPr>
          <p:cNvSpPr>
            <a:spLocks noGrp="1"/>
          </p:cNvSpPr>
          <p:nvPr>
            <p:ph type="dt" sz="half" idx="10"/>
          </p:nvPr>
        </p:nvSpPr>
        <p:spPr/>
        <p:txBody>
          <a:bodyPr/>
          <a:lstStyle/>
          <a:p>
            <a:fld id="{7F22FA09-EF8A-754A-8D29-4BD55DD4A838}" type="datetime1">
              <a:rPr lang="en-US" smtClean="0"/>
              <a:t>10/18/2018</a:t>
            </a:fld>
            <a:endParaRPr lang="en-US"/>
          </a:p>
        </p:txBody>
      </p:sp>
      <p:sp>
        <p:nvSpPr>
          <p:cNvPr id="5" name="Footer Placeholder 4">
            <a:extLst>
              <a:ext uri="{FF2B5EF4-FFF2-40B4-BE49-F238E27FC236}">
                <a16:creationId xmlns:a16="http://schemas.microsoft.com/office/drawing/2014/main" id="{3FAA82B2-6AE0-D14A-84B8-217D261C0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6AD84-3BA0-814B-AEDC-B4F5B930DDC4}"/>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67541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9720-BF79-D244-9749-F5DD6739DE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BC5BC0-A0FC-CA4A-90B8-48EC63D76C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C87BC3-C391-2C47-853F-D3B615F85D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8F3A2-A144-B747-9269-BF419C247E65}"/>
              </a:ext>
            </a:extLst>
          </p:cNvPr>
          <p:cNvSpPr>
            <a:spLocks noGrp="1"/>
          </p:cNvSpPr>
          <p:nvPr>
            <p:ph type="dt" sz="half" idx="10"/>
          </p:nvPr>
        </p:nvSpPr>
        <p:spPr/>
        <p:txBody>
          <a:bodyPr/>
          <a:lstStyle/>
          <a:p>
            <a:fld id="{38797E6A-39AB-824D-A87E-7447E2847899}" type="datetime1">
              <a:rPr lang="en-US" smtClean="0"/>
              <a:t>10/18/2018</a:t>
            </a:fld>
            <a:endParaRPr lang="en-US"/>
          </a:p>
        </p:txBody>
      </p:sp>
      <p:sp>
        <p:nvSpPr>
          <p:cNvPr id="6" name="Footer Placeholder 5">
            <a:extLst>
              <a:ext uri="{FF2B5EF4-FFF2-40B4-BE49-F238E27FC236}">
                <a16:creationId xmlns:a16="http://schemas.microsoft.com/office/drawing/2014/main" id="{D1E2521A-AC3F-9E4D-B2C4-E5479DC70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552A9-4625-684A-B5A6-DAB33D545116}"/>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257143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D231-AEE6-A442-BE1B-D8086A7853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F8E862-829F-114C-8AF2-4EDE523A5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094EB3-6DD7-4942-BB64-D887A72CEE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11260F-B8AD-AB4A-964A-CE55FD3941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4A55C1-E21E-6945-B44C-C6164190E0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5EB0DE-9698-C74A-BF8B-F59FAFF5D0C6}"/>
              </a:ext>
            </a:extLst>
          </p:cNvPr>
          <p:cNvSpPr>
            <a:spLocks noGrp="1"/>
          </p:cNvSpPr>
          <p:nvPr>
            <p:ph type="dt" sz="half" idx="10"/>
          </p:nvPr>
        </p:nvSpPr>
        <p:spPr/>
        <p:txBody>
          <a:bodyPr/>
          <a:lstStyle/>
          <a:p>
            <a:fld id="{EB6A3F7F-29BA-E846-8510-EE26F48D6885}" type="datetime1">
              <a:rPr lang="en-US" smtClean="0"/>
              <a:t>10/18/2018</a:t>
            </a:fld>
            <a:endParaRPr lang="en-US"/>
          </a:p>
        </p:txBody>
      </p:sp>
      <p:sp>
        <p:nvSpPr>
          <p:cNvPr id="8" name="Footer Placeholder 7">
            <a:extLst>
              <a:ext uri="{FF2B5EF4-FFF2-40B4-BE49-F238E27FC236}">
                <a16:creationId xmlns:a16="http://schemas.microsoft.com/office/drawing/2014/main" id="{158D25E4-097F-B24D-BF05-5193020F6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97524B-9AD6-3740-A2C9-F53D1AF4940A}"/>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161181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A548-7DDF-6346-95BF-2BD9F6D25F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49670C-ECD6-2349-B6E3-115C587F6ADB}"/>
              </a:ext>
            </a:extLst>
          </p:cNvPr>
          <p:cNvSpPr>
            <a:spLocks noGrp="1"/>
          </p:cNvSpPr>
          <p:nvPr>
            <p:ph type="dt" sz="half" idx="10"/>
          </p:nvPr>
        </p:nvSpPr>
        <p:spPr/>
        <p:txBody>
          <a:bodyPr/>
          <a:lstStyle/>
          <a:p>
            <a:fld id="{28C09B9C-6A2B-DB40-9E79-0CFDDF84F077}" type="datetime1">
              <a:rPr lang="en-US" smtClean="0"/>
              <a:t>10/18/2018</a:t>
            </a:fld>
            <a:endParaRPr lang="en-US"/>
          </a:p>
        </p:txBody>
      </p:sp>
      <p:sp>
        <p:nvSpPr>
          <p:cNvPr id="4" name="Footer Placeholder 3">
            <a:extLst>
              <a:ext uri="{FF2B5EF4-FFF2-40B4-BE49-F238E27FC236}">
                <a16:creationId xmlns:a16="http://schemas.microsoft.com/office/drawing/2014/main" id="{6AA417F4-1BBE-754D-A4D2-9158BFC1D9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E17BA8-E900-5346-9A96-6C64C6589621}"/>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61384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CC11B-F90C-AB4F-9A6B-538CBDA1A8C5}"/>
              </a:ext>
            </a:extLst>
          </p:cNvPr>
          <p:cNvSpPr>
            <a:spLocks noGrp="1"/>
          </p:cNvSpPr>
          <p:nvPr>
            <p:ph type="dt" sz="half" idx="10"/>
          </p:nvPr>
        </p:nvSpPr>
        <p:spPr/>
        <p:txBody>
          <a:bodyPr/>
          <a:lstStyle/>
          <a:p>
            <a:fld id="{1A7DD269-6DC8-0C4E-8ECF-74E7FF45F23C}" type="datetime1">
              <a:rPr lang="en-US" smtClean="0"/>
              <a:t>10/18/2018</a:t>
            </a:fld>
            <a:endParaRPr lang="en-US"/>
          </a:p>
        </p:txBody>
      </p:sp>
      <p:sp>
        <p:nvSpPr>
          <p:cNvPr id="3" name="Footer Placeholder 2">
            <a:extLst>
              <a:ext uri="{FF2B5EF4-FFF2-40B4-BE49-F238E27FC236}">
                <a16:creationId xmlns:a16="http://schemas.microsoft.com/office/drawing/2014/main" id="{F68AE248-FB01-024E-97A7-AB1156DD60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6F7F7C-38DC-7147-B230-03CA11D53070}"/>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167977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5C3E-B431-6B41-A44F-469C7DDCD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F8CEB-9359-CA4B-934A-B40859AA9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14977-6878-E740-87C2-1C87CA1E1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686036-2B5E-C74C-B05F-7FA0BA00A92B}"/>
              </a:ext>
            </a:extLst>
          </p:cNvPr>
          <p:cNvSpPr>
            <a:spLocks noGrp="1"/>
          </p:cNvSpPr>
          <p:nvPr>
            <p:ph type="dt" sz="half" idx="10"/>
          </p:nvPr>
        </p:nvSpPr>
        <p:spPr/>
        <p:txBody>
          <a:bodyPr/>
          <a:lstStyle/>
          <a:p>
            <a:fld id="{1F6243B7-0522-9A45-BD9D-F69C6309B830}" type="datetime1">
              <a:rPr lang="en-US" smtClean="0"/>
              <a:t>10/18/2018</a:t>
            </a:fld>
            <a:endParaRPr lang="en-US"/>
          </a:p>
        </p:txBody>
      </p:sp>
      <p:sp>
        <p:nvSpPr>
          <p:cNvPr id="6" name="Footer Placeholder 5">
            <a:extLst>
              <a:ext uri="{FF2B5EF4-FFF2-40B4-BE49-F238E27FC236}">
                <a16:creationId xmlns:a16="http://schemas.microsoft.com/office/drawing/2014/main" id="{062EB822-4C6B-B149-B328-6F474CE4E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E8799-9EC5-9F4B-B2D1-8D178A922959}"/>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264707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2360-5D80-FB4D-A5A3-FEDF5A6AF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DC9D55-D045-AD45-BD48-0EF04382AE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74288-E228-3A40-B700-5888B18ED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EF4562-52F8-EF4B-B53E-65264CA8F59C}"/>
              </a:ext>
            </a:extLst>
          </p:cNvPr>
          <p:cNvSpPr>
            <a:spLocks noGrp="1"/>
          </p:cNvSpPr>
          <p:nvPr>
            <p:ph type="dt" sz="half" idx="10"/>
          </p:nvPr>
        </p:nvSpPr>
        <p:spPr/>
        <p:txBody>
          <a:bodyPr/>
          <a:lstStyle/>
          <a:p>
            <a:fld id="{A4F011DC-A470-D74F-89C7-DAE7EA19649B}" type="datetime1">
              <a:rPr lang="en-US" smtClean="0"/>
              <a:t>10/18/2018</a:t>
            </a:fld>
            <a:endParaRPr lang="en-US"/>
          </a:p>
        </p:txBody>
      </p:sp>
      <p:sp>
        <p:nvSpPr>
          <p:cNvPr id="6" name="Footer Placeholder 5">
            <a:extLst>
              <a:ext uri="{FF2B5EF4-FFF2-40B4-BE49-F238E27FC236}">
                <a16:creationId xmlns:a16="http://schemas.microsoft.com/office/drawing/2014/main" id="{6E7F296B-353F-1146-B1CE-17A1087E4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12831-17FF-2E4B-8C68-8BE78B349CB2}"/>
              </a:ext>
            </a:extLst>
          </p:cNvPr>
          <p:cNvSpPr>
            <a:spLocks noGrp="1"/>
          </p:cNvSpPr>
          <p:nvPr>
            <p:ph type="sldNum" sz="quarter" idx="12"/>
          </p:nvPr>
        </p:nvSpPr>
        <p:spPr/>
        <p:txBody>
          <a:bodyPr/>
          <a:lstStyle/>
          <a:p>
            <a:fld id="{59467819-B74A-7D46-BC68-B37107E692DD}" type="slidenum">
              <a:rPr lang="en-US" smtClean="0"/>
              <a:t>‹#›</a:t>
            </a:fld>
            <a:endParaRPr lang="en-US"/>
          </a:p>
        </p:txBody>
      </p:sp>
    </p:spTree>
    <p:extLst>
      <p:ext uri="{BB962C8B-B14F-4D97-AF65-F5344CB8AC3E}">
        <p14:creationId xmlns:p14="http://schemas.microsoft.com/office/powerpoint/2010/main" val="37962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CBA3F-2BE1-D94F-BC2B-60CCD3F597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3EB36D-8EDB-3C45-9114-5AF5D86F42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06BD0-1631-E04D-885A-68D98A6A1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6232C-D57C-4046-85B7-72797856E0D5}" type="datetime1">
              <a:rPr lang="en-US" smtClean="0"/>
              <a:t>10/18/2018</a:t>
            </a:fld>
            <a:endParaRPr lang="en-US"/>
          </a:p>
        </p:txBody>
      </p:sp>
      <p:sp>
        <p:nvSpPr>
          <p:cNvPr id="5" name="Footer Placeholder 4">
            <a:extLst>
              <a:ext uri="{FF2B5EF4-FFF2-40B4-BE49-F238E27FC236}">
                <a16:creationId xmlns:a16="http://schemas.microsoft.com/office/drawing/2014/main" id="{D722A62B-43B2-5045-807B-9598DEA3C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924BE3-5251-0841-80B7-0AC3FBAC5D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67819-B74A-7D46-BC68-B37107E692DD}" type="slidenum">
              <a:rPr lang="en-US" smtClean="0"/>
              <a:t>‹#›</a:t>
            </a:fld>
            <a:endParaRPr lang="en-US"/>
          </a:p>
        </p:txBody>
      </p:sp>
    </p:spTree>
    <p:extLst>
      <p:ext uri="{BB962C8B-B14F-4D97-AF65-F5344CB8AC3E}">
        <p14:creationId xmlns:p14="http://schemas.microsoft.com/office/powerpoint/2010/main" val="994557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37D4-73C2-9846-BD3F-6EE3185E02B9}"/>
              </a:ext>
            </a:extLst>
          </p:cNvPr>
          <p:cNvSpPr>
            <a:spLocks noGrp="1"/>
          </p:cNvSpPr>
          <p:nvPr>
            <p:ph type="ctrTitle"/>
          </p:nvPr>
        </p:nvSpPr>
        <p:spPr>
          <a:xfrm>
            <a:off x="0" y="1122363"/>
            <a:ext cx="12192000" cy="2387600"/>
          </a:xfrm>
        </p:spPr>
        <p:txBody>
          <a:bodyPr>
            <a:normAutofit fontScale="90000"/>
          </a:bodyPr>
          <a:lstStyle/>
          <a:p>
            <a:r>
              <a:rPr lang="en-US" cap="small" dirty="0"/>
              <a:t>Airline Crew Scheduler</a:t>
            </a:r>
            <a:br>
              <a:rPr lang="en-US" dirty="0"/>
            </a:br>
            <a:br>
              <a:rPr lang="en-US" dirty="0"/>
            </a:br>
            <a:r>
              <a:rPr lang="en-US" dirty="0"/>
              <a:t>Increment 3 Retrospective</a:t>
            </a:r>
          </a:p>
        </p:txBody>
      </p:sp>
      <p:sp>
        <p:nvSpPr>
          <p:cNvPr id="3" name="Subtitle 2">
            <a:extLst>
              <a:ext uri="{FF2B5EF4-FFF2-40B4-BE49-F238E27FC236}">
                <a16:creationId xmlns:a16="http://schemas.microsoft.com/office/drawing/2014/main" id="{D50C297E-AB37-6C45-9BE6-31E4ADFBA252}"/>
              </a:ext>
            </a:extLst>
          </p:cNvPr>
          <p:cNvSpPr>
            <a:spLocks noGrp="1"/>
          </p:cNvSpPr>
          <p:nvPr>
            <p:ph type="subTitle" idx="1"/>
          </p:nvPr>
        </p:nvSpPr>
        <p:spPr>
          <a:xfrm>
            <a:off x="1524000" y="3602037"/>
            <a:ext cx="9144000" cy="2965017"/>
          </a:xfrm>
        </p:spPr>
        <p:txBody>
          <a:bodyPr/>
          <a:lstStyle/>
          <a:p>
            <a:r>
              <a:rPr lang="en-US" dirty="0"/>
              <a:t>Team 8 - </a:t>
            </a:r>
            <a:r>
              <a:rPr lang="en-US" dirty="0" err="1"/>
              <a:t>Skywalkers</a:t>
            </a:r>
            <a:endParaRPr lang="en-US" dirty="0"/>
          </a:p>
          <a:p>
            <a:r>
              <a:rPr lang="en-US" dirty="0"/>
              <a:t>Rahul Prajapati</a:t>
            </a:r>
            <a:br>
              <a:rPr lang="en-US" dirty="0"/>
            </a:br>
            <a:r>
              <a:rPr lang="en-US" dirty="0" err="1"/>
              <a:t>Dipal</a:t>
            </a:r>
            <a:r>
              <a:rPr lang="en-US" dirty="0"/>
              <a:t> Bhandari</a:t>
            </a:r>
            <a:br>
              <a:rPr lang="en-US" dirty="0"/>
            </a:br>
            <a:r>
              <a:rPr lang="en-US" dirty="0" err="1"/>
              <a:t>Aniruddh</a:t>
            </a:r>
            <a:r>
              <a:rPr lang="en-US" dirty="0"/>
              <a:t> Saxena</a:t>
            </a:r>
            <a:br>
              <a:rPr lang="en-US" dirty="0"/>
            </a:br>
            <a:r>
              <a:rPr lang="en-US" dirty="0"/>
              <a:t>Shivani </a:t>
            </a:r>
            <a:r>
              <a:rPr lang="en-US" dirty="0" err="1"/>
              <a:t>Tamkiya</a:t>
            </a:r>
            <a:br>
              <a:rPr lang="en-US" dirty="0"/>
            </a:br>
            <a:r>
              <a:rPr lang="en-US" dirty="0"/>
              <a:t>Alexis Saltzman</a:t>
            </a:r>
          </a:p>
        </p:txBody>
      </p:sp>
      <p:sp>
        <p:nvSpPr>
          <p:cNvPr id="4" name="Slide Number Placeholder 3">
            <a:extLst>
              <a:ext uri="{FF2B5EF4-FFF2-40B4-BE49-F238E27FC236}">
                <a16:creationId xmlns:a16="http://schemas.microsoft.com/office/drawing/2014/main" id="{EC4629B6-23A7-CD49-B512-EF80CC57718C}"/>
              </a:ext>
            </a:extLst>
          </p:cNvPr>
          <p:cNvSpPr>
            <a:spLocks noGrp="1"/>
          </p:cNvSpPr>
          <p:nvPr>
            <p:ph type="sldNum" sz="quarter" idx="12"/>
          </p:nvPr>
        </p:nvSpPr>
        <p:spPr/>
        <p:txBody>
          <a:bodyPr/>
          <a:lstStyle/>
          <a:p>
            <a:fld id="{59467819-B74A-7D46-BC68-B37107E692DD}" type="slidenum">
              <a:rPr lang="en-US" smtClean="0"/>
              <a:t>1</a:t>
            </a:fld>
            <a:endParaRPr lang="en-US"/>
          </a:p>
        </p:txBody>
      </p:sp>
    </p:spTree>
    <p:extLst>
      <p:ext uri="{BB962C8B-B14F-4D97-AF65-F5344CB8AC3E}">
        <p14:creationId xmlns:p14="http://schemas.microsoft.com/office/powerpoint/2010/main" val="339170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787A-9B5F-414B-98B2-328E9D587759}"/>
              </a:ext>
            </a:extLst>
          </p:cNvPr>
          <p:cNvSpPr>
            <a:spLocks noGrp="1"/>
          </p:cNvSpPr>
          <p:nvPr>
            <p:ph type="title"/>
          </p:nvPr>
        </p:nvSpPr>
        <p:spPr/>
        <p:txBody>
          <a:bodyPr/>
          <a:lstStyle/>
          <a:p>
            <a:r>
              <a:rPr lang="en-US" dirty="0"/>
              <a:t>Reflection</a:t>
            </a:r>
            <a:br>
              <a:rPr lang="en-US" dirty="0"/>
            </a:br>
            <a:r>
              <a:rPr lang="en-US" dirty="0"/>
              <a:t>What didn’t go well</a:t>
            </a:r>
          </a:p>
        </p:txBody>
      </p:sp>
      <p:sp>
        <p:nvSpPr>
          <p:cNvPr id="3" name="Content Placeholder 2">
            <a:extLst>
              <a:ext uri="{FF2B5EF4-FFF2-40B4-BE49-F238E27FC236}">
                <a16:creationId xmlns:a16="http://schemas.microsoft.com/office/drawing/2014/main" id="{D43E40C2-C032-9041-B259-5483E0C0DAC0}"/>
              </a:ext>
            </a:extLst>
          </p:cNvPr>
          <p:cNvSpPr>
            <a:spLocks noGrp="1"/>
          </p:cNvSpPr>
          <p:nvPr>
            <p:ph idx="1"/>
          </p:nvPr>
        </p:nvSpPr>
        <p:spPr/>
        <p:txBody>
          <a:bodyPr/>
          <a:lstStyle/>
          <a:p>
            <a:r>
              <a:rPr lang="en-US" dirty="0"/>
              <a:t>Understanding and interpreting the ways that the Firebase Database system is going to work for us</a:t>
            </a:r>
          </a:p>
          <a:p>
            <a:r>
              <a:rPr lang="en-US" dirty="0"/>
              <a:t>Time management</a:t>
            </a:r>
          </a:p>
        </p:txBody>
      </p:sp>
      <p:sp>
        <p:nvSpPr>
          <p:cNvPr id="4" name="Slide Number Placeholder 3">
            <a:extLst>
              <a:ext uri="{FF2B5EF4-FFF2-40B4-BE49-F238E27FC236}">
                <a16:creationId xmlns:a16="http://schemas.microsoft.com/office/drawing/2014/main" id="{B1955E28-13FF-3A4C-BE9B-09A862B654B7}"/>
              </a:ext>
            </a:extLst>
          </p:cNvPr>
          <p:cNvSpPr>
            <a:spLocks noGrp="1"/>
          </p:cNvSpPr>
          <p:nvPr>
            <p:ph type="sldNum" sz="quarter" idx="12"/>
          </p:nvPr>
        </p:nvSpPr>
        <p:spPr/>
        <p:txBody>
          <a:bodyPr/>
          <a:lstStyle/>
          <a:p>
            <a:fld id="{59467819-B74A-7D46-BC68-B37107E692DD}" type="slidenum">
              <a:rPr lang="en-US" smtClean="0"/>
              <a:t>10</a:t>
            </a:fld>
            <a:endParaRPr lang="en-US"/>
          </a:p>
        </p:txBody>
      </p:sp>
    </p:spTree>
    <p:extLst>
      <p:ext uri="{BB962C8B-B14F-4D97-AF65-F5344CB8AC3E}">
        <p14:creationId xmlns:p14="http://schemas.microsoft.com/office/powerpoint/2010/main" val="155259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62ED-B91E-2F4F-8647-9081B3D8FE5B}"/>
              </a:ext>
            </a:extLst>
          </p:cNvPr>
          <p:cNvSpPr>
            <a:spLocks noGrp="1"/>
          </p:cNvSpPr>
          <p:nvPr>
            <p:ph type="title"/>
          </p:nvPr>
        </p:nvSpPr>
        <p:spPr/>
        <p:txBody>
          <a:bodyPr/>
          <a:lstStyle/>
          <a:p>
            <a:r>
              <a:rPr lang="en-US" dirty="0"/>
              <a:t>Reflection</a:t>
            </a:r>
            <a:br>
              <a:rPr lang="en-US" dirty="0"/>
            </a:br>
            <a:r>
              <a:rPr lang="en-US" dirty="0"/>
              <a:t>Something to Improve</a:t>
            </a:r>
          </a:p>
        </p:txBody>
      </p:sp>
      <p:sp>
        <p:nvSpPr>
          <p:cNvPr id="3" name="Content Placeholder 2">
            <a:extLst>
              <a:ext uri="{FF2B5EF4-FFF2-40B4-BE49-F238E27FC236}">
                <a16:creationId xmlns:a16="http://schemas.microsoft.com/office/drawing/2014/main" id="{223C465A-B74B-C248-AD77-EAB344363F9D}"/>
              </a:ext>
            </a:extLst>
          </p:cNvPr>
          <p:cNvSpPr>
            <a:spLocks noGrp="1"/>
          </p:cNvSpPr>
          <p:nvPr>
            <p:ph idx="1"/>
          </p:nvPr>
        </p:nvSpPr>
        <p:spPr/>
        <p:txBody>
          <a:bodyPr/>
          <a:lstStyle/>
          <a:p>
            <a:r>
              <a:rPr lang="en-US" dirty="0"/>
              <a:t>Learning in detail more about the technologies we will use to build each subsystem</a:t>
            </a:r>
          </a:p>
        </p:txBody>
      </p:sp>
      <p:sp>
        <p:nvSpPr>
          <p:cNvPr id="4" name="Slide Number Placeholder 3">
            <a:extLst>
              <a:ext uri="{FF2B5EF4-FFF2-40B4-BE49-F238E27FC236}">
                <a16:creationId xmlns:a16="http://schemas.microsoft.com/office/drawing/2014/main" id="{9E8FCF79-6DA7-FB44-BC45-0DCDE8B51E4F}"/>
              </a:ext>
            </a:extLst>
          </p:cNvPr>
          <p:cNvSpPr>
            <a:spLocks noGrp="1"/>
          </p:cNvSpPr>
          <p:nvPr>
            <p:ph type="sldNum" sz="quarter" idx="12"/>
          </p:nvPr>
        </p:nvSpPr>
        <p:spPr/>
        <p:txBody>
          <a:bodyPr/>
          <a:lstStyle/>
          <a:p>
            <a:fld id="{59467819-B74A-7D46-BC68-B37107E692DD}" type="slidenum">
              <a:rPr lang="en-US" smtClean="0"/>
              <a:t>11</a:t>
            </a:fld>
            <a:endParaRPr lang="en-US"/>
          </a:p>
        </p:txBody>
      </p:sp>
    </p:spTree>
    <p:extLst>
      <p:ext uri="{BB962C8B-B14F-4D97-AF65-F5344CB8AC3E}">
        <p14:creationId xmlns:p14="http://schemas.microsoft.com/office/powerpoint/2010/main" val="317218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D2D0-E504-4E46-B672-42597277086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721FA8-877C-0D43-AF19-4C75EECB089A}"/>
              </a:ext>
            </a:extLst>
          </p:cNvPr>
          <p:cNvSpPr>
            <a:spLocks noGrp="1"/>
          </p:cNvSpPr>
          <p:nvPr>
            <p:ph idx="1"/>
          </p:nvPr>
        </p:nvSpPr>
        <p:spPr>
          <a:xfrm>
            <a:off x="838200" y="1825625"/>
            <a:ext cx="10515600" cy="4895850"/>
          </a:xfrm>
        </p:spPr>
        <p:txBody>
          <a:bodyPr>
            <a:normAutofit/>
          </a:bodyPr>
          <a:lstStyle/>
          <a:p>
            <a:r>
              <a:rPr lang="en-US" dirty="0"/>
              <a:t>Project Description</a:t>
            </a:r>
          </a:p>
          <a:p>
            <a:endParaRPr lang="en-US" dirty="0"/>
          </a:p>
          <a:p>
            <a:r>
              <a:rPr lang="en-US" dirty="0"/>
              <a:t>Design Goals &amp; Tradeoffs</a:t>
            </a:r>
          </a:p>
          <a:p>
            <a:endParaRPr lang="en-US" dirty="0"/>
          </a:p>
          <a:p>
            <a:r>
              <a:rPr lang="en-US" dirty="0"/>
              <a:t>Subsystem Decomposition</a:t>
            </a:r>
          </a:p>
          <a:p>
            <a:endParaRPr lang="en-US" dirty="0"/>
          </a:p>
          <a:p>
            <a:r>
              <a:rPr lang="en-US" dirty="0"/>
              <a:t>Other Architectural Issues</a:t>
            </a:r>
          </a:p>
          <a:p>
            <a:endParaRPr lang="en-US" dirty="0"/>
          </a:p>
          <a:p>
            <a:r>
              <a:rPr lang="en-US" dirty="0"/>
              <a:t>Reflection</a:t>
            </a:r>
          </a:p>
        </p:txBody>
      </p:sp>
      <p:sp>
        <p:nvSpPr>
          <p:cNvPr id="4" name="Slide Number Placeholder 3">
            <a:extLst>
              <a:ext uri="{FF2B5EF4-FFF2-40B4-BE49-F238E27FC236}">
                <a16:creationId xmlns:a16="http://schemas.microsoft.com/office/drawing/2014/main" id="{36B3A4F1-178B-8E44-AF3E-D067B56AF78F}"/>
              </a:ext>
            </a:extLst>
          </p:cNvPr>
          <p:cNvSpPr>
            <a:spLocks noGrp="1"/>
          </p:cNvSpPr>
          <p:nvPr>
            <p:ph type="sldNum" sz="quarter" idx="12"/>
          </p:nvPr>
        </p:nvSpPr>
        <p:spPr/>
        <p:txBody>
          <a:bodyPr/>
          <a:lstStyle/>
          <a:p>
            <a:fld id="{59467819-B74A-7D46-BC68-B37107E692DD}" type="slidenum">
              <a:rPr lang="en-US" smtClean="0"/>
              <a:t>12</a:t>
            </a:fld>
            <a:endParaRPr lang="en-US"/>
          </a:p>
        </p:txBody>
      </p:sp>
    </p:spTree>
    <p:extLst>
      <p:ext uri="{BB962C8B-B14F-4D97-AF65-F5344CB8AC3E}">
        <p14:creationId xmlns:p14="http://schemas.microsoft.com/office/powerpoint/2010/main" val="36422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D2D0-E504-4E46-B672-42597277086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721FA8-877C-0D43-AF19-4C75EECB089A}"/>
              </a:ext>
            </a:extLst>
          </p:cNvPr>
          <p:cNvSpPr>
            <a:spLocks noGrp="1"/>
          </p:cNvSpPr>
          <p:nvPr>
            <p:ph idx="1"/>
          </p:nvPr>
        </p:nvSpPr>
        <p:spPr>
          <a:xfrm>
            <a:off x="838200" y="1825625"/>
            <a:ext cx="10515600" cy="4895850"/>
          </a:xfrm>
        </p:spPr>
        <p:txBody>
          <a:bodyPr>
            <a:normAutofit/>
          </a:bodyPr>
          <a:lstStyle/>
          <a:p>
            <a:r>
              <a:rPr lang="en-US" dirty="0"/>
              <a:t>Project Description</a:t>
            </a:r>
          </a:p>
          <a:p>
            <a:endParaRPr lang="en-US" dirty="0"/>
          </a:p>
          <a:p>
            <a:r>
              <a:rPr lang="en-US" dirty="0"/>
              <a:t>Design Goals &amp; Tradeoffs</a:t>
            </a:r>
          </a:p>
          <a:p>
            <a:endParaRPr lang="en-US" dirty="0"/>
          </a:p>
          <a:p>
            <a:r>
              <a:rPr lang="en-US" dirty="0"/>
              <a:t>Subsystem Decomposition</a:t>
            </a:r>
          </a:p>
          <a:p>
            <a:endParaRPr lang="en-US" dirty="0"/>
          </a:p>
          <a:p>
            <a:r>
              <a:rPr lang="en-US" dirty="0"/>
              <a:t>Other Architectural Issues</a:t>
            </a:r>
          </a:p>
          <a:p>
            <a:endParaRPr lang="en-US" dirty="0"/>
          </a:p>
          <a:p>
            <a:r>
              <a:rPr lang="en-US" dirty="0"/>
              <a:t>Reflection</a:t>
            </a:r>
          </a:p>
        </p:txBody>
      </p:sp>
      <p:sp>
        <p:nvSpPr>
          <p:cNvPr id="4" name="Slide Number Placeholder 3">
            <a:extLst>
              <a:ext uri="{FF2B5EF4-FFF2-40B4-BE49-F238E27FC236}">
                <a16:creationId xmlns:a16="http://schemas.microsoft.com/office/drawing/2014/main" id="{36B3A4F1-178B-8E44-AF3E-D067B56AF78F}"/>
              </a:ext>
            </a:extLst>
          </p:cNvPr>
          <p:cNvSpPr>
            <a:spLocks noGrp="1"/>
          </p:cNvSpPr>
          <p:nvPr>
            <p:ph type="sldNum" sz="quarter" idx="12"/>
          </p:nvPr>
        </p:nvSpPr>
        <p:spPr/>
        <p:txBody>
          <a:bodyPr/>
          <a:lstStyle/>
          <a:p>
            <a:fld id="{59467819-B74A-7D46-BC68-B37107E692DD}" type="slidenum">
              <a:rPr lang="en-US" smtClean="0"/>
              <a:t>2</a:t>
            </a:fld>
            <a:endParaRPr lang="en-US"/>
          </a:p>
        </p:txBody>
      </p:sp>
    </p:spTree>
    <p:extLst>
      <p:ext uri="{BB962C8B-B14F-4D97-AF65-F5344CB8AC3E}">
        <p14:creationId xmlns:p14="http://schemas.microsoft.com/office/powerpoint/2010/main" val="73619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2289-4F84-5446-8275-81FBE462287C}"/>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2458A0A8-D52C-5645-A5A5-187BFF4A40EF}"/>
              </a:ext>
            </a:extLst>
          </p:cNvPr>
          <p:cNvSpPr>
            <a:spLocks noGrp="1"/>
          </p:cNvSpPr>
          <p:nvPr>
            <p:ph idx="1"/>
          </p:nvPr>
        </p:nvSpPr>
        <p:spPr/>
        <p:txBody>
          <a:bodyPr>
            <a:normAutofit lnSpcReduction="10000"/>
          </a:bodyPr>
          <a:lstStyle/>
          <a:p>
            <a:r>
              <a:rPr lang="en-US" dirty="0"/>
              <a:t>The scheduling system should be able to keep track of the CHA crew members. The system should be able to assign correct position and number of crew members required for each type of airplane. Furthermore, the system should be able to keep track of both the estimated and actual time of takeoff/touchdown of the airplanes. The system should also be able to log in all the updates made to the schedules and these updates should be accessible for searching based on the flight number. The system will be comprised of a website interface as well as a smartphone application with a database backend. </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5123D5F3-CC13-484A-A9BA-1F5A2D275F1D}"/>
              </a:ext>
            </a:extLst>
          </p:cNvPr>
          <p:cNvSpPr>
            <a:spLocks noGrp="1"/>
          </p:cNvSpPr>
          <p:nvPr>
            <p:ph type="sldNum" sz="quarter" idx="12"/>
          </p:nvPr>
        </p:nvSpPr>
        <p:spPr/>
        <p:txBody>
          <a:bodyPr/>
          <a:lstStyle/>
          <a:p>
            <a:fld id="{59467819-B74A-7D46-BC68-B37107E692DD}" type="slidenum">
              <a:rPr lang="en-US" smtClean="0"/>
              <a:t>3</a:t>
            </a:fld>
            <a:endParaRPr lang="en-US"/>
          </a:p>
        </p:txBody>
      </p:sp>
    </p:spTree>
    <p:extLst>
      <p:ext uri="{BB962C8B-B14F-4D97-AF65-F5344CB8AC3E}">
        <p14:creationId xmlns:p14="http://schemas.microsoft.com/office/powerpoint/2010/main" val="424317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D2D0-E504-4E46-B672-42597277086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721FA8-877C-0D43-AF19-4C75EECB089A}"/>
              </a:ext>
            </a:extLst>
          </p:cNvPr>
          <p:cNvSpPr>
            <a:spLocks noGrp="1"/>
          </p:cNvSpPr>
          <p:nvPr>
            <p:ph idx="1"/>
          </p:nvPr>
        </p:nvSpPr>
        <p:spPr>
          <a:xfrm>
            <a:off x="838200" y="1825625"/>
            <a:ext cx="10515600" cy="4895850"/>
          </a:xfrm>
        </p:spPr>
        <p:txBody>
          <a:bodyPr>
            <a:normAutofit/>
          </a:bodyPr>
          <a:lstStyle/>
          <a:p>
            <a:r>
              <a:rPr lang="en-US" dirty="0">
                <a:solidFill>
                  <a:schemeClr val="bg1">
                    <a:lumMod val="50000"/>
                  </a:schemeClr>
                </a:solidFill>
              </a:rPr>
              <a:t>Project Description</a:t>
            </a:r>
          </a:p>
          <a:p>
            <a:endParaRPr lang="en-US" dirty="0"/>
          </a:p>
          <a:p>
            <a:r>
              <a:rPr lang="en-US" dirty="0"/>
              <a:t>Design Goals &amp; Tradeoffs</a:t>
            </a:r>
          </a:p>
          <a:p>
            <a:endParaRPr lang="en-US" dirty="0"/>
          </a:p>
          <a:p>
            <a:r>
              <a:rPr lang="en-US" dirty="0">
                <a:solidFill>
                  <a:schemeClr val="bg1">
                    <a:lumMod val="50000"/>
                  </a:schemeClr>
                </a:solidFill>
              </a:rPr>
              <a:t>Subsystem Decomposition</a:t>
            </a:r>
          </a:p>
          <a:p>
            <a:endParaRPr lang="en-US" dirty="0">
              <a:solidFill>
                <a:schemeClr val="bg1">
                  <a:lumMod val="50000"/>
                </a:schemeClr>
              </a:solidFill>
            </a:endParaRPr>
          </a:p>
          <a:p>
            <a:r>
              <a:rPr lang="en-US" dirty="0">
                <a:solidFill>
                  <a:schemeClr val="bg1">
                    <a:lumMod val="50000"/>
                  </a:schemeClr>
                </a:solidFill>
              </a:rPr>
              <a:t>Other Architectural Issues</a:t>
            </a:r>
          </a:p>
          <a:p>
            <a:endParaRPr lang="en-US" dirty="0">
              <a:solidFill>
                <a:schemeClr val="bg1">
                  <a:lumMod val="50000"/>
                </a:schemeClr>
              </a:solidFill>
            </a:endParaRPr>
          </a:p>
          <a:p>
            <a:r>
              <a:rPr lang="en-US" dirty="0">
                <a:solidFill>
                  <a:schemeClr val="bg1">
                    <a:lumMod val="50000"/>
                  </a:schemeClr>
                </a:solidFill>
              </a:rPr>
              <a:t>Reflection</a:t>
            </a:r>
          </a:p>
        </p:txBody>
      </p:sp>
      <p:sp>
        <p:nvSpPr>
          <p:cNvPr id="4" name="Slide Number Placeholder 3">
            <a:extLst>
              <a:ext uri="{FF2B5EF4-FFF2-40B4-BE49-F238E27FC236}">
                <a16:creationId xmlns:a16="http://schemas.microsoft.com/office/drawing/2014/main" id="{36B3A4F1-178B-8E44-AF3E-D067B56AF78F}"/>
              </a:ext>
            </a:extLst>
          </p:cNvPr>
          <p:cNvSpPr>
            <a:spLocks noGrp="1"/>
          </p:cNvSpPr>
          <p:nvPr>
            <p:ph type="sldNum" sz="quarter" idx="12"/>
          </p:nvPr>
        </p:nvSpPr>
        <p:spPr/>
        <p:txBody>
          <a:bodyPr/>
          <a:lstStyle/>
          <a:p>
            <a:fld id="{59467819-B74A-7D46-BC68-B37107E692DD}" type="slidenum">
              <a:rPr lang="en-US" smtClean="0"/>
              <a:t>4</a:t>
            </a:fld>
            <a:endParaRPr lang="en-US"/>
          </a:p>
        </p:txBody>
      </p:sp>
    </p:spTree>
    <p:extLst>
      <p:ext uri="{BB962C8B-B14F-4D97-AF65-F5344CB8AC3E}">
        <p14:creationId xmlns:p14="http://schemas.microsoft.com/office/powerpoint/2010/main" val="373258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6E56-C8A0-D242-BA08-8C0C83CD3021}"/>
              </a:ext>
            </a:extLst>
          </p:cNvPr>
          <p:cNvSpPr>
            <a:spLocks noGrp="1"/>
          </p:cNvSpPr>
          <p:nvPr>
            <p:ph type="title"/>
          </p:nvPr>
        </p:nvSpPr>
        <p:spPr/>
        <p:txBody>
          <a:bodyPr/>
          <a:lstStyle/>
          <a:p>
            <a:r>
              <a:rPr lang="en-US" dirty="0"/>
              <a:t>Design Goals &amp; Tradeoffs</a:t>
            </a:r>
          </a:p>
        </p:txBody>
      </p:sp>
      <p:sp>
        <p:nvSpPr>
          <p:cNvPr id="3" name="Content Placeholder 2">
            <a:extLst>
              <a:ext uri="{FF2B5EF4-FFF2-40B4-BE49-F238E27FC236}">
                <a16:creationId xmlns:a16="http://schemas.microsoft.com/office/drawing/2014/main" id="{ADFF49B0-A9A7-A243-B511-6DAE031A507E}"/>
              </a:ext>
            </a:extLst>
          </p:cNvPr>
          <p:cNvSpPr>
            <a:spLocks noGrp="1"/>
          </p:cNvSpPr>
          <p:nvPr>
            <p:ph idx="1"/>
          </p:nvPr>
        </p:nvSpPr>
        <p:spPr/>
        <p:txBody>
          <a:bodyPr/>
          <a:lstStyle/>
          <a:p>
            <a:r>
              <a:rPr lang="en-US" dirty="0"/>
              <a:t>Accuracy/</a:t>
            </a:r>
            <a:r>
              <a:rPr lang="en-US" dirty="0" err="1"/>
              <a:t>Useability</a:t>
            </a:r>
            <a:r>
              <a:rPr lang="en-US" dirty="0"/>
              <a:t> – Cost</a:t>
            </a:r>
          </a:p>
          <a:p>
            <a:r>
              <a:rPr lang="en-US" dirty="0"/>
              <a:t>Security – Cost &amp; Access Time</a:t>
            </a:r>
          </a:p>
          <a:p>
            <a:r>
              <a:rPr lang="en-US" dirty="0"/>
              <a:t>Size allowance – Cost </a:t>
            </a:r>
          </a:p>
        </p:txBody>
      </p:sp>
      <p:sp>
        <p:nvSpPr>
          <p:cNvPr id="4" name="Slide Number Placeholder 3">
            <a:extLst>
              <a:ext uri="{FF2B5EF4-FFF2-40B4-BE49-F238E27FC236}">
                <a16:creationId xmlns:a16="http://schemas.microsoft.com/office/drawing/2014/main" id="{D81E3FAA-7BA6-AB4D-9DF3-040BFBE4AD4B}"/>
              </a:ext>
            </a:extLst>
          </p:cNvPr>
          <p:cNvSpPr>
            <a:spLocks noGrp="1"/>
          </p:cNvSpPr>
          <p:nvPr>
            <p:ph type="sldNum" sz="quarter" idx="12"/>
          </p:nvPr>
        </p:nvSpPr>
        <p:spPr/>
        <p:txBody>
          <a:bodyPr/>
          <a:lstStyle/>
          <a:p>
            <a:fld id="{59467819-B74A-7D46-BC68-B37107E692DD}" type="slidenum">
              <a:rPr lang="en-US" smtClean="0"/>
              <a:t>5</a:t>
            </a:fld>
            <a:endParaRPr lang="en-US"/>
          </a:p>
        </p:txBody>
      </p:sp>
    </p:spTree>
    <p:extLst>
      <p:ext uri="{BB962C8B-B14F-4D97-AF65-F5344CB8AC3E}">
        <p14:creationId xmlns:p14="http://schemas.microsoft.com/office/powerpoint/2010/main" val="168694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D2D0-E504-4E46-B672-42597277086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721FA8-877C-0D43-AF19-4C75EECB089A}"/>
              </a:ext>
            </a:extLst>
          </p:cNvPr>
          <p:cNvSpPr>
            <a:spLocks noGrp="1"/>
          </p:cNvSpPr>
          <p:nvPr>
            <p:ph idx="1"/>
          </p:nvPr>
        </p:nvSpPr>
        <p:spPr>
          <a:xfrm>
            <a:off x="838200" y="1825625"/>
            <a:ext cx="10515600" cy="4895850"/>
          </a:xfrm>
        </p:spPr>
        <p:txBody>
          <a:bodyPr>
            <a:normAutofit/>
          </a:bodyPr>
          <a:lstStyle/>
          <a:p>
            <a:r>
              <a:rPr lang="en-US" dirty="0">
                <a:solidFill>
                  <a:schemeClr val="bg1">
                    <a:lumMod val="50000"/>
                  </a:schemeClr>
                </a:solidFill>
              </a:rPr>
              <a:t>Project Description</a:t>
            </a:r>
          </a:p>
          <a:p>
            <a:endParaRPr lang="en-US" dirty="0"/>
          </a:p>
          <a:p>
            <a:r>
              <a:rPr lang="en-US" dirty="0">
                <a:solidFill>
                  <a:schemeClr val="bg1">
                    <a:lumMod val="50000"/>
                  </a:schemeClr>
                </a:solidFill>
              </a:rPr>
              <a:t>Design Goals &amp; Tradeoffs</a:t>
            </a:r>
          </a:p>
          <a:p>
            <a:endParaRPr lang="en-US" dirty="0"/>
          </a:p>
          <a:p>
            <a:r>
              <a:rPr lang="en-US" dirty="0"/>
              <a:t>Subsystem Decomposition</a:t>
            </a:r>
          </a:p>
          <a:p>
            <a:endParaRPr lang="en-US" dirty="0">
              <a:solidFill>
                <a:schemeClr val="bg1">
                  <a:lumMod val="50000"/>
                </a:schemeClr>
              </a:solidFill>
            </a:endParaRPr>
          </a:p>
          <a:p>
            <a:r>
              <a:rPr lang="en-US" dirty="0">
                <a:solidFill>
                  <a:schemeClr val="bg1">
                    <a:lumMod val="50000"/>
                  </a:schemeClr>
                </a:solidFill>
              </a:rPr>
              <a:t>Other Architectural Issues</a:t>
            </a:r>
          </a:p>
          <a:p>
            <a:endParaRPr lang="en-US" dirty="0">
              <a:solidFill>
                <a:schemeClr val="bg1">
                  <a:lumMod val="50000"/>
                </a:schemeClr>
              </a:solidFill>
            </a:endParaRPr>
          </a:p>
          <a:p>
            <a:r>
              <a:rPr lang="en-US" dirty="0">
                <a:solidFill>
                  <a:schemeClr val="bg1">
                    <a:lumMod val="50000"/>
                  </a:schemeClr>
                </a:solidFill>
              </a:rPr>
              <a:t>Reflection</a:t>
            </a:r>
          </a:p>
        </p:txBody>
      </p:sp>
      <p:sp>
        <p:nvSpPr>
          <p:cNvPr id="4" name="Slide Number Placeholder 3">
            <a:extLst>
              <a:ext uri="{FF2B5EF4-FFF2-40B4-BE49-F238E27FC236}">
                <a16:creationId xmlns:a16="http://schemas.microsoft.com/office/drawing/2014/main" id="{36B3A4F1-178B-8E44-AF3E-D067B56AF78F}"/>
              </a:ext>
            </a:extLst>
          </p:cNvPr>
          <p:cNvSpPr>
            <a:spLocks noGrp="1"/>
          </p:cNvSpPr>
          <p:nvPr>
            <p:ph type="sldNum" sz="quarter" idx="12"/>
          </p:nvPr>
        </p:nvSpPr>
        <p:spPr/>
        <p:txBody>
          <a:bodyPr/>
          <a:lstStyle/>
          <a:p>
            <a:fld id="{59467819-B74A-7D46-BC68-B37107E692DD}" type="slidenum">
              <a:rPr lang="en-US" smtClean="0"/>
              <a:t>6</a:t>
            </a:fld>
            <a:endParaRPr lang="en-US"/>
          </a:p>
        </p:txBody>
      </p:sp>
    </p:spTree>
    <p:extLst>
      <p:ext uri="{BB962C8B-B14F-4D97-AF65-F5344CB8AC3E}">
        <p14:creationId xmlns:p14="http://schemas.microsoft.com/office/powerpoint/2010/main" val="398608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04FA-08D0-AD47-B3AF-67D8623B0E4E}"/>
              </a:ext>
            </a:extLst>
          </p:cNvPr>
          <p:cNvSpPr>
            <a:spLocks noGrp="1"/>
          </p:cNvSpPr>
          <p:nvPr>
            <p:ph type="title"/>
          </p:nvPr>
        </p:nvSpPr>
        <p:spPr/>
        <p:txBody>
          <a:bodyPr/>
          <a:lstStyle/>
          <a:p>
            <a:r>
              <a:rPr lang="en-US" dirty="0"/>
              <a:t>Subsystems</a:t>
            </a:r>
          </a:p>
        </p:txBody>
      </p:sp>
      <p:sp>
        <p:nvSpPr>
          <p:cNvPr id="3" name="Content Placeholder 2">
            <a:extLst>
              <a:ext uri="{FF2B5EF4-FFF2-40B4-BE49-F238E27FC236}">
                <a16:creationId xmlns:a16="http://schemas.microsoft.com/office/drawing/2014/main" id="{2F2FBDCA-9546-A64D-B2A1-1EFABF620AA2}"/>
              </a:ext>
            </a:extLst>
          </p:cNvPr>
          <p:cNvSpPr>
            <a:spLocks noGrp="1"/>
          </p:cNvSpPr>
          <p:nvPr>
            <p:ph idx="1"/>
          </p:nvPr>
        </p:nvSpPr>
        <p:spPr/>
        <p:txBody>
          <a:bodyPr>
            <a:normAutofit lnSpcReduction="10000"/>
          </a:bodyPr>
          <a:lstStyle/>
          <a:p>
            <a:r>
              <a:rPr lang="en-US" dirty="0"/>
              <a:t>The system is </a:t>
            </a:r>
            <a:r>
              <a:rPr lang="en-US" dirty="0" err="1"/>
              <a:t>dividedinto</a:t>
            </a:r>
            <a:r>
              <a:rPr lang="en-US" dirty="0"/>
              <a:t> the following subsystem</a:t>
            </a:r>
          </a:p>
          <a:p>
            <a:r>
              <a:rPr lang="en-US" dirty="0"/>
              <a:t>1)     </a:t>
            </a:r>
            <a:r>
              <a:rPr lang="en-US" dirty="0" err="1"/>
              <a:t>LoginSubsystem</a:t>
            </a:r>
            <a:r>
              <a:rPr lang="en-US" dirty="0"/>
              <a:t>: is assigned to provide authentication by using firebase authentication tool  for all the employees and passengers of CHA.</a:t>
            </a:r>
          </a:p>
          <a:p>
            <a:r>
              <a:rPr lang="en-US" dirty="0"/>
              <a:t>2)     </a:t>
            </a:r>
            <a:r>
              <a:rPr lang="en-US" dirty="0" err="1"/>
              <a:t>DatabaseSubsystem</a:t>
            </a:r>
            <a:r>
              <a:rPr lang="en-US" dirty="0"/>
              <a:t>: is assigned to provide a real-time database through firebase.</a:t>
            </a:r>
          </a:p>
          <a:p>
            <a:r>
              <a:rPr lang="en-US" dirty="0"/>
              <a:t>3)     </a:t>
            </a:r>
            <a:r>
              <a:rPr lang="en-US" dirty="0" err="1"/>
              <a:t>RoutingSubsystem</a:t>
            </a:r>
            <a:r>
              <a:rPr lang="en-US" dirty="0"/>
              <a:t>: is assigned to calculate the flight timing for the airports.</a:t>
            </a:r>
          </a:p>
          <a:p>
            <a:r>
              <a:rPr lang="en-US" dirty="0"/>
              <a:t>4)     </a:t>
            </a:r>
            <a:r>
              <a:rPr lang="en-US" dirty="0" err="1"/>
              <a:t>SchedulingSubsystem</a:t>
            </a:r>
            <a:r>
              <a:rPr lang="en-US" dirty="0"/>
              <a:t>: is assigned to schedule the flights and the employees.</a:t>
            </a:r>
          </a:p>
          <a:p>
            <a:pPr marL="0" indent="0">
              <a:buNone/>
            </a:pPr>
            <a:endParaRPr lang="en-US" dirty="0"/>
          </a:p>
        </p:txBody>
      </p:sp>
      <p:sp>
        <p:nvSpPr>
          <p:cNvPr id="4" name="Slide Number Placeholder 3">
            <a:extLst>
              <a:ext uri="{FF2B5EF4-FFF2-40B4-BE49-F238E27FC236}">
                <a16:creationId xmlns:a16="http://schemas.microsoft.com/office/drawing/2014/main" id="{AA7D5502-8F48-FC47-916F-95E6D40D1B85}"/>
              </a:ext>
            </a:extLst>
          </p:cNvPr>
          <p:cNvSpPr>
            <a:spLocks noGrp="1"/>
          </p:cNvSpPr>
          <p:nvPr>
            <p:ph type="sldNum" sz="quarter" idx="12"/>
          </p:nvPr>
        </p:nvSpPr>
        <p:spPr/>
        <p:txBody>
          <a:bodyPr/>
          <a:lstStyle/>
          <a:p>
            <a:fld id="{59467819-B74A-7D46-BC68-B37107E692DD}" type="slidenum">
              <a:rPr lang="en-US" smtClean="0"/>
              <a:t>7</a:t>
            </a:fld>
            <a:endParaRPr lang="en-US"/>
          </a:p>
        </p:txBody>
      </p:sp>
    </p:spTree>
    <p:extLst>
      <p:ext uri="{BB962C8B-B14F-4D97-AF65-F5344CB8AC3E}">
        <p14:creationId xmlns:p14="http://schemas.microsoft.com/office/powerpoint/2010/main" val="412410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D2D0-E504-4E46-B672-42597277086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721FA8-877C-0D43-AF19-4C75EECB089A}"/>
              </a:ext>
            </a:extLst>
          </p:cNvPr>
          <p:cNvSpPr>
            <a:spLocks noGrp="1"/>
          </p:cNvSpPr>
          <p:nvPr>
            <p:ph idx="1"/>
          </p:nvPr>
        </p:nvSpPr>
        <p:spPr>
          <a:xfrm>
            <a:off x="838200" y="1825625"/>
            <a:ext cx="10515600" cy="4895850"/>
          </a:xfrm>
        </p:spPr>
        <p:txBody>
          <a:bodyPr>
            <a:normAutofit/>
          </a:bodyPr>
          <a:lstStyle/>
          <a:p>
            <a:r>
              <a:rPr lang="en-US" dirty="0">
                <a:solidFill>
                  <a:schemeClr val="bg1">
                    <a:lumMod val="50000"/>
                  </a:schemeClr>
                </a:solidFill>
              </a:rPr>
              <a:t>Project Description</a:t>
            </a:r>
          </a:p>
          <a:p>
            <a:endParaRPr lang="en-US" dirty="0"/>
          </a:p>
          <a:p>
            <a:r>
              <a:rPr lang="en-US" dirty="0">
                <a:solidFill>
                  <a:schemeClr val="bg1">
                    <a:lumMod val="50000"/>
                  </a:schemeClr>
                </a:solidFill>
              </a:rPr>
              <a:t>Design Goals &amp; Tradeoffs</a:t>
            </a:r>
          </a:p>
          <a:p>
            <a:endParaRPr lang="en-US" dirty="0"/>
          </a:p>
          <a:p>
            <a:r>
              <a:rPr lang="en-US" dirty="0">
                <a:solidFill>
                  <a:schemeClr val="bg1">
                    <a:lumMod val="50000"/>
                  </a:schemeClr>
                </a:solidFill>
              </a:rPr>
              <a:t>Subsystem Decomposition</a:t>
            </a:r>
          </a:p>
          <a:p>
            <a:endParaRPr lang="en-US" dirty="0">
              <a:solidFill>
                <a:schemeClr val="bg1">
                  <a:lumMod val="50000"/>
                </a:schemeClr>
              </a:solidFill>
            </a:endParaRPr>
          </a:p>
          <a:p>
            <a:r>
              <a:rPr lang="en-US" dirty="0">
                <a:solidFill>
                  <a:schemeClr val="bg1">
                    <a:lumMod val="50000"/>
                  </a:schemeClr>
                </a:solidFill>
              </a:rPr>
              <a:t>Other Architectural Issues</a:t>
            </a:r>
          </a:p>
          <a:p>
            <a:endParaRPr lang="en-US" dirty="0">
              <a:solidFill>
                <a:schemeClr val="bg1">
                  <a:lumMod val="50000"/>
                </a:schemeClr>
              </a:solidFill>
            </a:endParaRPr>
          </a:p>
          <a:p>
            <a:r>
              <a:rPr lang="en-US" dirty="0"/>
              <a:t>Reflection</a:t>
            </a:r>
          </a:p>
        </p:txBody>
      </p:sp>
      <p:sp>
        <p:nvSpPr>
          <p:cNvPr id="4" name="Slide Number Placeholder 3">
            <a:extLst>
              <a:ext uri="{FF2B5EF4-FFF2-40B4-BE49-F238E27FC236}">
                <a16:creationId xmlns:a16="http://schemas.microsoft.com/office/drawing/2014/main" id="{36B3A4F1-178B-8E44-AF3E-D067B56AF78F}"/>
              </a:ext>
            </a:extLst>
          </p:cNvPr>
          <p:cNvSpPr>
            <a:spLocks noGrp="1"/>
          </p:cNvSpPr>
          <p:nvPr>
            <p:ph type="sldNum" sz="quarter" idx="12"/>
          </p:nvPr>
        </p:nvSpPr>
        <p:spPr/>
        <p:txBody>
          <a:bodyPr/>
          <a:lstStyle/>
          <a:p>
            <a:fld id="{59467819-B74A-7D46-BC68-B37107E692DD}" type="slidenum">
              <a:rPr lang="en-US" smtClean="0"/>
              <a:t>8</a:t>
            </a:fld>
            <a:endParaRPr lang="en-US"/>
          </a:p>
        </p:txBody>
      </p:sp>
    </p:spTree>
    <p:extLst>
      <p:ext uri="{BB962C8B-B14F-4D97-AF65-F5344CB8AC3E}">
        <p14:creationId xmlns:p14="http://schemas.microsoft.com/office/powerpoint/2010/main" val="241845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A4C7-EB84-2441-BE19-77CA07950025}"/>
              </a:ext>
            </a:extLst>
          </p:cNvPr>
          <p:cNvSpPr>
            <a:spLocks noGrp="1"/>
          </p:cNvSpPr>
          <p:nvPr>
            <p:ph type="title"/>
          </p:nvPr>
        </p:nvSpPr>
        <p:spPr/>
        <p:txBody>
          <a:bodyPr/>
          <a:lstStyle/>
          <a:p>
            <a:r>
              <a:rPr lang="en-US" dirty="0"/>
              <a:t>Reflection</a:t>
            </a:r>
            <a:br>
              <a:rPr lang="en-US" dirty="0"/>
            </a:br>
            <a:r>
              <a:rPr lang="en-US" dirty="0"/>
              <a:t>What went well</a:t>
            </a:r>
          </a:p>
        </p:txBody>
      </p:sp>
      <p:sp>
        <p:nvSpPr>
          <p:cNvPr id="3" name="Content Placeholder 2">
            <a:extLst>
              <a:ext uri="{FF2B5EF4-FFF2-40B4-BE49-F238E27FC236}">
                <a16:creationId xmlns:a16="http://schemas.microsoft.com/office/drawing/2014/main" id="{CAA5DA0C-C976-E544-8AC1-D9AF13CFD0B0}"/>
              </a:ext>
            </a:extLst>
          </p:cNvPr>
          <p:cNvSpPr>
            <a:spLocks noGrp="1"/>
          </p:cNvSpPr>
          <p:nvPr>
            <p:ph idx="1"/>
          </p:nvPr>
        </p:nvSpPr>
        <p:spPr/>
        <p:txBody>
          <a:bodyPr/>
          <a:lstStyle/>
          <a:p>
            <a:r>
              <a:rPr lang="en-US" dirty="0"/>
              <a:t>Clear idea of interface documentation guidelines, we were able to add a lot of functional rules to move forward with</a:t>
            </a:r>
          </a:p>
          <a:p>
            <a:r>
              <a:rPr lang="en-US" dirty="0"/>
              <a:t>Figuring out the way the subsystems relate to each other</a:t>
            </a:r>
          </a:p>
        </p:txBody>
      </p:sp>
      <p:sp>
        <p:nvSpPr>
          <p:cNvPr id="4" name="Slide Number Placeholder 3">
            <a:extLst>
              <a:ext uri="{FF2B5EF4-FFF2-40B4-BE49-F238E27FC236}">
                <a16:creationId xmlns:a16="http://schemas.microsoft.com/office/drawing/2014/main" id="{20F935D9-B521-9044-A1D1-73B1EDF71D62}"/>
              </a:ext>
            </a:extLst>
          </p:cNvPr>
          <p:cNvSpPr>
            <a:spLocks noGrp="1"/>
          </p:cNvSpPr>
          <p:nvPr>
            <p:ph type="sldNum" sz="quarter" idx="12"/>
          </p:nvPr>
        </p:nvSpPr>
        <p:spPr/>
        <p:txBody>
          <a:bodyPr/>
          <a:lstStyle/>
          <a:p>
            <a:fld id="{59467819-B74A-7D46-BC68-B37107E692DD}" type="slidenum">
              <a:rPr lang="en-US" smtClean="0"/>
              <a:t>9</a:t>
            </a:fld>
            <a:endParaRPr lang="en-US"/>
          </a:p>
        </p:txBody>
      </p:sp>
    </p:spTree>
    <p:extLst>
      <p:ext uri="{BB962C8B-B14F-4D97-AF65-F5344CB8AC3E}">
        <p14:creationId xmlns:p14="http://schemas.microsoft.com/office/powerpoint/2010/main" val="2321060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294</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Airline Crew Scheduler  Increment 3 Retrospective</vt:lpstr>
      <vt:lpstr>Overview</vt:lpstr>
      <vt:lpstr>Project Overview</vt:lpstr>
      <vt:lpstr>Overview</vt:lpstr>
      <vt:lpstr>Design Goals &amp; Tradeoffs</vt:lpstr>
      <vt:lpstr>Overview</vt:lpstr>
      <vt:lpstr>Subsystems</vt:lpstr>
      <vt:lpstr>Overview</vt:lpstr>
      <vt:lpstr>Reflection What went well</vt:lpstr>
      <vt:lpstr>Reflection What didn’t go well</vt:lpstr>
      <vt:lpstr>Reflection Something to Improve</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Bohn</dc:creator>
  <cp:lastModifiedBy>Alexis Saltzman</cp:lastModifiedBy>
  <cp:revision>16</cp:revision>
  <dcterms:created xsi:type="dcterms:W3CDTF">2018-09-16T20:14:22Z</dcterms:created>
  <dcterms:modified xsi:type="dcterms:W3CDTF">2018-10-19T04:51:54Z</dcterms:modified>
</cp:coreProperties>
</file>