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66" d="100"/>
          <a:sy n="66" d="100"/>
        </p:scale>
        <p:origin x="7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85F9-39F1-4481-B003-DC1251A99E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F3EAF-C578-43B7-818D-AC96F73F9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066C71-82D4-434C-8204-7814B5136A48}"/>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BD713594-6DC0-46C6-9912-38D32BEC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00333-96BD-44B7-BEDA-9962DC5F2919}"/>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206622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F6EA-D0BB-4E76-8D5A-39711F796E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06A5D-013B-469F-B6E6-7064BD1D0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D3E9C-878B-4DDE-A585-68BC535AE296}"/>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21BCA3D1-BD29-4673-ABBF-012F724F7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07C22-C4E0-49E7-9F2E-C2BD00300CF1}"/>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31334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D6D4A-3F4F-4FDC-97ED-E49335C65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B7DE45-D344-4E88-A3F9-1AA2FA9F1A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1DFD1-C10E-4DE6-8BEF-638C7D953304}"/>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1B5725E2-E90F-4AC1-9B36-71EFFF982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26964-ECEA-42F0-B74D-8FCFC6206E86}"/>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39811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67C1-B9BF-47E0-AB28-C4FF970CB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7189F-A063-4BBA-AB2E-048CBF85E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1C036E-D260-493D-B378-1A47B1A7E573}"/>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F1643B5D-2310-4F8F-8286-A5C3E271C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05B4D6-E1E5-4FE5-86DC-0637EBC7263D}"/>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41723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1F75-B13F-41A9-BF96-0CE9C4AAD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6EF3FD-7DFD-49CA-B4D4-0A9F3CB54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15F63-30D0-431D-AC64-45BE65FC010D}"/>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8A6CDC87-CA33-4CC4-A410-2EAC83075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3509D-00B2-44FB-9C47-6AF32FA81930}"/>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26498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57C-1FF3-431A-96DD-73FBC046AB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3CA02-0C25-4156-B2AB-4C4F694EB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CF572E-4D7F-43B1-B134-19A8A6B737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87C67A-F212-4478-880A-70FE57905E3C}"/>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6" name="Footer Placeholder 5">
            <a:extLst>
              <a:ext uri="{FF2B5EF4-FFF2-40B4-BE49-F238E27FC236}">
                <a16:creationId xmlns:a16="http://schemas.microsoft.com/office/drawing/2014/main" id="{FCA6C308-E357-4785-B891-FD8773B6A8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7523B-5B3E-4948-947E-3198E089FA08}"/>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367390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F5FE-5F47-499A-947D-720DCCC69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BB546D-31B2-4047-BD7F-78EFD1955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A3E5E-F7F5-4EDE-B1BC-D9184AE84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3CB2EE-3F2D-4EFD-AD85-ADF76A058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747746-F79B-4AC7-B57A-66B9377A0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FCD178-F4B8-485A-8281-FD4DADE38232}"/>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8" name="Footer Placeholder 7">
            <a:extLst>
              <a:ext uri="{FF2B5EF4-FFF2-40B4-BE49-F238E27FC236}">
                <a16:creationId xmlns:a16="http://schemas.microsoft.com/office/drawing/2014/main" id="{ED82D640-5B59-4BA3-8938-8D1F9A1905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B089CF-3334-481F-A3A2-A7F56FB946FA}"/>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289029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574-816A-4A79-8386-ADCF6512E5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DCD3EB-600B-4D9E-A1DA-93AC713832DD}"/>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4" name="Footer Placeholder 3">
            <a:extLst>
              <a:ext uri="{FF2B5EF4-FFF2-40B4-BE49-F238E27FC236}">
                <a16:creationId xmlns:a16="http://schemas.microsoft.com/office/drawing/2014/main" id="{AE04297F-7461-486F-BE6C-6D49B3120C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88312A-1322-47FD-BFF0-FF7D306CCE91}"/>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88964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4C30E8-5603-433D-83F6-D85B6F2ABACA}"/>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3" name="Footer Placeholder 2">
            <a:extLst>
              <a:ext uri="{FF2B5EF4-FFF2-40B4-BE49-F238E27FC236}">
                <a16:creationId xmlns:a16="http://schemas.microsoft.com/office/drawing/2014/main" id="{DF29EEC8-ADAB-4A12-B02F-2E722E4D8F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F9C3D8-192B-4F85-A37B-C693721B5FC3}"/>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168446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3D08-9E19-4CA2-B309-F9BECB0D0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70ED51-C0FF-4E74-900F-AA147037D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4206F4-9D34-4CCA-BFDA-1FB7B3B45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609E8-8B1E-46C6-A0D9-9A068957B3C2}"/>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6" name="Footer Placeholder 5">
            <a:extLst>
              <a:ext uri="{FF2B5EF4-FFF2-40B4-BE49-F238E27FC236}">
                <a16:creationId xmlns:a16="http://schemas.microsoft.com/office/drawing/2014/main" id="{ADE329E1-C64A-494D-86A1-F591DEB64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22C56-E155-4D50-BA7B-ACF865E71D2B}"/>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176845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69E6-ACB7-41E0-A7A4-266CC076C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9C62C6-B5B4-4902-958F-A4DDC3C0E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DCF61B-F40A-46CB-98D0-6D84EE618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11442-A212-416C-B4FB-4D2506693B6E}"/>
              </a:ext>
            </a:extLst>
          </p:cNvPr>
          <p:cNvSpPr>
            <a:spLocks noGrp="1"/>
          </p:cNvSpPr>
          <p:nvPr>
            <p:ph type="dt" sz="half" idx="10"/>
          </p:nvPr>
        </p:nvSpPr>
        <p:spPr/>
        <p:txBody>
          <a:bodyPr/>
          <a:lstStyle/>
          <a:p>
            <a:fld id="{B03D5B3C-D518-4085-ACE0-C27BCB634D0A}" type="datetimeFigureOut">
              <a:rPr lang="en-IN" smtClean="0"/>
              <a:t>14-04-22</a:t>
            </a:fld>
            <a:endParaRPr lang="en-IN"/>
          </a:p>
        </p:txBody>
      </p:sp>
      <p:sp>
        <p:nvSpPr>
          <p:cNvPr id="6" name="Footer Placeholder 5">
            <a:extLst>
              <a:ext uri="{FF2B5EF4-FFF2-40B4-BE49-F238E27FC236}">
                <a16:creationId xmlns:a16="http://schemas.microsoft.com/office/drawing/2014/main" id="{0CDA84AD-58C1-45D7-B7F9-9F5BBBC625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AE3E2-175F-4F4D-A2C2-9A287D556EAA}"/>
              </a:ext>
            </a:extLst>
          </p:cNvPr>
          <p:cNvSpPr>
            <a:spLocks noGrp="1"/>
          </p:cNvSpPr>
          <p:nvPr>
            <p:ph type="sldNum" sz="quarter" idx="12"/>
          </p:nvPr>
        </p:nvSpPr>
        <p:spPr/>
        <p:txBody>
          <a:bodyPr/>
          <a:lstStyle/>
          <a:p>
            <a:fld id="{8B463443-D13A-4DD0-A18C-7594A08C0C27}" type="slidenum">
              <a:rPr lang="en-IN" smtClean="0"/>
              <a:t>‹#›</a:t>
            </a:fld>
            <a:endParaRPr lang="en-IN"/>
          </a:p>
        </p:txBody>
      </p:sp>
    </p:spTree>
    <p:extLst>
      <p:ext uri="{BB962C8B-B14F-4D97-AF65-F5344CB8AC3E}">
        <p14:creationId xmlns:p14="http://schemas.microsoft.com/office/powerpoint/2010/main" val="1814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5D7F5-9150-42FD-8139-3BC2222F1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3CC1F-1C07-4E3C-BED5-B5A510271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D99E3-EF56-4251-BC2F-29C262D68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D5B3C-D518-4085-ACE0-C27BCB634D0A}" type="datetimeFigureOut">
              <a:rPr lang="en-IN" smtClean="0"/>
              <a:t>14-04-22</a:t>
            </a:fld>
            <a:endParaRPr lang="en-IN"/>
          </a:p>
        </p:txBody>
      </p:sp>
      <p:sp>
        <p:nvSpPr>
          <p:cNvPr id="5" name="Footer Placeholder 4">
            <a:extLst>
              <a:ext uri="{FF2B5EF4-FFF2-40B4-BE49-F238E27FC236}">
                <a16:creationId xmlns:a16="http://schemas.microsoft.com/office/drawing/2014/main" id="{0EE4DD44-FFEA-43AD-BFD0-B1ADBC83C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05CC29-0271-4F8A-B69D-2DEC0ADFD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63443-D13A-4DD0-A18C-7594A08C0C27}" type="slidenum">
              <a:rPr lang="en-IN" smtClean="0"/>
              <a:t>‹#›</a:t>
            </a:fld>
            <a:endParaRPr lang="en-IN"/>
          </a:p>
        </p:txBody>
      </p:sp>
    </p:spTree>
    <p:extLst>
      <p:ext uri="{BB962C8B-B14F-4D97-AF65-F5344CB8AC3E}">
        <p14:creationId xmlns:p14="http://schemas.microsoft.com/office/powerpoint/2010/main" val="126712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301B-6CE9-4E9C-A3C2-FDFDF22032C1}"/>
              </a:ext>
            </a:extLst>
          </p:cNvPr>
          <p:cNvSpPr>
            <a:spLocks noGrp="1"/>
          </p:cNvSpPr>
          <p:nvPr>
            <p:ph type="ctrTitle"/>
          </p:nvPr>
        </p:nvSpPr>
        <p:spPr>
          <a:xfrm>
            <a:off x="1524000" y="346507"/>
            <a:ext cx="9144000" cy="1017020"/>
          </a:xfrm>
        </p:spPr>
        <p:txBody>
          <a:bodyPr/>
          <a:lstStyle/>
          <a:p>
            <a:r>
              <a:rPr lang="en-IN" b="1" dirty="0"/>
              <a:t>HUNGERPOINT</a:t>
            </a:r>
          </a:p>
        </p:txBody>
      </p:sp>
      <p:sp>
        <p:nvSpPr>
          <p:cNvPr id="3" name="Subtitle 2">
            <a:extLst>
              <a:ext uri="{FF2B5EF4-FFF2-40B4-BE49-F238E27FC236}">
                <a16:creationId xmlns:a16="http://schemas.microsoft.com/office/drawing/2014/main" id="{9033546B-EC55-410B-B4EE-8F49509142C8}"/>
              </a:ext>
            </a:extLst>
          </p:cNvPr>
          <p:cNvSpPr>
            <a:spLocks noGrp="1"/>
          </p:cNvSpPr>
          <p:nvPr>
            <p:ph type="subTitle" idx="1"/>
          </p:nvPr>
        </p:nvSpPr>
        <p:spPr>
          <a:xfrm>
            <a:off x="1524000" y="1811737"/>
            <a:ext cx="9144000" cy="4367681"/>
          </a:xfrm>
        </p:spPr>
        <p:txBody>
          <a:bodyPr/>
          <a:lstStyle/>
          <a:p>
            <a:r>
              <a:rPr lang="en-IN" dirty="0"/>
              <a:t>Online Food Delivery System</a:t>
            </a:r>
          </a:p>
          <a:p>
            <a:endParaRPr lang="en-IN" dirty="0"/>
          </a:p>
          <a:p>
            <a:pPr algn="l"/>
            <a:r>
              <a:rPr lang="en-IN" b="1" dirty="0"/>
              <a:t>Project Guide</a:t>
            </a:r>
            <a:r>
              <a:rPr lang="en-IN" dirty="0"/>
              <a:t>: Mrs. Snehal Somavanshi</a:t>
            </a:r>
          </a:p>
          <a:p>
            <a:pPr algn="l"/>
            <a:endParaRPr lang="en-IN" dirty="0"/>
          </a:p>
          <a:p>
            <a:pPr algn="l">
              <a:lnSpc>
                <a:spcPct val="100000"/>
              </a:lnSpc>
            </a:pPr>
            <a:r>
              <a:rPr lang="en-IN" b="1" dirty="0"/>
              <a:t>Project members</a:t>
            </a:r>
            <a:r>
              <a:rPr lang="en-IN" dirty="0"/>
              <a:t>:</a:t>
            </a:r>
          </a:p>
          <a:p>
            <a:pPr marL="457200" indent="-457200" algn="l">
              <a:lnSpc>
                <a:spcPct val="100000"/>
              </a:lnSpc>
              <a:buFont typeface="+mj-lt"/>
              <a:buAutoNum type="arabicPeriod"/>
            </a:pPr>
            <a:r>
              <a:rPr lang="en-IN" dirty="0"/>
              <a:t>Mrs. Vaishali Dhokchawle</a:t>
            </a:r>
          </a:p>
          <a:p>
            <a:pPr marL="457200" indent="-457200" algn="l">
              <a:lnSpc>
                <a:spcPct val="100000"/>
              </a:lnSpc>
              <a:buFont typeface="+mj-lt"/>
              <a:buAutoNum type="arabicPeriod"/>
            </a:pPr>
            <a:r>
              <a:rPr lang="en-IN" dirty="0"/>
              <a:t>Ms. Dipali Bhandare</a:t>
            </a:r>
          </a:p>
          <a:p>
            <a:pPr marL="457200" indent="-457200" algn="l">
              <a:lnSpc>
                <a:spcPct val="100000"/>
              </a:lnSpc>
              <a:buFont typeface="+mj-lt"/>
              <a:buAutoNum type="arabicPeriod"/>
            </a:pPr>
            <a:r>
              <a:rPr lang="en-IN" dirty="0"/>
              <a:t>Mr. Mayur Patil</a:t>
            </a:r>
          </a:p>
          <a:p>
            <a:pPr marL="457200" indent="-457200" algn="l">
              <a:lnSpc>
                <a:spcPct val="100000"/>
              </a:lnSpc>
              <a:buFont typeface="+mj-lt"/>
              <a:buAutoNum type="arabicPeriod"/>
            </a:pPr>
            <a:r>
              <a:rPr lang="en-IN" dirty="0"/>
              <a:t>Mr. Akshay Pathak</a:t>
            </a:r>
          </a:p>
        </p:txBody>
      </p:sp>
    </p:spTree>
    <p:extLst>
      <p:ext uri="{BB962C8B-B14F-4D97-AF65-F5344CB8AC3E}">
        <p14:creationId xmlns:p14="http://schemas.microsoft.com/office/powerpoint/2010/main" val="272496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771-7D94-40FE-8C53-87E5F347089A}"/>
              </a:ext>
            </a:extLst>
          </p:cNvPr>
          <p:cNvSpPr>
            <a:spLocks noGrp="1"/>
          </p:cNvSpPr>
          <p:nvPr>
            <p:ph type="title"/>
          </p:nvPr>
        </p:nvSpPr>
        <p:spPr/>
        <p:txBody>
          <a:bodyPr/>
          <a:lstStyle/>
          <a:p>
            <a:r>
              <a:rPr lang="en-IN" u="sng" dirty="0"/>
              <a:t>Branch Manager’s responsibilities /privileges</a:t>
            </a:r>
          </a:p>
        </p:txBody>
      </p:sp>
      <p:sp>
        <p:nvSpPr>
          <p:cNvPr id="3" name="Content Placeholder 2">
            <a:extLst>
              <a:ext uri="{FF2B5EF4-FFF2-40B4-BE49-F238E27FC236}">
                <a16:creationId xmlns:a16="http://schemas.microsoft.com/office/drawing/2014/main" id="{C8A8EF79-4425-4B01-85C3-5699FB5094F3}"/>
              </a:ext>
            </a:extLst>
          </p:cNvPr>
          <p:cNvSpPr>
            <a:spLocks noGrp="1"/>
          </p:cNvSpPr>
          <p:nvPr>
            <p:ph idx="1"/>
          </p:nvPr>
        </p:nvSpPr>
        <p:spPr/>
        <p:txBody>
          <a:bodyPr/>
          <a:lstStyle/>
          <a:p>
            <a:r>
              <a:rPr lang="en-IN" dirty="0"/>
              <a:t>Login </a:t>
            </a:r>
          </a:p>
          <a:p>
            <a:r>
              <a:rPr lang="en-IN" dirty="0"/>
              <a:t>Get order details from customer id.</a:t>
            </a:r>
          </a:p>
          <a:p>
            <a:r>
              <a:rPr lang="en-IN" dirty="0"/>
              <a:t>View status of delivery executives(available or occupied)</a:t>
            </a:r>
          </a:p>
          <a:p>
            <a:r>
              <a:rPr lang="en-IN" dirty="0"/>
              <a:t>View order logs for his/her branch</a:t>
            </a:r>
          </a:p>
          <a:p>
            <a:r>
              <a:rPr lang="en-IN" dirty="0"/>
              <a:t>Assign delivery executives to placed orders</a:t>
            </a:r>
          </a:p>
          <a:p>
            <a:r>
              <a:rPr lang="en-IN" dirty="0"/>
              <a:t>Update order status</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91677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771-7D94-40FE-8C53-87E5F347089A}"/>
              </a:ext>
            </a:extLst>
          </p:cNvPr>
          <p:cNvSpPr>
            <a:spLocks noGrp="1"/>
          </p:cNvSpPr>
          <p:nvPr>
            <p:ph type="title"/>
          </p:nvPr>
        </p:nvSpPr>
        <p:spPr/>
        <p:txBody>
          <a:bodyPr/>
          <a:lstStyle/>
          <a:p>
            <a:r>
              <a:rPr lang="en-IN" u="sng" dirty="0"/>
              <a:t>Delivery Executive’s responsibilities /privileges</a:t>
            </a:r>
          </a:p>
        </p:txBody>
      </p:sp>
      <p:sp>
        <p:nvSpPr>
          <p:cNvPr id="3" name="Content Placeholder 2">
            <a:extLst>
              <a:ext uri="{FF2B5EF4-FFF2-40B4-BE49-F238E27FC236}">
                <a16:creationId xmlns:a16="http://schemas.microsoft.com/office/drawing/2014/main" id="{C8A8EF79-4425-4B01-85C3-5699FB5094F3}"/>
              </a:ext>
            </a:extLst>
          </p:cNvPr>
          <p:cNvSpPr>
            <a:spLocks noGrp="1"/>
          </p:cNvSpPr>
          <p:nvPr>
            <p:ph idx="1"/>
          </p:nvPr>
        </p:nvSpPr>
        <p:spPr/>
        <p:txBody>
          <a:bodyPr/>
          <a:lstStyle/>
          <a:p>
            <a:r>
              <a:rPr lang="en-IN" dirty="0"/>
              <a:t>Login </a:t>
            </a:r>
          </a:p>
          <a:p>
            <a:r>
              <a:rPr lang="en-IN" dirty="0"/>
              <a:t>Get assigned order</a:t>
            </a:r>
          </a:p>
          <a:p>
            <a:r>
              <a:rPr lang="en-IN" dirty="0"/>
              <a:t>Deliver order to customer.</a:t>
            </a:r>
          </a:p>
          <a:p>
            <a:r>
              <a:rPr lang="en-IN" dirty="0"/>
              <a:t>Update order status.</a:t>
            </a:r>
          </a:p>
          <a:p>
            <a:r>
              <a:rPr lang="en-IN" dirty="0"/>
              <a:t>Update availability status</a:t>
            </a:r>
          </a:p>
          <a:p>
            <a:endParaRPr lang="en-IN" dirty="0"/>
          </a:p>
          <a:p>
            <a:pPr marL="0" indent="0">
              <a:buNone/>
            </a:pP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59951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C967-4447-43BE-ACD7-3675B8F1C515}"/>
              </a:ext>
            </a:extLst>
          </p:cNvPr>
          <p:cNvSpPr>
            <a:spLocks noGrp="1"/>
          </p:cNvSpPr>
          <p:nvPr>
            <p:ph type="title"/>
          </p:nvPr>
        </p:nvSpPr>
        <p:spPr/>
        <p:txBody>
          <a:bodyPr/>
          <a:lstStyle/>
          <a:p>
            <a:r>
              <a:rPr lang="en-IN" u="sng" dirty="0"/>
              <a:t>Work flow</a:t>
            </a:r>
          </a:p>
        </p:txBody>
      </p:sp>
      <p:sp>
        <p:nvSpPr>
          <p:cNvPr id="3" name="Content Placeholder 2">
            <a:extLst>
              <a:ext uri="{FF2B5EF4-FFF2-40B4-BE49-F238E27FC236}">
                <a16:creationId xmlns:a16="http://schemas.microsoft.com/office/drawing/2014/main" id="{B189EB9B-6045-4F2E-9CDF-C8A3BD8C01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a:t>
            </a:r>
            <a:r>
              <a:rPr lang="en-IN" sz="2800" dirty="0">
                <a:latin typeface="Times New Roman" panose="02020603050405020304" pitchFamily="18" charset="0"/>
                <a:cs typeface="Times New Roman" panose="02020603050405020304" pitchFamily="18" charset="0"/>
              </a:rPr>
              <a:t>e started documentation by preparing BRS and SRS documents, then ER diagram, zero level DFD and page navigation diagrams.</a:t>
            </a:r>
          </a:p>
          <a:p>
            <a:r>
              <a:rPr lang="en-IN" sz="2800" dirty="0">
                <a:latin typeface="Times New Roman" panose="02020603050405020304" pitchFamily="18" charset="0"/>
                <a:cs typeface="Times New Roman" panose="02020603050405020304" pitchFamily="18" charset="0"/>
              </a:rPr>
              <a:t>After completing documentation we moved on to database design and then further worked on server side and simultaneously on front end for registration and login purpose.</a:t>
            </a:r>
          </a:p>
          <a:p>
            <a:r>
              <a:rPr lang="en-IN" sz="2800" dirty="0">
                <a:latin typeface="Times New Roman" panose="02020603050405020304" pitchFamily="18" charset="0"/>
                <a:cs typeface="Times New Roman" panose="02020603050405020304" pitchFamily="18" charset="0"/>
              </a:rPr>
              <a:t>Further we worked on features like browsing menu items, placing order, viewing </a:t>
            </a:r>
            <a:r>
              <a:rPr lang="en-IN" dirty="0">
                <a:latin typeface="Times New Roman" panose="02020603050405020304" pitchFamily="18" charset="0"/>
                <a:cs typeface="Times New Roman" panose="02020603050405020304" pitchFamily="18" charset="0"/>
              </a:rPr>
              <a:t>logs, </a:t>
            </a:r>
            <a:r>
              <a:rPr lang="en-IN" sz="2800" dirty="0">
                <a:latin typeface="Times New Roman" panose="02020603050405020304" pitchFamily="18" charset="0"/>
                <a:cs typeface="Times New Roman" panose="02020603050405020304" pitchFamily="18" charset="0"/>
              </a:rPr>
              <a:t>etc.</a:t>
            </a:r>
          </a:p>
          <a:p>
            <a:endParaRPr lang="en-IN" dirty="0"/>
          </a:p>
        </p:txBody>
      </p:sp>
    </p:spTree>
    <p:extLst>
      <p:ext uri="{BB962C8B-B14F-4D97-AF65-F5344CB8AC3E}">
        <p14:creationId xmlns:p14="http://schemas.microsoft.com/office/powerpoint/2010/main" val="20826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803-72C6-428A-A966-0BE5DF1CA87F}"/>
              </a:ext>
            </a:extLst>
          </p:cNvPr>
          <p:cNvSpPr>
            <a:spLocks noGrp="1"/>
          </p:cNvSpPr>
          <p:nvPr>
            <p:ph type="title"/>
          </p:nvPr>
        </p:nvSpPr>
        <p:spPr>
          <a:xfrm>
            <a:off x="838200" y="76370"/>
            <a:ext cx="10515600" cy="1325563"/>
          </a:xfrm>
        </p:spPr>
        <p:txBody>
          <a:bodyPr/>
          <a:lstStyle/>
          <a:p>
            <a:r>
              <a:rPr lang="en-IN" u="sng" dirty="0"/>
              <a:t>Known issue(s), if any</a:t>
            </a:r>
          </a:p>
        </p:txBody>
      </p:sp>
      <p:sp>
        <p:nvSpPr>
          <p:cNvPr id="3" name="Content Placeholder 2">
            <a:extLst>
              <a:ext uri="{FF2B5EF4-FFF2-40B4-BE49-F238E27FC236}">
                <a16:creationId xmlns:a16="http://schemas.microsoft.com/office/drawing/2014/main" id="{8064F059-A6FB-4AC0-B498-854DABFEA662}"/>
              </a:ext>
            </a:extLst>
          </p:cNvPr>
          <p:cNvSpPr>
            <a:spLocks noGrp="1"/>
          </p:cNvSpPr>
          <p:nvPr>
            <p:ph idx="1"/>
          </p:nvPr>
        </p:nvSpPr>
        <p:spPr>
          <a:xfrm>
            <a:off x="838200" y="1440614"/>
            <a:ext cx="10515600" cy="5171942"/>
          </a:xfrm>
        </p:spPr>
        <p:txBody>
          <a:bodyPr>
            <a:normAutofit/>
          </a:bodyPr>
          <a:lstStyle/>
          <a:p>
            <a:r>
              <a:rPr lang="en-IN" sz="2400" dirty="0"/>
              <a:t>In react using fetch() we were not able to send request to the server.</a:t>
            </a:r>
          </a:p>
          <a:p>
            <a:pPr marL="0" indent="0">
              <a:buNone/>
            </a:pPr>
            <a:r>
              <a:rPr lang="en-IN" sz="2400" dirty="0"/>
              <a:t>	-To overcome this hurdle, we used axios library.</a:t>
            </a:r>
          </a:p>
          <a:p>
            <a:r>
              <a:rPr lang="en-IN" sz="2400" dirty="0"/>
              <a:t>While creating entities, the annotation </a:t>
            </a:r>
            <a:r>
              <a:rPr lang="en-IN" sz="2400" dirty="0">
                <a:solidFill>
                  <a:schemeClr val="bg1">
                    <a:lumMod val="50000"/>
                  </a:schemeClr>
                </a:solidFill>
              </a:rPr>
              <a:t>@Column(columnDefinition = "DATE DEFAULT CURRENT_DATE") </a:t>
            </a:r>
            <a:r>
              <a:rPr lang="en-IN" sz="2400" dirty="0"/>
              <a:t>was throwing SQLSyntax exception</a:t>
            </a:r>
          </a:p>
          <a:p>
            <a:pPr marL="0" indent="0">
              <a:buNone/>
            </a:pPr>
            <a:r>
              <a:rPr lang="en-IN" sz="2400" dirty="0"/>
              <a:t>	-we commented it out and after successful creation of tables we 	 		 uncommented it.</a:t>
            </a:r>
          </a:p>
          <a:p>
            <a:r>
              <a:rPr lang="en-IN" sz="2400" dirty="0"/>
              <a:t>When the react code was migrated, the menu list was not getting loaded on the home page automatically.</a:t>
            </a:r>
          </a:p>
          <a:p>
            <a:pPr marL="0" indent="0">
              <a:buNone/>
            </a:pPr>
            <a:r>
              <a:rPr lang="en-IN" sz="2400" dirty="0"/>
              <a:t>	-this issue was solved after adding a ‘?’ while iterating the menulist map.</a:t>
            </a:r>
          </a:p>
          <a:p>
            <a:r>
              <a:rPr lang="en-IN" sz="2400" dirty="0"/>
              <a:t>Repeated requests were being sent to the server to get menulist.</a:t>
            </a:r>
          </a:p>
          <a:p>
            <a:pPr marL="0" indent="0">
              <a:buNone/>
            </a:pPr>
            <a:r>
              <a:rPr lang="en-IN" sz="2400" dirty="0"/>
              <a:t>	-we overcame this problem using an empty array as a second parameter to 	 ‘useEffect()’.</a:t>
            </a:r>
          </a:p>
        </p:txBody>
      </p:sp>
    </p:spTree>
    <p:extLst>
      <p:ext uri="{BB962C8B-B14F-4D97-AF65-F5344CB8AC3E}">
        <p14:creationId xmlns:p14="http://schemas.microsoft.com/office/powerpoint/2010/main" val="373525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6EE5-4AD4-4AB1-8886-21951F72FBEB}"/>
              </a:ext>
            </a:extLst>
          </p:cNvPr>
          <p:cNvSpPr>
            <a:spLocks noGrp="1"/>
          </p:cNvSpPr>
          <p:nvPr>
            <p:ph type="title"/>
          </p:nvPr>
        </p:nvSpPr>
        <p:spPr>
          <a:xfrm>
            <a:off x="838200" y="365125"/>
            <a:ext cx="4224688" cy="1325563"/>
          </a:xfrm>
        </p:spPr>
        <p:txBody>
          <a:bodyPr/>
          <a:lstStyle/>
          <a:p>
            <a:r>
              <a:rPr lang="en-IN" u="sng" dirty="0"/>
              <a:t>Future Extensions</a:t>
            </a:r>
          </a:p>
        </p:txBody>
      </p:sp>
      <p:sp>
        <p:nvSpPr>
          <p:cNvPr id="3" name="Content Placeholder 2">
            <a:extLst>
              <a:ext uri="{FF2B5EF4-FFF2-40B4-BE49-F238E27FC236}">
                <a16:creationId xmlns:a16="http://schemas.microsoft.com/office/drawing/2014/main" id="{99095754-A69F-4D84-9871-6B93AA8A098C}"/>
              </a:ext>
            </a:extLst>
          </p:cNvPr>
          <p:cNvSpPr>
            <a:spLocks noGrp="1"/>
          </p:cNvSpPr>
          <p:nvPr>
            <p:ph idx="1"/>
          </p:nvPr>
        </p:nvSpPr>
        <p:spPr>
          <a:xfrm>
            <a:off x="222182" y="1825625"/>
            <a:ext cx="5620352" cy="4931310"/>
          </a:xfrm>
        </p:spPr>
        <p:txBody>
          <a:bodyPr>
            <a:normAutofit/>
          </a:bodyPr>
          <a:lstStyle/>
          <a:p>
            <a:r>
              <a:rPr lang="en-IN" sz="2000" dirty="0"/>
              <a:t>A delivery management module can be added. Registering of delivery executives can be done by the branch manager.</a:t>
            </a:r>
          </a:p>
          <a:p>
            <a:r>
              <a:rPr lang="en-IN" sz="2000" dirty="0"/>
              <a:t>Realtime location tracking of an order.</a:t>
            </a:r>
          </a:p>
          <a:p>
            <a:r>
              <a:rPr lang="en-IN" sz="2000" dirty="0"/>
              <a:t>A Restaurant can be searched based on customer’s location.</a:t>
            </a:r>
          </a:p>
          <a:p>
            <a:r>
              <a:rPr lang="en-IN" sz="2000" dirty="0"/>
              <a:t>New branches can be registered via the application itself.</a:t>
            </a:r>
          </a:p>
          <a:p>
            <a:r>
              <a:rPr lang="en-IN" sz="2000" dirty="0"/>
              <a:t>Payment options like upi and net banking can be incorporated.</a:t>
            </a:r>
          </a:p>
          <a:p>
            <a:r>
              <a:rPr lang="en-IN" sz="2000" dirty="0"/>
              <a:t>SMS notifications for the placed order can be sent to the branch manager.</a:t>
            </a:r>
          </a:p>
          <a:p>
            <a:r>
              <a:rPr lang="en-IN" sz="2000" dirty="0"/>
              <a:t>SMS notifications for the assigned order can be sent to the delivery executive.</a:t>
            </a:r>
          </a:p>
          <a:p>
            <a:endParaRPr lang="en-IN" sz="2400" dirty="0"/>
          </a:p>
        </p:txBody>
      </p:sp>
      <p:sp>
        <p:nvSpPr>
          <p:cNvPr id="4" name="Title 1">
            <a:extLst>
              <a:ext uri="{FF2B5EF4-FFF2-40B4-BE49-F238E27FC236}">
                <a16:creationId xmlns:a16="http://schemas.microsoft.com/office/drawing/2014/main" id="{C7D34ED1-3512-424A-9265-816ECEA833FA}"/>
              </a:ext>
            </a:extLst>
          </p:cNvPr>
          <p:cNvSpPr txBox="1">
            <a:spLocks/>
          </p:cNvSpPr>
          <p:nvPr/>
        </p:nvSpPr>
        <p:spPr>
          <a:xfrm>
            <a:off x="7372164" y="363520"/>
            <a:ext cx="230122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a:t>Benefit</a:t>
            </a:r>
          </a:p>
        </p:txBody>
      </p:sp>
      <p:sp>
        <p:nvSpPr>
          <p:cNvPr id="5" name="Content Placeholder 2">
            <a:extLst>
              <a:ext uri="{FF2B5EF4-FFF2-40B4-BE49-F238E27FC236}">
                <a16:creationId xmlns:a16="http://schemas.microsoft.com/office/drawing/2014/main" id="{8B0233EF-7975-464D-BD62-1894A8C9B8CF}"/>
              </a:ext>
            </a:extLst>
          </p:cNvPr>
          <p:cNvSpPr txBox="1">
            <a:spLocks/>
          </p:cNvSpPr>
          <p:nvPr/>
        </p:nvSpPr>
        <p:spPr>
          <a:xfrm>
            <a:off x="6324615" y="1777500"/>
            <a:ext cx="48599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The web application will be more user-friendly.</a:t>
            </a:r>
            <a:endParaRPr lang="en-IN" dirty="0"/>
          </a:p>
        </p:txBody>
      </p:sp>
    </p:spTree>
    <p:extLst>
      <p:ext uri="{BB962C8B-B14F-4D97-AF65-F5344CB8AC3E}">
        <p14:creationId xmlns:p14="http://schemas.microsoft.com/office/powerpoint/2010/main" val="167601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2C4-982C-4C76-BD00-ADE9BFB9ECBD}"/>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1241B1DB-F0B3-4AF1-B088-1465E314CA4B}"/>
              </a:ext>
            </a:extLst>
          </p:cNvPr>
          <p:cNvSpPr>
            <a:spLocks noGrp="1"/>
          </p:cNvSpPr>
          <p:nvPr>
            <p:ph idx="1"/>
          </p:nvPr>
        </p:nvSpPr>
        <p:spPr>
          <a:xfrm>
            <a:off x="838199" y="1825625"/>
            <a:ext cx="9499333" cy="4351338"/>
          </a:xfrm>
        </p:spPr>
        <p:txBody>
          <a:bodyPr/>
          <a:lstStyle/>
          <a:p>
            <a:r>
              <a:rPr lang="en-IN" dirty="0"/>
              <a:t>Hungerpoint can make the  process of  online food delivery and restaurant branch management streamlined.</a:t>
            </a:r>
          </a:p>
        </p:txBody>
      </p:sp>
    </p:spTree>
    <p:extLst>
      <p:ext uri="{BB962C8B-B14F-4D97-AF65-F5344CB8AC3E}">
        <p14:creationId xmlns:p14="http://schemas.microsoft.com/office/powerpoint/2010/main" val="204547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4745-13D7-4B05-9D6A-E40D23D5F27E}"/>
              </a:ext>
            </a:extLst>
          </p:cNvPr>
          <p:cNvSpPr>
            <a:spLocks noGrp="1"/>
          </p:cNvSpPr>
          <p:nvPr>
            <p:ph type="title"/>
          </p:nvPr>
        </p:nvSpPr>
        <p:spPr/>
        <p:txBody>
          <a:bodyPr/>
          <a:lstStyle/>
          <a:p>
            <a:r>
              <a:rPr lang="en-IN" u="sng" dirty="0"/>
              <a:t>Need</a:t>
            </a:r>
            <a:r>
              <a:rPr lang="en-IN" dirty="0"/>
              <a:t> </a:t>
            </a:r>
          </a:p>
        </p:txBody>
      </p:sp>
      <p:sp>
        <p:nvSpPr>
          <p:cNvPr id="3" name="Content Placeholder 2">
            <a:extLst>
              <a:ext uri="{FF2B5EF4-FFF2-40B4-BE49-F238E27FC236}">
                <a16:creationId xmlns:a16="http://schemas.microsoft.com/office/drawing/2014/main" id="{1ED0595C-B0F8-4898-8723-3F2B7E9E6186}"/>
              </a:ext>
            </a:extLst>
          </p:cNvPr>
          <p:cNvSpPr>
            <a:spLocks noGrp="1"/>
          </p:cNvSpPr>
          <p:nvPr>
            <p:ph idx="1"/>
          </p:nvPr>
        </p:nvSpPr>
        <p:spPr/>
        <p:txBody>
          <a:bodyPr>
            <a:normAutofit/>
          </a:bodyPr>
          <a:lstStyle/>
          <a:p>
            <a:pPr marL="0" indent="0">
              <a:lnSpc>
                <a:spcPct val="100000"/>
              </a:lnSpc>
              <a:buNone/>
            </a:pPr>
            <a:r>
              <a:rPr lang="en-US" sz="2400" dirty="0">
                <a:effectLst/>
                <a:ea typeface="Times New Roman" panose="02020603050405020304" pitchFamily="18" charset="0"/>
              </a:rPr>
              <a:t>Due to COVID-19 breakout, lockdown is necessary to curb its spread. To carry on business in this scenario, most of the transactions moved from offline mode to online mode. Currently, customer has to physically go to the restaurants, order food, either take parcel or dine in the premise and finally pay the bill. Restaurants serving customers physically, now also need to provide the eatables at the customer’s door step.</a:t>
            </a:r>
            <a:endParaRPr lang="en-IN" sz="3600" dirty="0"/>
          </a:p>
        </p:txBody>
      </p:sp>
    </p:spTree>
    <p:extLst>
      <p:ext uri="{BB962C8B-B14F-4D97-AF65-F5344CB8AC3E}">
        <p14:creationId xmlns:p14="http://schemas.microsoft.com/office/powerpoint/2010/main" val="64268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F731-409C-44E7-BF68-A4F9D1CC30FB}"/>
              </a:ext>
            </a:extLst>
          </p:cNvPr>
          <p:cNvSpPr>
            <a:spLocks noGrp="1"/>
          </p:cNvSpPr>
          <p:nvPr>
            <p:ph type="title"/>
          </p:nvPr>
        </p:nvSpPr>
        <p:spPr/>
        <p:txBody>
          <a:bodyPr/>
          <a:lstStyle/>
          <a:p>
            <a:r>
              <a:rPr lang="en-IN" u="sng" dirty="0"/>
              <a:t>Introduction</a:t>
            </a:r>
          </a:p>
        </p:txBody>
      </p:sp>
      <p:sp>
        <p:nvSpPr>
          <p:cNvPr id="3" name="Content Placeholder 2">
            <a:extLst>
              <a:ext uri="{FF2B5EF4-FFF2-40B4-BE49-F238E27FC236}">
                <a16:creationId xmlns:a16="http://schemas.microsoft.com/office/drawing/2014/main" id="{F831102F-4C87-4133-ACF9-FE7ECA8AD2AA}"/>
              </a:ext>
            </a:extLst>
          </p:cNvPr>
          <p:cNvSpPr>
            <a:spLocks noGrp="1"/>
          </p:cNvSpPr>
          <p:nvPr>
            <p:ph idx="1"/>
          </p:nvPr>
        </p:nvSpPr>
        <p:spPr/>
        <p:txBody>
          <a:bodyPr/>
          <a:lstStyle/>
          <a:p>
            <a:pPr marL="0" lvl="0" indent="0">
              <a:lnSpc>
                <a:spcPct val="100000"/>
              </a:lnSpc>
              <a:buNone/>
            </a:pPr>
            <a:r>
              <a:rPr lang="en-US" sz="2400" dirty="0">
                <a:effectLst/>
                <a:ea typeface="Times New Roman" panose="02020603050405020304" pitchFamily="18" charset="0"/>
              </a:rPr>
              <a:t>The main objective of the system is to develop the website which will help restaurant owner to cater food service online. Through the website, restaurant owner can manage their branches efficiently.</a:t>
            </a:r>
            <a:endParaRPr lang="en-IN" sz="2400" dirty="0">
              <a:ea typeface="Times New Roman" panose="02020603050405020304" pitchFamily="18" charset="0"/>
            </a:endParaRPr>
          </a:p>
          <a:p>
            <a:pPr marL="0" lvl="0" indent="0">
              <a:lnSpc>
                <a:spcPct val="100000"/>
              </a:lnSpc>
              <a:buNone/>
            </a:pPr>
            <a:r>
              <a:rPr lang="en-US" sz="2400" dirty="0">
                <a:effectLst/>
                <a:ea typeface="Times New Roman" panose="02020603050405020304" pitchFamily="18" charset="0"/>
              </a:rPr>
              <a:t>Streamlining of online food ordering process can be achieved.</a:t>
            </a:r>
            <a:endParaRPr lang="en-IN" sz="24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48202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3969-A399-49AA-9041-D3297F179E3B}"/>
              </a:ext>
            </a:extLst>
          </p:cNvPr>
          <p:cNvSpPr>
            <a:spLocks noGrp="1"/>
          </p:cNvSpPr>
          <p:nvPr>
            <p:ph type="title"/>
          </p:nvPr>
        </p:nvSpPr>
        <p:spPr>
          <a:xfrm>
            <a:off x="7508532" y="-222016"/>
            <a:ext cx="4667451" cy="1325563"/>
          </a:xfrm>
        </p:spPr>
        <p:txBody>
          <a:bodyPr/>
          <a:lstStyle/>
          <a:p>
            <a:r>
              <a:rPr lang="en-IN" u="sng" dirty="0"/>
              <a:t>Structure Of Project</a:t>
            </a:r>
          </a:p>
        </p:txBody>
      </p:sp>
      <p:sp>
        <p:nvSpPr>
          <p:cNvPr id="4" name="Flowchart: Magnetic Disk 3">
            <a:extLst>
              <a:ext uri="{FF2B5EF4-FFF2-40B4-BE49-F238E27FC236}">
                <a16:creationId xmlns:a16="http://schemas.microsoft.com/office/drawing/2014/main" id="{27F3CF65-5A35-4371-8D55-7121E9880B3B}"/>
              </a:ext>
            </a:extLst>
          </p:cNvPr>
          <p:cNvSpPr/>
          <p:nvPr/>
        </p:nvSpPr>
        <p:spPr>
          <a:xfrm>
            <a:off x="7921594" y="4379496"/>
            <a:ext cx="3301465" cy="1395664"/>
          </a:xfrm>
          <a:prstGeom prst="flowChartMagneticDisk">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a:t>
            </a:r>
            <a:endParaRPr lang="en-IN" dirty="0"/>
          </a:p>
        </p:txBody>
      </p:sp>
      <p:sp>
        <p:nvSpPr>
          <p:cNvPr id="5" name="Rectangle 4">
            <a:extLst>
              <a:ext uri="{FF2B5EF4-FFF2-40B4-BE49-F238E27FC236}">
                <a16:creationId xmlns:a16="http://schemas.microsoft.com/office/drawing/2014/main" id="{2154458C-CE1F-4664-8034-FEC63F5975B1}"/>
              </a:ext>
            </a:extLst>
          </p:cNvPr>
          <p:cNvSpPr/>
          <p:nvPr/>
        </p:nvSpPr>
        <p:spPr>
          <a:xfrm>
            <a:off x="4677877" y="2329312"/>
            <a:ext cx="1578543" cy="2887579"/>
          </a:xfrm>
          <a:prstGeom prst="rect">
            <a:avLst/>
          </a:prstGeom>
          <a:solidFill>
            <a:schemeClr val="bg1">
              <a:lumMod val="8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SERVER</a:t>
            </a:r>
            <a:endParaRPr lang="en-IN" dirty="0"/>
          </a:p>
        </p:txBody>
      </p:sp>
      <p:sp>
        <p:nvSpPr>
          <p:cNvPr id="6" name="Rectangle: Rounded Corners 5">
            <a:extLst>
              <a:ext uri="{FF2B5EF4-FFF2-40B4-BE49-F238E27FC236}">
                <a16:creationId xmlns:a16="http://schemas.microsoft.com/office/drawing/2014/main" id="{0B52AAC1-581E-4868-A5CF-1B188EB242D7}"/>
              </a:ext>
            </a:extLst>
          </p:cNvPr>
          <p:cNvSpPr/>
          <p:nvPr/>
        </p:nvSpPr>
        <p:spPr>
          <a:xfrm>
            <a:off x="308009" y="1886549"/>
            <a:ext cx="2791326" cy="165554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FRONT</a:t>
            </a:r>
            <a:r>
              <a:rPr lang="en-IN" dirty="0"/>
              <a:t> </a:t>
            </a:r>
            <a:r>
              <a:rPr lang="en-IN" sz="2400" dirty="0"/>
              <a:t>END</a:t>
            </a:r>
            <a:endParaRPr lang="en-IN" dirty="0"/>
          </a:p>
        </p:txBody>
      </p:sp>
      <p:sp>
        <p:nvSpPr>
          <p:cNvPr id="11" name="TextBox 10">
            <a:extLst>
              <a:ext uri="{FF2B5EF4-FFF2-40B4-BE49-F238E27FC236}">
                <a16:creationId xmlns:a16="http://schemas.microsoft.com/office/drawing/2014/main" id="{6BDF1322-299A-46D0-8E3B-B055170B37F8}"/>
              </a:ext>
            </a:extLst>
          </p:cNvPr>
          <p:cNvSpPr txBox="1"/>
          <p:nvPr/>
        </p:nvSpPr>
        <p:spPr>
          <a:xfrm>
            <a:off x="490890" y="818149"/>
            <a:ext cx="2391167" cy="923330"/>
          </a:xfrm>
          <a:prstGeom prst="rect">
            <a:avLst/>
          </a:prstGeom>
          <a:noFill/>
        </p:spPr>
        <p:txBody>
          <a:bodyPr wrap="none" rtlCol="0">
            <a:spAutoFit/>
          </a:bodyPr>
          <a:lstStyle/>
          <a:p>
            <a:r>
              <a:rPr lang="en-IN" dirty="0"/>
              <a:t>Use:</a:t>
            </a:r>
          </a:p>
          <a:p>
            <a:pPr marL="285750" indent="-285750">
              <a:buFont typeface="Arial" panose="020B0604020202020204" pitchFamily="34" charset="0"/>
              <a:buChar char="•"/>
            </a:pPr>
            <a:r>
              <a:rPr lang="en-IN" dirty="0"/>
              <a:t>User interface</a:t>
            </a:r>
          </a:p>
          <a:p>
            <a:pPr marL="285750" indent="-285750">
              <a:buFont typeface="Arial" panose="020B0604020202020204" pitchFamily="34" charset="0"/>
              <a:buChar char="•"/>
            </a:pPr>
            <a:r>
              <a:rPr lang="en-IN" dirty="0"/>
              <a:t>Basic data validation</a:t>
            </a:r>
          </a:p>
        </p:txBody>
      </p:sp>
      <p:sp>
        <p:nvSpPr>
          <p:cNvPr id="12" name="TextBox 11">
            <a:extLst>
              <a:ext uri="{FF2B5EF4-FFF2-40B4-BE49-F238E27FC236}">
                <a16:creationId xmlns:a16="http://schemas.microsoft.com/office/drawing/2014/main" id="{C63E3274-8E14-4B44-A82B-AD8E3195998F}"/>
              </a:ext>
            </a:extLst>
          </p:cNvPr>
          <p:cNvSpPr txBox="1"/>
          <p:nvPr/>
        </p:nvSpPr>
        <p:spPr>
          <a:xfrm>
            <a:off x="344906" y="3761878"/>
            <a:ext cx="1512273" cy="1200329"/>
          </a:xfrm>
          <a:prstGeom prst="rect">
            <a:avLst/>
          </a:prstGeom>
          <a:noFill/>
        </p:spPr>
        <p:txBody>
          <a:bodyPr wrap="none" rtlCol="0">
            <a:spAutoFit/>
          </a:bodyPr>
          <a:lstStyle/>
          <a:p>
            <a:r>
              <a:rPr lang="en-IN" dirty="0"/>
              <a:t>Technologies :</a:t>
            </a:r>
          </a:p>
          <a:p>
            <a:pPr marL="285750" indent="-285750">
              <a:buFont typeface="Arial" panose="020B0604020202020204" pitchFamily="34" charset="0"/>
              <a:buChar char="•"/>
            </a:pPr>
            <a:r>
              <a:rPr lang="en-IN" dirty="0"/>
              <a:t>React JS</a:t>
            </a:r>
          </a:p>
          <a:p>
            <a:pPr marL="285750" indent="-285750">
              <a:buFont typeface="Arial" panose="020B0604020202020204" pitchFamily="34" charset="0"/>
              <a:buChar char="•"/>
            </a:pPr>
            <a:r>
              <a:rPr lang="en-IN" dirty="0"/>
              <a:t>HTML, CSS</a:t>
            </a:r>
          </a:p>
          <a:p>
            <a:pPr marL="285750" indent="-285750">
              <a:buFont typeface="Arial" panose="020B0604020202020204" pitchFamily="34" charset="0"/>
              <a:buChar char="•"/>
            </a:pPr>
            <a:r>
              <a:rPr lang="en-IN" dirty="0"/>
              <a:t>Javascript</a:t>
            </a:r>
          </a:p>
        </p:txBody>
      </p:sp>
      <p:sp>
        <p:nvSpPr>
          <p:cNvPr id="13" name="TextBox 12">
            <a:extLst>
              <a:ext uri="{FF2B5EF4-FFF2-40B4-BE49-F238E27FC236}">
                <a16:creationId xmlns:a16="http://schemas.microsoft.com/office/drawing/2014/main" id="{23B3546C-0269-402D-8B72-9A461141B7D3}"/>
              </a:ext>
            </a:extLst>
          </p:cNvPr>
          <p:cNvSpPr txBox="1"/>
          <p:nvPr/>
        </p:nvSpPr>
        <p:spPr>
          <a:xfrm>
            <a:off x="4578428" y="5396571"/>
            <a:ext cx="1358385" cy="646331"/>
          </a:xfrm>
          <a:prstGeom prst="rect">
            <a:avLst/>
          </a:prstGeom>
          <a:noFill/>
        </p:spPr>
        <p:txBody>
          <a:bodyPr wrap="none" rtlCol="0">
            <a:spAutoFit/>
          </a:bodyPr>
          <a:lstStyle/>
          <a:p>
            <a:r>
              <a:rPr lang="en-IN" dirty="0"/>
              <a:t>Technology :</a:t>
            </a:r>
          </a:p>
          <a:p>
            <a:r>
              <a:rPr lang="en-IN" dirty="0"/>
              <a:t>Spring boot</a:t>
            </a:r>
          </a:p>
        </p:txBody>
      </p:sp>
      <p:sp>
        <p:nvSpPr>
          <p:cNvPr id="14" name="TextBox 13">
            <a:extLst>
              <a:ext uri="{FF2B5EF4-FFF2-40B4-BE49-F238E27FC236}">
                <a16:creationId xmlns:a16="http://schemas.microsoft.com/office/drawing/2014/main" id="{9B619A00-FA0A-40A0-9F71-F9E12D5F5B35}"/>
              </a:ext>
            </a:extLst>
          </p:cNvPr>
          <p:cNvSpPr txBox="1"/>
          <p:nvPr/>
        </p:nvSpPr>
        <p:spPr>
          <a:xfrm>
            <a:off x="4522281" y="835795"/>
            <a:ext cx="2860398" cy="1477328"/>
          </a:xfrm>
          <a:prstGeom prst="rect">
            <a:avLst/>
          </a:prstGeom>
          <a:noFill/>
        </p:spPr>
        <p:txBody>
          <a:bodyPr wrap="none" rtlCol="0">
            <a:spAutoFit/>
          </a:bodyPr>
          <a:lstStyle/>
          <a:p>
            <a:r>
              <a:rPr lang="en-IN" dirty="0"/>
              <a:t>Use:</a:t>
            </a:r>
          </a:p>
          <a:p>
            <a:pPr marL="285750" indent="-285750">
              <a:buFont typeface="Arial" panose="020B0604020202020204" pitchFamily="34" charset="0"/>
              <a:buChar char="•"/>
            </a:pPr>
            <a:r>
              <a:rPr lang="en-IN" dirty="0"/>
              <a:t>Server side validation</a:t>
            </a:r>
          </a:p>
          <a:p>
            <a:pPr marL="285750" indent="-285750">
              <a:buFont typeface="Arial" panose="020B0604020202020204" pitchFamily="34" charset="0"/>
              <a:buChar char="•"/>
            </a:pPr>
            <a:r>
              <a:rPr lang="en-IN" dirty="0"/>
              <a:t>Business logic</a:t>
            </a:r>
          </a:p>
          <a:p>
            <a:pPr marL="285750" indent="-285750">
              <a:buFont typeface="Arial" panose="020B0604020202020204" pitchFamily="34" charset="0"/>
              <a:buChar char="•"/>
            </a:pPr>
            <a:r>
              <a:rPr lang="en-IN" dirty="0"/>
              <a:t>Response handling</a:t>
            </a:r>
          </a:p>
          <a:p>
            <a:pPr marL="285750" indent="-285750">
              <a:buFont typeface="Arial" panose="020B0604020202020204" pitchFamily="34" charset="0"/>
              <a:buChar char="•"/>
            </a:pPr>
            <a:r>
              <a:rPr lang="en-IN" dirty="0"/>
              <a:t>Database communication</a:t>
            </a:r>
          </a:p>
        </p:txBody>
      </p:sp>
      <p:sp>
        <p:nvSpPr>
          <p:cNvPr id="15" name="TextBox 14">
            <a:extLst>
              <a:ext uri="{FF2B5EF4-FFF2-40B4-BE49-F238E27FC236}">
                <a16:creationId xmlns:a16="http://schemas.microsoft.com/office/drawing/2014/main" id="{8679FE3A-B0C3-42BA-9041-0BA1869A2123}"/>
              </a:ext>
            </a:extLst>
          </p:cNvPr>
          <p:cNvSpPr txBox="1"/>
          <p:nvPr/>
        </p:nvSpPr>
        <p:spPr>
          <a:xfrm>
            <a:off x="8580945" y="5866604"/>
            <a:ext cx="1358385" cy="646331"/>
          </a:xfrm>
          <a:prstGeom prst="rect">
            <a:avLst/>
          </a:prstGeom>
          <a:noFill/>
        </p:spPr>
        <p:txBody>
          <a:bodyPr wrap="none" rtlCol="0">
            <a:spAutoFit/>
          </a:bodyPr>
          <a:lstStyle/>
          <a:p>
            <a:r>
              <a:rPr lang="en-IN" dirty="0"/>
              <a:t>Technology :</a:t>
            </a:r>
          </a:p>
          <a:p>
            <a:r>
              <a:rPr lang="en-IN" dirty="0"/>
              <a:t>MySQL</a:t>
            </a:r>
          </a:p>
        </p:txBody>
      </p:sp>
      <p:sp>
        <p:nvSpPr>
          <p:cNvPr id="16" name="TextBox 15">
            <a:extLst>
              <a:ext uri="{FF2B5EF4-FFF2-40B4-BE49-F238E27FC236}">
                <a16:creationId xmlns:a16="http://schemas.microsoft.com/office/drawing/2014/main" id="{77381D2F-BA4D-45DB-AA3C-FFA1601BDF26}"/>
              </a:ext>
            </a:extLst>
          </p:cNvPr>
          <p:cNvSpPr txBox="1"/>
          <p:nvPr/>
        </p:nvSpPr>
        <p:spPr>
          <a:xfrm>
            <a:off x="8033907" y="3452263"/>
            <a:ext cx="2918363" cy="923330"/>
          </a:xfrm>
          <a:prstGeom prst="rect">
            <a:avLst/>
          </a:prstGeom>
          <a:noFill/>
        </p:spPr>
        <p:txBody>
          <a:bodyPr wrap="none" rtlCol="0">
            <a:spAutoFit/>
          </a:bodyPr>
          <a:lstStyle/>
          <a:p>
            <a:r>
              <a:rPr lang="en-IN" dirty="0"/>
              <a:t>Use:</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Database-level validations</a:t>
            </a:r>
          </a:p>
        </p:txBody>
      </p:sp>
      <p:cxnSp>
        <p:nvCxnSpPr>
          <p:cNvPr id="20" name="Connector: Elbow 19">
            <a:extLst>
              <a:ext uri="{FF2B5EF4-FFF2-40B4-BE49-F238E27FC236}">
                <a16:creationId xmlns:a16="http://schemas.microsoft.com/office/drawing/2014/main" id="{86EBEE1A-1D74-4144-9660-9DF83F6834C8}"/>
              </a:ext>
            </a:extLst>
          </p:cNvPr>
          <p:cNvCxnSpPr>
            <a:cxnSpLocks/>
            <a:stCxn id="6" idx="3"/>
          </p:cNvCxnSpPr>
          <p:nvPr/>
        </p:nvCxnSpPr>
        <p:spPr>
          <a:xfrm>
            <a:off x="3099335" y="2714322"/>
            <a:ext cx="1597792" cy="1530423"/>
          </a:xfrm>
          <a:prstGeom prst="bentConnector3">
            <a:avLst>
              <a:gd name="adj1" fmla="val 50000"/>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AF190DE9-DAEE-4F1E-A1F7-C5D8941AC533}"/>
              </a:ext>
            </a:extLst>
          </p:cNvPr>
          <p:cNvCxnSpPr>
            <a:stCxn id="5" idx="3"/>
            <a:endCxn id="4" idx="2"/>
          </p:cNvCxnSpPr>
          <p:nvPr/>
        </p:nvCxnSpPr>
        <p:spPr>
          <a:xfrm>
            <a:off x="6256420" y="3773102"/>
            <a:ext cx="1665174" cy="1304226"/>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1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A1B1-9064-47BB-B284-053CD8E763B6}"/>
              </a:ext>
            </a:extLst>
          </p:cNvPr>
          <p:cNvSpPr>
            <a:spLocks noGrp="1"/>
          </p:cNvSpPr>
          <p:nvPr>
            <p:ph type="title"/>
          </p:nvPr>
        </p:nvSpPr>
        <p:spPr/>
        <p:txBody>
          <a:bodyPr/>
          <a:lstStyle/>
          <a:p>
            <a:r>
              <a:rPr lang="en-IN" u="sng" dirty="0"/>
              <a:t>Technologies</a:t>
            </a:r>
          </a:p>
        </p:txBody>
      </p:sp>
      <p:sp>
        <p:nvSpPr>
          <p:cNvPr id="3" name="Content Placeholder 2">
            <a:extLst>
              <a:ext uri="{FF2B5EF4-FFF2-40B4-BE49-F238E27FC236}">
                <a16:creationId xmlns:a16="http://schemas.microsoft.com/office/drawing/2014/main" id="{669EA031-7D69-49C2-85CF-B4A1BE448EBC}"/>
              </a:ext>
            </a:extLst>
          </p:cNvPr>
          <p:cNvSpPr>
            <a:spLocks noGrp="1"/>
          </p:cNvSpPr>
          <p:nvPr>
            <p:ph idx="1"/>
          </p:nvPr>
        </p:nvSpPr>
        <p:spPr/>
        <p:txBody>
          <a:bodyPr/>
          <a:lstStyle/>
          <a:p>
            <a:r>
              <a:rPr lang="en-IN" dirty="0"/>
              <a:t>Front end:- React JS</a:t>
            </a:r>
          </a:p>
          <a:p>
            <a:endParaRPr lang="en-IN" dirty="0"/>
          </a:p>
          <a:p>
            <a:r>
              <a:rPr lang="en-IN" dirty="0"/>
              <a:t>Middleware:- Spring boot</a:t>
            </a:r>
          </a:p>
          <a:p>
            <a:endParaRPr lang="en-IN" dirty="0"/>
          </a:p>
          <a:p>
            <a:r>
              <a:rPr lang="en-IN" dirty="0"/>
              <a:t>Database:- MySQL</a:t>
            </a:r>
          </a:p>
        </p:txBody>
      </p:sp>
    </p:spTree>
    <p:extLst>
      <p:ext uri="{BB962C8B-B14F-4D97-AF65-F5344CB8AC3E}">
        <p14:creationId xmlns:p14="http://schemas.microsoft.com/office/powerpoint/2010/main" val="64613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A1B1-9064-47BB-B284-053CD8E763B6}"/>
              </a:ext>
            </a:extLst>
          </p:cNvPr>
          <p:cNvSpPr>
            <a:spLocks noGrp="1"/>
          </p:cNvSpPr>
          <p:nvPr>
            <p:ph type="title"/>
          </p:nvPr>
        </p:nvSpPr>
        <p:spPr/>
        <p:txBody>
          <a:bodyPr/>
          <a:lstStyle/>
          <a:p>
            <a:r>
              <a:rPr lang="en-IN" u="sng" dirty="0"/>
              <a:t>Reason for Choice of Technologies</a:t>
            </a:r>
          </a:p>
        </p:txBody>
      </p:sp>
      <p:sp>
        <p:nvSpPr>
          <p:cNvPr id="3" name="Content Placeholder 2">
            <a:extLst>
              <a:ext uri="{FF2B5EF4-FFF2-40B4-BE49-F238E27FC236}">
                <a16:creationId xmlns:a16="http://schemas.microsoft.com/office/drawing/2014/main" id="{669EA031-7D69-49C2-85CF-B4A1BE448EBC}"/>
              </a:ext>
            </a:extLst>
          </p:cNvPr>
          <p:cNvSpPr>
            <a:spLocks noGrp="1"/>
          </p:cNvSpPr>
          <p:nvPr>
            <p:ph idx="1"/>
          </p:nvPr>
        </p:nvSpPr>
        <p:spPr/>
        <p:txBody>
          <a:bodyPr>
            <a:normAutofit lnSpcReduction="10000"/>
          </a:bodyPr>
          <a:lstStyle/>
          <a:p>
            <a:r>
              <a:rPr lang="en-IN" dirty="0"/>
              <a:t>React JS:- Faster development due to implementation of virtual DOM, 	          use of JSX, component based.</a:t>
            </a:r>
          </a:p>
          <a:p>
            <a:endParaRPr lang="en-IN" dirty="0"/>
          </a:p>
          <a:p>
            <a:r>
              <a:rPr lang="en-IN" dirty="0"/>
              <a:t>Spring Boot:- Due to default opinionated approach, dependencies are 		     made available automatically at the time of project 			     creation(application.properties),use of annotations, 			     comes with embedded tomcat service.</a:t>
            </a:r>
          </a:p>
          <a:p>
            <a:endParaRPr lang="en-IN" dirty="0"/>
          </a:p>
          <a:p>
            <a:r>
              <a:rPr lang="en-IN" dirty="0"/>
              <a:t>MySQL:- Follows ACID properties, free of cost- it is open source, 		        syntax easy to understand, scalable</a:t>
            </a:r>
          </a:p>
        </p:txBody>
      </p:sp>
    </p:spTree>
    <p:extLst>
      <p:ext uri="{BB962C8B-B14F-4D97-AF65-F5344CB8AC3E}">
        <p14:creationId xmlns:p14="http://schemas.microsoft.com/office/powerpoint/2010/main" val="27324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089-E511-470D-B385-877D0AF4978E}"/>
              </a:ext>
            </a:extLst>
          </p:cNvPr>
          <p:cNvSpPr>
            <a:spLocks noGrp="1"/>
          </p:cNvSpPr>
          <p:nvPr>
            <p:ph type="title"/>
          </p:nvPr>
        </p:nvSpPr>
        <p:spPr/>
        <p:txBody>
          <a:bodyPr/>
          <a:lstStyle/>
          <a:p>
            <a:r>
              <a:rPr lang="en-IN" u="sng" dirty="0"/>
              <a:t>Users</a:t>
            </a:r>
          </a:p>
        </p:txBody>
      </p:sp>
      <p:sp>
        <p:nvSpPr>
          <p:cNvPr id="3" name="Content Placeholder 2">
            <a:extLst>
              <a:ext uri="{FF2B5EF4-FFF2-40B4-BE49-F238E27FC236}">
                <a16:creationId xmlns:a16="http://schemas.microsoft.com/office/drawing/2014/main" id="{A7B02917-058D-4F46-9087-3318647FED73}"/>
              </a:ext>
            </a:extLst>
          </p:cNvPr>
          <p:cNvSpPr>
            <a:spLocks noGrp="1"/>
          </p:cNvSpPr>
          <p:nvPr>
            <p:ph idx="1"/>
          </p:nvPr>
        </p:nvSpPr>
        <p:spPr/>
        <p:txBody>
          <a:bodyPr/>
          <a:lstStyle/>
          <a:p>
            <a:pPr marL="514350" indent="-514350">
              <a:buFont typeface="+mj-lt"/>
              <a:buAutoNum type="arabicPeriod"/>
            </a:pPr>
            <a:r>
              <a:rPr lang="en-IN" dirty="0"/>
              <a:t>Admin</a:t>
            </a:r>
          </a:p>
          <a:p>
            <a:pPr marL="514350" indent="-514350">
              <a:buFont typeface="+mj-lt"/>
              <a:buAutoNum type="arabicPeriod"/>
            </a:pPr>
            <a:r>
              <a:rPr lang="en-IN" dirty="0"/>
              <a:t>Customer</a:t>
            </a:r>
          </a:p>
          <a:p>
            <a:pPr marL="514350" indent="-514350">
              <a:buFont typeface="+mj-lt"/>
              <a:buAutoNum type="arabicPeriod"/>
            </a:pPr>
            <a:r>
              <a:rPr lang="en-IN" dirty="0"/>
              <a:t>Branch Manager</a:t>
            </a:r>
          </a:p>
          <a:p>
            <a:pPr marL="514350" indent="-514350">
              <a:buFont typeface="+mj-lt"/>
              <a:buAutoNum type="arabicPeriod"/>
            </a:pPr>
            <a:r>
              <a:rPr lang="en-IN" dirty="0"/>
              <a:t>Delivery Executive</a:t>
            </a:r>
          </a:p>
        </p:txBody>
      </p:sp>
    </p:spTree>
    <p:extLst>
      <p:ext uri="{BB962C8B-B14F-4D97-AF65-F5344CB8AC3E}">
        <p14:creationId xmlns:p14="http://schemas.microsoft.com/office/powerpoint/2010/main" val="366132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771-7D94-40FE-8C53-87E5F347089A}"/>
              </a:ext>
            </a:extLst>
          </p:cNvPr>
          <p:cNvSpPr>
            <a:spLocks noGrp="1"/>
          </p:cNvSpPr>
          <p:nvPr>
            <p:ph type="title"/>
          </p:nvPr>
        </p:nvSpPr>
        <p:spPr/>
        <p:txBody>
          <a:bodyPr/>
          <a:lstStyle/>
          <a:p>
            <a:r>
              <a:rPr lang="en-IN" u="sng" dirty="0"/>
              <a:t>Admin’s responsibilities/privileges</a:t>
            </a:r>
          </a:p>
        </p:txBody>
      </p:sp>
      <p:sp>
        <p:nvSpPr>
          <p:cNvPr id="3" name="Content Placeholder 2">
            <a:extLst>
              <a:ext uri="{FF2B5EF4-FFF2-40B4-BE49-F238E27FC236}">
                <a16:creationId xmlns:a16="http://schemas.microsoft.com/office/drawing/2014/main" id="{C8A8EF79-4425-4B01-85C3-5699FB5094F3}"/>
              </a:ext>
            </a:extLst>
          </p:cNvPr>
          <p:cNvSpPr>
            <a:spLocks noGrp="1"/>
          </p:cNvSpPr>
          <p:nvPr>
            <p:ph idx="1"/>
          </p:nvPr>
        </p:nvSpPr>
        <p:spPr/>
        <p:txBody>
          <a:bodyPr/>
          <a:lstStyle/>
          <a:p>
            <a:r>
              <a:rPr lang="en-IN" dirty="0"/>
              <a:t>Login </a:t>
            </a:r>
          </a:p>
          <a:p>
            <a:r>
              <a:rPr lang="en-IN" dirty="0"/>
              <a:t>Register branch managers</a:t>
            </a:r>
          </a:p>
          <a:p>
            <a:r>
              <a:rPr lang="en-IN" dirty="0"/>
              <a:t>View all branch managers</a:t>
            </a:r>
          </a:p>
          <a:p>
            <a:r>
              <a:rPr lang="en-IN" dirty="0"/>
              <a:t>Add, update and remove menu items</a:t>
            </a:r>
          </a:p>
          <a:p>
            <a:r>
              <a:rPr lang="en-IN" dirty="0"/>
              <a:t>View order logs of all branches</a:t>
            </a:r>
          </a:p>
          <a:p>
            <a:endParaRPr lang="en-IN" dirty="0"/>
          </a:p>
        </p:txBody>
      </p:sp>
    </p:spTree>
    <p:extLst>
      <p:ext uri="{BB962C8B-B14F-4D97-AF65-F5344CB8AC3E}">
        <p14:creationId xmlns:p14="http://schemas.microsoft.com/office/powerpoint/2010/main" val="295906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771-7D94-40FE-8C53-87E5F347089A}"/>
              </a:ext>
            </a:extLst>
          </p:cNvPr>
          <p:cNvSpPr>
            <a:spLocks noGrp="1"/>
          </p:cNvSpPr>
          <p:nvPr>
            <p:ph type="title"/>
          </p:nvPr>
        </p:nvSpPr>
        <p:spPr/>
        <p:txBody>
          <a:bodyPr/>
          <a:lstStyle/>
          <a:p>
            <a:r>
              <a:rPr lang="en-IN" u="sng" dirty="0"/>
              <a:t>Customer’s responsibilities /privileges</a:t>
            </a:r>
          </a:p>
        </p:txBody>
      </p:sp>
      <p:sp>
        <p:nvSpPr>
          <p:cNvPr id="3" name="Content Placeholder 2">
            <a:extLst>
              <a:ext uri="{FF2B5EF4-FFF2-40B4-BE49-F238E27FC236}">
                <a16:creationId xmlns:a16="http://schemas.microsoft.com/office/drawing/2014/main" id="{C8A8EF79-4425-4B01-85C3-5699FB5094F3}"/>
              </a:ext>
            </a:extLst>
          </p:cNvPr>
          <p:cNvSpPr>
            <a:spLocks noGrp="1"/>
          </p:cNvSpPr>
          <p:nvPr>
            <p:ph idx="1"/>
          </p:nvPr>
        </p:nvSpPr>
        <p:spPr/>
        <p:txBody>
          <a:bodyPr/>
          <a:lstStyle/>
          <a:p>
            <a:r>
              <a:rPr lang="en-IN" dirty="0"/>
              <a:t>Register</a:t>
            </a:r>
          </a:p>
          <a:p>
            <a:r>
              <a:rPr lang="en-IN" dirty="0"/>
              <a:t>Login </a:t>
            </a:r>
          </a:p>
          <a:p>
            <a:r>
              <a:rPr lang="en-IN" dirty="0"/>
              <a:t>Browse menu items</a:t>
            </a:r>
          </a:p>
          <a:p>
            <a:r>
              <a:rPr lang="en-IN" dirty="0"/>
              <a:t>Place order</a:t>
            </a:r>
          </a:p>
          <a:p>
            <a:r>
              <a:rPr lang="en-IN" dirty="0"/>
              <a:t>View order history</a:t>
            </a:r>
          </a:p>
          <a:p>
            <a:pPr marL="0" indent="0">
              <a:buNone/>
            </a:pPr>
            <a:endParaRPr lang="en-IN" dirty="0"/>
          </a:p>
          <a:p>
            <a:endParaRPr lang="en-IN" dirty="0"/>
          </a:p>
        </p:txBody>
      </p:sp>
    </p:spTree>
    <p:extLst>
      <p:ext uri="{BB962C8B-B14F-4D97-AF65-F5344CB8AC3E}">
        <p14:creationId xmlns:p14="http://schemas.microsoft.com/office/powerpoint/2010/main" val="81483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746</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HUNGERPOINT</vt:lpstr>
      <vt:lpstr>Need </vt:lpstr>
      <vt:lpstr>Introduction</vt:lpstr>
      <vt:lpstr>Structure Of Project</vt:lpstr>
      <vt:lpstr>Technologies</vt:lpstr>
      <vt:lpstr>Reason for Choice of Technologies</vt:lpstr>
      <vt:lpstr>Users</vt:lpstr>
      <vt:lpstr>Admin’s responsibilities/privileges</vt:lpstr>
      <vt:lpstr>Customer’s responsibilities /privileges</vt:lpstr>
      <vt:lpstr>Branch Manager’s responsibilities /privileges</vt:lpstr>
      <vt:lpstr>Delivery Executive’s responsibilities /privileges</vt:lpstr>
      <vt:lpstr>Work flow</vt:lpstr>
      <vt:lpstr>Known issue(s), if any</vt:lpstr>
      <vt:lpstr>Future Extensions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HUNGERPOINT</dc:title>
  <dc:creator>Akshay</dc:creator>
  <cp:lastModifiedBy>Akshay</cp:lastModifiedBy>
  <cp:revision>11</cp:revision>
  <dcterms:created xsi:type="dcterms:W3CDTF">2022-04-14T02:38:45Z</dcterms:created>
  <dcterms:modified xsi:type="dcterms:W3CDTF">2022-04-14T05:30:22Z</dcterms:modified>
</cp:coreProperties>
</file>