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8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2C231-CF5B-4C54-891C-DC66AEFE1A3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788AA4-DF07-4730-A4E3-CC22FECB7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</a:t>
          </a:r>
        </a:p>
      </dgm:t>
    </dgm:pt>
    <dgm:pt modelId="{8B11D989-737C-4D3E-B633-3C05D46F2A23}" type="parTrans" cxnId="{731C9834-6849-45B8-8523-9869ACED48F7}">
      <dgm:prSet/>
      <dgm:spPr/>
      <dgm:t>
        <a:bodyPr/>
        <a:lstStyle/>
        <a:p>
          <a:endParaRPr lang="en-US"/>
        </a:p>
      </dgm:t>
    </dgm:pt>
    <dgm:pt modelId="{FB181A2C-E8D3-45FB-85EB-95BC05E68B84}" type="sibTrans" cxnId="{731C9834-6849-45B8-8523-9869ACED48F7}">
      <dgm:prSet/>
      <dgm:spPr/>
      <dgm:t>
        <a:bodyPr/>
        <a:lstStyle/>
        <a:p>
          <a:endParaRPr lang="en-US"/>
        </a:p>
      </dgm:t>
    </dgm:pt>
    <dgm:pt modelId="{AEE732A7-5727-4566-8060-D5E73A84BB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Exploratory Data Analysis</a:t>
          </a:r>
        </a:p>
      </dgm:t>
    </dgm:pt>
    <dgm:pt modelId="{9EB5ADF5-CF61-43CB-A917-8A656E561A9E}" type="parTrans" cxnId="{49221EAF-99A6-4D8D-BDD4-C651729FA015}">
      <dgm:prSet/>
      <dgm:spPr/>
      <dgm:t>
        <a:bodyPr/>
        <a:lstStyle/>
        <a:p>
          <a:endParaRPr lang="en-US"/>
        </a:p>
      </dgm:t>
    </dgm:pt>
    <dgm:pt modelId="{9003FDAC-BCA0-45BA-911F-9DD3BA8E5C71}" type="sibTrans" cxnId="{49221EAF-99A6-4D8D-BDD4-C651729FA015}">
      <dgm:prSet/>
      <dgm:spPr/>
      <dgm:t>
        <a:bodyPr/>
        <a:lstStyle/>
        <a:p>
          <a:endParaRPr lang="en-US"/>
        </a:p>
      </dgm:t>
    </dgm:pt>
    <dgm:pt modelId="{EF080694-E6A1-43C9-A620-9C88448096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D003D6AB-485D-4224-825D-10379BE0BD66}" type="parTrans" cxnId="{51F0E2BF-4787-4500-B34A-E2EF0EC307BA}">
      <dgm:prSet/>
      <dgm:spPr/>
      <dgm:t>
        <a:bodyPr/>
        <a:lstStyle/>
        <a:p>
          <a:endParaRPr lang="en-US"/>
        </a:p>
      </dgm:t>
    </dgm:pt>
    <dgm:pt modelId="{A259ED26-5AE2-4F56-92A3-A297BE211ABA}" type="sibTrans" cxnId="{51F0E2BF-4787-4500-B34A-E2EF0EC307BA}">
      <dgm:prSet/>
      <dgm:spPr/>
      <dgm:t>
        <a:bodyPr/>
        <a:lstStyle/>
        <a:p>
          <a:endParaRPr lang="en-US"/>
        </a:p>
      </dgm:t>
    </dgm:pt>
    <dgm:pt modelId="{270F4786-C7F7-4684-965C-16C93237201E}" type="pres">
      <dgm:prSet presAssocID="{49B2C231-CF5B-4C54-891C-DC66AEFE1A34}" presName="root" presStyleCnt="0">
        <dgm:presLayoutVars>
          <dgm:dir/>
          <dgm:resizeHandles val="exact"/>
        </dgm:presLayoutVars>
      </dgm:prSet>
      <dgm:spPr/>
    </dgm:pt>
    <dgm:pt modelId="{06B66774-B8FD-4123-8893-138DE5EFCB8F}" type="pres">
      <dgm:prSet presAssocID="{EB788AA4-DF07-4730-A4E3-CC22FECB7CE5}" presName="compNode" presStyleCnt="0"/>
      <dgm:spPr/>
    </dgm:pt>
    <dgm:pt modelId="{0BE32C61-6BF7-44B4-8F11-BEB72B37177F}" type="pres">
      <dgm:prSet presAssocID="{EB788AA4-DF07-4730-A4E3-CC22FECB7CE5}" presName="iconBgRect" presStyleLbl="bgShp" presStyleIdx="0" presStyleCnt="3"/>
      <dgm:spPr/>
    </dgm:pt>
    <dgm:pt modelId="{6198D704-BCF7-423C-9371-C0BC077C5CE4}" type="pres">
      <dgm:prSet presAssocID="{EB788AA4-DF07-4730-A4E3-CC22FECB7C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B4BBF9-9C77-4798-BB4B-EE9E5FEFC6B9}" type="pres">
      <dgm:prSet presAssocID="{EB788AA4-DF07-4730-A4E3-CC22FECB7CE5}" presName="spaceRect" presStyleCnt="0"/>
      <dgm:spPr/>
    </dgm:pt>
    <dgm:pt modelId="{9FEC4BE7-7C45-4763-8B93-987733A8D892}" type="pres">
      <dgm:prSet presAssocID="{EB788AA4-DF07-4730-A4E3-CC22FECB7CE5}" presName="textRect" presStyleLbl="revTx" presStyleIdx="0" presStyleCnt="3">
        <dgm:presLayoutVars>
          <dgm:chMax val="1"/>
          <dgm:chPref val="1"/>
        </dgm:presLayoutVars>
      </dgm:prSet>
      <dgm:spPr/>
    </dgm:pt>
    <dgm:pt modelId="{5C58D6BB-DCAD-4188-AABA-81277AD371B7}" type="pres">
      <dgm:prSet presAssocID="{FB181A2C-E8D3-45FB-85EB-95BC05E68B84}" presName="sibTrans" presStyleCnt="0"/>
      <dgm:spPr/>
    </dgm:pt>
    <dgm:pt modelId="{9B3E2D43-4BD0-49FA-88CC-5D3D9C897947}" type="pres">
      <dgm:prSet presAssocID="{AEE732A7-5727-4566-8060-D5E73A84BB49}" presName="compNode" presStyleCnt="0"/>
      <dgm:spPr/>
    </dgm:pt>
    <dgm:pt modelId="{956ED299-BFD0-4CBE-A828-81F0B25A5ABC}" type="pres">
      <dgm:prSet presAssocID="{AEE732A7-5727-4566-8060-D5E73A84BB49}" presName="iconBgRect" presStyleLbl="bgShp" presStyleIdx="1" presStyleCnt="3"/>
      <dgm:spPr/>
    </dgm:pt>
    <dgm:pt modelId="{A071FC7B-6B8C-427B-897E-E820C2B18A43}" type="pres">
      <dgm:prSet presAssocID="{AEE732A7-5727-4566-8060-D5E73A84BB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CE6813F-94F4-4B56-A9DD-69C25B83E028}" type="pres">
      <dgm:prSet presAssocID="{AEE732A7-5727-4566-8060-D5E73A84BB49}" presName="spaceRect" presStyleCnt="0"/>
      <dgm:spPr/>
    </dgm:pt>
    <dgm:pt modelId="{A728D79F-D666-470B-8412-967FB45F98E6}" type="pres">
      <dgm:prSet presAssocID="{AEE732A7-5727-4566-8060-D5E73A84BB49}" presName="textRect" presStyleLbl="revTx" presStyleIdx="1" presStyleCnt="3">
        <dgm:presLayoutVars>
          <dgm:chMax val="1"/>
          <dgm:chPref val="1"/>
        </dgm:presLayoutVars>
      </dgm:prSet>
      <dgm:spPr/>
    </dgm:pt>
    <dgm:pt modelId="{F56E4BF1-7D44-498C-8992-9966678DE59C}" type="pres">
      <dgm:prSet presAssocID="{9003FDAC-BCA0-45BA-911F-9DD3BA8E5C71}" presName="sibTrans" presStyleCnt="0"/>
      <dgm:spPr/>
    </dgm:pt>
    <dgm:pt modelId="{51B4586D-085B-4591-9809-62E342DE237B}" type="pres">
      <dgm:prSet presAssocID="{EF080694-E6A1-43C9-A620-9C8844809683}" presName="compNode" presStyleCnt="0"/>
      <dgm:spPr/>
    </dgm:pt>
    <dgm:pt modelId="{A9F0E9D1-D849-4B9E-B42C-6158EC7D48FC}" type="pres">
      <dgm:prSet presAssocID="{EF080694-E6A1-43C9-A620-9C8844809683}" presName="iconBgRect" presStyleLbl="bgShp" presStyleIdx="2" presStyleCnt="3"/>
      <dgm:spPr/>
    </dgm:pt>
    <dgm:pt modelId="{FC05E87F-2987-4F00-8EFB-7F5615ACBE31}" type="pres">
      <dgm:prSet presAssocID="{EF080694-E6A1-43C9-A620-9C88448096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2848266-29AF-4105-A449-21C368E448D1}" type="pres">
      <dgm:prSet presAssocID="{EF080694-E6A1-43C9-A620-9C8844809683}" presName="spaceRect" presStyleCnt="0"/>
      <dgm:spPr/>
    </dgm:pt>
    <dgm:pt modelId="{5430CD59-6E0E-47C6-8621-D35E4B65B549}" type="pres">
      <dgm:prSet presAssocID="{EF080694-E6A1-43C9-A620-9C88448096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093824-B702-4DFF-A702-8F58E09D938F}" type="presOf" srcId="{AEE732A7-5727-4566-8060-D5E73A84BB49}" destId="{A728D79F-D666-470B-8412-967FB45F98E6}" srcOrd="0" destOrd="0" presId="urn:microsoft.com/office/officeart/2018/5/layout/IconCircleLabelList"/>
    <dgm:cxn modelId="{731C9834-6849-45B8-8523-9869ACED48F7}" srcId="{49B2C231-CF5B-4C54-891C-DC66AEFE1A34}" destId="{EB788AA4-DF07-4730-A4E3-CC22FECB7CE5}" srcOrd="0" destOrd="0" parTransId="{8B11D989-737C-4D3E-B633-3C05D46F2A23}" sibTransId="{FB181A2C-E8D3-45FB-85EB-95BC05E68B84}"/>
    <dgm:cxn modelId="{8CAA4E72-6E54-47B6-98B8-FF33020F1A18}" type="presOf" srcId="{EF080694-E6A1-43C9-A620-9C8844809683}" destId="{5430CD59-6E0E-47C6-8621-D35E4B65B549}" srcOrd="0" destOrd="0" presId="urn:microsoft.com/office/officeart/2018/5/layout/IconCircleLabelList"/>
    <dgm:cxn modelId="{49221EAF-99A6-4D8D-BDD4-C651729FA015}" srcId="{49B2C231-CF5B-4C54-891C-DC66AEFE1A34}" destId="{AEE732A7-5727-4566-8060-D5E73A84BB49}" srcOrd="1" destOrd="0" parTransId="{9EB5ADF5-CF61-43CB-A917-8A656E561A9E}" sibTransId="{9003FDAC-BCA0-45BA-911F-9DD3BA8E5C71}"/>
    <dgm:cxn modelId="{51F0E2BF-4787-4500-B34A-E2EF0EC307BA}" srcId="{49B2C231-CF5B-4C54-891C-DC66AEFE1A34}" destId="{EF080694-E6A1-43C9-A620-9C8844809683}" srcOrd="2" destOrd="0" parTransId="{D003D6AB-485D-4224-825D-10379BE0BD66}" sibTransId="{A259ED26-5AE2-4F56-92A3-A297BE211ABA}"/>
    <dgm:cxn modelId="{D4B9C7C4-CCA1-4E82-9D3F-DCDB4A99C0A6}" type="presOf" srcId="{49B2C231-CF5B-4C54-891C-DC66AEFE1A34}" destId="{270F4786-C7F7-4684-965C-16C93237201E}" srcOrd="0" destOrd="0" presId="urn:microsoft.com/office/officeart/2018/5/layout/IconCircleLabelList"/>
    <dgm:cxn modelId="{425A2FE8-F68B-4484-96D9-303A4F429D73}" type="presOf" srcId="{EB788AA4-DF07-4730-A4E3-CC22FECB7CE5}" destId="{9FEC4BE7-7C45-4763-8B93-987733A8D892}" srcOrd="0" destOrd="0" presId="urn:microsoft.com/office/officeart/2018/5/layout/IconCircleLabelList"/>
    <dgm:cxn modelId="{4ED6CFFF-0B51-4F58-8D0C-A0B0C173AF97}" type="presParOf" srcId="{270F4786-C7F7-4684-965C-16C93237201E}" destId="{06B66774-B8FD-4123-8893-138DE5EFCB8F}" srcOrd="0" destOrd="0" presId="urn:microsoft.com/office/officeart/2018/5/layout/IconCircleLabelList"/>
    <dgm:cxn modelId="{733D425B-0F02-4E4D-AAE7-F97F96312406}" type="presParOf" srcId="{06B66774-B8FD-4123-8893-138DE5EFCB8F}" destId="{0BE32C61-6BF7-44B4-8F11-BEB72B37177F}" srcOrd="0" destOrd="0" presId="urn:microsoft.com/office/officeart/2018/5/layout/IconCircleLabelList"/>
    <dgm:cxn modelId="{78714477-A51B-47D2-90FD-A328DEDCCC4B}" type="presParOf" srcId="{06B66774-B8FD-4123-8893-138DE5EFCB8F}" destId="{6198D704-BCF7-423C-9371-C0BC077C5CE4}" srcOrd="1" destOrd="0" presId="urn:microsoft.com/office/officeart/2018/5/layout/IconCircleLabelList"/>
    <dgm:cxn modelId="{4C2CAD16-D3CF-4877-AFD8-94E66301F8B3}" type="presParOf" srcId="{06B66774-B8FD-4123-8893-138DE5EFCB8F}" destId="{EDB4BBF9-9C77-4798-BB4B-EE9E5FEFC6B9}" srcOrd="2" destOrd="0" presId="urn:microsoft.com/office/officeart/2018/5/layout/IconCircleLabelList"/>
    <dgm:cxn modelId="{2CAE204D-70BC-4838-A8DD-BFD59E041585}" type="presParOf" srcId="{06B66774-B8FD-4123-8893-138DE5EFCB8F}" destId="{9FEC4BE7-7C45-4763-8B93-987733A8D892}" srcOrd="3" destOrd="0" presId="urn:microsoft.com/office/officeart/2018/5/layout/IconCircleLabelList"/>
    <dgm:cxn modelId="{3C4EAD0F-F3E2-41FA-83CD-B32264E794D5}" type="presParOf" srcId="{270F4786-C7F7-4684-965C-16C93237201E}" destId="{5C58D6BB-DCAD-4188-AABA-81277AD371B7}" srcOrd="1" destOrd="0" presId="urn:microsoft.com/office/officeart/2018/5/layout/IconCircleLabelList"/>
    <dgm:cxn modelId="{BCEF1BAE-AF1D-4FCF-A8F0-79046132A940}" type="presParOf" srcId="{270F4786-C7F7-4684-965C-16C93237201E}" destId="{9B3E2D43-4BD0-49FA-88CC-5D3D9C897947}" srcOrd="2" destOrd="0" presId="urn:microsoft.com/office/officeart/2018/5/layout/IconCircleLabelList"/>
    <dgm:cxn modelId="{BB3DA74A-BD4C-4F34-9038-4213CDD34FB3}" type="presParOf" srcId="{9B3E2D43-4BD0-49FA-88CC-5D3D9C897947}" destId="{956ED299-BFD0-4CBE-A828-81F0B25A5ABC}" srcOrd="0" destOrd="0" presId="urn:microsoft.com/office/officeart/2018/5/layout/IconCircleLabelList"/>
    <dgm:cxn modelId="{ABDAF518-3017-40FC-BC7B-C7B4BBD2B716}" type="presParOf" srcId="{9B3E2D43-4BD0-49FA-88CC-5D3D9C897947}" destId="{A071FC7B-6B8C-427B-897E-E820C2B18A43}" srcOrd="1" destOrd="0" presId="urn:microsoft.com/office/officeart/2018/5/layout/IconCircleLabelList"/>
    <dgm:cxn modelId="{42B9850B-FBA4-4B03-B985-F648419BDA2C}" type="presParOf" srcId="{9B3E2D43-4BD0-49FA-88CC-5D3D9C897947}" destId="{ECE6813F-94F4-4B56-A9DD-69C25B83E028}" srcOrd="2" destOrd="0" presId="urn:microsoft.com/office/officeart/2018/5/layout/IconCircleLabelList"/>
    <dgm:cxn modelId="{2B909AB0-F4C8-4073-9406-1837D96BBE29}" type="presParOf" srcId="{9B3E2D43-4BD0-49FA-88CC-5D3D9C897947}" destId="{A728D79F-D666-470B-8412-967FB45F98E6}" srcOrd="3" destOrd="0" presId="urn:microsoft.com/office/officeart/2018/5/layout/IconCircleLabelList"/>
    <dgm:cxn modelId="{C416E90F-B262-4377-A959-71EB0078215A}" type="presParOf" srcId="{270F4786-C7F7-4684-965C-16C93237201E}" destId="{F56E4BF1-7D44-498C-8992-9966678DE59C}" srcOrd="3" destOrd="0" presId="urn:microsoft.com/office/officeart/2018/5/layout/IconCircleLabelList"/>
    <dgm:cxn modelId="{73988D83-E993-4017-8C2C-77E51393A595}" type="presParOf" srcId="{270F4786-C7F7-4684-965C-16C93237201E}" destId="{51B4586D-085B-4591-9809-62E342DE237B}" srcOrd="4" destOrd="0" presId="urn:microsoft.com/office/officeart/2018/5/layout/IconCircleLabelList"/>
    <dgm:cxn modelId="{17C07BCD-99C8-4D02-B9C7-EAB60059771C}" type="presParOf" srcId="{51B4586D-085B-4591-9809-62E342DE237B}" destId="{A9F0E9D1-D849-4B9E-B42C-6158EC7D48FC}" srcOrd="0" destOrd="0" presId="urn:microsoft.com/office/officeart/2018/5/layout/IconCircleLabelList"/>
    <dgm:cxn modelId="{0DCCF606-03A1-4951-9BBF-91557E1A3205}" type="presParOf" srcId="{51B4586D-085B-4591-9809-62E342DE237B}" destId="{FC05E87F-2987-4F00-8EFB-7F5615ACBE31}" srcOrd="1" destOrd="0" presId="urn:microsoft.com/office/officeart/2018/5/layout/IconCircleLabelList"/>
    <dgm:cxn modelId="{EA0FA6C1-2FEB-43B3-818A-3BE3BBE5E375}" type="presParOf" srcId="{51B4586D-085B-4591-9809-62E342DE237B}" destId="{12848266-29AF-4105-A449-21C368E448D1}" srcOrd="2" destOrd="0" presId="urn:microsoft.com/office/officeart/2018/5/layout/IconCircleLabelList"/>
    <dgm:cxn modelId="{ED5ACBCA-5751-4F04-8621-99DFEF0063FE}" type="presParOf" srcId="{51B4586D-085B-4591-9809-62E342DE237B}" destId="{5430CD59-6E0E-47C6-8621-D35E4B65B5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32C61-6BF7-44B4-8F11-BEB72B37177F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8D704-BCF7-423C-9371-C0BC077C5CE4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C4BE7-7C45-4763-8B93-987733A8D892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Problem statement</a:t>
          </a:r>
        </a:p>
      </dsp:txBody>
      <dsp:txXfrm>
        <a:off x="53625" y="2381360"/>
        <a:ext cx="2925000" cy="720000"/>
      </dsp:txXfrm>
    </dsp:sp>
    <dsp:sp modelId="{956ED299-BFD0-4CBE-A828-81F0B25A5ABC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1FC7B-6B8C-427B-897E-E820C2B18A43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8D79F-D666-470B-8412-967FB45F98E6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Exploratory Data Analysis</a:t>
          </a:r>
        </a:p>
      </dsp:txBody>
      <dsp:txXfrm>
        <a:off x="3490500" y="2381360"/>
        <a:ext cx="2925000" cy="720000"/>
      </dsp:txXfrm>
    </dsp:sp>
    <dsp:sp modelId="{A9F0E9D1-D849-4B9E-B42C-6158EC7D48FC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5E87F-2987-4F00-8EFB-7F5615ACBE31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0CD59-6E0E-47C6-8621-D35E4B65B549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Conclusion</a:t>
          </a:r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0A8-748A-4416-8711-622CF7E39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01846"/>
            <a:ext cx="9531382" cy="1301673"/>
          </a:xfrm>
        </p:spPr>
        <p:txBody>
          <a:bodyPr>
            <a:normAutofit/>
          </a:bodyPr>
          <a:lstStyle/>
          <a:p>
            <a:r>
              <a:rPr lang="en-US" sz="4400" b="1" dirty="0"/>
              <a:t>Analysis on Facebook Utilization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ADF68-1A9F-431F-9E9F-0CA0F9738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Presented by: Dipali Dhope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DF3DAC-3BD7-4FED-8B3D-B50B7031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7518" y="1108038"/>
            <a:ext cx="8209387" cy="28938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60DCFC-C8B7-4CDA-A99C-4E5D990A7D20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AB61B-82C3-4EFC-9DC3-178C8768F280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2AA5E-B810-4BB7-ADBB-985703527F2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3F91A-B67B-4446-82C8-6C93352D9AD1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205156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19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BD24F-7A84-413E-BB26-EFB233C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45" y="1392900"/>
            <a:ext cx="4459286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/>
              <a:t>Relationship between number of friends vs gender</a:t>
            </a:r>
          </a:p>
        </p:txBody>
      </p:sp>
      <p:sp>
        <p:nvSpPr>
          <p:cNvPr id="2063" name="Content Placeholder 2053">
            <a:extLst>
              <a:ext uri="{FF2B5EF4-FFF2-40B4-BE49-F238E27FC236}">
                <a16:creationId xmlns:a16="http://schemas.microsoft.com/office/drawing/2014/main" id="{337204C9-BBD3-408D-B7B2-777DD309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763" y="3153160"/>
            <a:ext cx="4849814" cy="2413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Female users are more than Male users when considering number of Friends.</a:t>
            </a:r>
            <a:endParaRPr lang="en-US" cap="al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1059908-F6D8-4A52-86AD-ED9E03897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714" y="976314"/>
            <a:ext cx="4564062" cy="4589847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197" name="Group 20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244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D24F-7A84-413E-BB26-EFB233C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58" y="292841"/>
            <a:ext cx="9781283" cy="84702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/>
              <a:t>Relationship between likes vs gender</a:t>
            </a:r>
          </a:p>
        </p:txBody>
      </p:sp>
      <p:sp>
        <p:nvSpPr>
          <p:cNvPr id="2063" name="Content Placeholder 2053">
            <a:extLst>
              <a:ext uri="{FF2B5EF4-FFF2-40B4-BE49-F238E27FC236}">
                <a16:creationId xmlns:a16="http://schemas.microsoft.com/office/drawing/2014/main" id="{337204C9-BBD3-408D-B7B2-777DD309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4704678"/>
            <a:ext cx="7854493" cy="1719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Female users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more than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Male users when considering number of Likes sent &amp; received.</a:t>
            </a:r>
            <a:endParaRPr lang="en-US" cap="al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8D0CDE4-3E86-40F5-A404-95994FF5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961" y="1412448"/>
            <a:ext cx="3371850" cy="3390900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F1CE7BC-6EF2-4E86-A9AF-C15ABB5D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412448"/>
            <a:ext cx="3371850" cy="3390900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70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B0E9-5698-40F6-BD40-EEEEE207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715"/>
            <a:ext cx="9905998" cy="121128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C91E-5B4D-47B6-968E-FDE1808C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33997"/>
            <a:ext cx="11053345" cy="2290253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US" sz="3800" dirty="0"/>
              <a:t>Facebook is more popular among young generation and male users compared to females.</a:t>
            </a:r>
          </a:p>
          <a:p>
            <a:r>
              <a:rPr lang="en-US" sz="3800" dirty="0"/>
              <a:t>Mobile app is preferred over web app across all users.</a:t>
            </a:r>
          </a:p>
          <a:p>
            <a:r>
              <a:rPr lang="en-US" sz="3800" dirty="0"/>
              <a:t>Many users have started using Facebook recently as there are many users within span of 2 years.</a:t>
            </a:r>
          </a:p>
          <a:p>
            <a:r>
              <a:rPr lang="en-US" sz="3800" dirty="0"/>
              <a:t>Number of Friends as well as Likes sent &amp; received is high in Female users compared to male.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DCAAF-C0AE-44AA-A857-406A93C9F9BF}"/>
              </a:ext>
            </a:extLst>
          </p:cNvPr>
          <p:cNvSpPr txBox="1"/>
          <p:nvPr/>
        </p:nvSpPr>
        <p:spPr>
          <a:xfrm flipH="1">
            <a:off x="904875" y="3524250"/>
            <a:ext cx="10544174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3200" cap="all" dirty="0">
                <a:solidFill>
                  <a:schemeClr val="tx2">
                    <a:lumMod val="75000"/>
                  </a:schemeClr>
                </a:solidFill>
              </a:rPr>
              <a:t>Actionable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Increase the popularity in old generations by providing some activities of interest to old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Mobile app being more popular, more features can be added for mobile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Introduce some Social Games, Friend anniversaries, Birthdays to increase social interaction between like minded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Female users seems to be more active even though less in number. Try and make Facebook popular among female users.</a:t>
            </a:r>
          </a:p>
        </p:txBody>
      </p:sp>
    </p:spTree>
    <p:extLst>
      <p:ext uri="{BB962C8B-B14F-4D97-AF65-F5344CB8AC3E}">
        <p14:creationId xmlns:p14="http://schemas.microsoft.com/office/powerpoint/2010/main" val="194230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FB19-4A6F-4CBE-9A94-22D8F2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FA39C058-AA41-400D-9261-680319680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1491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64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6DE2-719F-43EE-968E-2AC89560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8FE3-2208-4D80-A9DE-8C9AB291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Facebook, Inc. is an American social media conglomerate corporation, founded on February 2004 by Mark Zuckerberg.</a:t>
            </a:r>
          </a:p>
          <a:p>
            <a:r>
              <a:rPr lang="en-US" dirty="0"/>
              <a:t>People from all age groups relate to each other through Facebook.</a:t>
            </a:r>
          </a:p>
          <a:p>
            <a:r>
              <a:rPr lang="en-US" dirty="0"/>
              <a:t>However, there are certain differences in the way of using it, for example sending friend requests, sending likes, comments etc.</a:t>
            </a:r>
          </a:p>
          <a:p>
            <a:r>
              <a:rPr lang="en-US" dirty="0"/>
              <a:t>Let's say they want to study and analyze these differences and identify the pattern out of it.</a:t>
            </a:r>
          </a:p>
          <a:p>
            <a:r>
              <a:rPr lang="en-US" dirty="0"/>
              <a:t>This study will help the company to utilize these patterns in the next set of iteration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4391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1" name="Rectangle 3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BD24F-7A84-413E-BB26-EFB233C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96" y="1218103"/>
            <a:ext cx="4067174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/>
              <a:t>Which Age group uses Facebook the most?</a:t>
            </a:r>
            <a:endParaRPr lang="en-US" sz="3200" dirty="0"/>
          </a:p>
        </p:txBody>
      </p:sp>
      <p:sp>
        <p:nvSpPr>
          <p:cNvPr id="2063" name="Content Placeholder 2053">
            <a:extLst>
              <a:ext uri="{FF2B5EF4-FFF2-40B4-BE49-F238E27FC236}">
                <a16:creationId xmlns:a16="http://schemas.microsoft.com/office/drawing/2014/main" id="{337204C9-BBD3-408D-B7B2-777DD309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214" y="3187083"/>
            <a:ext cx="3752850" cy="32586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Highest density is at age group of 10 to 40 with peak at 20.</a:t>
            </a:r>
          </a:p>
        </p:txBody>
      </p:sp>
      <p:grpSp>
        <p:nvGrpSpPr>
          <p:cNvPr id="2143" name="Group 32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5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5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EF1FDB-2416-4975-A061-A76FE1BE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8" y="1093788"/>
            <a:ext cx="6576975" cy="4098695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64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BD24F-7A84-413E-BB26-EFB233C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6" y="1048917"/>
            <a:ext cx="3892365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/>
              <a:t>Which gender uses Facebook most?</a:t>
            </a:r>
            <a:endParaRPr lang="en-US" sz="3200" dirty="0"/>
          </a:p>
        </p:txBody>
      </p:sp>
      <p:sp>
        <p:nvSpPr>
          <p:cNvPr id="2063" name="Content Placeholder 2053">
            <a:extLst>
              <a:ext uri="{FF2B5EF4-FFF2-40B4-BE49-F238E27FC236}">
                <a16:creationId xmlns:a16="http://schemas.microsoft.com/office/drawing/2014/main" id="{337204C9-BBD3-408D-B7B2-777DD309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15605"/>
            <a:ext cx="3773300" cy="34989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Male users are more compared to female users.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EC3996-6CE2-49AA-98B1-C40CD532D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17" y="700873"/>
            <a:ext cx="4628408" cy="4654557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74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BD24F-7A84-413E-BB26-EFB233C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29" y="1598467"/>
            <a:ext cx="3687762" cy="147857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Determine the Tenure for which people use Facebook most</a:t>
            </a:r>
            <a:endParaRPr lang="en-US" sz="3200" dirty="0"/>
          </a:p>
        </p:txBody>
      </p:sp>
      <p:sp>
        <p:nvSpPr>
          <p:cNvPr id="2063" name="Content Placeholder 2053">
            <a:extLst>
              <a:ext uri="{FF2B5EF4-FFF2-40B4-BE49-F238E27FC236}">
                <a16:creationId xmlns:a16="http://schemas.microsoft.com/office/drawing/2014/main" id="{337204C9-BBD3-408D-B7B2-777DD309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41" y="3687234"/>
            <a:ext cx="3563939" cy="31189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Maximum users are using Facebook since less than 2 years.</a:t>
            </a:r>
          </a:p>
        </p:txBody>
      </p:sp>
      <p:pic>
        <p:nvPicPr>
          <p:cNvPr id="4102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EA8EB25-8C46-4D4A-AF3D-A0792882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3516" y="1093788"/>
            <a:ext cx="7200846" cy="4464524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7467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19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BD24F-7A84-413E-BB26-EFB233C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69" y="952224"/>
            <a:ext cx="3765249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/>
              <a:t>Which usage is more via Mobile app or Web app?</a:t>
            </a:r>
            <a:endParaRPr lang="en-US" sz="3200" dirty="0"/>
          </a:p>
        </p:txBody>
      </p:sp>
      <p:sp>
        <p:nvSpPr>
          <p:cNvPr id="2063" name="Content Placeholder 2053">
            <a:extLst>
              <a:ext uri="{FF2B5EF4-FFF2-40B4-BE49-F238E27FC236}">
                <a16:creationId xmlns:a16="http://schemas.microsoft.com/office/drawing/2014/main" id="{337204C9-BBD3-408D-B7B2-777DD309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964" y="2774950"/>
            <a:ext cx="3687313" cy="39719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Mobile app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seems to be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more popular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across all age group of Facebook users. However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young generation clearly prefers Mobile app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over Web app.</a:t>
            </a:r>
            <a:endParaRPr lang="en-US" sz="2000" cap="al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039D80-7A11-4795-8051-83D209E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0950" y="887614"/>
            <a:ext cx="7051975" cy="4510087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126" name="Group 20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2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8235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26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BD24F-7A84-413E-BB26-EFB233C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86" y="1164128"/>
            <a:ext cx="4226513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/>
              <a:t>Relationship between age vs gender</a:t>
            </a:r>
          </a:p>
        </p:txBody>
      </p:sp>
      <p:sp>
        <p:nvSpPr>
          <p:cNvPr id="2063" name="Content Placeholder 2053">
            <a:extLst>
              <a:ext uri="{FF2B5EF4-FFF2-40B4-BE49-F238E27FC236}">
                <a16:creationId xmlns:a16="http://schemas.microsoft.com/office/drawing/2014/main" id="{337204C9-BBD3-408D-B7B2-777DD309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29" y="3180556"/>
            <a:ext cx="4236039" cy="2792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can clearly see that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Male users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are predominantly more than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Female users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till the age group of 44 years</a:t>
            </a:r>
          </a:p>
          <a:p>
            <a:pPr marL="0" indent="0">
              <a:buNone/>
            </a:pPr>
            <a:endParaRPr lang="en-US" sz="2000" cap="all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18AEE12-6A71-433C-98AC-BE4A49E4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2224" y="998537"/>
            <a:ext cx="6301009" cy="4765675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69" name="Group 26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7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2559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BD24F-7A84-413E-BB26-EFB233C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1211146"/>
            <a:ext cx="4459286" cy="147857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dirty="0"/>
              <a:t>Relationship between tenure vs gender</a:t>
            </a:r>
          </a:p>
        </p:txBody>
      </p:sp>
      <p:sp>
        <p:nvSpPr>
          <p:cNvPr id="2063" name="Content Placeholder 2053">
            <a:extLst>
              <a:ext uri="{FF2B5EF4-FFF2-40B4-BE49-F238E27FC236}">
                <a16:creationId xmlns:a16="http://schemas.microsoft.com/office/drawing/2014/main" id="{337204C9-BBD3-408D-B7B2-777DD309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12" y="2830512"/>
            <a:ext cx="4479926" cy="25114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Male users are predominantly more than Female users when considering newly registered users till the tenure of 2 years.</a:t>
            </a:r>
            <a:endParaRPr lang="en-US" cap="al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B96432-222A-4751-8446-A4479A348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5445" y="1225798"/>
            <a:ext cx="5845217" cy="4116140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0896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436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Analysis on Facebook Utilization</vt:lpstr>
      <vt:lpstr>Agenda</vt:lpstr>
      <vt:lpstr>Problem statement</vt:lpstr>
      <vt:lpstr>Which Age group uses Facebook the most?</vt:lpstr>
      <vt:lpstr>Which gender uses Facebook most?</vt:lpstr>
      <vt:lpstr>Determine the Tenure for which people use Facebook most</vt:lpstr>
      <vt:lpstr>Which usage is more via Mobile app or Web app?</vt:lpstr>
      <vt:lpstr>Relationship between age vs gender</vt:lpstr>
      <vt:lpstr>Relationship between tenure vs gender</vt:lpstr>
      <vt:lpstr>Relationship between number of friends vs gender</vt:lpstr>
      <vt:lpstr>Relationship between likes vs gender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Facebook Utilization</dc:title>
  <dc:creator>Dhope, Ritesh (DI SW LCS APPS INDSL SCO)</dc:creator>
  <cp:keywords>C_Unrestricted</cp:keywords>
  <cp:lastModifiedBy>Dhope, Ritesh (DI SW LCS APPS INDSL SCO)</cp:lastModifiedBy>
  <cp:revision>10</cp:revision>
  <dcterms:created xsi:type="dcterms:W3CDTF">2020-11-21T08:19:48Z</dcterms:created>
  <dcterms:modified xsi:type="dcterms:W3CDTF">2020-11-23T15:17:06Z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