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10149539" cy="3329581"/>
          </a:xfrm>
        </p:spPr>
        <p:txBody>
          <a:bodyPr/>
          <a:lstStyle/>
          <a:p>
            <a:r>
              <a:rPr lang="en-US" dirty="0">
                <a:latin typeface="Arial" panose="020B0604020202020204" pitchFamily="34" charset="0"/>
                <a:cs typeface="Arial" panose="020B0604020202020204" pitchFamily="34" charset="0"/>
              </a:rPr>
              <a:t>TELECOM CHURN CASE STUDY</a:t>
            </a:r>
            <a:br>
              <a:rPr lang="en-US"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Partner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1. Dipali </a:t>
            </a:r>
            <a:r>
              <a:rPr lang="en-US" sz="1200" dirty="0" err="1">
                <a:latin typeface="Arial" panose="020B0604020202020204" pitchFamily="34" charset="0"/>
                <a:cs typeface="Arial" panose="020B0604020202020204" pitchFamily="34" charset="0"/>
              </a:rPr>
              <a:t>Gurnule</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2. Natasha</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3. Bhargav Sai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72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PROBLEM STATEMENT &amp; OBJECTIVE</a:t>
            </a:r>
          </a:p>
        </p:txBody>
      </p:sp>
      <p:sp>
        <p:nvSpPr>
          <p:cNvPr id="3" name="Content Placeholder 2"/>
          <p:cNvSpPr>
            <a:spLocks noGrp="1"/>
          </p:cNvSpPr>
          <p:nvPr>
            <p:ph idx="1"/>
          </p:nvPr>
        </p:nvSpPr>
        <p:spPr>
          <a:xfrm>
            <a:off x="713019" y="1606870"/>
            <a:ext cx="8946541" cy="4195481"/>
          </a:xfrm>
        </p:spPr>
        <p:txBody>
          <a:bodyPr>
            <a:normAutofit fontScale="85000" lnSpcReduction="2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telecommunications industry experiences high levels of customer churn, with an average annual churn rate of 15-25%. Given that acquiring new customers is more expensive than retaining existing ones, telecom companies need to identify those customers who are at high risk of churning.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In this project, the customer-level data of a leading telecom firm will be analyzed to build predictive models that can identify high-risk customers and the main indicators of churn. The project will focus on the Indian and Southeast Asian market where the prepaid payment model is most common. Churn will be defined as usage-based, i.e. customers who have not engaged in any usage, incoming or outgoing, in terms of calls or internet for a certain period of time.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focus will be on reducing the churn of high-value customers, defined as those who generate 80% of the company's revenue</a:t>
            </a:r>
            <a:r>
              <a:rPr lang="en-US" dirty="0"/>
              <a:t>.</a:t>
            </a:r>
          </a:p>
          <a:p>
            <a:endParaRPr lang="en-US" dirty="0"/>
          </a:p>
        </p:txBody>
      </p:sp>
    </p:spTree>
    <p:extLst>
      <p:ext uri="{BB962C8B-B14F-4D97-AF65-F5344CB8AC3E}">
        <p14:creationId xmlns:p14="http://schemas.microsoft.com/office/powerpoint/2010/main" val="230020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WORKFLOW</a:t>
            </a:r>
          </a:p>
        </p:txBody>
      </p:sp>
      <p:sp>
        <p:nvSpPr>
          <p:cNvPr id="3" name="Content Placeholder 2"/>
          <p:cNvSpPr>
            <a:spLocks noGrp="1"/>
          </p:cNvSpPr>
          <p:nvPr>
            <p:ph idx="1"/>
          </p:nvPr>
        </p:nvSpPr>
        <p:spPr>
          <a:xfrm>
            <a:off x="791078" y="1853248"/>
            <a:ext cx="8946541" cy="4195481"/>
          </a:xfrm>
        </p:spPr>
        <p:txBody>
          <a:bodyPr/>
          <a:lstStyle/>
          <a:p>
            <a:pPr marL="457200" indent="-457200">
              <a:buFont typeface="+mj-lt"/>
              <a:buAutoNum type="arabicPeriod"/>
            </a:pPr>
            <a:r>
              <a:rPr lang="en-US" dirty="0">
                <a:latin typeface="Arial" panose="020B0604020202020204" pitchFamily="34" charset="0"/>
                <a:cs typeface="Arial" panose="020B0604020202020204" pitchFamily="34" charset="0"/>
              </a:rPr>
              <a:t>Preprocess data</a:t>
            </a:r>
          </a:p>
          <a:p>
            <a:pPr marL="457200" indent="-457200">
              <a:buFont typeface="+mj-lt"/>
              <a:buAutoNum type="arabicPeriod"/>
            </a:pPr>
            <a:r>
              <a:rPr lang="en-US" dirty="0">
                <a:latin typeface="Arial" panose="020B0604020202020204" pitchFamily="34" charset="0"/>
                <a:cs typeface="Arial" panose="020B0604020202020204" pitchFamily="34" charset="0"/>
              </a:rPr>
              <a:t>Conduct appropriate exploratory analysis to extract useful insights (whether directly useful for business or for eventual modeling/feature engineering).</a:t>
            </a:r>
          </a:p>
          <a:p>
            <a:pPr marL="457200" indent="-457200">
              <a:buFont typeface="+mj-lt"/>
              <a:buAutoNum type="arabicPeriod"/>
            </a:pPr>
            <a:r>
              <a:rPr lang="en-US" dirty="0">
                <a:latin typeface="Arial" panose="020B0604020202020204" pitchFamily="34" charset="0"/>
                <a:cs typeface="Arial" panose="020B0604020202020204" pitchFamily="34" charset="0"/>
              </a:rPr>
              <a:t>Derive new features</a:t>
            </a:r>
          </a:p>
          <a:p>
            <a:pPr marL="457200" indent="-457200">
              <a:buFont typeface="+mj-lt"/>
              <a:buAutoNum type="arabicPeriod"/>
            </a:pPr>
            <a:r>
              <a:rPr lang="en-US" dirty="0">
                <a:latin typeface="Arial" panose="020B0604020202020204" pitchFamily="34" charset="0"/>
                <a:cs typeface="Arial" panose="020B0604020202020204" pitchFamily="34" charset="0"/>
              </a:rPr>
              <a:t>Train a variety of models, tune model </a:t>
            </a:r>
            <a:r>
              <a:rPr lang="en-US" dirty="0" err="1">
                <a:latin typeface="Arial" panose="020B0604020202020204" pitchFamily="34" charset="0"/>
                <a:cs typeface="Arial" panose="020B0604020202020204" pitchFamily="34" charset="0"/>
              </a:rPr>
              <a:t>hyperparameters</a:t>
            </a:r>
            <a:r>
              <a:rPr lang="en-US" dirty="0">
                <a:latin typeface="Arial" panose="020B0604020202020204" pitchFamily="34" charset="0"/>
                <a:cs typeface="Arial" panose="020B0604020202020204" pitchFamily="34" charset="0"/>
              </a:rPr>
              <a:t>, etc. (handle class imbalance using appropriate techniques).</a:t>
            </a:r>
          </a:p>
          <a:p>
            <a:pPr marL="457200" indent="-457200">
              <a:buFont typeface="+mj-lt"/>
              <a:buAutoNum type="arabicPeriod"/>
            </a:pPr>
            <a:r>
              <a:rPr lang="en-US" dirty="0">
                <a:latin typeface="Arial" panose="020B0604020202020204" pitchFamily="34" charset="0"/>
                <a:cs typeface="Arial" panose="020B0604020202020204" pitchFamily="34" charset="0"/>
              </a:rPr>
              <a:t>Evaluate the models using appropriate evaluation metrics.</a:t>
            </a:r>
          </a:p>
          <a:p>
            <a:pPr marL="457200" indent="-457200">
              <a:buFont typeface="+mj-lt"/>
              <a:buAutoNum type="arabicPeriod"/>
            </a:pPr>
            <a:r>
              <a:rPr lang="en-US" dirty="0">
                <a:latin typeface="Arial" panose="020B0604020202020204" pitchFamily="34" charset="0"/>
                <a:cs typeface="Arial" panose="020B0604020202020204" pitchFamily="34" charset="0"/>
              </a:rPr>
              <a:t>Model Selection based on an evaluation metric with proper justification.</a:t>
            </a:r>
          </a:p>
        </p:txBody>
      </p:sp>
    </p:spTree>
    <p:extLst>
      <p:ext uri="{BB962C8B-B14F-4D97-AF65-F5344CB8AC3E}">
        <p14:creationId xmlns:p14="http://schemas.microsoft.com/office/powerpoint/2010/main" val="218595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687" y="162786"/>
            <a:ext cx="9404723" cy="556467"/>
          </a:xfrm>
        </p:spPr>
        <p:txBody>
          <a:bodyPr/>
          <a:lstStyle/>
          <a:p>
            <a:r>
              <a:rPr lang="en-US" b="1" dirty="0">
                <a:latin typeface="Arial" panose="020B0604020202020204" pitchFamily="34" charset="0"/>
                <a:cs typeface="Arial" panose="020B0604020202020204" pitchFamily="34" charset="0"/>
              </a:rPr>
              <a:t>Exploratory Data Analysis</a:t>
            </a:r>
          </a:p>
        </p:txBody>
      </p:sp>
      <p:pic>
        <p:nvPicPr>
          <p:cNvPr id="4" name="Picture 3"/>
          <p:cNvPicPr>
            <a:picLocks noChangeAspect="1"/>
          </p:cNvPicPr>
          <p:nvPr/>
        </p:nvPicPr>
        <p:blipFill>
          <a:blip r:embed="rId2"/>
          <a:stretch>
            <a:fillRect/>
          </a:stretch>
        </p:blipFill>
        <p:spPr>
          <a:xfrm>
            <a:off x="785713" y="1678261"/>
            <a:ext cx="3228740" cy="2807783"/>
          </a:xfrm>
          <a:prstGeom prst="rect">
            <a:avLst/>
          </a:prstGeom>
        </p:spPr>
      </p:pic>
      <p:pic>
        <p:nvPicPr>
          <p:cNvPr id="5" name="Picture 4"/>
          <p:cNvPicPr>
            <a:picLocks noChangeAspect="1"/>
          </p:cNvPicPr>
          <p:nvPr/>
        </p:nvPicPr>
        <p:blipFill>
          <a:blip r:embed="rId3"/>
          <a:stretch>
            <a:fillRect/>
          </a:stretch>
        </p:blipFill>
        <p:spPr>
          <a:xfrm>
            <a:off x="4233732" y="1652856"/>
            <a:ext cx="3055026" cy="2833188"/>
          </a:xfrm>
          <a:prstGeom prst="rect">
            <a:avLst/>
          </a:prstGeom>
        </p:spPr>
      </p:pic>
      <p:pic>
        <p:nvPicPr>
          <p:cNvPr id="6" name="Picture 5"/>
          <p:cNvPicPr>
            <a:picLocks noChangeAspect="1"/>
          </p:cNvPicPr>
          <p:nvPr/>
        </p:nvPicPr>
        <p:blipFill>
          <a:blip r:embed="rId4"/>
          <a:stretch>
            <a:fillRect/>
          </a:stretch>
        </p:blipFill>
        <p:spPr>
          <a:xfrm>
            <a:off x="7561537" y="1652856"/>
            <a:ext cx="3154798" cy="2855967"/>
          </a:xfrm>
          <a:prstGeom prst="rect">
            <a:avLst/>
          </a:prstGeom>
        </p:spPr>
      </p:pic>
      <p:sp>
        <p:nvSpPr>
          <p:cNvPr id="7" name="TextBox 6"/>
          <p:cNvSpPr txBox="1"/>
          <p:nvPr/>
        </p:nvSpPr>
        <p:spPr>
          <a:xfrm>
            <a:off x="785713" y="4806176"/>
            <a:ext cx="602211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Conclusion: Data is skewed to the left</a:t>
            </a:r>
          </a:p>
        </p:txBody>
      </p:sp>
      <p:sp>
        <p:nvSpPr>
          <p:cNvPr id="8" name="Title 1"/>
          <p:cNvSpPr txBox="1">
            <a:spLocks/>
          </p:cNvSpPr>
          <p:nvPr/>
        </p:nvSpPr>
        <p:spPr>
          <a:xfrm>
            <a:off x="690729" y="1039385"/>
            <a:ext cx="9404723" cy="55646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Arial" panose="020B0604020202020204" pitchFamily="34" charset="0"/>
                <a:cs typeface="Arial" panose="020B0604020202020204" pitchFamily="34" charset="0"/>
              </a:rPr>
              <a:t>Univariate</a:t>
            </a:r>
          </a:p>
        </p:txBody>
      </p:sp>
    </p:spTree>
    <p:extLst>
      <p:ext uri="{BB962C8B-B14F-4D97-AF65-F5344CB8AC3E}">
        <p14:creationId xmlns:p14="http://schemas.microsoft.com/office/powerpoint/2010/main" val="72297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2176"/>
            <a:ext cx="9384411" cy="517438"/>
          </a:xfrm>
        </p:spPr>
        <p:txBody>
          <a:bodyPr/>
          <a:lstStyle/>
          <a:p>
            <a:r>
              <a:rPr lang="en-US" b="1" dirty="0">
                <a:latin typeface="Arial" panose="020B0604020202020204" pitchFamily="34" charset="0"/>
                <a:cs typeface="Arial" panose="020B0604020202020204" pitchFamily="34" charset="0"/>
              </a:rPr>
              <a:t>Exploratory Data Analysis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22489" y="1984063"/>
            <a:ext cx="3364794" cy="3209238"/>
          </a:xfrm>
          <a:prstGeom prst="rect">
            <a:avLst/>
          </a:prstGeom>
        </p:spPr>
      </p:pic>
      <p:sp>
        <p:nvSpPr>
          <p:cNvPr id="5" name="TextBox 4"/>
          <p:cNvSpPr txBox="1"/>
          <p:nvPr/>
        </p:nvSpPr>
        <p:spPr>
          <a:xfrm>
            <a:off x="746473" y="5351395"/>
            <a:ext cx="398164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Conclusion: There are high percentile customers in the top quartile for non churn customers</a:t>
            </a:r>
          </a:p>
        </p:txBody>
      </p:sp>
      <p:pic>
        <p:nvPicPr>
          <p:cNvPr id="6" name="Picture 5"/>
          <p:cNvPicPr>
            <a:picLocks noChangeAspect="1"/>
          </p:cNvPicPr>
          <p:nvPr/>
        </p:nvPicPr>
        <p:blipFill>
          <a:blip r:embed="rId3"/>
          <a:stretch>
            <a:fillRect/>
          </a:stretch>
        </p:blipFill>
        <p:spPr>
          <a:xfrm>
            <a:off x="6085367" y="1928813"/>
            <a:ext cx="3387594" cy="3244636"/>
          </a:xfrm>
          <a:prstGeom prst="rect">
            <a:avLst/>
          </a:prstGeom>
        </p:spPr>
      </p:pic>
      <p:sp>
        <p:nvSpPr>
          <p:cNvPr id="7" name="TextBox 6"/>
          <p:cNvSpPr txBox="1"/>
          <p:nvPr/>
        </p:nvSpPr>
        <p:spPr>
          <a:xfrm>
            <a:off x="5983824" y="5263076"/>
            <a:ext cx="482170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Conclusion: Churn customers did not have any high valued VBC (volume based cost) in August as they are likely to churn in September</a:t>
            </a:r>
          </a:p>
        </p:txBody>
      </p:sp>
      <p:sp>
        <p:nvSpPr>
          <p:cNvPr id="8" name="Title 1"/>
          <p:cNvSpPr txBox="1">
            <a:spLocks/>
          </p:cNvSpPr>
          <p:nvPr/>
        </p:nvSpPr>
        <p:spPr>
          <a:xfrm>
            <a:off x="701880" y="1123605"/>
            <a:ext cx="9404723" cy="55646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Arial" panose="020B0604020202020204" pitchFamily="34" charset="0"/>
                <a:cs typeface="Arial" panose="020B0604020202020204" pitchFamily="34" charset="0"/>
              </a:rPr>
              <a:t>Bivariate</a:t>
            </a:r>
          </a:p>
        </p:txBody>
      </p:sp>
    </p:spTree>
    <p:extLst>
      <p:ext uri="{BB962C8B-B14F-4D97-AF65-F5344CB8AC3E}">
        <p14:creationId xmlns:p14="http://schemas.microsoft.com/office/powerpoint/2010/main" val="98618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4170" y="1524997"/>
            <a:ext cx="393232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Feature variance plot</a:t>
            </a:r>
          </a:p>
        </p:txBody>
      </p:sp>
      <p:sp>
        <p:nvSpPr>
          <p:cNvPr id="6" name="Title 1"/>
          <p:cNvSpPr txBox="1">
            <a:spLocks/>
          </p:cNvSpPr>
          <p:nvPr/>
        </p:nvSpPr>
        <p:spPr>
          <a:xfrm>
            <a:off x="724169" y="141994"/>
            <a:ext cx="4583811" cy="8463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PCA &amp; LOGISTIC REGRESSION</a:t>
            </a:r>
          </a:p>
        </p:txBody>
      </p:sp>
      <p:pic>
        <p:nvPicPr>
          <p:cNvPr id="7" name="Picture 6"/>
          <p:cNvPicPr>
            <a:picLocks noChangeAspect="1"/>
          </p:cNvPicPr>
          <p:nvPr/>
        </p:nvPicPr>
        <p:blipFill>
          <a:blip r:embed="rId2"/>
          <a:stretch>
            <a:fillRect/>
          </a:stretch>
        </p:blipFill>
        <p:spPr>
          <a:xfrm>
            <a:off x="825770" y="1894329"/>
            <a:ext cx="3830721" cy="2211910"/>
          </a:xfrm>
          <a:prstGeom prst="rect">
            <a:avLst/>
          </a:prstGeom>
        </p:spPr>
      </p:pic>
      <p:sp>
        <p:nvSpPr>
          <p:cNvPr id="9" name="TextBox 8"/>
          <p:cNvSpPr txBox="1"/>
          <p:nvPr/>
        </p:nvSpPr>
        <p:spPr>
          <a:xfrm>
            <a:off x="724169" y="4196594"/>
            <a:ext cx="497466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Logistic regression score returns a value of 84.6% on train data</a:t>
            </a:r>
          </a:p>
        </p:txBody>
      </p:sp>
      <p:sp>
        <p:nvSpPr>
          <p:cNvPr id="11" name="Title 1"/>
          <p:cNvSpPr>
            <a:spLocks noGrp="1"/>
          </p:cNvSpPr>
          <p:nvPr>
            <p:ph type="title"/>
          </p:nvPr>
        </p:nvSpPr>
        <p:spPr>
          <a:xfrm>
            <a:off x="5698835" y="141994"/>
            <a:ext cx="4796638" cy="734887"/>
          </a:xfrm>
        </p:spPr>
        <p:txBody>
          <a:bodyPr/>
          <a:lstStyle/>
          <a:p>
            <a:r>
              <a:rPr lang="en-US" dirty="0">
                <a:latin typeface="Arial" panose="020B0604020202020204" pitchFamily="34" charset="0"/>
                <a:cs typeface="Arial" panose="020B0604020202020204" pitchFamily="34" charset="0"/>
              </a:rPr>
              <a:t>RANDOM FOREST</a:t>
            </a:r>
          </a:p>
        </p:txBody>
      </p:sp>
      <p:pic>
        <p:nvPicPr>
          <p:cNvPr id="12" name="Picture 11"/>
          <p:cNvPicPr>
            <a:picLocks noChangeAspect="1"/>
          </p:cNvPicPr>
          <p:nvPr/>
        </p:nvPicPr>
        <p:blipFill>
          <a:blip r:embed="rId3"/>
          <a:stretch>
            <a:fillRect/>
          </a:stretch>
        </p:blipFill>
        <p:spPr>
          <a:xfrm>
            <a:off x="6009669" y="2053100"/>
            <a:ext cx="4345417" cy="4106277"/>
          </a:xfrm>
          <a:prstGeom prst="rect">
            <a:avLst/>
          </a:prstGeom>
        </p:spPr>
      </p:pic>
      <p:sp>
        <p:nvSpPr>
          <p:cNvPr id="13" name="TextBox 12"/>
          <p:cNvSpPr txBox="1"/>
          <p:nvPr/>
        </p:nvSpPr>
        <p:spPr>
          <a:xfrm>
            <a:off x="5825706" y="1483635"/>
            <a:ext cx="36169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Feature selection graph</a:t>
            </a:r>
          </a:p>
        </p:txBody>
      </p:sp>
    </p:spTree>
    <p:extLst>
      <p:ext uri="{BB962C8B-B14F-4D97-AF65-F5344CB8AC3E}">
        <p14:creationId xmlns:p14="http://schemas.microsoft.com/office/powerpoint/2010/main" val="411953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3555"/>
          </a:xfrm>
        </p:spPr>
        <p:txBody>
          <a:bodyPr/>
          <a:lstStyle/>
          <a:p>
            <a:r>
              <a:rPr lang="en-US" dirty="0">
                <a:latin typeface="Arial" panose="020B0604020202020204" pitchFamily="34" charset="0"/>
                <a:cs typeface="Arial" panose="020B0604020202020204" pitchFamily="34" charset="0"/>
              </a:rPr>
              <a:t>EVALUATION ON TEST DATA</a:t>
            </a:r>
          </a:p>
        </p:txBody>
      </p:sp>
      <p:sp>
        <p:nvSpPr>
          <p:cNvPr id="4" name="Title 1"/>
          <p:cNvSpPr txBox="1">
            <a:spLocks/>
          </p:cNvSpPr>
          <p:nvPr/>
        </p:nvSpPr>
        <p:spPr>
          <a:xfrm>
            <a:off x="646110" y="1631039"/>
            <a:ext cx="9404723" cy="67355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PCA &amp; Logistic regression</a:t>
            </a:r>
          </a:p>
        </p:txBody>
      </p:sp>
      <p:sp>
        <p:nvSpPr>
          <p:cNvPr id="5" name="TextBox 4"/>
          <p:cNvSpPr txBox="1"/>
          <p:nvPr/>
        </p:nvSpPr>
        <p:spPr>
          <a:xfrm>
            <a:off x="646109" y="2304594"/>
            <a:ext cx="928962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Results of hyperparameter tuning : sensitivity  - 86%, specificity – 86% AUC – 92%</a:t>
            </a:r>
          </a:p>
          <a:p>
            <a:r>
              <a:rPr lang="en-US" dirty="0">
                <a:latin typeface="Arial" panose="020B0604020202020204" pitchFamily="34" charset="0"/>
                <a:cs typeface="Arial" panose="020B0604020202020204" pitchFamily="34" charset="0"/>
              </a:rPr>
              <a:t>Since the results are in line with the train data, overfitting can be ruled out</a:t>
            </a:r>
          </a:p>
        </p:txBody>
      </p:sp>
      <p:sp>
        <p:nvSpPr>
          <p:cNvPr id="6" name="Title 1"/>
          <p:cNvSpPr txBox="1">
            <a:spLocks/>
          </p:cNvSpPr>
          <p:nvPr/>
        </p:nvSpPr>
        <p:spPr>
          <a:xfrm>
            <a:off x="646110" y="3229322"/>
            <a:ext cx="9404723" cy="67355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Random Forest</a:t>
            </a:r>
          </a:p>
        </p:txBody>
      </p:sp>
      <p:sp>
        <p:nvSpPr>
          <p:cNvPr id="7" name="TextBox 6"/>
          <p:cNvSpPr txBox="1"/>
          <p:nvPr/>
        </p:nvSpPr>
        <p:spPr>
          <a:xfrm>
            <a:off x="646110" y="3995862"/>
            <a:ext cx="928962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Results of hyperparameter tuning : sensitivity  - 24%, specificity – 99% AUC – 97%</a:t>
            </a:r>
          </a:p>
          <a:p>
            <a:r>
              <a:rPr lang="en-US" dirty="0">
                <a:latin typeface="Arial" panose="020B0604020202020204" pitchFamily="34" charset="0"/>
                <a:cs typeface="Arial" panose="020B0604020202020204" pitchFamily="34" charset="0"/>
              </a:rPr>
              <a:t>Since the results are in line with the train data, overfitting can be ruled out</a:t>
            </a:r>
          </a:p>
        </p:txBody>
      </p:sp>
      <p:sp>
        <p:nvSpPr>
          <p:cNvPr id="8" name="TextBox 7"/>
          <p:cNvSpPr txBox="1"/>
          <p:nvPr/>
        </p:nvSpPr>
        <p:spPr>
          <a:xfrm>
            <a:off x="646109" y="5211035"/>
            <a:ext cx="9797005"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Conclusion: Very poor sensitivity which is not good for our case study as we want to predict churns accurately. The best model is PCA along with Logistic regression</a:t>
            </a:r>
          </a:p>
        </p:txBody>
      </p:sp>
    </p:spTree>
    <p:extLst>
      <p:ext uri="{BB962C8B-B14F-4D97-AF65-F5344CB8AC3E}">
        <p14:creationId xmlns:p14="http://schemas.microsoft.com/office/powerpoint/2010/main" val="25345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3555"/>
          </a:xfrm>
        </p:spPr>
        <p:txBody>
          <a:bodyPr/>
          <a:lstStyle/>
          <a:p>
            <a:r>
              <a:rPr lang="en-US" b="1" dirty="0">
                <a:latin typeface="Arial" panose="020B0604020202020204" pitchFamily="34" charset="0"/>
                <a:cs typeface="Arial" panose="020B0604020202020204" pitchFamily="34" charset="0"/>
              </a:rPr>
              <a:t>INSIGHTS AND STRATEGIES</a:t>
            </a:r>
          </a:p>
        </p:txBody>
      </p:sp>
      <p:sp>
        <p:nvSpPr>
          <p:cNvPr id="7" name="TextBox 6"/>
          <p:cNvSpPr txBox="1"/>
          <p:nvPr/>
        </p:nvSpPr>
        <p:spPr>
          <a:xfrm>
            <a:off x="703658" y="1670824"/>
            <a:ext cx="9289627"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1.Constant monitoring the roaming incoming and outgoing calls is necessary as it has positive effect on churn and also by giving some incentives when roaming calls increase, can increase chance of retaining the customer.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2.The difference of outgoing calls is having positive effect on churn so if the outgoing calls are reducing then we need to take care of the issue which is causing it may be network problems where as incoming has negative effect.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3.If Average revenue per month decrease for the user there is a high chance of churn as company can give some discounts to the user for increasing their spending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4.The company needs to focus on the STD and ISD rates. Perhaps, the rates are too high. Provide them with some kind of STD and ISD packages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5.To look into the issues stated above, it is desired that the telecom company collects customer query and complaint data and work on their services according to the needs of customers</a:t>
            </a:r>
          </a:p>
        </p:txBody>
      </p:sp>
    </p:spTree>
    <p:extLst>
      <p:ext uri="{BB962C8B-B14F-4D97-AF65-F5344CB8AC3E}">
        <p14:creationId xmlns:p14="http://schemas.microsoft.com/office/powerpoint/2010/main" val="2669339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603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TELECOM CHURN CASE STUDY  Partner  1. Dipali Gurnule 2. Natasha 3. Bhargav Sai</vt:lpstr>
      <vt:lpstr>PROBLEM STATEMENT &amp; OBJECTIVE</vt:lpstr>
      <vt:lpstr>WORKFLOW</vt:lpstr>
      <vt:lpstr>Exploratory Data Analysis</vt:lpstr>
      <vt:lpstr>Exploratory Data Analysis</vt:lpstr>
      <vt:lpstr>RANDOM FOREST</vt:lpstr>
      <vt:lpstr>EVALUATION ON TEST DATA</vt:lpstr>
      <vt:lpstr>INSIGHTS AND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Microsoft account</dc:creator>
  <cp:lastModifiedBy>DIPALI</cp:lastModifiedBy>
  <cp:revision>12</cp:revision>
  <dcterms:created xsi:type="dcterms:W3CDTF">2023-02-12T15:40:10Z</dcterms:created>
  <dcterms:modified xsi:type="dcterms:W3CDTF">2023-02-13T02:51:23Z</dcterms:modified>
</cp:coreProperties>
</file>