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4" d="100"/>
          <a:sy n="74" d="100"/>
        </p:scale>
        <p:origin x="-1266" y="-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B018A9-8E08-4CF2-BBE7-68C08469915B}" type="datetimeFigureOut">
              <a:rPr lang="en-IN" smtClean="0"/>
              <a:t>17-12-2019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BFD02-FA10-4CAC-81FB-61F44676C706}" type="slidenum">
              <a:rPr lang="en-IN" smtClean="0"/>
              <a:t>‹#›</a:t>
            </a:fld>
            <a:endParaRPr lang="en-IN"/>
          </a:p>
        </p:txBody>
      </p:sp>
    </p:spTree>
    <p:extLst>
      <p:ext uri="{BB962C8B-B14F-4D97-AF65-F5344CB8AC3E}">
        <p14:creationId xmlns:p14="http://schemas.microsoft.com/office/powerpoint/2010/main" val="2710051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97AF7B-670F-4E5A-9CA1-9ABF354166D4}" type="slidenum">
              <a:rPr lang="en-US"/>
              <a:pPr/>
              <a:t>1</a:t>
            </a:fld>
            <a:endParaRPr lang="en-US"/>
          </a:p>
        </p:txBody>
      </p:sp>
      <p:sp>
        <p:nvSpPr>
          <p:cNvPr id="287746" name="Rectangle 2050"/>
          <p:cNvSpPr>
            <a:spLocks noGrp="1" noRot="1" noChangeAspect="1" noChangeArrowheads="1" noTextEdit="1"/>
          </p:cNvSpPr>
          <p:nvPr>
            <p:ph type="sldImg"/>
          </p:nvPr>
        </p:nvSpPr>
        <p:spPr>
          <a:ln/>
        </p:spPr>
      </p:sp>
      <p:sp>
        <p:nvSpPr>
          <p:cNvPr id="287747" name="Rectangle 2051"/>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741524-65D1-47E5-83C6-483D65D42043}" type="slidenum">
              <a:rPr lang="en-US"/>
              <a:pPr/>
              <a:t>10</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F19293-6468-422F-9C77-E325C11B76D7}" type="slidenum">
              <a:rPr lang="en-US"/>
              <a:pPr/>
              <a:t>11</a:t>
            </a:fld>
            <a:endParaRPr lang="en-US"/>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2154CF-D460-4AD8-970E-91D631863D88}" type="slidenum">
              <a:rPr lang="en-US"/>
              <a:pPr/>
              <a:t>12</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41072D-13BD-4605-A074-3430BA868877}" type="slidenum">
              <a:rPr lang="en-US"/>
              <a:pPr/>
              <a:t>13</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pPr marL="228600" indent="-228600"/>
            <a:r>
              <a:rPr lang="en-US"/>
              <a:t>Student already have learnt about type 2 SCDs in Module I. Therefore, you can start this topic by asking the following questions to students:</a:t>
            </a:r>
          </a:p>
          <a:p>
            <a:pPr marL="228600" indent="-228600">
              <a:buFontTx/>
              <a:buAutoNum type="arabicPeriod"/>
            </a:pPr>
            <a:r>
              <a:rPr lang="en-US"/>
              <a:t>What are type 2 SCDs?</a:t>
            </a:r>
          </a:p>
          <a:p>
            <a:pPr marL="228600" indent="-228600">
              <a:buFontTx/>
              <a:buAutoNum type="arabicPeriod"/>
            </a:pPr>
            <a:r>
              <a:rPr lang="en-US"/>
              <a:t>Given an example to explain type 2 SCDs.</a:t>
            </a:r>
          </a:p>
          <a:p>
            <a:pPr marL="228600" indent="-228600"/>
            <a:r>
              <a:rPr lang="en-US"/>
              <a:t>This will recapitulate what they have learnt about type 2 SCD in Module 1. </a:t>
            </a:r>
          </a:p>
          <a:p>
            <a:pPr marL="228600" indent="-228600"/>
            <a:r>
              <a:rPr lang="en-US"/>
              <a:t>Now explain the strategy to update the data into these dimension tables with help the example given in SG.</a:t>
            </a:r>
          </a:p>
          <a:p>
            <a:pPr marL="228600" indent="-228600"/>
            <a:r>
              <a:rPr lang="en-US"/>
              <a:t>After explaining the examples, you can ask students to think of an example of a type 2 SCD and then tell the strategy to update the data into this dimension table.</a:t>
            </a:r>
          </a:p>
          <a:p>
            <a:pPr marL="228600" indent="-228600"/>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BED81A-1E4E-4FEC-84F5-DBC5E08E1DF6}" type="slidenum">
              <a:rPr lang="en-US"/>
              <a:pPr/>
              <a:t>14</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pPr marL="228600" indent="-228600"/>
            <a:r>
              <a:rPr lang="en-US"/>
              <a:t>Student already have learnt about type 2 SCDs in Module I. Therefore, you can start this topic by asking the following questions to students:</a:t>
            </a:r>
          </a:p>
          <a:p>
            <a:pPr marL="228600" indent="-228600">
              <a:buFontTx/>
              <a:buAutoNum type="arabicPeriod"/>
            </a:pPr>
            <a:r>
              <a:rPr lang="en-US"/>
              <a:t>What are type 2 SCDs?</a:t>
            </a:r>
          </a:p>
          <a:p>
            <a:pPr marL="228600" indent="-228600">
              <a:buFontTx/>
              <a:buAutoNum type="arabicPeriod"/>
            </a:pPr>
            <a:r>
              <a:rPr lang="en-US"/>
              <a:t>Given an example to explain type 2 SCDs.</a:t>
            </a:r>
          </a:p>
          <a:p>
            <a:pPr marL="228600" indent="-228600"/>
            <a:r>
              <a:rPr lang="en-US"/>
              <a:t>This will recapitulate what they have learnt about type 2 SCD in Module 1. </a:t>
            </a:r>
          </a:p>
          <a:p>
            <a:pPr marL="228600" indent="-228600"/>
            <a:r>
              <a:rPr lang="en-US"/>
              <a:t>Now explain the strategy to update the data into these dimension tables with help the example given in SG.</a:t>
            </a:r>
          </a:p>
          <a:p>
            <a:pPr marL="228600" indent="-228600"/>
            <a:r>
              <a:rPr lang="en-US"/>
              <a:t>After explaining the examples, you can ask students to think of an example of a type 2 SCD and then tell the strategy to update the data into this dimension table.</a:t>
            </a:r>
          </a:p>
          <a:p>
            <a:pPr marL="228600" indent="-228600"/>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3A8C97-8181-47B2-B51D-667088744B2B}" type="slidenum">
              <a:rPr lang="en-US"/>
              <a:pPr/>
              <a:t>15</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pPr marL="228600" indent="-228600"/>
            <a:r>
              <a:rPr lang="en-US"/>
              <a:t>Student already have learnt about type 2 SCDs in Module I. Therefore, you can start this topic by asking the following questions to students:</a:t>
            </a:r>
          </a:p>
          <a:p>
            <a:pPr marL="228600" indent="-228600">
              <a:buFontTx/>
              <a:buAutoNum type="arabicPeriod"/>
            </a:pPr>
            <a:r>
              <a:rPr lang="en-US"/>
              <a:t>What are type 2 SCDs?</a:t>
            </a:r>
          </a:p>
          <a:p>
            <a:pPr marL="228600" indent="-228600">
              <a:buFontTx/>
              <a:buAutoNum type="arabicPeriod"/>
            </a:pPr>
            <a:r>
              <a:rPr lang="en-US"/>
              <a:t>Given an example to explain type 2 SCDs.</a:t>
            </a:r>
          </a:p>
          <a:p>
            <a:pPr marL="228600" indent="-228600"/>
            <a:r>
              <a:rPr lang="en-US"/>
              <a:t>This will recapitulate what they have learnt about type 2 SCD in Module 1. </a:t>
            </a:r>
          </a:p>
          <a:p>
            <a:pPr marL="228600" indent="-228600"/>
            <a:r>
              <a:rPr lang="en-US"/>
              <a:t>Now explain the strategy to update the data into these dimension tables with help the example given in SG.</a:t>
            </a:r>
          </a:p>
          <a:p>
            <a:pPr marL="228600" indent="-228600"/>
            <a:r>
              <a:rPr lang="en-US"/>
              <a:t>After explaining the examples, you can ask students to think of an example of a type 2 SCD and then tell the strategy to update the data into this dimension table.</a:t>
            </a:r>
          </a:p>
          <a:p>
            <a:pPr marL="228600" indent="-228600"/>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550703-9BCD-4E1E-993F-A01140541E56}" type="slidenum">
              <a:rPr lang="en-US"/>
              <a:pPr/>
              <a:t>16</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8A996-1781-4FAA-ABA7-A9160A3534FD}" type="slidenum">
              <a:rPr lang="en-US"/>
              <a:pPr/>
              <a:t>17</a:t>
            </a:fld>
            <a:endParaRPr lang="en-US"/>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59C033-CB58-45BE-A255-0BD381DD9FD9}" type="slidenum">
              <a:rPr lang="en-US"/>
              <a:pPr/>
              <a:t>18</a:t>
            </a:fld>
            <a:endParaRPr lang="en-US"/>
          </a:p>
        </p:txBody>
      </p:sp>
      <p:sp>
        <p:nvSpPr>
          <p:cNvPr id="29389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38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0D7C8D-8E55-4FB0-93BF-57CB0D4ADB2B}" type="slidenum">
              <a:rPr lang="en-US"/>
              <a:pPr/>
              <a:t>19</a:t>
            </a:fld>
            <a:endParaRPr 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pPr marL="228600" indent="-228600"/>
            <a:r>
              <a:rPr lang="en-US"/>
              <a:t>Student already have learnt about type 3 SCDs in Module I. Therefore, you can start this topic by asking the following questions to students:</a:t>
            </a:r>
          </a:p>
          <a:p>
            <a:pPr marL="228600" indent="-228600">
              <a:buFontTx/>
              <a:buAutoNum type="arabicPeriod"/>
            </a:pPr>
            <a:r>
              <a:rPr lang="en-US"/>
              <a:t>What are type 3 SCDs?</a:t>
            </a:r>
          </a:p>
          <a:p>
            <a:pPr marL="228600" indent="-228600">
              <a:buFontTx/>
              <a:buAutoNum type="arabicPeriod"/>
            </a:pPr>
            <a:r>
              <a:rPr lang="en-US"/>
              <a:t>Given an example to explain type 3 SCDs.</a:t>
            </a:r>
          </a:p>
          <a:p>
            <a:pPr marL="228600" indent="-228600"/>
            <a:r>
              <a:rPr lang="en-US"/>
              <a:t>This will recapitulate what they have learnt about type 3 SCD in Module 1. </a:t>
            </a:r>
          </a:p>
          <a:p>
            <a:pPr marL="228600" indent="-228600"/>
            <a:r>
              <a:rPr lang="en-US"/>
              <a:t>Now explain the strategy to update the data into these dimension tables with help the example given in SG.</a:t>
            </a:r>
          </a:p>
          <a:p>
            <a:pPr marL="228600" indent="-228600"/>
            <a:r>
              <a:rPr lang="en-US"/>
              <a:t>After explaining the examples, you can ask students to think of an example of a type 3 SCD and then tell the strategy to update the data into this dimension table.</a:t>
            </a:r>
          </a:p>
          <a:p>
            <a:pPr marL="228600" indent="-228600"/>
            <a:r>
              <a:rPr lang="en-US"/>
              <a:t>You can now ask the student to explain the difference between the update strategy for all the three SCDs.</a:t>
            </a:r>
          </a:p>
          <a:p>
            <a:pPr marL="228600" indent="-228600"/>
            <a:r>
              <a:rPr lang="en-US"/>
              <a:t>You can also ask students to think of a scenario where you have a type 3 SCD and then ask them how to update the data in such dimension tabels.</a:t>
            </a:r>
          </a:p>
          <a:p>
            <a:pPr marL="228600" indent="-228600"/>
            <a:r>
              <a:rPr lang="en-US"/>
              <a:t>Also tell student that they will learn to load data into these dimension table using SSIS.</a:t>
            </a:r>
          </a:p>
          <a:p>
            <a:pPr marL="228600" indent="-228600"/>
            <a:endParaRPr lang="en-US"/>
          </a:p>
          <a:p>
            <a:pPr marL="228600" indent="-228600"/>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A7BB3C-01D0-4611-8111-1B5F72A9F808}" type="slidenum">
              <a:rPr lang="en-US"/>
              <a:pPr/>
              <a:t>2</a:t>
            </a:fld>
            <a:endParaRPr lang="en-US"/>
          </a:p>
        </p:txBody>
      </p:sp>
      <p:sp>
        <p:nvSpPr>
          <p:cNvPr id="1239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39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marL="228600" indent="-228600"/>
            <a:r>
              <a:rPr lang="en-US"/>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a:r>
              <a:rPr lang="en-US"/>
              <a:t>Students already know about different types of dimension tables. Therefore, you can start the session by recapitulating the concepts. Initiate the class by asking the following questions:</a:t>
            </a:r>
          </a:p>
          <a:p>
            <a:pPr marL="228600" indent="-228600"/>
            <a:r>
              <a:rPr lang="en-US"/>
              <a:t>1. What are the different types of dimensions?</a:t>
            </a:r>
          </a:p>
          <a:p>
            <a:pPr marL="228600" indent="-228600"/>
            <a:r>
              <a:rPr lang="en-US"/>
              <a:t>2. Define flat dimension.</a:t>
            </a:r>
          </a:p>
          <a:p>
            <a:pPr marL="228600" indent="-228600"/>
            <a:r>
              <a:rPr lang="en-US"/>
              <a:t>3. What are conformed dimension?</a:t>
            </a:r>
          </a:p>
          <a:p>
            <a:pPr marL="228600" indent="-228600"/>
            <a:r>
              <a:rPr lang="en-US"/>
              <a:t>4. Define large dimension.</a:t>
            </a:r>
          </a:p>
          <a:p>
            <a:pPr marL="228600" indent="-228600"/>
            <a:r>
              <a:rPr lang="en-US"/>
              <a:t>5. Define small dimension.</a:t>
            </a:r>
          </a:p>
          <a:p>
            <a:pPr marL="228600" indent="-228600"/>
            <a:r>
              <a:rPr lang="en-US"/>
              <a:t>6. What is the importance of surrogate key in a dimension table? </a:t>
            </a:r>
          </a:p>
          <a:p>
            <a:pPr marL="228600" indent="-228600"/>
            <a:r>
              <a:rPr lang="en-US"/>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6B8850-A7E0-49BD-9699-0D72F5FC60E2}" type="slidenum">
              <a:rPr lang="en-US"/>
              <a:pPr/>
              <a:t>20</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D2BFA3-E528-4794-8D8E-A6313A2440E7}" type="slidenum">
              <a:rPr lang="en-US"/>
              <a:pPr/>
              <a:t>21</a:t>
            </a:fld>
            <a:endParaRPr lang="en-US"/>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4D0791-22FA-4F06-B198-44429A33B062}" type="slidenum">
              <a:rPr lang="en-US"/>
              <a:pPr/>
              <a:t>22</a:t>
            </a:fld>
            <a:endParaRPr 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D5397C-0D26-470A-9354-A1BA751623C0}" type="slidenum">
              <a:rPr lang="en-US"/>
              <a:pPr/>
              <a:t>23</a:t>
            </a:fld>
            <a:endParaRPr lang="en-US"/>
          </a:p>
        </p:txBody>
      </p:sp>
      <p:sp>
        <p:nvSpPr>
          <p:cNvPr id="2979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7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1BB2F4-B83A-4492-8FA4-6245ED72889F}" type="slidenum">
              <a:rPr lang="en-US"/>
              <a:pPr/>
              <a:t>24</a:t>
            </a:fld>
            <a:endParaRPr 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ADBACD-990E-48C9-8274-C2A21F533C13}" type="slidenum">
              <a:rPr lang="en-US"/>
              <a:pPr/>
              <a:t>25</a:t>
            </a:fld>
            <a:endParaRPr lang="en-US"/>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6CB8D0-C640-4B4F-AEFD-EA4C634CF3BD}" type="slidenum">
              <a:rPr lang="en-US"/>
              <a:pPr/>
              <a:t>26</a:t>
            </a:fld>
            <a:endParaRPr lang="en-US"/>
          </a:p>
        </p:txBody>
      </p:sp>
      <p:sp>
        <p:nvSpPr>
          <p:cNvPr id="250882" name="Rectangle 1026"/>
          <p:cNvSpPr>
            <a:spLocks noGrp="1" noRot="1" noChangeAspect="1" noChangeArrowheads="1" noTextEdit="1"/>
          </p:cNvSpPr>
          <p:nvPr>
            <p:ph type="sldImg"/>
          </p:nvPr>
        </p:nvSpPr>
        <p:spPr>
          <a:ln/>
        </p:spPr>
      </p:sp>
      <p:sp>
        <p:nvSpPr>
          <p:cNvPr id="250883" name="Rectangle 1027"/>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CCE472-389B-41D2-AEE1-27A9C1681302}" type="slidenum">
              <a:rPr lang="en-US"/>
              <a:pPr/>
              <a:t>27</a:t>
            </a:fld>
            <a:endParaRPr lang="en-US"/>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9A0492-BB47-460C-B277-C99A2EF484E3}" type="slidenum">
              <a:rPr lang="en-US"/>
              <a:pPr/>
              <a:t>28</a:t>
            </a:fld>
            <a:endParaRPr lang="en-US"/>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BDE170-1BE1-450F-8649-CCC36908366D}" type="slidenum">
              <a:rPr lang="en-US"/>
              <a:pPr/>
              <a:t>29</a:t>
            </a:fld>
            <a:endParaRPr lang="en-US"/>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191CC3-DE1F-4042-8025-DD1A66AB4795}" type="slidenum">
              <a:rPr lang="en-US"/>
              <a:pPr/>
              <a:t>3</a:t>
            </a:fld>
            <a:endParaRPr lang="en-US"/>
          </a:p>
        </p:txBody>
      </p:sp>
      <p:sp>
        <p:nvSpPr>
          <p:cNvPr id="202754" name="Rectangle 1026"/>
          <p:cNvSpPr>
            <a:spLocks noGrp="1" noRot="1" noChangeAspect="1" noChangeArrowheads="1" noTextEdit="1"/>
          </p:cNvSpPr>
          <p:nvPr>
            <p:ph type="sldImg"/>
          </p:nvPr>
        </p:nvSpPr>
        <p:spPr>
          <a:ln/>
        </p:spPr>
      </p:sp>
      <p:sp>
        <p:nvSpPr>
          <p:cNvPr id="202755" name="Rectangle 1027"/>
          <p:cNvSpPr>
            <a:spLocks noGrp="1" noChangeArrowheads="1"/>
          </p:cNvSpPr>
          <p:nvPr>
            <p:ph type="body" idx="1"/>
          </p:nvPr>
        </p:nvSpPr>
        <p:spPr/>
        <p:txBody>
          <a:bodyPr/>
          <a:lstStyle/>
          <a:p>
            <a:r>
              <a:rPr lang="en-US"/>
              <a:t>Students know the importance of surrogate keys. In this session students will learn the strategy to generate the surrogate key. Give an example to explain the strategy to generate the surrogate keys by concatenating the primary key of the source table with the date stamp. For example,  data from a Product table has to be loaded into the Product_Dim dimension table on Feb 09, 2006. The product_code is the primary key column in the Product table. To insert the surrogate key values before loading the data into the dimension table, you can combine the primary key value with the date on which the data has to be loaded. In this case the surrogate key value can be product_code+09022006.</a:t>
            </a:r>
          </a:p>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30E294-A201-449E-8394-50518900052F}" type="slidenum">
              <a:rPr lang="en-US"/>
              <a:pPr/>
              <a:t>30</a:t>
            </a:fld>
            <a:endParaRPr lang="en-US"/>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E00211-FDAC-4DD2-B2D9-11B2F1066BB8}" type="slidenum">
              <a:rPr lang="en-US"/>
              <a:pPr/>
              <a:t>31</a:t>
            </a:fld>
            <a:endParaRPr lang="en-US"/>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BF9640-97C0-452E-92D2-42B33F00B9AB}" type="slidenum">
              <a:rPr lang="en-US"/>
              <a:pPr/>
              <a:t>32</a:t>
            </a:fld>
            <a:endParaRPr lang="en-US"/>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85B3C-E25F-4F2B-B95E-F499578958BB}" type="slidenum">
              <a:rPr lang="en-US"/>
              <a:pPr/>
              <a:t>33</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r>
              <a:rPr lang="en-US"/>
              <a:t>You can summarize the session by running through the summary given in SG. </a:t>
            </a:r>
          </a:p>
          <a:p>
            <a:r>
              <a:rPr lang="en-US"/>
              <a:t>In addition, you can also ask students summarize what they have learnt in this session.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4B658B-8726-4037-AB4C-0B422DD721F0}" type="slidenum">
              <a:rPr lang="en-US"/>
              <a:pPr/>
              <a:t>34</a:t>
            </a:fld>
            <a:endParaRPr 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r>
              <a:rPr lang="en-US"/>
              <a:t>You can summarize the session by running through the summary given in SG. </a:t>
            </a:r>
          </a:p>
          <a:p>
            <a:r>
              <a:rPr lang="en-US"/>
              <a:t>In addition, you can also ask students summarize what they have learnt in this session.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17DADF-ACCC-4B81-9C16-AD295F4993F1}" type="slidenum">
              <a:rPr lang="en-US"/>
              <a:pPr/>
              <a:t>4</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en-US"/>
              <a:t> Students know what is the structure of Flat dimension. You can initiate the session by asking the following questions:</a:t>
            </a:r>
          </a:p>
          <a:p>
            <a:r>
              <a:rPr lang="en-US"/>
              <a:t>1. What are flat dimension tables? </a:t>
            </a:r>
          </a:p>
          <a:p>
            <a:r>
              <a:rPr lang="en-US"/>
              <a:t>2. What is the structure of flat dimension?</a:t>
            </a:r>
          </a:p>
          <a:p>
            <a:r>
              <a:rPr lang="en-US"/>
              <a:t>3. Given examples of a flat dimension?</a:t>
            </a:r>
          </a:p>
          <a:p>
            <a:r>
              <a:rPr lang="en-US"/>
              <a:t>Next, tell the strategy to load the data into the flat dimension table. You can explain the loading strategy with the help of the example given in SG.</a:t>
            </a:r>
          </a:p>
          <a:p>
            <a:r>
              <a:rPr lang="en-US"/>
              <a:t>Continue this session by asking the following questions:</a:t>
            </a:r>
          </a:p>
          <a:p>
            <a:r>
              <a:rPr lang="en-US"/>
              <a:t>4. What are large flat dimension tables?</a:t>
            </a:r>
          </a:p>
          <a:p>
            <a:r>
              <a:rPr lang="en-US"/>
              <a:t>5. Give examples of large flat dimensions?</a:t>
            </a:r>
          </a:p>
          <a:p>
            <a:r>
              <a:rPr lang="en-US"/>
              <a:t>Then, explain the strategy to load data into the large flat dimension table.</a:t>
            </a:r>
          </a:p>
          <a:p>
            <a:r>
              <a:rPr lang="en-US"/>
              <a:t>Before explaining the strategy to load data into the small dimension table ask the following questions and the tell the strategy to load the data into the dimension table.</a:t>
            </a:r>
          </a:p>
          <a:p>
            <a:r>
              <a:rPr lang="en-US"/>
              <a:t>6. What are small flat dimension tables?</a:t>
            </a:r>
          </a:p>
          <a:p>
            <a:r>
              <a:rPr lang="en-US"/>
              <a:t>7. Give examples of small flat dimension tables.</a:t>
            </a:r>
          </a:p>
          <a:p>
            <a:endParaRPr lang="en-US"/>
          </a:p>
          <a:p>
            <a:r>
              <a:rPr lang="en-US"/>
              <a:t>With the help of these questions, students will be able to recall about flat dimensions, they have learnt in Module I. </a:t>
            </a:r>
          </a:p>
          <a:p>
            <a:endParaRPr lang="en-US"/>
          </a:p>
          <a:p>
            <a:endParaRPr lang="en-US"/>
          </a:p>
          <a:p>
            <a:r>
              <a:rPr lang="en-US"/>
              <a:t>Explain this topic with the help of an example given in SG.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FC625D-AA5F-465D-A613-DED5112CA132}" type="slidenum">
              <a:rPr lang="en-US"/>
              <a:pPr/>
              <a:t>5</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62ACC2-6E24-4451-9334-9B9524B02107}" type="slidenum">
              <a:rPr lang="en-US"/>
              <a:pPr/>
              <a:t>6</a:t>
            </a:fld>
            <a:endParaRPr lang="en-US"/>
          </a:p>
        </p:txBody>
      </p:sp>
      <p:sp>
        <p:nvSpPr>
          <p:cNvPr id="226306" name="Rectangle 1026"/>
          <p:cNvSpPr>
            <a:spLocks noGrp="1" noRot="1" noChangeAspect="1" noChangeArrowheads="1" noTextEdit="1"/>
          </p:cNvSpPr>
          <p:nvPr>
            <p:ph type="sldImg"/>
          </p:nvPr>
        </p:nvSpPr>
        <p:spPr>
          <a:ln/>
        </p:spPr>
      </p:sp>
      <p:sp>
        <p:nvSpPr>
          <p:cNvPr id="226307" name="Rectangle 1027"/>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324594-03AD-47C0-9CAD-A28C07A10303}" type="slidenum">
              <a:rPr lang="en-US"/>
              <a:pPr/>
              <a:t>7</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42891-7596-445F-8BAC-1D992AC83736}" type="slidenum">
              <a:rPr lang="en-US"/>
              <a:pPr/>
              <a:t>8</a:t>
            </a:fld>
            <a:endParaRPr lang="en-US"/>
          </a:p>
        </p:txBody>
      </p:sp>
      <p:sp>
        <p:nvSpPr>
          <p:cNvPr id="224258" name="Rectangle 1026"/>
          <p:cNvSpPr>
            <a:spLocks noGrp="1" noRot="1" noChangeAspect="1" noChangeArrowheads="1" noTextEdit="1"/>
          </p:cNvSpPr>
          <p:nvPr>
            <p:ph type="sldImg"/>
          </p:nvPr>
        </p:nvSpPr>
        <p:spPr>
          <a:ln/>
        </p:spPr>
      </p:sp>
      <p:sp>
        <p:nvSpPr>
          <p:cNvPr id="224259" name="Rectangle 1027"/>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C1E4E6-9CD6-4588-B045-B08810E19266}" type="slidenum">
              <a:rPr lang="en-US"/>
              <a:pPr/>
              <a:t>9</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43B58D9-0F59-43E3-801F-8C19D189E522}" type="datetimeFigureOut">
              <a:rPr lang="en-IN" smtClean="0"/>
              <a:t>17-12-2019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42ACA5A-DC7E-4FC6-B34F-FE28FAC2D78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3B58D9-0F59-43E3-801F-8C19D189E522}" type="datetimeFigureOut">
              <a:rPr lang="en-IN" smtClean="0"/>
              <a:t>17-12-2019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42ACA5A-DC7E-4FC6-B34F-FE28FAC2D78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3B58D9-0F59-43E3-801F-8C19D189E522}" type="datetimeFigureOut">
              <a:rPr lang="en-IN" smtClean="0"/>
              <a:t>17-12-2019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42ACA5A-DC7E-4FC6-B34F-FE28FAC2D78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3B58D9-0F59-43E3-801F-8C19D189E522}" type="datetimeFigureOut">
              <a:rPr lang="en-IN" smtClean="0"/>
              <a:t>17-12-2019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42ACA5A-DC7E-4FC6-B34F-FE28FAC2D78A}"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43B58D9-0F59-43E3-801F-8C19D189E522}" type="datetimeFigureOut">
              <a:rPr lang="en-IN" smtClean="0"/>
              <a:t>17-12-2019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42ACA5A-DC7E-4FC6-B34F-FE28FAC2D78A}"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43B58D9-0F59-43E3-801F-8C19D189E522}" type="datetimeFigureOut">
              <a:rPr lang="en-IN" smtClean="0"/>
              <a:t>17-12-2019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42ACA5A-DC7E-4FC6-B34F-FE28FAC2D78A}"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43B58D9-0F59-43E3-801F-8C19D189E522}" type="datetimeFigureOut">
              <a:rPr lang="en-IN" smtClean="0"/>
              <a:t>17-12-2019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442ACA5A-DC7E-4FC6-B34F-FE28FAC2D78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43B58D9-0F59-43E3-801F-8C19D189E522}" type="datetimeFigureOut">
              <a:rPr lang="en-IN" smtClean="0"/>
              <a:t>17-12-2019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442ACA5A-DC7E-4FC6-B34F-FE28FAC2D78A}"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43B58D9-0F59-43E3-801F-8C19D189E522}" type="datetimeFigureOut">
              <a:rPr lang="en-IN" smtClean="0"/>
              <a:t>17-12-2019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442ACA5A-DC7E-4FC6-B34F-FE28FAC2D78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43B58D9-0F59-43E3-801F-8C19D189E522}" type="datetimeFigureOut">
              <a:rPr lang="en-IN" smtClean="0"/>
              <a:t>17-12-2019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42ACA5A-DC7E-4FC6-B34F-FE28FAC2D78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43B58D9-0F59-43E3-801F-8C19D189E522}" type="datetimeFigureOut">
              <a:rPr lang="en-IN" smtClean="0"/>
              <a:t>17-12-2019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42ACA5A-DC7E-4FC6-B34F-FE28FAC2D78A}"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43B58D9-0F59-43E3-801F-8C19D189E522}" type="datetimeFigureOut">
              <a:rPr lang="en-IN" smtClean="0"/>
              <a:t>17-12-2019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42ACA5A-DC7E-4FC6-B34F-FE28FAC2D78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Text Box 5122"/>
          <p:cNvSpPr txBox="1">
            <a:spLocks noChangeArrowheads="1"/>
          </p:cNvSpPr>
          <p:nvPr/>
        </p:nvSpPr>
        <p:spPr bwMode="auto">
          <a:xfrm>
            <a:off x="152400" y="711200"/>
            <a:ext cx="86868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Rationale</a:t>
            </a:r>
          </a:p>
        </p:txBody>
      </p:sp>
      <p:sp>
        <p:nvSpPr>
          <p:cNvPr id="286723" name="Rectangle 512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Databases are an integral part of an organization. Aspiring Database Developers should be able to efficiently design and implement databases. </a:t>
            </a:r>
          </a:p>
          <a:p>
            <a:pPr>
              <a:buFontTx/>
              <a:buBlip>
                <a:blip r:embed="rId3"/>
              </a:buBlip>
            </a:pPr>
            <a:r>
              <a:rPr lang="en-US" sz="2000">
                <a:solidFill>
                  <a:schemeClr val="accent2"/>
                </a:solidFill>
                <a:latin typeface="Arial" charset="0"/>
                <a:cs typeface="Times New Roman" pitchFamily="18" charset="0"/>
              </a:rPr>
              <a:t>Knowledge of these will enable the developers to build robust database solutions. </a:t>
            </a:r>
          </a:p>
          <a:p>
            <a:pPr>
              <a:buFontTx/>
              <a:buBlip>
                <a:blip r:embed="rId3"/>
              </a:buBlip>
            </a:pPr>
            <a:r>
              <a:rPr lang="en-US" sz="2000">
                <a:solidFill>
                  <a:schemeClr val="accent2"/>
                </a:solidFill>
                <a:latin typeface="Arial" charset="0"/>
                <a:cs typeface="Times New Roman" pitchFamily="18" charset="0"/>
              </a:rPr>
              <a:t>This module will help students understand concepts related to relational databases.</a:t>
            </a:r>
          </a:p>
        </p:txBody>
      </p:sp>
    </p:spTree>
    <p:extLst>
      <p:ext uri="{BB962C8B-B14F-4D97-AF65-F5344CB8AC3E}">
        <p14:creationId xmlns:p14="http://schemas.microsoft.com/office/powerpoint/2010/main" val="2704175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Just a minute </a:t>
            </a:r>
          </a:p>
        </p:txBody>
      </p:sp>
      <p:sp>
        <p:nvSpPr>
          <p:cNvPr id="141315"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6075" indent="-346075">
              <a:buFontTx/>
              <a:buBlip>
                <a:blip r:embed="rId3"/>
              </a:buBlip>
              <a:tabLst>
                <a:tab pos="635000" algn="l"/>
              </a:tabLst>
            </a:pPr>
            <a:r>
              <a:rPr lang="en-US" sz="2000">
                <a:solidFill>
                  <a:schemeClr val="accent2"/>
                </a:solidFill>
                <a:latin typeface="Arial" charset="0"/>
                <a:cs typeface="Times New Roman" pitchFamily="18" charset="0"/>
              </a:rPr>
              <a:t>The following statement has been extracted from a case presented by a manufacturer regarding the maintenance of their data: “A supplier ships certain parts.” Identify the entities mentioned in this statement, and their relationship. Draw a diagram depicting the relationship.</a:t>
            </a:r>
          </a:p>
        </p:txBody>
      </p:sp>
    </p:spTree>
    <p:extLst>
      <p:ext uri="{BB962C8B-B14F-4D97-AF65-F5344CB8AC3E}">
        <p14:creationId xmlns:p14="http://schemas.microsoft.com/office/powerpoint/2010/main" val="3994516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Just a minute (Contd.)</a:t>
            </a:r>
          </a:p>
        </p:txBody>
      </p:sp>
      <p:sp>
        <p:nvSpPr>
          <p:cNvPr id="272387"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6075" indent="-346075">
              <a:buFontTx/>
              <a:buBlip>
                <a:blip r:embed="rId3"/>
              </a:buBlip>
              <a:tabLst>
                <a:tab pos="635000" algn="l"/>
              </a:tabLst>
            </a:pPr>
            <a:r>
              <a:rPr lang="en-US" sz="2000">
                <a:solidFill>
                  <a:schemeClr val="accent2"/>
                </a:solidFill>
                <a:latin typeface="Arial" charset="0"/>
                <a:cs typeface="Times New Roman" pitchFamily="18" charset="0"/>
              </a:rPr>
              <a:t>Answer:</a:t>
            </a:r>
          </a:p>
          <a:p>
            <a:pPr marL="798513" lvl="1" indent="-333375">
              <a:buFontTx/>
              <a:buBlip>
                <a:blip r:embed="rId4"/>
              </a:buBlip>
              <a:tabLst>
                <a:tab pos="635000" algn="l"/>
              </a:tabLst>
            </a:pPr>
            <a:r>
              <a:rPr lang="en-US" sz="1800">
                <a:solidFill>
                  <a:schemeClr val="accent2"/>
                </a:solidFill>
                <a:latin typeface="Arial" charset="0"/>
                <a:cs typeface="Times New Roman" pitchFamily="18" charset="0"/>
              </a:rPr>
              <a:t>Entities: SUPPLIER, PARTS</a:t>
            </a:r>
          </a:p>
          <a:p>
            <a:pPr marL="798513" lvl="1" indent="-333375">
              <a:buFontTx/>
              <a:buBlip>
                <a:blip r:embed="rId4"/>
              </a:buBlip>
              <a:tabLst>
                <a:tab pos="635000" algn="l"/>
              </a:tabLst>
            </a:pPr>
            <a:r>
              <a:rPr lang="en-US" sz="1800">
                <a:solidFill>
                  <a:schemeClr val="accent2"/>
                </a:solidFill>
                <a:latin typeface="Arial" charset="0"/>
                <a:cs typeface="Times New Roman" pitchFamily="18" charset="0"/>
              </a:rPr>
              <a:t>Relationship: SHIP (or SHIPMENT)</a:t>
            </a:r>
          </a:p>
        </p:txBody>
      </p:sp>
      <p:grpSp>
        <p:nvGrpSpPr>
          <p:cNvPr id="272411" name="Group 27"/>
          <p:cNvGrpSpPr>
            <a:grpSpLocks/>
          </p:cNvGrpSpPr>
          <p:nvPr/>
        </p:nvGrpSpPr>
        <p:grpSpPr bwMode="auto">
          <a:xfrm>
            <a:off x="2133600" y="3352800"/>
            <a:ext cx="5715000" cy="838200"/>
            <a:chOff x="2475" y="8820"/>
            <a:chExt cx="7845" cy="1320"/>
          </a:xfrm>
        </p:grpSpPr>
        <p:sp>
          <p:nvSpPr>
            <p:cNvPr id="272412" name="Text Box 28"/>
            <p:cNvSpPr txBox="1">
              <a:spLocks noChangeArrowheads="1"/>
            </p:cNvSpPr>
            <p:nvPr/>
          </p:nvSpPr>
          <p:spPr bwMode="auto">
            <a:xfrm>
              <a:off x="2475" y="9084"/>
              <a:ext cx="1723" cy="792"/>
            </a:xfrm>
            <a:prstGeom prst="rect">
              <a:avLst/>
            </a:prstGeom>
            <a:solidFill>
              <a:srgbClr val="FFFFFF"/>
            </a:solidFill>
            <a:ln w="9525">
              <a:solidFill>
                <a:srgbClr val="000000"/>
              </a:solidFill>
              <a:miter lim="800000"/>
              <a:headEnd/>
              <a:tailEnd/>
            </a:ln>
          </p:spPr>
          <p:txBody>
            <a:bodyPr/>
            <a:lstStyle/>
            <a:p>
              <a:pPr algn="ctr" eaLnBrk="0" hangingPunct="0"/>
              <a:r>
                <a:rPr lang="en-US" sz="1200" b="1">
                  <a:solidFill>
                    <a:srgbClr val="000000"/>
                  </a:solidFill>
                  <a:latin typeface="Arial" charset="0"/>
                </a:rPr>
                <a:t>SUPPLIERS</a:t>
              </a:r>
            </a:p>
          </p:txBody>
        </p:sp>
        <p:sp>
          <p:nvSpPr>
            <p:cNvPr id="272413" name="AutoShape 29"/>
            <p:cNvSpPr>
              <a:spLocks noChangeArrowheads="1"/>
            </p:cNvSpPr>
            <p:nvPr/>
          </p:nvSpPr>
          <p:spPr bwMode="auto">
            <a:xfrm>
              <a:off x="5580" y="8820"/>
              <a:ext cx="1984" cy="1320"/>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72414" name="Text Box 30"/>
            <p:cNvSpPr txBox="1">
              <a:spLocks noChangeArrowheads="1"/>
            </p:cNvSpPr>
            <p:nvPr/>
          </p:nvSpPr>
          <p:spPr bwMode="auto">
            <a:xfrm>
              <a:off x="8942" y="9042"/>
              <a:ext cx="1378" cy="792"/>
            </a:xfrm>
            <a:prstGeom prst="rect">
              <a:avLst/>
            </a:prstGeom>
            <a:solidFill>
              <a:srgbClr val="FFFFFF"/>
            </a:solidFill>
            <a:ln w="9525">
              <a:solidFill>
                <a:srgbClr val="000000"/>
              </a:solidFill>
              <a:miter lim="800000"/>
              <a:headEnd/>
              <a:tailEnd/>
            </a:ln>
          </p:spPr>
          <p:txBody>
            <a:bodyPr/>
            <a:lstStyle/>
            <a:p>
              <a:pPr algn="ctr" eaLnBrk="0" hangingPunct="0"/>
              <a:r>
                <a:rPr lang="en-US" sz="1200" b="1">
                  <a:solidFill>
                    <a:srgbClr val="000000"/>
                  </a:solidFill>
                  <a:latin typeface="Arial" charset="0"/>
                </a:rPr>
                <a:t>PARTS</a:t>
              </a:r>
              <a:endParaRPr lang="en-US">
                <a:solidFill>
                  <a:srgbClr val="000000"/>
                </a:solidFill>
              </a:endParaRPr>
            </a:p>
          </p:txBody>
        </p:sp>
        <p:sp>
          <p:nvSpPr>
            <p:cNvPr id="272415" name="Line 31"/>
            <p:cNvSpPr>
              <a:spLocks noChangeShapeType="1"/>
            </p:cNvSpPr>
            <p:nvPr/>
          </p:nvSpPr>
          <p:spPr bwMode="auto">
            <a:xfrm flipH="1">
              <a:off x="4200" y="9487"/>
              <a:ext cx="14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2416" name="Line 32"/>
            <p:cNvSpPr>
              <a:spLocks noChangeShapeType="1"/>
            </p:cNvSpPr>
            <p:nvPr/>
          </p:nvSpPr>
          <p:spPr bwMode="auto">
            <a:xfrm>
              <a:off x="7532" y="9487"/>
              <a:ext cx="14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2417" name="Text Box 33"/>
            <p:cNvSpPr txBox="1">
              <a:spLocks noChangeArrowheads="1"/>
            </p:cNvSpPr>
            <p:nvPr/>
          </p:nvSpPr>
          <p:spPr bwMode="auto">
            <a:xfrm>
              <a:off x="6120" y="9150"/>
              <a:ext cx="888" cy="66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sz="1200" b="1">
                  <a:solidFill>
                    <a:srgbClr val="000000"/>
                  </a:solidFill>
                  <a:latin typeface="Arial" charset="0"/>
                </a:rPr>
                <a:t>SHIP</a:t>
              </a:r>
              <a:endParaRPr lang="en-US" b="1">
                <a:solidFill>
                  <a:srgbClr val="000000"/>
                </a:solidFill>
              </a:endParaRPr>
            </a:p>
          </p:txBody>
        </p:sp>
      </p:grpSp>
    </p:spTree>
    <p:extLst>
      <p:ext uri="{BB962C8B-B14F-4D97-AF65-F5344CB8AC3E}">
        <p14:creationId xmlns:p14="http://schemas.microsoft.com/office/powerpoint/2010/main" val="2919644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Text Box 3"/>
          <p:cNvSpPr txBox="1">
            <a:spLocks noChangeArrowheads="1"/>
          </p:cNvSpPr>
          <p:nvPr/>
        </p:nvSpPr>
        <p:spPr bwMode="auto">
          <a:xfrm>
            <a:off x="152400" y="711200"/>
            <a:ext cx="5486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pitchFamily="18" charset="0"/>
              </a:rPr>
              <a:t> Types of Relationships</a:t>
            </a:r>
            <a:endParaRPr lang="en-US" sz="2000" b="1">
              <a:solidFill>
                <a:schemeClr val="bg1"/>
              </a:solidFill>
              <a:latin typeface="Tahoma" pitchFamily="34" charset="0"/>
              <a:cs typeface="Times New Roman" pitchFamily="18" charset="0"/>
            </a:endParaRPr>
          </a:p>
        </p:txBody>
      </p:sp>
      <p:sp>
        <p:nvSpPr>
          <p:cNvPr id="176153" name="Rectangle 25"/>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There are three types of relationships:</a:t>
            </a:r>
          </a:p>
          <a:p>
            <a:pPr lvl="1">
              <a:buFontTx/>
              <a:buBlip>
                <a:blip r:embed="rId4"/>
              </a:buBlip>
            </a:pPr>
            <a:r>
              <a:rPr lang="en-US" sz="1800">
                <a:solidFill>
                  <a:schemeClr val="accent2"/>
                </a:solidFill>
                <a:latin typeface="Arial" charset="0"/>
                <a:cs typeface="Times New Roman" pitchFamily="18" charset="0"/>
              </a:rPr>
              <a:t>One-to-One </a:t>
            </a:r>
          </a:p>
          <a:p>
            <a:pPr lvl="1">
              <a:buFontTx/>
              <a:buBlip>
                <a:blip r:embed="rId4"/>
              </a:buBlip>
            </a:pPr>
            <a:r>
              <a:rPr lang="en-US" sz="1800">
                <a:solidFill>
                  <a:schemeClr val="accent2"/>
                </a:solidFill>
                <a:latin typeface="Arial" charset="0"/>
                <a:cs typeface="Times New Roman" pitchFamily="18" charset="0"/>
              </a:rPr>
              <a:t>One-to-Many (or Many-to-One) </a:t>
            </a:r>
          </a:p>
          <a:p>
            <a:pPr lvl="1">
              <a:buFontTx/>
              <a:buBlip>
                <a:blip r:embed="rId4"/>
              </a:buBlip>
            </a:pPr>
            <a:r>
              <a:rPr lang="en-US" sz="1800">
                <a:solidFill>
                  <a:schemeClr val="accent2"/>
                </a:solidFill>
                <a:latin typeface="Arial" charset="0"/>
                <a:cs typeface="Times New Roman" pitchFamily="18" charset="0"/>
              </a:rPr>
              <a:t>Many-to-Many</a:t>
            </a:r>
          </a:p>
        </p:txBody>
      </p:sp>
    </p:spTree>
    <p:extLst>
      <p:ext uri="{BB962C8B-B14F-4D97-AF65-F5344CB8AC3E}">
        <p14:creationId xmlns:p14="http://schemas.microsoft.com/office/powerpoint/2010/main" val="2372130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Consider the example of a university. For one DEPARTMENT (like the department of social sciences) there can be only one department head. This is a            one-to-one relationship.</a:t>
            </a:r>
          </a:p>
        </p:txBody>
      </p:sp>
      <p:sp>
        <p:nvSpPr>
          <p:cNvPr id="207875"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pitchFamily="18" charset="0"/>
              </a:rPr>
              <a:t> One-to-One Relationship</a:t>
            </a:r>
            <a:endParaRPr lang="en-US" sz="2000" b="1">
              <a:solidFill>
                <a:schemeClr val="bg1"/>
              </a:solidFill>
              <a:latin typeface="Tahoma" pitchFamily="34" charset="0"/>
              <a:cs typeface="Times New Roman" pitchFamily="18" charset="0"/>
            </a:endParaRPr>
          </a:p>
        </p:txBody>
      </p:sp>
      <p:pic>
        <p:nvPicPr>
          <p:cNvPr id="207876" name="Picture 4" descr="one to one _1 cop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352800"/>
            <a:ext cx="670560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294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A STUDENT can MAJOR in only one course, but many STUDENTs would have registered for a given MAJOR course. This is a many-to-one relationship.</a:t>
            </a:r>
          </a:p>
        </p:txBody>
      </p:sp>
      <p:sp>
        <p:nvSpPr>
          <p:cNvPr id="231427"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pitchFamily="18" charset="0"/>
              </a:rPr>
              <a:t> Many-to-One Relationship</a:t>
            </a:r>
            <a:endParaRPr lang="en-US" sz="2000" b="1">
              <a:solidFill>
                <a:schemeClr val="bg1"/>
              </a:solidFill>
              <a:latin typeface="Tahoma" pitchFamily="34" charset="0"/>
              <a:cs typeface="Times New Roman" pitchFamily="18" charset="0"/>
            </a:endParaRPr>
          </a:p>
        </p:txBody>
      </p:sp>
      <p:pic>
        <p:nvPicPr>
          <p:cNvPr id="231429" name="Picture 5" descr="many to one_1 cop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3186113"/>
            <a:ext cx="6972300" cy="123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156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A STUDENT can take many COURSEs and many STUDENTs can register for a given COURSE. This is a many-to-many relationship.</a:t>
            </a:r>
          </a:p>
        </p:txBody>
      </p:sp>
      <p:sp>
        <p:nvSpPr>
          <p:cNvPr id="233475"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pitchFamily="18" charset="0"/>
              </a:rPr>
              <a:t> Many-to-Many Relationship</a:t>
            </a:r>
            <a:endParaRPr lang="en-US" sz="2000" b="1">
              <a:solidFill>
                <a:schemeClr val="bg1"/>
              </a:solidFill>
              <a:latin typeface="Tahoma" pitchFamily="34" charset="0"/>
              <a:cs typeface="Times New Roman" pitchFamily="18" charset="0"/>
            </a:endParaRPr>
          </a:p>
        </p:txBody>
      </p:sp>
      <p:pic>
        <p:nvPicPr>
          <p:cNvPr id="233478" name="Picture 6" descr="2many to many cop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186113"/>
            <a:ext cx="6934200"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385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22"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Just a minute </a:t>
            </a:r>
          </a:p>
        </p:txBody>
      </p:sp>
      <p:sp>
        <p:nvSpPr>
          <p:cNvPr id="235523"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6075" indent="-346075">
              <a:buFontTx/>
              <a:buBlip>
                <a:blip r:embed="rId3"/>
              </a:buBlip>
              <a:tabLst>
                <a:tab pos="635000" algn="l"/>
              </a:tabLst>
            </a:pPr>
            <a:r>
              <a:rPr lang="en-US" sz="2000">
                <a:solidFill>
                  <a:schemeClr val="accent2"/>
                </a:solidFill>
                <a:latin typeface="Arial" charset="0"/>
                <a:cs typeface="Times New Roman" pitchFamily="18" charset="0"/>
              </a:rPr>
              <a:t>What do the following ER diagrams represent?</a:t>
            </a:r>
          </a:p>
        </p:txBody>
      </p:sp>
      <p:pic>
        <p:nvPicPr>
          <p:cNvPr id="235524" name="Picture 4" descr="JUSTA MINUTE 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501900"/>
            <a:ext cx="66294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567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Just a minute (Contd.)</a:t>
            </a:r>
          </a:p>
        </p:txBody>
      </p:sp>
      <p:sp>
        <p:nvSpPr>
          <p:cNvPr id="274435"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6075" indent="-346075">
              <a:buFontTx/>
              <a:buBlip>
                <a:blip r:embed="rId3"/>
              </a:buBlip>
              <a:tabLst>
                <a:tab pos="635000" algn="l"/>
              </a:tabLst>
            </a:pPr>
            <a:r>
              <a:rPr lang="en-US" sz="2000">
                <a:solidFill>
                  <a:schemeClr val="accent2"/>
                </a:solidFill>
                <a:latin typeface="Arial" charset="0"/>
                <a:cs typeface="Times New Roman" pitchFamily="18" charset="0"/>
              </a:rPr>
              <a:t>Answer:</a:t>
            </a:r>
          </a:p>
          <a:p>
            <a:pPr marL="798513" lvl="1" indent="-333375">
              <a:buFontTx/>
              <a:buBlip>
                <a:blip r:embed="rId4"/>
              </a:buBlip>
              <a:tabLst>
                <a:tab pos="635000" algn="l"/>
              </a:tabLst>
            </a:pPr>
            <a:r>
              <a:rPr lang="en-US" sz="1800">
                <a:solidFill>
                  <a:schemeClr val="accent2"/>
                </a:solidFill>
                <a:latin typeface="Arial" charset="0"/>
                <a:cs typeface="Times New Roman" pitchFamily="18" charset="0"/>
              </a:rPr>
              <a:t>Many students can work on many projects.</a:t>
            </a:r>
          </a:p>
          <a:p>
            <a:pPr marL="798513" lvl="1" indent="-333375">
              <a:buFontTx/>
              <a:buBlip>
                <a:blip r:embed="rId4"/>
              </a:buBlip>
              <a:tabLst>
                <a:tab pos="635000" algn="l"/>
              </a:tabLst>
            </a:pPr>
            <a:r>
              <a:rPr lang="en-US" sz="1800">
                <a:solidFill>
                  <a:schemeClr val="accent2"/>
                </a:solidFill>
                <a:latin typeface="Arial" charset="0"/>
                <a:cs typeface="Times New Roman" pitchFamily="18" charset="0"/>
              </a:rPr>
              <a:t>Many employees belong to only one department.</a:t>
            </a:r>
          </a:p>
        </p:txBody>
      </p:sp>
    </p:spTree>
    <p:extLst>
      <p:ext uri="{BB962C8B-B14F-4D97-AF65-F5344CB8AC3E}">
        <p14:creationId xmlns:p14="http://schemas.microsoft.com/office/powerpoint/2010/main" val="13646854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6"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Just a minute </a:t>
            </a:r>
          </a:p>
        </p:txBody>
      </p:sp>
      <p:sp>
        <p:nvSpPr>
          <p:cNvPr id="292867" name="Rectangle 3"/>
          <p:cNvSpPr>
            <a:spLocks noGrp="1" noChangeArrowheads="1"/>
          </p:cNvSpPr>
          <p:nvPr>
            <p:ph idx="1"/>
          </p:nvPr>
        </p:nvSpPr>
        <p:spPr bwMode="auto">
          <a:xfrm>
            <a:off x="1524000" y="1447800"/>
            <a:ext cx="7313613" cy="25146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06400" indent="-406400">
              <a:buFontTx/>
              <a:buBlip>
                <a:blip r:embed="rId3"/>
              </a:buBlip>
              <a:tabLst>
                <a:tab pos="623888" algn="l"/>
              </a:tabLst>
            </a:pPr>
            <a:r>
              <a:rPr lang="en-US" sz="2000">
                <a:solidFill>
                  <a:schemeClr val="accent2"/>
                </a:solidFill>
                <a:latin typeface="Arial" charset="0"/>
                <a:cs typeface="Times New Roman" pitchFamily="18" charset="0"/>
              </a:rPr>
              <a:t>Consider the following statement of a manufacturing company:</a:t>
            </a:r>
          </a:p>
          <a:p>
            <a:pPr marL="406400" indent="-406400">
              <a:buFontTx/>
              <a:buNone/>
              <a:tabLst>
                <a:tab pos="623888" algn="l"/>
              </a:tabLst>
            </a:pPr>
            <a:r>
              <a:rPr lang="en-US" sz="2000">
                <a:solidFill>
                  <a:schemeClr val="accent2"/>
                </a:solidFill>
                <a:latin typeface="Arial" charset="0"/>
                <a:cs typeface="Times New Roman" pitchFamily="18" charset="0"/>
              </a:rPr>
              <a:t>	“A supplier ships certain parts. A particular part is not necessarily shipped by only one supplier. No supplier ships only a single part.”</a:t>
            </a:r>
          </a:p>
          <a:p>
            <a:pPr marL="406400" indent="-406400">
              <a:buFontTx/>
              <a:buNone/>
              <a:tabLst>
                <a:tab pos="623888" algn="l"/>
              </a:tabLst>
            </a:pPr>
            <a:r>
              <a:rPr lang="en-US" sz="2000">
                <a:solidFill>
                  <a:schemeClr val="accent2"/>
                </a:solidFill>
                <a:latin typeface="Arial" charset="0"/>
                <a:cs typeface="Times New Roman" pitchFamily="18" charset="0"/>
              </a:rPr>
              <a:t>	What type of relationship is this? Draw a diagram to depict the relationship</a:t>
            </a:r>
            <a:r>
              <a:rPr lang="en-US" sz="1800">
                <a:solidFill>
                  <a:schemeClr val="accent2"/>
                </a:solidFill>
                <a:latin typeface="Arial" charset="0"/>
                <a:cs typeface="Times New Roman" pitchFamily="18" charset="0"/>
              </a:rPr>
              <a:t>.</a:t>
            </a:r>
          </a:p>
        </p:txBody>
      </p:sp>
      <p:sp>
        <p:nvSpPr>
          <p:cNvPr id="292868" name="Rectangle 4"/>
          <p:cNvSpPr>
            <a:spLocks noChangeArrowheads="1"/>
          </p:cNvSpPr>
          <p:nvPr/>
        </p:nvSpPr>
        <p:spPr bwMode="auto">
          <a:xfrm>
            <a:off x="1524000" y="4343400"/>
            <a:ext cx="7313613" cy="763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FontTx/>
              <a:buBlip>
                <a:blip r:embed="rId3"/>
              </a:buBlip>
              <a:tabLst>
                <a:tab pos="635000" algn="l"/>
              </a:tabLst>
            </a:pPr>
            <a:r>
              <a:rPr lang="en-US" sz="2000">
                <a:solidFill>
                  <a:schemeClr val="accent2"/>
                </a:solidFill>
                <a:latin typeface="Arial" charset="0"/>
                <a:cs typeface="Times New Roman" pitchFamily="18" charset="0"/>
              </a:rPr>
              <a:t>Answer:</a:t>
            </a:r>
          </a:p>
          <a:p>
            <a:pPr marL="798513" lvl="1" indent="-333375">
              <a:spcBef>
                <a:spcPct val="20000"/>
              </a:spcBef>
              <a:buFontTx/>
              <a:buBlip>
                <a:blip r:embed="rId4"/>
              </a:buBlip>
              <a:tabLst>
                <a:tab pos="635000" algn="l"/>
              </a:tabLst>
            </a:pPr>
            <a:r>
              <a:rPr lang="en-US" sz="1800">
                <a:solidFill>
                  <a:schemeClr val="accent2"/>
                </a:solidFill>
                <a:latin typeface="Arial" charset="0"/>
                <a:cs typeface="Times New Roman" pitchFamily="18" charset="0"/>
              </a:rPr>
              <a:t>Many-to-many type</a:t>
            </a:r>
          </a:p>
        </p:txBody>
      </p:sp>
      <p:grpSp>
        <p:nvGrpSpPr>
          <p:cNvPr id="292878" name="Group 14"/>
          <p:cNvGrpSpPr>
            <a:grpSpLocks/>
          </p:cNvGrpSpPr>
          <p:nvPr/>
        </p:nvGrpSpPr>
        <p:grpSpPr bwMode="auto">
          <a:xfrm>
            <a:off x="2209800" y="5334000"/>
            <a:ext cx="5564188" cy="593725"/>
            <a:chOff x="3718" y="9184"/>
            <a:chExt cx="6342" cy="811"/>
          </a:xfrm>
        </p:grpSpPr>
        <p:sp>
          <p:nvSpPr>
            <p:cNvPr id="292879" name="Text Box 15"/>
            <p:cNvSpPr txBox="1">
              <a:spLocks noChangeArrowheads="1"/>
            </p:cNvSpPr>
            <p:nvPr/>
          </p:nvSpPr>
          <p:spPr bwMode="auto">
            <a:xfrm>
              <a:off x="3718" y="9367"/>
              <a:ext cx="1188" cy="503"/>
            </a:xfrm>
            <a:prstGeom prst="rect">
              <a:avLst/>
            </a:prstGeom>
            <a:solidFill>
              <a:srgbClr val="FFFFFF"/>
            </a:solidFill>
            <a:ln w="9525">
              <a:solidFill>
                <a:srgbClr val="000000"/>
              </a:solidFill>
              <a:miter lim="800000"/>
              <a:headEnd/>
              <a:tailEnd/>
            </a:ln>
          </p:spPr>
          <p:txBody>
            <a:bodyPr/>
            <a:lstStyle/>
            <a:p>
              <a:pPr algn="ctr" eaLnBrk="0" hangingPunct="0"/>
              <a:r>
                <a:rPr lang="en-US" sz="1200" b="1">
                  <a:solidFill>
                    <a:srgbClr val="000000"/>
                  </a:solidFill>
                  <a:latin typeface="Arial" charset="0"/>
                </a:rPr>
                <a:t>SUPPLIER</a:t>
              </a:r>
            </a:p>
          </p:txBody>
        </p:sp>
        <p:sp>
          <p:nvSpPr>
            <p:cNvPr id="292880" name="Text Box 16"/>
            <p:cNvSpPr txBox="1">
              <a:spLocks noChangeArrowheads="1"/>
            </p:cNvSpPr>
            <p:nvPr/>
          </p:nvSpPr>
          <p:spPr bwMode="auto">
            <a:xfrm>
              <a:off x="8953" y="9406"/>
              <a:ext cx="1107" cy="503"/>
            </a:xfrm>
            <a:prstGeom prst="rect">
              <a:avLst/>
            </a:prstGeom>
            <a:solidFill>
              <a:srgbClr val="FFFFFF"/>
            </a:solidFill>
            <a:ln w="9525">
              <a:solidFill>
                <a:srgbClr val="000000"/>
              </a:solidFill>
              <a:miter lim="800000"/>
              <a:headEnd/>
              <a:tailEnd/>
            </a:ln>
          </p:spPr>
          <p:txBody>
            <a:bodyPr/>
            <a:lstStyle/>
            <a:p>
              <a:pPr algn="ctr" eaLnBrk="0" hangingPunct="0"/>
              <a:r>
                <a:rPr lang="en-US" sz="1200" b="1">
                  <a:solidFill>
                    <a:srgbClr val="000000"/>
                  </a:solidFill>
                  <a:latin typeface="Arial" charset="0"/>
                </a:rPr>
                <a:t>PARTS</a:t>
              </a:r>
              <a:endParaRPr lang="en-US" sz="1100">
                <a:solidFill>
                  <a:srgbClr val="000000"/>
                </a:solidFill>
                <a:latin typeface="Arial" charset="0"/>
              </a:endParaRPr>
            </a:p>
          </p:txBody>
        </p:sp>
        <p:sp>
          <p:nvSpPr>
            <p:cNvPr id="292881" name="AutoShape 17"/>
            <p:cNvSpPr>
              <a:spLocks noChangeArrowheads="1"/>
            </p:cNvSpPr>
            <p:nvPr/>
          </p:nvSpPr>
          <p:spPr bwMode="auto">
            <a:xfrm>
              <a:off x="5881" y="9217"/>
              <a:ext cx="2055" cy="778"/>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2882" name="Line 18"/>
            <p:cNvSpPr>
              <a:spLocks noChangeShapeType="1"/>
            </p:cNvSpPr>
            <p:nvPr/>
          </p:nvSpPr>
          <p:spPr bwMode="auto">
            <a:xfrm>
              <a:off x="4906" y="9605"/>
              <a:ext cx="10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2883" name="Line 19"/>
            <p:cNvSpPr>
              <a:spLocks noChangeShapeType="1"/>
            </p:cNvSpPr>
            <p:nvPr/>
          </p:nvSpPr>
          <p:spPr bwMode="auto">
            <a:xfrm>
              <a:off x="7906" y="9605"/>
              <a:ext cx="104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2884" name="Text Box 20"/>
            <p:cNvSpPr txBox="1">
              <a:spLocks noChangeArrowheads="1"/>
            </p:cNvSpPr>
            <p:nvPr/>
          </p:nvSpPr>
          <p:spPr bwMode="auto">
            <a:xfrm>
              <a:off x="6547" y="9457"/>
              <a:ext cx="705" cy="33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sz="1200" b="1">
                  <a:solidFill>
                    <a:srgbClr val="000000"/>
                  </a:solidFill>
                  <a:latin typeface="Arial" charset="0"/>
                </a:rPr>
                <a:t>SHIP</a:t>
              </a:r>
              <a:endParaRPr lang="en-US" sz="1100" b="1">
                <a:solidFill>
                  <a:srgbClr val="000000"/>
                </a:solidFill>
              </a:endParaRPr>
            </a:p>
          </p:txBody>
        </p:sp>
        <p:sp>
          <p:nvSpPr>
            <p:cNvPr id="292885" name="Text Box 21"/>
            <p:cNvSpPr txBox="1">
              <a:spLocks noChangeArrowheads="1"/>
            </p:cNvSpPr>
            <p:nvPr/>
          </p:nvSpPr>
          <p:spPr bwMode="auto">
            <a:xfrm>
              <a:off x="4941" y="9184"/>
              <a:ext cx="720" cy="36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1100" b="1">
                  <a:solidFill>
                    <a:srgbClr val="000000"/>
                  </a:solidFill>
                  <a:latin typeface="Arial" charset="0"/>
                </a:rPr>
                <a:t>m</a:t>
              </a:r>
              <a:endParaRPr lang="en-US">
                <a:solidFill>
                  <a:srgbClr val="000000"/>
                </a:solidFill>
              </a:endParaRPr>
            </a:p>
          </p:txBody>
        </p:sp>
        <p:sp>
          <p:nvSpPr>
            <p:cNvPr id="292886" name="Text Box 22"/>
            <p:cNvSpPr txBox="1">
              <a:spLocks noChangeArrowheads="1"/>
            </p:cNvSpPr>
            <p:nvPr/>
          </p:nvSpPr>
          <p:spPr bwMode="auto">
            <a:xfrm>
              <a:off x="8361" y="9184"/>
              <a:ext cx="540" cy="36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1200" b="1">
                  <a:solidFill>
                    <a:srgbClr val="000000"/>
                  </a:solidFill>
                </a:rPr>
                <a:t>    </a:t>
              </a:r>
              <a:r>
                <a:rPr lang="en-US" sz="1100" b="1">
                  <a:solidFill>
                    <a:srgbClr val="000000"/>
                  </a:solidFill>
                  <a:latin typeface="Arial" charset="0"/>
                </a:rPr>
                <a:t>m</a:t>
              </a:r>
              <a:endParaRPr lang="en-US" b="1">
                <a:solidFill>
                  <a:srgbClr val="000000"/>
                </a:solidFill>
              </a:endParaRPr>
            </a:p>
          </p:txBody>
        </p:sp>
      </p:grpSp>
    </p:spTree>
    <p:extLst>
      <p:ext uri="{BB962C8B-B14F-4D97-AF65-F5344CB8AC3E}">
        <p14:creationId xmlns:p14="http://schemas.microsoft.com/office/powerpoint/2010/main" val="2340861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050"/>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Attributes are a property of a given entity.</a:t>
            </a:r>
          </a:p>
          <a:p>
            <a:pPr>
              <a:buFontTx/>
              <a:buBlip>
                <a:blip r:embed="rId3"/>
              </a:buBlip>
            </a:pPr>
            <a:r>
              <a:rPr lang="en-US" sz="2000">
                <a:solidFill>
                  <a:schemeClr val="accent2"/>
                </a:solidFill>
                <a:latin typeface="Arial" charset="0"/>
                <a:cs typeface="Times New Roman" pitchFamily="18" charset="0"/>
              </a:rPr>
              <a:t>Attributes are depicted as ellipses, labeled with the name of the property.</a:t>
            </a:r>
          </a:p>
        </p:txBody>
      </p:sp>
      <p:sp>
        <p:nvSpPr>
          <p:cNvPr id="209923" name="Text Box 2051"/>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Attributes</a:t>
            </a:r>
          </a:p>
        </p:txBody>
      </p:sp>
    </p:spTree>
    <p:extLst>
      <p:ext uri="{BB962C8B-B14F-4D97-AF65-F5344CB8AC3E}">
        <p14:creationId xmlns:p14="http://schemas.microsoft.com/office/powerpoint/2010/main" val="1530961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idx="1"/>
          </p:nvPr>
        </p:nvSpPr>
        <p:spPr bwMode="auto">
          <a:xfrm>
            <a:off x="1525588" y="1598613"/>
            <a:ext cx="7315200" cy="4570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In this session, you will learn to:</a:t>
            </a:r>
            <a:endParaRPr lang="en-US" sz="2000">
              <a:solidFill>
                <a:schemeClr val="accent2"/>
              </a:solidFill>
              <a:latin typeface="Arial" charset="0"/>
            </a:endParaRPr>
          </a:p>
          <a:p>
            <a:pPr lvl="1">
              <a:buFontTx/>
              <a:buBlip>
                <a:blip r:embed="rId4"/>
              </a:buBlip>
            </a:pPr>
            <a:r>
              <a:rPr lang="en-US" sz="1800">
                <a:solidFill>
                  <a:schemeClr val="accent2"/>
                </a:solidFill>
                <a:latin typeface="Arial" charset="0"/>
                <a:cs typeface="Times New Roman" pitchFamily="18" charset="0"/>
              </a:rPr>
              <a:t>Define a Database Management System</a:t>
            </a:r>
          </a:p>
          <a:p>
            <a:pPr lvl="1">
              <a:buFontTx/>
              <a:buBlip>
                <a:blip r:embed="rId4"/>
              </a:buBlip>
            </a:pPr>
            <a:r>
              <a:rPr lang="en-US" sz="1800">
                <a:solidFill>
                  <a:schemeClr val="accent2"/>
                </a:solidFill>
                <a:latin typeface="Arial" charset="0"/>
                <a:cs typeface="Times New Roman" pitchFamily="18" charset="0"/>
              </a:rPr>
              <a:t>Describe the types of data models</a:t>
            </a:r>
          </a:p>
          <a:p>
            <a:pPr lvl="1">
              <a:buFontTx/>
              <a:buBlip>
                <a:blip r:embed="rId4"/>
              </a:buBlip>
            </a:pPr>
            <a:r>
              <a:rPr lang="en-US" sz="1800">
                <a:solidFill>
                  <a:schemeClr val="accent2"/>
                </a:solidFill>
                <a:latin typeface="Arial" charset="0"/>
                <a:cs typeface="Times New Roman" pitchFamily="18" charset="0"/>
              </a:rPr>
              <a:t>Create an entity-relationship model</a:t>
            </a:r>
          </a:p>
          <a:p>
            <a:pPr lvl="1">
              <a:buFontTx/>
              <a:buBlip>
                <a:blip r:embed="rId4"/>
              </a:buBlip>
            </a:pPr>
            <a:r>
              <a:rPr lang="en-US" sz="1800">
                <a:solidFill>
                  <a:schemeClr val="accent2"/>
                </a:solidFill>
                <a:latin typeface="Arial" charset="0"/>
                <a:cs typeface="Times New Roman" pitchFamily="18" charset="0"/>
              </a:rPr>
              <a:t>List the types of relationships between entities</a:t>
            </a:r>
          </a:p>
          <a:p>
            <a:pPr lvl="1">
              <a:buFontTx/>
              <a:buBlip>
                <a:blip r:embed="rId4"/>
              </a:buBlip>
            </a:pPr>
            <a:r>
              <a:rPr lang="en-US" sz="1800">
                <a:solidFill>
                  <a:schemeClr val="accent2"/>
                </a:solidFill>
                <a:latin typeface="Arial" charset="0"/>
                <a:cs typeface="Times New Roman" pitchFamily="18" charset="0"/>
              </a:rPr>
              <a:t>Define a Relational Database Management System </a:t>
            </a:r>
          </a:p>
          <a:p>
            <a:pPr lvl="1">
              <a:buFontTx/>
              <a:buBlip>
                <a:blip r:embed="rId4"/>
              </a:buBlip>
            </a:pPr>
            <a:r>
              <a:rPr lang="en-US" sz="1800">
                <a:solidFill>
                  <a:schemeClr val="accent2"/>
                </a:solidFill>
                <a:latin typeface="Arial" charset="0"/>
                <a:cs typeface="Times New Roman" pitchFamily="18" charset="0"/>
              </a:rPr>
              <a:t>Describe the operators that work on relations</a:t>
            </a:r>
          </a:p>
        </p:txBody>
      </p:sp>
      <p:sp>
        <p:nvSpPr>
          <p:cNvPr id="122883"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Objectives</a:t>
            </a:r>
          </a:p>
        </p:txBody>
      </p:sp>
    </p:spTree>
    <p:extLst>
      <p:ext uri="{BB962C8B-B14F-4D97-AF65-F5344CB8AC3E}">
        <p14:creationId xmlns:p14="http://schemas.microsoft.com/office/powerpoint/2010/main" val="3720945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Just a minute </a:t>
            </a:r>
          </a:p>
        </p:txBody>
      </p:sp>
      <p:sp>
        <p:nvSpPr>
          <p:cNvPr id="239619"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06400" indent="-406400">
              <a:buFontTx/>
              <a:buBlip>
                <a:blip r:embed="rId3"/>
              </a:buBlip>
              <a:tabLst>
                <a:tab pos="623888" algn="l"/>
              </a:tabLst>
            </a:pPr>
            <a:r>
              <a:rPr lang="en-US" sz="2000">
                <a:solidFill>
                  <a:schemeClr val="accent2"/>
                </a:solidFill>
                <a:latin typeface="Arial" charset="0"/>
                <a:cs typeface="Times New Roman" pitchFamily="18" charset="0"/>
              </a:rPr>
              <a:t>A manufacturer needs to maintain the following details about the supplier:</a:t>
            </a:r>
          </a:p>
          <a:p>
            <a:pPr marL="406400" indent="-406400">
              <a:buFontTx/>
              <a:buNone/>
              <a:tabLst>
                <a:tab pos="623888" algn="l"/>
              </a:tabLst>
            </a:pPr>
            <a:r>
              <a:rPr lang="en-US" sz="2000">
                <a:solidFill>
                  <a:schemeClr val="accent2"/>
                </a:solidFill>
                <a:latin typeface="Arial" charset="0"/>
                <a:cs typeface="Times New Roman" pitchFamily="18" charset="0"/>
              </a:rPr>
              <a:t>	a.  Name</a:t>
            </a:r>
          </a:p>
          <a:p>
            <a:pPr marL="406400" indent="-406400">
              <a:buFontTx/>
              <a:buNone/>
              <a:tabLst>
                <a:tab pos="623888" algn="l"/>
              </a:tabLst>
            </a:pPr>
            <a:r>
              <a:rPr lang="en-US" sz="2000">
                <a:solidFill>
                  <a:schemeClr val="accent2"/>
                </a:solidFill>
                <a:latin typeface="Arial" charset="0"/>
                <a:cs typeface="Times New Roman" pitchFamily="18" charset="0"/>
              </a:rPr>
              <a:t>	b.  Address</a:t>
            </a:r>
          </a:p>
          <a:p>
            <a:pPr marL="406400" indent="-406400">
              <a:buFontTx/>
              <a:buNone/>
              <a:tabLst>
                <a:tab pos="623888" algn="l"/>
              </a:tabLst>
            </a:pPr>
            <a:r>
              <a:rPr lang="en-US" sz="2000">
                <a:solidFill>
                  <a:schemeClr val="accent2"/>
                </a:solidFill>
                <a:latin typeface="Arial" charset="0"/>
                <a:cs typeface="Times New Roman" pitchFamily="18" charset="0"/>
              </a:rPr>
              <a:t>	c.  Credit Status</a:t>
            </a:r>
          </a:p>
          <a:p>
            <a:pPr marL="406400" indent="-406400">
              <a:buFontTx/>
              <a:buNone/>
              <a:tabLst>
                <a:tab pos="623888" algn="l"/>
              </a:tabLst>
            </a:pPr>
            <a:r>
              <a:rPr lang="en-US" sz="2000">
                <a:solidFill>
                  <a:schemeClr val="accent2"/>
                </a:solidFill>
                <a:latin typeface="Arial" charset="0"/>
                <a:cs typeface="Times New Roman" pitchFamily="18" charset="0"/>
              </a:rPr>
              <a:t>	d.  Assigned code number</a:t>
            </a:r>
          </a:p>
          <a:p>
            <a:pPr marL="406400" indent="-406400">
              <a:buFontTx/>
              <a:buNone/>
              <a:tabLst>
                <a:tab pos="623888" algn="l"/>
              </a:tabLst>
            </a:pPr>
            <a:r>
              <a:rPr lang="en-US" sz="2000">
                <a:solidFill>
                  <a:schemeClr val="accent2"/>
                </a:solidFill>
                <a:latin typeface="Arial" charset="0"/>
                <a:cs typeface="Times New Roman" pitchFamily="18" charset="0"/>
              </a:rPr>
              <a:t>	Draw a diagram to show this information.</a:t>
            </a:r>
          </a:p>
        </p:txBody>
      </p:sp>
    </p:spTree>
    <p:extLst>
      <p:ext uri="{BB962C8B-B14F-4D97-AF65-F5344CB8AC3E}">
        <p14:creationId xmlns:p14="http://schemas.microsoft.com/office/powerpoint/2010/main" val="2905303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Just a minute (Contd.)</a:t>
            </a:r>
          </a:p>
        </p:txBody>
      </p:sp>
      <p:sp>
        <p:nvSpPr>
          <p:cNvPr id="278531" name="Rectangle 3"/>
          <p:cNvSpPr>
            <a:spLocks noGrp="1" noChangeArrowheads="1"/>
          </p:cNvSpPr>
          <p:nvPr>
            <p:ph idx="1"/>
          </p:nvPr>
        </p:nvSpPr>
        <p:spPr bwMode="auto">
          <a:xfrm>
            <a:off x="1524000" y="1524000"/>
            <a:ext cx="7313613" cy="915988"/>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6075" indent="-346075">
              <a:buFontTx/>
              <a:buBlip>
                <a:blip r:embed="rId3"/>
              </a:buBlip>
              <a:tabLst>
                <a:tab pos="635000" algn="l"/>
              </a:tabLst>
            </a:pPr>
            <a:r>
              <a:rPr lang="en-US" sz="2000">
                <a:solidFill>
                  <a:schemeClr val="accent2"/>
                </a:solidFill>
                <a:latin typeface="Arial" charset="0"/>
                <a:cs typeface="Times New Roman" pitchFamily="18" charset="0"/>
              </a:rPr>
              <a:t>Answer:</a:t>
            </a:r>
          </a:p>
        </p:txBody>
      </p:sp>
      <p:grpSp>
        <p:nvGrpSpPr>
          <p:cNvPr id="278644" name="Group 116"/>
          <p:cNvGrpSpPr>
            <a:grpSpLocks/>
          </p:cNvGrpSpPr>
          <p:nvPr/>
        </p:nvGrpSpPr>
        <p:grpSpPr bwMode="auto">
          <a:xfrm>
            <a:off x="2743200" y="2895600"/>
            <a:ext cx="3686175" cy="1714500"/>
            <a:chOff x="2295" y="2520"/>
            <a:chExt cx="5805" cy="2700"/>
          </a:xfrm>
        </p:grpSpPr>
        <p:sp>
          <p:nvSpPr>
            <p:cNvPr id="278645" name="Oval 117"/>
            <p:cNvSpPr>
              <a:spLocks noChangeArrowheads="1"/>
            </p:cNvSpPr>
            <p:nvPr/>
          </p:nvSpPr>
          <p:spPr bwMode="auto">
            <a:xfrm>
              <a:off x="2340" y="2520"/>
              <a:ext cx="2160" cy="720"/>
            </a:xfrm>
            <a:prstGeom prst="ellipse">
              <a:avLst/>
            </a:prstGeom>
            <a:solidFill>
              <a:srgbClr val="FFFFFF"/>
            </a:solidFill>
            <a:ln w="9525">
              <a:solidFill>
                <a:srgbClr val="000000"/>
              </a:solidFill>
              <a:round/>
              <a:headEnd/>
              <a:tailEnd/>
            </a:ln>
          </p:spPr>
          <p:txBody>
            <a:bodyPr/>
            <a:lstStyle/>
            <a:p>
              <a:pPr algn="ctr" eaLnBrk="0" hangingPunct="0"/>
              <a:r>
                <a:rPr lang="en-US" sz="1200" b="1"/>
                <a:t>CODE</a:t>
              </a:r>
            </a:p>
          </p:txBody>
        </p:sp>
        <p:sp>
          <p:nvSpPr>
            <p:cNvPr id="278646" name="Oval 118"/>
            <p:cNvSpPr>
              <a:spLocks noChangeArrowheads="1"/>
            </p:cNvSpPr>
            <p:nvPr/>
          </p:nvSpPr>
          <p:spPr bwMode="auto">
            <a:xfrm>
              <a:off x="5760" y="4500"/>
              <a:ext cx="2340" cy="720"/>
            </a:xfrm>
            <a:prstGeom prst="ellipse">
              <a:avLst/>
            </a:prstGeom>
            <a:solidFill>
              <a:srgbClr val="FFFFFF"/>
            </a:solidFill>
            <a:ln w="9525">
              <a:solidFill>
                <a:srgbClr val="000000"/>
              </a:solidFill>
              <a:round/>
              <a:headEnd/>
              <a:tailEnd/>
            </a:ln>
          </p:spPr>
          <p:txBody>
            <a:bodyPr/>
            <a:lstStyle/>
            <a:p>
              <a:pPr eaLnBrk="0" hangingPunct="0"/>
              <a:r>
                <a:rPr lang="en-US" sz="1200" b="1"/>
                <a:t>CR_STATUS</a:t>
              </a:r>
            </a:p>
          </p:txBody>
        </p:sp>
        <p:sp>
          <p:nvSpPr>
            <p:cNvPr id="278647" name="Oval 119"/>
            <p:cNvSpPr>
              <a:spLocks noChangeArrowheads="1"/>
            </p:cNvSpPr>
            <p:nvPr/>
          </p:nvSpPr>
          <p:spPr bwMode="auto">
            <a:xfrm>
              <a:off x="2295" y="4500"/>
              <a:ext cx="2160" cy="720"/>
            </a:xfrm>
            <a:prstGeom prst="ellipse">
              <a:avLst/>
            </a:prstGeom>
            <a:solidFill>
              <a:srgbClr val="FFFFFF"/>
            </a:solidFill>
            <a:ln w="9525">
              <a:solidFill>
                <a:srgbClr val="000000"/>
              </a:solidFill>
              <a:round/>
              <a:headEnd/>
              <a:tailEnd/>
            </a:ln>
          </p:spPr>
          <p:txBody>
            <a:bodyPr/>
            <a:lstStyle/>
            <a:p>
              <a:pPr algn="ctr" eaLnBrk="0" hangingPunct="0"/>
              <a:r>
                <a:rPr lang="en-US" sz="1200" b="1"/>
                <a:t>ADD</a:t>
              </a:r>
            </a:p>
          </p:txBody>
        </p:sp>
        <p:sp>
          <p:nvSpPr>
            <p:cNvPr id="278648" name="Oval 120"/>
            <p:cNvSpPr>
              <a:spLocks noChangeArrowheads="1"/>
            </p:cNvSpPr>
            <p:nvPr/>
          </p:nvSpPr>
          <p:spPr bwMode="auto">
            <a:xfrm>
              <a:off x="5760" y="2550"/>
              <a:ext cx="2160" cy="720"/>
            </a:xfrm>
            <a:prstGeom prst="ellipse">
              <a:avLst/>
            </a:prstGeom>
            <a:solidFill>
              <a:srgbClr val="FFFFFF"/>
            </a:solidFill>
            <a:ln w="9525">
              <a:solidFill>
                <a:srgbClr val="000000"/>
              </a:solidFill>
              <a:round/>
              <a:headEnd/>
              <a:tailEnd/>
            </a:ln>
          </p:spPr>
          <p:txBody>
            <a:bodyPr/>
            <a:lstStyle/>
            <a:p>
              <a:pPr algn="ctr" eaLnBrk="0" hangingPunct="0"/>
              <a:r>
                <a:rPr lang="en-US" sz="1200" b="1"/>
                <a:t>NAME</a:t>
              </a:r>
            </a:p>
          </p:txBody>
        </p:sp>
        <p:sp>
          <p:nvSpPr>
            <p:cNvPr id="278649" name="Rectangle 121"/>
            <p:cNvSpPr>
              <a:spLocks noChangeArrowheads="1"/>
            </p:cNvSpPr>
            <p:nvPr/>
          </p:nvSpPr>
          <p:spPr bwMode="auto">
            <a:xfrm>
              <a:off x="4140" y="3600"/>
              <a:ext cx="1980" cy="540"/>
            </a:xfrm>
            <a:prstGeom prst="rect">
              <a:avLst/>
            </a:prstGeom>
            <a:solidFill>
              <a:srgbClr val="FFFFFF"/>
            </a:solidFill>
            <a:ln w="9525">
              <a:solidFill>
                <a:srgbClr val="000000"/>
              </a:solidFill>
              <a:miter lim="800000"/>
              <a:headEnd/>
              <a:tailEnd/>
            </a:ln>
          </p:spPr>
          <p:txBody>
            <a:bodyPr/>
            <a:lstStyle/>
            <a:p>
              <a:pPr algn="ctr" eaLnBrk="0" hangingPunct="0"/>
              <a:r>
                <a:rPr lang="en-US" sz="1200" b="1"/>
                <a:t>SUPPLIER</a:t>
              </a:r>
            </a:p>
          </p:txBody>
        </p:sp>
        <p:sp>
          <p:nvSpPr>
            <p:cNvPr id="278650" name="Line 122"/>
            <p:cNvSpPr>
              <a:spLocks noChangeShapeType="1"/>
            </p:cNvSpPr>
            <p:nvPr/>
          </p:nvSpPr>
          <p:spPr bwMode="auto">
            <a:xfrm>
              <a:off x="3420" y="3240"/>
              <a:ext cx="144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8651" name="Line 123"/>
            <p:cNvSpPr>
              <a:spLocks noChangeShapeType="1"/>
            </p:cNvSpPr>
            <p:nvPr/>
          </p:nvSpPr>
          <p:spPr bwMode="auto">
            <a:xfrm flipH="1">
              <a:off x="5220" y="3240"/>
              <a:ext cx="10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8652" name="Line 124"/>
            <p:cNvSpPr>
              <a:spLocks noChangeShapeType="1"/>
            </p:cNvSpPr>
            <p:nvPr/>
          </p:nvSpPr>
          <p:spPr bwMode="auto">
            <a:xfrm flipV="1">
              <a:off x="3600" y="4140"/>
              <a:ext cx="144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8653" name="Line 125"/>
            <p:cNvSpPr>
              <a:spLocks noChangeShapeType="1"/>
            </p:cNvSpPr>
            <p:nvPr/>
          </p:nvSpPr>
          <p:spPr bwMode="auto">
            <a:xfrm>
              <a:off x="5220" y="4140"/>
              <a:ext cx="162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469517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Subtype: </a:t>
            </a:r>
          </a:p>
          <a:p>
            <a:pPr lvl="1">
              <a:buFontTx/>
              <a:buBlip>
                <a:blip r:embed="rId4"/>
              </a:buBlip>
            </a:pPr>
            <a:r>
              <a:rPr lang="en-US" sz="1800">
                <a:solidFill>
                  <a:schemeClr val="accent2"/>
                </a:solidFill>
                <a:latin typeface="Arial" charset="0"/>
                <a:cs typeface="Times New Roman" pitchFamily="18" charset="0"/>
              </a:rPr>
              <a:t>Is a subset of another entity. It is always dependent on the supertype for its existence</a:t>
            </a:r>
          </a:p>
          <a:p>
            <a:pPr lvl="1">
              <a:buFontTx/>
              <a:buBlip>
                <a:blip r:embed="rId4"/>
              </a:buBlip>
            </a:pPr>
            <a:r>
              <a:rPr lang="en-US" sz="1800">
                <a:solidFill>
                  <a:schemeClr val="accent2"/>
                </a:solidFill>
                <a:latin typeface="Arial" charset="0"/>
                <a:cs typeface="Times New Roman" pitchFamily="18" charset="0"/>
              </a:rPr>
              <a:t>Is connected to the supertype by an unnamed relationship</a:t>
            </a:r>
          </a:p>
          <a:p>
            <a:pPr>
              <a:buFontTx/>
              <a:buBlip>
                <a:blip r:embed="rId3"/>
              </a:buBlip>
            </a:pPr>
            <a:r>
              <a:rPr lang="en-US" sz="2000">
                <a:solidFill>
                  <a:schemeClr val="accent2"/>
                </a:solidFill>
                <a:latin typeface="Arial" charset="0"/>
                <a:cs typeface="Times New Roman" pitchFamily="18" charset="0"/>
              </a:rPr>
              <a:t>Supertype:</a:t>
            </a:r>
          </a:p>
          <a:p>
            <a:pPr lvl="1">
              <a:buFontTx/>
              <a:buBlip>
                <a:blip r:embed="rId4"/>
              </a:buBlip>
            </a:pPr>
            <a:r>
              <a:rPr lang="en-US" sz="1800">
                <a:solidFill>
                  <a:schemeClr val="accent2"/>
                </a:solidFill>
                <a:latin typeface="Arial" charset="0"/>
                <a:cs typeface="Times New Roman" pitchFamily="18" charset="0"/>
              </a:rPr>
              <a:t>Is connected to the relationship with a line containing a crossbar</a:t>
            </a:r>
          </a:p>
          <a:p>
            <a:pPr lvl="1">
              <a:buFontTx/>
              <a:buBlip>
                <a:blip r:embed="rId4"/>
              </a:buBlip>
            </a:pPr>
            <a:r>
              <a:rPr lang="en-US" sz="1800">
                <a:solidFill>
                  <a:schemeClr val="accent2"/>
                </a:solidFill>
                <a:latin typeface="Arial" charset="0"/>
                <a:cs typeface="Times New Roman" pitchFamily="18" charset="0"/>
              </a:rPr>
              <a:t>Is described by attributes that belong to all subtypes. The subtype is described by the attributes that are unique to it</a:t>
            </a:r>
          </a:p>
        </p:txBody>
      </p:sp>
      <p:sp>
        <p:nvSpPr>
          <p:cNvPr id="211971"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pitchFamily="18" charset="0"/>
              </a:rPr>
              <a:t> Subtypes and Supertypes</a:t>
            </a:r>
            <a:endParaRPr lang="en-US" sz="2000" b="1">
              <a:solidFill>
                <a:schemeClr val="bg1"/>
              </a:solidFill>
              <a:latin typeface="Tahoma" pitchFamily="34" charset="0"/>
              <a:cs typeface="Times New Roman" pitchFamily="18" charset="0"/>
            </a:endParaRPr>
          </a:p>
        </p:txBody>
      </p:sp>
    </p:spTree>
    <p:extLst>
      <p:ext uri="{BB962C8B-B14F-4D97-AF65-F5344CB8AC3E}">
        <p14:creationId xmlns:p14="http://schemas.microsoft.com/office/powerpoint/2010/main" val="27696848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62"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Just a minute </a:t>
            </a:r>
          </a:p>
        </p:txBody>
      </p:sp>
      <p:sp>
        <p:nvSpPr>
          <p:cNvPr id="296963" name="Rectangle 3"/>
          <p:cNvSpPr>
            <a:spLocks noGrp="1" noChangeArrowheads="1"/>
          </p:cNvSpPr>
          <p:nvPr>
            <p:ph idx="1"/>
          </p:nvPr>
        </p:nvSpPr>
        <p:spPr bwMode="auto">
          <a:xfrm>
            <a:off x="1525588" y="1598613"/>
            <a:ext cx="7313612" cy="2363787"/>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06400" indent="-406400">
              <a:buFontTx/>
              <a:buBlip>
                <a:blip r:embed="rId3"/>
              </a:buBlip>
              <a:tabLst>
                <a:tab pos="623888" algn="l"/>
              </a:tabLst>
            </a:pPr>
            <a:r>
              <a:rPr lang="en-US" sz="2000">
                <a:solidFill>
                  <a:schemeClr val="accent2"/>
                </a:solidFill>
                <a:latin typeface="Arial" charset="0"/>
                <a:cs typeface="Times New Roman" pitchFamily="18" charset="0"/>
              </a:rPr>
              <a:t>There are two types of suppliers. One type of supplier allows credit, while the other type insists on payment in cash before delivery. The manufacturer wishes to maintain separate information on these two types of suppliers. For the credit supplier, “credit period” and “credit limit” have to be recorded. For the cash supplier, “date of payment” has to be stored. Represent this diagrammatically</a:t>
            </a:r>
            <a:r>
              <a:rPr lang="en-US" sz="1800">
                <a:solidFill>
                  <a:schemeClr val="accent2"/>
                </a:solidFill>
                <a:latin typeface="Arial" charset="0"/>
                <a:cs typeface="Times New Roman" pitchFamily="18" charset="0"/>
              </a:rPr>
              <a:t>.</a:t>
            </a:r>
          </a:p>
        </p:txBody>
      </p:sp>
      <p:sp>
        <p:nvSpPr>
          <p:cNvPr id="296964" name="Rectangle 4"/>
          <p:cNvSpPr>
            <a:spLocks noChangeArrowheads="1"/>
          </p:cNvSpPr>
          <p:nvPr/>
        </p:nvSpPr>
        <p:spPr bwMode="auto">
          <a:xfrm>
            <a:off x="1524000" y="4070350"/>
            <a:ext cx="7313613" cy="382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lnSpc>
                <a:spcPct val="90000"/>
              </a:lnSpc>
              <a:spcBef>
                <a:spcPct val="20000"/>
              </a:spcBef>
              <a:buFontTx/>
              <a:buBlip>
                <a:blip r:embed="rId3"/>
              </a:buBlip>
              <a:tabLst>
                <a:tab pos="635000" algn="l"/>
              </a:tabLst>
            </a:pPr>
            <a:r>
              <a:rPr lang="en-US" sz="2000">
                <a:solidFill>
                  <a:schemeClr val="accent2"/>
                </a:solidFill>
                <a:latin typeface="Arial" charset="0"/>
                <a:cs typeface="Times New Roman" pitchFamily="18" charset="0"/>
              </a:rPr>
              <a:t>Answer:</a:t>
            </a:r>
          </a:p>
        </p:txBody>
      </p:sp>
      <p:sp>
        <p:nvSpPr>
          <p:cNvPr id="296983" name="Line 23"/>
          <p:cNvSpPr>
            <a:spLocks noChangeShapeType="1"/>
          </p:cNvSpPr>
          <p:nvPr/>
        </p:nvSpPr>
        <p:spPr bwMode="auto">
          <a:xfrm>
            <a:off x="4949825" y="4605338"/>
            <a:ext cx="0" cy="344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6984" name="Text Box 24"/>
          <p:cNvSpPr txBox="1">
            <a:spLocks noChangeArrowheads="1"/>
          </p:cNvSpPr>
          <p:nvPr/>
        </p:nvSpPr>
        <p:spPr bwMode="auto">
          <a:xfrm>
            <a:off x="4314825" y="4343400"/>
            <a:ext cx="1187450" cy="258763"/>
          </a:xfrm>
          <a:prstGeom prst="rect">
            <a:avLst/>
          </a:prstGeom>
          <a:solidFill>
            <a:srgbClr val="FFFFFF"/>
          </a:solidFill>
          <a:ln w="9525">
            <a:solidFill>
              <a:srgbClr val="000000"/>
            </a:solidFill>
            <a:miter lim="800000"/>
            <a:headEnd/>
            <a:tailEnd/>
          </a:ln>
        </p:spPr>
        <p:txBody>
          <a:bodyPr/>
          <a:lstStyle/>
          <a:p>
            <a:pPr algn="ctr" eaLnBrk="0" hangingPunct="0"/>
            <a:r>
              <a:rPr lang="en-US" sz="1200" b="1">
                <a:solidFill>
                  <a:srgbClr val="000000"/>
                </a:solidFill>
                <a:latin typeface="Arial" charset="0"/>
              </a:rPr>
              <a:t>SUPPLIERS</a:t>
            </a:r>
            <a:endParaRPr lang="en-US" b="1">
              <a:solidFill>
                <a:srgbClr val="000000"/>
              </a:solidFill>
            </a:endParaRPr>
          </a:p>
        </p:txBody>
      </p:sp>
      <p:sp>
        <p:nvSpPr>
          <p:cNvPr id="296985" name="AutoShape 25"/>
          <p:cNvSpPr>
            <a:spLocks noChangeArrowheads="1"/>
          </p:cNvSpPr>
          <p:nvPr/>
        </p:nvSpPr>
        <p:spPr bwMode="auto">
          <a:xfrm>
            <a:off x="4362450" y="4946650"/>
            <a:ext cx="1187450" cy="433388"/>
          </a:xfrm>
          <a:prstGeom prst="flowChartDecision">
            <a:avLst/>
          </a:prstGeom>
          <a:solidFill>
            <a:srgbClr val="FFFFFF"/>
          </a:solidFill>
          <a:ln w="9525">
            <a:solidFill>
              <a:srgbClr val="000000"/>
            </a:solidFill>
            <a:miter lim="800000"/>
            <a:headEnd/>
            <a:tailEnd/>
          </a:ln>
        </p:spPr>
        <p:txBody>
          <a:bodyPr/>
          <a:lstStyle/>
          <a:p>
            <a:endParaRPr lang="en-IN"/>
          </a:p>
        </p:txBody>
      </p:sp>
      <p:sp>
        <p:nvSpPr>
          <p:cNvPr id="296986" name="Text Box 26"/>
          <p:cNvSpPr txBox="1">
            <a:spLocks noChangeArrowheads="1"/>
          </p:cNvSpPr>
          <p:nvPr/>
        </p:nvSpPr>
        <p:spPr bwMode="auto">
          <a:xfrm>
            <a:off x="6134100" y="5030788"/>
            <a:ext cx="1089025" cy="258762"/>
          </a:xfrm>
          <a:prstGeom prst="rect">
            <a:avLst/>
          </a:prstGeom>
          <a:solidFill>
            <a:srgbClr val="FFFFFF"/>
          </a:solidFill>
          <a:ln w="9525">
            <a:solidFill>
              <a:srgbClr val="000000"/>
            </a:solidFill>
            <a:miter lim="800000"/>
            <a:headEnd/>
            <a:tailEnd/>
          </a:ln>
        </p:spPr>
        <p:txBody>
          <a:bodyPr/>
          <a:lstStyle/>
          <a:p>
            <a:pPr algn="ctr" eaLnBrk="0" hangingPunct="0"/>
            <a:r>
              <a:rPr lang="en-US" sz="1200" b="1">
                <a:solidFill>
                  <a:srgbClr val="000000"/>
                </a:solidFill>
                <a:latin typeface="Arial" charset="0"/>
              </a:rPr>
              <a:t>CREDIT</a:t>
            </a:r>
            <a:endParaRPr lang="en-US" b="1">
              <a:solidFill>
                <a:srgbClr val="000000"/>
              </a:solidFill>
            </a:endParaRPr>
          </a:p>
        </p:txBody>
      </p:sp>
      <p:sp>
        <p:nvSpPr>
          <p:cNvPr id="296987" name="Text Box 27"/>
          <p:cNvSpPr txBox="1">
            <a:spLocks noChangeArrowheads="1"/>
          </p:cNvSpPr>
          <p:nvPr/>
        </p:nvSpPr>
        <p:spPr bwMode="auto">
          <a:xfrm>
            <a:off x="2667000" y="5072063"/>
            <a:ext cx="892175" cy="258762"/>
          </a:xfrm>
          <a:prstGeom prst="rect">
            <a:avLst/>
          </a:prstGeom>
          <a:solidFill>
            <a:srgbClr val="FFFFFF"/>
          </a:solidFill>
          <a:ln w="9525">
            <a:solidFill>
              <a:srgbClr val="000000"/>
            </a:solidFill>
            <a:miter lim="800000"/>
            <a:headEnd/>
            <a:tailEnd/>
          </a:ln>
        </p:spPr>
        <p:txBody>
          <a:bodyPr/>
          <a:lstStyle/>
          <a:p>
            <a:pPr algn="ctr" eaLnBrk="0" hangingPunct="0"/>
            <a:r>
              <a:rPr lang="en-US" sz="1200" b="1">
                <a:solidFill>
                  <a:srgbClr val="000000"/>
                </a:solidFill>
                <a:latin typeface="Arial" charset="0"/>
              </a:rPr>
              <a:t>CASH</a:t>
            </a:r>
            <a:endParaRPr lang="en-US" b="1">
              <a:solidFill>
                <a:srgbClr val="000000"/>
              </a:solidFill>
            </a:endParaRPr>
          </a:p>
        </p:txBody>
      </p:sp>
      <p:sp>
        <p:nvSpPr>
          <p:cNvPr id="296988" name="Line 28"/>
          <p:cNvSpPr>
            <a:spLocks noChangeShapeType="1"/>
          </p:cNvSpPr>
          <p:nvPr/>
        </p:nvSpPr>
        <p:spPr bwMode="auto">
          <a:xfrm flipH="1">
            <a:off x="3562350" y="5168900"/>
            <a:ext cx="785813"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6989" name="Oval 29"/>
          <p:cNvSpPr>
            <a:spLocks noChangeArrowheads="1"/>
          </p:cNvSpPr>
          <p:nvPr/>
        </p:nvSpPr>
        <p:spPr bwMode="auto">
          <a:xfrm>
            <a:off x="2209800" y="5765800"/>
            <a:ext cx="1676400" cy="40481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6990" name="Line 30"/>
          <p:cNvSpPr>
            <a:spLocks noChangeShapeType="1"/>
          </p:cNvSpPr>
          <p:nvPr/>
        </p:nvSpPr>
        <p:spPr bwMode="auto">
          <a:xfrm>
            <a:off x="3124200" y="5335588"/>
            <a:ext cx="0"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6991" name="Oval 31"/>
          <p:cNvSpPr>
            <a:spLocks noChangeArrowheads="1"/>
          </p:cNvSpPr>
          <p:nvPr/>
        </p:nvSpPr>
        <p:spPr bwMode="auto">
          <a:xfrm>
            <a:off x="5905500" y="5703888"/>
            <a:ext cx="1838325" cy="48101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6992" name="Oval 32"/>
          <p:cNvSpPr>
            <a:spLocks noChangeArrowheads="1"/>
          </p:cNvSpPr>
          <p:nvPr/>
        </p:nvSpPr>
        <p:spPr bwMode="auto">
          <a:xfrm>
            <a:off x="4191000" y="5703888"/>
            <a:ext cx="1538288" cy="48101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6993" name="Text Box 33"/>
          <p:cNvSpPr txBox="1">
            <a:spLocks noChangeArrowheads="1"/>
          </p:cNvSpPr>
          <p:nvPr/>
        </p:nvSpPr>
        <p:spPr bwMode="auto">
          <a:xfrm rot="10797465" flipV="1">
            <a:off x="2590800" y="5848350"/>
            <a:ext cx="914400" cy="20955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sz="1200" b="1">
                <a:solidFill>
                  <a:srgbClr val="000000"/>
                </a:solidFill>
                <a:latin typeface="Arial" charset="0"/>
              </a:rPr>
              <a:t>PAY_DT</a:t>
            </a:r>
            <a:endParaRPr lang="en-US" b="1">
              <a:solidFill>
                <a:srgbClr val="000000"/>
              </a:solidFill>
            </a:endParaRPr>
          </a:p>
        </p:txBody>
      </p:sp>
      <p:sp>
        <p:nvSpPr>
          <p:cNvPr id="296994" name="Text Box 34"/>
          <p:cNvSpPr txBox="1">
            <a:spLocks noChangeArrowheads="1"/>
          </p:cNvSpPr>
          <p:nvPr/>
        </p:nvSpPr>
        <p:spPr bwMode="auto">
          <a:xfrm>
            <a:off x="6245225" y="5786438"/>
            <a:ext cx="1270000" cy="26035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sz="1200" b="1">
                <a:solidFill>
                  <a:srgbClr val="000000"/>
                </a:solidFill>
                <a:latin typeface="Arial" charset="0"/>
              </a:rPr>
              <a:t>CR_PERIOD</a:t>
            </a:r>
            <a:endParaRPr lang="en-US" b="1">
              <a:solidFill>
                <a:srgbClr val="000000"/>
              </a:solidFill>
            </a:endParaRPr>
          </a:p>
        </p:txBody>
      </p:sp>
      <p:sp>
        <p:nvSpPr>
          <p:cNvPr id="296995" name="Text Box 35"/>
          <p:cNvSpPr txBox="1">
            <a:spLocks noChangeArrowheads="1"/>
          </p:cNvSpPr>
          <p:nvPr/>
        </p:nvSpPr>
        <p:spPr bwMode="auto">
          <a:xfrm>
            <a:off x="4533900" y="5786438"/>
            <a:ext cx="890588" cy="2413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sz="1200" b="1">
                <a:solidFill>
                  <a:srgbClr val="000000"/>
                </a:solidFill>
                <a:latin typeface="Arial" charset="0"/>
              </a:rPr>
              <a:t>CR_LIMIT</a:t>
            </a:r>
            <a:endParaRPr lang="en-US" b="1">
              <a:solidFill>
                <a:srgbClr val="000000"/>
              </a:solidFill>
            </a:endParaRPr>
          </a:p>
        </p:txBody>
      </p:sp>
      <p:sp>
        <p:nvSpPr>
          <p:cNvPr id="296996" name="Line 36"/>
          <p:cNvSpPr>
            <a:spLocks noChangeShapeType="1"/>
          </p:cNvSpPr>
          <p:nvPr/>
        </p:nvSpPr>
        <p:spPr bwMode="auto">
          <a:xfrm>
            <a:off x="6781800" y="5295900"/>
            <a:ext cx="0" cy="4191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025" name="Line 65"/>
          <p:cNvSpPr>
            <a:spLocks noChangeShapeType="1"/>
          </p:cNvSpPr>
          <p:nvPr/>
        </p:nvSpPr>
        <p:spPr bwMode="auto">
          <a:xfrm>
            <a:off x="5524500" y="51562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7026" name="Line 66"/>
          <p:cNvSpPr>
            <a:spLocks noChangeShapeType="1"/>
          </p:cNvSpPr>
          <p:nvPr/>
        </p:nvSpPr>
        <p:spPr bwMode="auto">
          <a:xfrm flipH="1">
            <a:off x="5359400" y="5295900"/>
            <a:ext cx="990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9776012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2"/>
          <p:cNvSpPr txBox="1">
            <a:spLocks noChangeArrowheads="1"/>
          </p:cNvSpPr>
          <p:nvPr/>
        </p:nvSpPr>
        <p:spPr bwMode="auto">
          <a:xfrm>
            <a:off x="152400" y="711200"/>
            <a:ext cx="5486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Record-Based Logical Model</a:t>
            </a:r>
          </a:p>
        </p:txBody>
      </p:sp>
      <p:sp>
        <p:nvSpPr>
          <p:cNvPr id="243715"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The three types of record-based models are:</a:t>
            </a:r>
          </a:p>
          <a:p>
            <a:pPr lvl="1">
              <a:buFontTx/>
              <a:buBlip>
                <a:blip r:embed="rId4"/>
              </a:buBlip>
            </a:pPr>
            <a:r>
              <a:rPr lang="en-US" sz="1800">
                <a:solidFill>
                  <a:schemeClr val="accent2"/>
                </a:solidFill>
                <a:latin typeface="Arial" charset="0"/>
                <a:cs typeface="Times New Roman" pitchFamily="18" charset="0"/>
              </a:rPr>
              <a:t>Hierarchical model</a:t>
            </a:r>
          </a:p>
          <a:p>
            <a:pPr lvl="2">
              <a:buFontTx/>
              <a:buBlip>
                <a:blip r:embed="rId4"/>
              </a:buBlip>
            </a:pPr>
            <a:r>
              <a:rPr lang="en-US" sz="1600">
                <a:solidFill>
                  <a:schemeClr val="accent2"/>
                </a:solidFill>
                <a:latin typeface="Arial" charset="0"/>
                <a:cs typeface="Times New Roman" pitchFamily="18" charset="0"/>
              </a:rPr>
              <a:t>In a hierarchical model, data is represented in the form of a tree. </a:t>
            </a:r>
          </a:p>
          <a:p>
            <a:pPr lvl="1">
              <a:buFontTx/>
              <a:buBlip>
                <a:blip r:embed="rId4"/>
              </a:buBlip>
            </a:pPr>
            <a:r>
              <a:rPr lang="en-US" sz="1800">
                <a:solidFill>
                  <a:schemeClr val="accent2"/>
                </a:solidFill>
                <a:latin typeface="Arial" charset="0"/>
                <a:cs typeface="Times New Roman" pitchFamily="18" charset="0"/>
              </a:rPr>
              <a:t>Network model</a:t>
            </a:r>
          </a:p>
          <a:p>
            <a:pPr lvl="2">
              <a:buFontTx/>
              <a:buBlip>
                <a:blip r:embed="rId4"/>
              </a:buBlip>
            </a:pPr>
            <a:r>
              <a:rPr lang="en-US" sz="1600">
                <a:solidFill>
                  <a:schemeClr val="accent2"/>
                </a:solidFill>
                <a:latin typeface="Arial" charset="0"/>
                <a:cs typeface="Times New Roman" pitchFamily="18" charset="0"/>
              </a:rPr>
              <a:t>A network model is similar to a hierarchical model in the way that data and the relationships among them are represented in the form of records and links.</a:t>
            </a:r>
          </a:p>
          <a:p>
            <a:pPr lvl="1">
              <a:buFontTx/>
              <a:buBlip>
                <a:blip r:embed="rId4"/>
              </a:buBlip>
            </a:pPr>
            <a:r>
              <a:rPr lang="en-US" sz="1800">
                <a:solidFill>
                  <a:schemeClr val="accent2"/>
                </a:solidFill>
                <a:latin typeface="Arial" charset="0"/>
                <a:cs typeface="Times New Roman" pitchFamily="18" charset="0"/>
              </a:rPr>
              <a:t>Relational model</a:t>
            </a:r>
          </a:p>
          <a:p>
            <a:pPr lvl="2">
              <a:buFontTx/>
              <a:buBlip>
                <a:blip r:embed="rId4"/>
              </a:buBlip>
            </a:pPr>
            <a:r>
              <a:rPr lang="en-US" sz="1600">
                <a:solidFill>
                  <a:schemeClr val="accent2"/>
                </a:solidFill>
                <a:latin typeface="Arial" charset="0"/>
                <a:cs typeface="Times New Roman" pitchFamily="18" charset="0"/>
              </a:rPr>
              <a:t>In the relational model, the database is structured in fixed-format records of several types.</a:t>
            </a:r>
          </a:p>
        </p:txBody>
      </p:sp>
    </p:spTree>
    <p:extLst>
      <p:ext uri="{BB962C8B-B14F-4D97-AF65-F5344CB8AC3E}">
        <p14:creationId xmlns:p14="http://schemas.microsoft.com/office/powerpoint/2010/main" val="23106445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2"/>
          <p:cNvSpPr txBox="1">
            <a:spLocks noChangeArrowheads="1"/>
          </p:cNvSpPr>
          <p:nvPr/>
        </p:nvSpPr>
        <p:spPr bwMode="auto">
          <a:xfrm>
            <a:off x="152400" y="711200"/>
            <a:ext cx="5486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Relational Model</a:t>
            </a:r>
          </a:p>
        </p:txBody>
      </p:sp>
      <p:sp>
        <p:nvSpPr>
          <p:cNvPr id="245763"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Dr. E. F. Codd first described the relational model in 1970.</a:t>
            </a:r>
          </a:p>
          <a:p>
            <a:pPr>
              <a:buFontTx/>
              <a:buBlip>
                <a:blip r:embed="rId3"/>
              </a:buBlip>
            </a:pPr>
            <a:r>
              <a:rPr lang="en-US" sz="2000">
                <a:solidFill>
                  <a:schemeClr val="accent2"/>
                </a:solidFill>
                <a:latin typeface="Arial" charset="0"/>
                <a:cs typeface="Times New Roman" pitchFamily="18" charset="0"/>
              </a:rPr>
              <a:t>Relational model is an attempt to simplify the database structure.</a:t>
            </a:r>
          </a:p>
          <a:p>
            <a:pPr>
              <a:buFontTx/>
              <a:buBlip>
                <a:blip r:embed="rId3"/>
              </a:buBlip>
            </a:pPr>
            <a:r>
              <a:rPr lang="en-US" sz="2000">
                <a:solidFill>
                  <a:schemeClr val="accent2"/>
                </a:solidFill>
                <a:latin typeface="Arial" charset="0"/>
                <a:cs typeface="Times New Roman" pitchFamily="18" charset="0"/>
              </a:rPr>
              <a:t>It represents all data in the database as simple tables in the row-column format.</a:t>
            </a:r>
          </a:p>
          <a:p>
            <a:pPr>
              <a:buFontTx/>
              <a:buBlip>
                <a:blip r:embed="rId3"/>
              </a:buBlip>
            </a:pPr>
            <a:r>
              <a:rPr lang="en-US" sz="2000">
                <a:solidFill>
                  <a:schemeClr val="accent2"/>
                </a:solidFill>
                <a:latin typeface="Arial" charset="0"/>
                <a:cs typeface="Times New Roman" pitchFamily="18" charset="0"/>
              </a:rPr>
              <a:t>RDBMS can be defined as a DBMS where all data visible to the user is organized strictly as tables of data values and where all database operations work on these tables.</a:t>
            </a:r>
          </a:p>
          <a:p>
            <a:pPr>
              <a:buFontTx/>
              <a:buBlip>
                <a:blip r:embed="rId3"/>
              </a:buBlip>
            </a:pPr>
            <a:endParaRPr lang="en-US" sz="200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709588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ext Box 2"/>
          <p:cNvSpPr txBox="1">
            <a:spLocks noChangeArrowheads="1"/>
          </p:cNvSpPr>
          <p:nvPr/>
        </p:nvSpPr>
        <p:spPr bwMode="auto">
          <a:xfrm>
            <a:off x="152400" y="711200"/>
            <a:ext cx="5486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Relational Data Structure</a:t>
            </a:r>
          </a:p>
        </p:txBody>
      </p:sp>
      <p:sp>
        <p:nvSpPr>
          <p:cNvPr id="249859"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The organizing principle in a relational database is the table, a tabular arrangement of data values:</a:t>
            </a:r>
          </a:p>
          <a:p>
            <a:pPr lvl="1">
              <a:buFontTx/>
              <a:buBlip>
                <a:blip r:embed="rId4"/>
              </a:buBlip>
            </a:pPr>
            <a:r>
              <a:rPr lang="en-US" sz="1800">
                <a:solidFill>
                  <a:schemeClr val="accent2"/>
                </a:solidFill>
                <a:latin typeface="Arial" charset="0"/>
                <a:cs typeface="Times New Roman" pitchFamily="18" charset="0"/>
              </a:rPr>
              <a:t>A table is called a relation.</a:t>
            </a:r>
          </a:p>
          <a:p>
            <a:pPr lvl="1">
              <a:buFontTx/>
              <a:buBlip>
                <a:blip r:embed="rId4"/>
              </a:buBlip>
            </a:pPr>
            <a:r>
              <a:rPr lang="en-US" sz="1800">
                <a:solidFill>
                  <a:schemeClr val="accent2"/>
                </a:solidFill>
                <a:latin typeface="Arial" charset="0"/>
                <a:cs typeface="Times New Roman" pitchFamily="18" charset="0"/>
              </a:rPr>
              <a:t>The row (or record) in the table is called a tuple.</a:t>
            </a:r>
          </a:p>
          <a:p>
            <a:pPr lvl="1">
              <a:buFontTx/>
              <a:buBlip>
                <a:blip r:embed="rId4"/>
              </a:buBlip>
            </a:pPr>
            <a:r>
              <a:rPr lang="en-US" sz="1800">
                <a:solidFill>
                  <a:schemeClr val="accent2"/>
                </a:solidFill>
                <a:latin typeface="Arial" charset="0"/>
                <a:cs typeface="Times New Roman" pitchFamily="18" charset="0"/>
              </a:rPr>
              <a:t>The column (or field) is called an attribute.</a:t>
            </a:r>
          </a:p>
          <a:p>
            <a:pPr lvl="1">
              <a:buFontTx/>
              <a:buBlip>
                <a:blip r:embed="rId4"/>
              </a:buBlip>
            </a:pPr>
            <a:r>
              <a:rPr lang="en-US" sz="1800">
                <a:solidFill>
                  <a:schemeClr val="accent2"/>
                </a:solidFill>
                <a:latin typeface="Arial" charset="0"/>
                <a:cs typeface="Times New Roman" pitchFamily="18" charset="0"/>
              </a:rPr>
              <a:t>The number of tuples is called the cardinality, and the number of attributes is called the degree of the table.</a:t>
            </a:r>
          </a:p>
          <a:p>
            <a:pPr lvl="1">
              <a:buFontTx/>
              <a:buBlip>
                <a:blip r:embed="rId4"/>
              </a:buBlip>
            </a:pPr>
            <a:r>
              <a:rPr lang="en-US" sz="1800">
                <a:solidFill>
                  <a:schemeClr val="accent2"/>
                </a:solidFill>
                <a:latin typeface="Arial" charset="0"/>
                <a:cs typeface="Times New Roman" pitchFamily="18" charset="0"/>
              </a:rPr>
              <a:t>Rows are unordered and each row must have some columns or a combination of columns that uniquely identifies each row, called the primary key of the table.</a:t>
            </a:r>
          </a:p>
          <a:p>
            <a:pPr>
              <a:buFontTx/>
              <a:buBlip>
                <a:blip r:embed="rId3"/>
              </a:buBlip>
            </a:pPr>
            <a:r>
              <a:rPr lang="en-US" sz="2000">
                <a:solidFill>
                  <a:schemeClr val="accent2"/>
                </a:solidFill>
                <a:latin typeface="Arial" charset="0"/>
                <a:cs typeface="Times New Roman" pitchFamily="18" charset="0"/>
              </a:rPr>
              <a:t>A domain is a pool of values from which one or more attributes (columns) draw their actual values.</a:t>
            </a:r>
          </a:p>
        </p:txBody>
      </p:sp>
    </p:spTree>
    <p:extLst>
      <p:ext uri="{BB962C8B-B14F-4D97-AF65-F5344CB8AC3E}">
        <p14:creationId xmlns:p14="http://schemas.microsoft.com/office/powerpoint/2010/main" val="3705032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 Box 2"/>
          <p:cNvSpPr txBox="1">
            <a:spLocks noChangeArrowheads="1"/>
          </p:cNvSpPr>
          <p:nvPr/>
        </p:nvSpPr>
        <p:spPr bwMode="auto">
          <a:xfrm>
            <a:off x="152400" y="711200"/>
            <a:ext cx="5486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Representing Missing Information</a:t>
            </a:r>
          </a:p>
        </p:txBody>
      </p:sp>
      <p:sp>
        <p:nvSpPr>
          <p:cNvPr id="253955"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Missing or unknown information is represented as NULL in a relational system:</a:t>
            </a:r>
          </a:p>
          <a:p>
            <a:pPr lvl="1">
              <a:buFontTx/>
              <a:buBlip>
                <a:blip r:embed="rId4"/>
              </a:buBlip>
            </a:pPr>
            <a:r>
              <a:rPr lang="en-US" sz="1800">
                <a:solidFill>
                  <a:schemeClr val="accent2"/>
                </a:solidFill>
                <a:latin typeface="Arial" charset="0"/>
                <a:cs typeface="Times New Roman" pitchFamily="18" charset="0"/>
              </a:rPr>
              <a:t>NULL is not the same as space or zero.</a:t>
            </a:r>
          </a:p>
        </p:txBody>
      </p:sp>
    </p:spTree>
    <p:extLst>
      <p:ext uri="{BB962C8B-B14F-4D97-AF65-F5344CB8AC3E}">
        <p14:creationId xmlns:p14="http://schemas.microsoft.com/office/powerpoint/2010/main" val="24307040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ext Box 2"/>
          <p:cNvSpPr txBox="1">
            <a:spLocks noChangeArrowheads="1"/>
          </p:cNvSpPr>
          <p:nvPr/>
        </p:nvSpPr>
        <p:spPr bwMode="auto">
          <a:xfrm>
            <a:off x="152400" y="711200"/>
            <a:ext cx="8458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Representing Relationships in an RDBMS</a:t>
            </a:r>
          </a:p>
        </p:txBody>
      </p:sp>
      <p:sp>
        <p:nvSpPr>
          <p:cNvPr id="256003"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At any given time, no two rows of the table contain the same values in a column or column combination. This column (or columns) is called the primary key of the table. </a:t>
            </a:r>
          </a:p>
          <a:p>
            <a:pPr>
              <a:buFontTx/>
              <a:buBlip>
                <a:blip r:embed="rId3"/>
              </a:buBlip>
            </a:pPr>
            <a:r>
              <a:rPr lang="en-US" sz="2000">
                <a:solidFill>
                  <a:schemeClr val="accent2"/>
                </a:solidFill>
                <a:latin typeface="Arial" charset="0"/>
                <a:cs typeface="Times New Roman" pitchFamily="18" charset="0"/>
              </a:rPr>
              <a:t>A column in one table whose value matches the primary key in some other table is called a foreign key</a:t>
            </a:r>
          </a:p>
          <a:p>
            <a:pPr>
              <a:buFontTx/>
              <a:buBlip>
                <a:blip r:embed="rId3"/>
              </a:buBlip>
            </a:pPr>
            <a:r>
              <a:rPr lang="en-US" sz="2000">
                <a:solidFill>
                  <a:schemeClr val="accent2"/>
                </a:solidFill>
                <a:latin typeface="Arial" charset="0"/>
                <a:cs typeface="Times New Roman" pitchFamily="18" charset="0"/>
              </a:rPr>
              <a:t>Together, a primary key and a foreign key create a     parent-child relationship between the tables that connects them</a:t>
            </a:r>
          </a:p>
        </p:txBody>
      </p:sp>
    </p:spTree>
    <p:extLst>
      <p:ext uri="{BB962C8B-B14F-4D97-AF65-F5344CB8AC3E}">
        <p14:creationId xmlns:p14="http://schemas.microsoft.com/office/powerpoint/2010/main" val="3691537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ext Box 2"/>
          <p:cNvSpPr txBox="1">
            <a:spLocks noChangeArrowheads="1"/>
          </p:cNvSpPr>
          <p:nvPr/>
        </p:nvSpPr>
        <p:spPr bwMode="auto">
          <a:xfrm>
            <a:off x="152400" y="711200"/>
            <a:ext cx="8458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Relational Operators</a:t>
            </a:r>
          </a:p>
        </p:txBody>
      </p:sp>
      <p:sp>
        <p:nvSpPr>
          <p:cNvPr id="268291"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The relational model is based on the principle of relational algebra:</a:t>
            </a:r>
          </a:p>
          <a:p>
            <a:pPr lvl="1">
              <a:buFontTx/>
              <a:buBlip>
                <a:blip r:embed="rId4"/>
              </a:buBlip>
            </a:pPr>
            <a:r>
              <a:rPr lang="en-US" sz="1800">
                <a:solidFill>
                  <a:schemeClr val="accent2"/>
                </a:solidFill>
                <a:latin typeface="Arial" charset="0"/>
                <a:cs typeface="Times New Roman" pitchFamily="18" charset="0"/>
              </a:rPr>
              <a:t>It is a collection of operators operating on relations.</a:t>
            </a:r>
          </a:p>
          <a:p>
            <a:pPr lvl="1">
              <a:buFontTx/>
              <a:buBlip>
                <a:blip r:embed="rId4"/>
              </a:buBlip>
            </a:pPr>
            <a:r>
              <a:rPr lang="en-US" sz="1800">
                <a:solidFill>
                  <a:schemeClr val="accent2"/>
                </a:solidFill>
                <a:latin typeface="Arial" charset="0"/>
                <a:cs typeface="Times New Roman" pitchFamily="18" charset="0"/>
              </a:rPr>
              <a:t>Each operator takes one or two relations as its input and produces a new relation as its output.</a:t>
            </a:r>
          </a:p>
          <a:p>
            <a:pPr>
              <a:buFontTx/>
              <a:buBlip>
                <a:blip r:embed="rId3"/>
              </a:buBlip>
            </a:pPr>
            <a:r>
              <a:rPr lang="en-US" sz="2000">
                <a:solidFill>
                  <a:schemeClr val="accent2"/>
                </a:solidFill>
                <a:latin typeface="Arial" charset="0"/>
                <a:cs typeface="Times New Roman" pitchFamily="18" charset="0"/>
              </a:rPr>
              <a:t>Relational Operators are of the following types:</a:t>
            </a:r>
          </a:p>
          <a:p>
            <a:pPr lvl="1">
              <a:buFontTx/>
              <a:buBlip>
                <a:blip r:embed="rId4"/>
              </a:buBlip>
            </a:pPr>
            <a:r>
              <a:rPr lang="en-US" sz="1800" b="1">
                <a:solidFill>
                  <a:schemeClr val="accent2"/>
                </a:solidFill>
                <a:latin typeface="Arial" charset="0"/>
                <a:cs typeface="Times New Roman" pitchFamily="18" charset="0"/>
              </a:rPr>
              <a:t>RESTRICT:</a:t>
            </a:r>
            <a:r>
              <a:rPr lang="en-US" sz="1800">
                <a:solidFill>
                  <a:schemeClr val="accent2"/>
                </a:solidFill>
                <a:latin typeface="Arial" charset="0"/>
                <a:cs typeface="Times New Roman" pitchFamily="18" charset="0"/>
              </a:rPr>
              <a:t> Extracts specified tuples or rows from a given relation, based on a condition.</a:t>
            </a:r>
          </a:p>
          <a:p>
            <a:pPr lvl="1">
              <a:buFontTx/>
              <a:buBlip>
                <a:blip r:embed="rId4"/>
              </a:buBlip>
            </a:pPr>
            <a:r>
              <a:rPr lang="en-US" sz="1800" b="1">
                <a:solidFill>
                  <a:schemeClr val="accent2"/>
                </a:solidFill>
                <a:latin typeface="Arial" charset="0"/>
                <a:cs typeface="Times New Roman" pitchFamily="18" charset="0"/>
              </a:rPr>
              <a:t>PROJECT:</a:t>
            </a:r>
            <a:r>
              <a:rPr lang="en-US" sz="1800">
                <a:solidFill>
                  <a:schemeClr val="accent2"/>
                </a:solidFill>
                <a:latin typeface="Arial" charset="0"/>
                <a:cs typeface="Times New Roman" pitchFamily="18" charset="0"/>
              </a:rPr>
              <a:t> Extracts specified attributes or columns from a given relation.</a:t>
            </a:r>
          </a:p>
          <a:p>
            <a:pPr lvl="1">
              <a:buFontTx/>
              <a:buBlip>
                <a:blip r:embed="rId4"/>
              </a:buBlip>
            </a:pPr>
            <a:r>
              <a:rPr lang="en-US" sz="1800" b="1">
                <a:solidFill>
                  <a:schemeClr val="accent2"/>
                </a:solidFill>
                <a:latin typeface="Arial" charset="0"/>
                <a:cs typeface="Times New Roman" pitchFamily="18" charset="0"/>
              </a:rPr>
              <a:t>PRODUCT:</a:t>
            </a:r>
            <a:r>
              <a:rPr lang="en-US" sz="1800">
                <a:solidFill>
                  <a:schemeClr val="accent2"/>
                </a:solidFill>
                <a:latin typeface="Arial" charset="0"/>
                <a:cs typeface="Times New Roman" pitchFamily="18" charset="0"/>
              </a:rPr>
              <a:t> Builds a relation from two specified relations. It consists of all possible combinations of tuples, one from each of the two relations.</a:t>
            </a:r>
          </a:p>
        </p:txBody>
      </p:sp>
    </p:spTree>
    <p:extLst>
      <p:ext uri="{BB962C8B-B14F-4D97-AF65-F5344CB8AC3E}">
        <p14:creationId xmlns:p14="http://schemas.microsoft.com/office/powerpoint/2010/main" val="3637134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A database is a collection of logically related information. </a:t>
            </a:r>
          </a:p>
          <a:p>
            <a:pPr>
              <a:buFontTx/>
              <a:buBlip>
                <a:blip r:embed="rId3"/>
              </a:buBlip>
            </a:pPr>
            <a:r>
              <a:rPr lang="en-US" sz="2000">
                <a:solidFill>
                  <a:schemeClr val="accent2"/>
                </a:solidFill>
                <a:latin typeface="Arial" charset="0"/>
                <a:cs typeface="Times New Roman" pitchFamily="18" charset="0"/>
              </a:rPr>
              <a:t>Database Management is the task of maintaining databases so that information is readily available.</a:t>
            </a:r>
          </a:p>
          <a:p>
            <a:pPr>
              <a:buFontTx/>
              <a:buBlip>
                <a:blip r:embed="rId3"/>
              </a:buBlip>
            </a:pPr>
            <a:r>
              <a:rPr lang="en-US" sz="2000">
                <a:solidFill>
                  <a:schemeClr val="accent2"/>
                </a:solidFill>
                <a:latin typeface="Arial" charset="0"/>
                <a:cs typeface="Times New Roman" pitchFamily="18" charset="0"/>
              </a:rPr>
              <a:t>The software required to perform the task of database management is called a Database Management System (DBMS).</a:t>
            </a:r>
          </a:p>
        </p:txBody>
      </p:sp>
      <p:sp>
        <p:nvSpPr>
          <p:cNvPr id="201731"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Database Management Systems</a:t>
            </a:r>
          </a:p>
        </p:txBody>
      </p:sp>
    </p:spTree>
    <p:extLst>
      <p:ext uri="{BB962C8B-B14F-4D97-AF65-F5344CB8AC3E}">
        <p14:creationId xmlns:p14="http://schemas.microsoft.com/office/powerpoint/2010/main" val="260277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ext Box 2"/>
          <p:cNvSpPr txBox="1">
            <a:spLocks noChangeArrowheads="1"/>
          </p:cNvSpPr>
          <p:nvPr/>
        </p:nvSpPr>
        <p:spPr bwMode="auto">
          <a:xfrm>
            <a:off x="152400" y="711200"/>
            <a:ext cx="5486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Relational Operators (Contd.)</a:t>
            </a:r>
          </a:p>
        </p:txBody>
      </p:sp>
      <p:sp>
        <p:nvSpPr>
          <p:cNvPr id="258051"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Tx/>
              <a:buBlip>
                <a:blip r:embed="rId3"/>
              </a:buBlip>
            </a:pPr>
            <a:r>
              <a:rPr lang="en-US" sz="1800" b="1">
                <a:solidFill>
                  <a:schemeClr val="accent2"/>
                </a:solidFill>
                <a:latin typeface="Arial" charset="0"/>
                <a:cs typeface="Times New Roman" pitchFamily="18" charset="0"/>
              </a:rPr>
              <a:t>UNION:</a:t>
            </a:r>
            <a:r>
              <a:rPr lang="en-US" sz="1800">
                <a:solidFill>
                  <a:schemeClr val="accent2"/>
                </a:solidFill>
                <a:latin typeface="Arial" charset="0"/>
                <a:cs typeface="Times New Roman" pitchFamily="18" charset="0"/>
              </a:rPr>
              <a:t> Builds a relation from tuples appearing in either or both of the specified relations. To be union compatible, the two tables should have the same types of attributes.</a:t>
            </a:r>
          </a:p>
          <a:p>
            <a:pPr lvl="1">
              <a:buFontTx/>
              <a:buBlip>
                <a:blip r:embed="rId3"/>
              </a:buBlip>
            </a:pPr>
            <a:r>
              <a:rPr lang="en-US" sz="1800" b="1">
                <a:solidFill>
                  <a:schemeClr val="accent2"/>
                </a:solidFill>
                <a:latin typeface="Arial" charset="0"/>
                <a:cs typeface="Times New Roman" pitchFamily="18" charset="0"/>
              </a:rPr>
              <a:t>INTERSECT:</a:t>
            </a:r>
            <a:r>
              <a:rPr lang="en-US" sz="1800">
                <a:solidFill>
                  <a:schemeClr val="accent2"/>
                </a:solidFill>
                <a:latin typeface="Arial" charset="0"/>
                <a:cs typeface="Times New Roman" pitchFamily="18" charset="0"/>
              </a:rPr>
              <a:t> Builds a relation consisting of tuples that appear in both relations.</a:t>
            </a:r>
          </a:p>
          <a:p>
            <a:pPr lvl="1">
              <a:buFontTx/>
              <a:buBlip>
                <a:blip r:embed="rId3"/>
              </a:buBlip>
            </a:pPr>
            <a:r>
              <a:rPr lang="en-US" sz="1800" b="1">
                <a:solidFill>
                  <a:schemeClr val="accent2"/>
                </a:solidFill>
                <a:latin typeface="Arial" charset="0"/>
                <a:cs typeface="Times New Roman" pitchFamily="18" charset="0"/>
              </a:rPr>
              <a:t>DIFFERENCE:</a:t>
            </a:r>
            <a:r>
              <a:rPr lang="en-US" sz="1800">
                <a:solidFill>
                  <a:schemeClr val="accent2"/>
                </a:solidFill>
                <a:latin typeface="Arial" charset="0"/>
                <a:cs typeface="Times New Roman" pitchFamily="18" charset="0"/>
              </a:rPr>
              <a:t> Builds a relation of tuples appearing in the first but not the second of two specified relations.</a:t>
            </a:r>
          </a:p>
          <a:p>
            <a:pPr lvl="1">
              <a:buFontTx/>
              <a:buBlip>
                <a:blip r:embed="rId3"/>
              </a:buBlip>
            </a:pPr>
            <a:r>
              <a:rPr lang="en-US" sz="1800" b="1">
                <a:solidFill>
                  <a:schemeClr val="accent2"/>
                </a:solidFill>
                <a:latin typeface="Arial" charset="0"/>
                <a:cs typeface="Times New Roman" pitchFamily="18" charset="0"/>
              </a:rPr>
              <a:t>JOIN:</a:t>
            </a:r>
            <a:r>
              <a:rPr lang="en-US" sz="1800">
                <a:solidFill>
                  <a:schemeClr val="accent2"/>
                </a:solidFill>
                <a:latin typeface="Arial" charset="0"/>
                <a:cs typeface="Times New Roman" pitchFamily="18" charset="0"/>
              </a:rPr>
              <a:t> Builds a relation from two specified relations which consists of all possible combinations of tuples, one from each relation, that satisfy the specified condition.</a:t>
            </a:r>
          </a:p>
          <a:p>
            <a:pPr lvl="1">
              <a:buFontTx/>
              <a:buBlip>
                <a:blip r:embed="rId3"/>
              </a:buBlip>
            </a:pPr>
            <a:r>
              <a:rPr lang="en-US" sz="1800" b="1">
                <a:solidFill>
                  <a:schemeClr val="accent2"/>
                </a:solidFill>
                <a:latin typeface="Arial" charset="0"/>
                <a:cs typeface="Times New Roman" pitchFamily="18" charset="0"/>
              </a:rPr>
              <a:t>DIVIDE:</a:t>
            </a:r>
            <a:r>
              <a:rPr lang="en-US" sz="1800">
                <a:solidFill>
                  <a:schemeClr val="accent2"/>
                </a:solidFill>
                <a:latin typeface="Arial" charset="0"/>
                <a:cs typeface="Times New Roman" pitchFamily="18" charset="0"/>
              </a:rPr>
              <a:t> The Divide operator takes two relations and builds another relation consisting of values of an attribute of one relation that match all the values in the other relation.</a:t>
            </a:r>
          </a:p>
        </p:txBody>
      </p:sp>
    </p:spTree>
    <p:extLst>
      <p:ext uri="{BB962C8B-B14F-4D97-AF65-F5344CB8AC3E}">
        <p14:creationId xmlns:p14="http://schemas.microsoft.com/office/powerpoint/2010/main" val="25641224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ext Box 2"/>
          <p:cNvSpPr txBox="1">
            <a:spLocks noChangeArrowheads="1"/>
          </p:cNvSpPr>
          <p:nvPr/>
        </p:nvSpPr>
        <p:spPr bwMode="auto">
          <a:xfrm>
            <a:off x="152400" y="711200"/>
            <a:ext cx="5486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Applications of an RDBMS</a:t>
            </a:r>
          </a:p>
        </p:txBody>
      </p:sp>
      <p:sp>
        <p:nvSpPr>
          <p:cNvPr id="266243"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Some typical applications of an RDBMS are:</a:t>
            </a:r>
          </a:p>
          <a:p>
            <a:pPr lvl="1">
              <a:buFontTx/>
              <a:buBlip>
                <a:blip r:embed="rId4"/>
              </a:buBlip>
            </a:pPr>
            <a:r>
              <a:rPr lang="en-US" sz="1800">
                <a:solidFill>
                  <a:schemeClr val="accent2"/>
                </a:solidFill>
                <a:latin typeface="Arial" charset="0"/>
                <a:cs typeface="Times New Roman" pitchFamily="18" charset="0"/>
              </a:rPr>
              <a:t>Airline and railway reservations </a:t>
            </a:r>
          </a:p>
          <a:p>
            <a:pPr lvl="1">
              <a:buFontTx/>
              <a:buBlip>
                <a:blip r:embed="rId4"/>
              </a:buBlip>
            </a:pPr>
            <a:r>
              <a:rPr lang="en-US" sz="1800">
                <a:solidFill>
                  <a:schemeClr val="accent2"/>
                </a:solidFill>
                <a:latin typeface="Arial" charset="0"/>
                <a:cs typeface="Times New Roman" pitchFamily="18" charset="0"/>
              </a:rPr>
              <a:t>Banking applications </a:t>
            </a:r>
          </a:p>
          <a:p>
            <a:pPr lvl="1">
              <a:buFontTx/>
              <a:buBlip>
                <a:blip r:embed="rId4"/>
              </a:buBlip>
            </a:pPr>
            <a:r>
              <a:rPr lang="en-US" sz="1800">
                <a:solidFill>
                  <a:schemeClr val="accent2"/>
                </a:solidFill>
                <a:latin typeface="Arial" charset="0"/>
                <a:cs typeface="Times New Roman" pitchFamily="18" charset="0"/>
              </a:rPr>
              <a:t>Manufacturing industry </a:t>
            </a:r>
          </a:p>
          <a:p>
            <a:pPr lvl="1">
              <a:buFontTx/>
              <a:buBlip>
                <a:blip r:embed="rId4"/>
              </a:buBlip>
            </a:pPr>
            <a:r>
              <a:rPr lang="en-US" sz="1800">
                <a:solidFill>
                  <a:schemeClr val="accent2"/>
                </a:solidFill>
                <a:latin typeface="Arial" charset="0"/>
                <a:cs typeface="Times New Roman" pitchFamily="18" charset="0"/>
              </a:rPr>
              <a:t>Order processing </a:t>
            </a:r>
          </a:p>
          <a:p>
            <a:pPr lvl="1">
              <a:buFontTx/>
              <a:buBlip>
                <a:blip r:embed="rId4"/>
              </a:buBlip>
            </a:pPr>
            <a:r>
              <a:rPr lang="en-US" sz="1800">
                <a:solidFill>
                  <a:schemeClr val="accent2"/>
                </a:solidFill>
                <a:latin typeface="Arial" charset="0"/>
                <a:cs typeface="Times New Roman" pitchFamily="18" charset="0"/>
              </a:rPr>
              <a:t>Hospital management systems </a:t>
            </a:r>
          </a:p>
          <a:p>
            <a:pPr lvl="1">
              <a:buFontTx/>
              <a:buBlip>
                <a:blip r:embed="rId4"/>
              </a:buBlip>
            </a:pPr>
            <a:r>
              <a:rPr lang="en-US" sz="1800">
                <a:solidFill>
                  <a:schemeClr val="accent2"/>
                </a:solidFill>
                <a:latin typeface="Arial" charset="0"/>
                <a:cs typeface="Times New Roman" pitchFamily="18" charset="0"/>
              </a:rPr>
              <a:t>Library management systems </a:t>
            </a:r>
          </a:p>
          <a:p>
            <a:pPr lvl="1">
              <a:buFontTx/>
              <a:buBlip>
                <a:blip r:embed="rId4"/>
              </a:buBlip>
            </a:pPr>
            <a:r>
              <a:rPr lang="en-US" sz="1800">
                <a:solidFill>
                  <a:schemeClr val="accent2"/>
                </a:solidFill>
                <a:latin typeface="Arial" charset="0"/>
                <a:cs typeface="Times New Roman" pitchFamily="18" charset="0"/>
              </a:rPr>
              <a:t>Hotel industry</a:t>
            </a:r>
          </a:p>
        </p:txBody>
      </p:sp>
    </p:spTree>
    <p:extLst>
      <p:ext uri="{BB962C8B-B14F-4D97-AF65-F5344CB8AC3E}">
        <p14:creationId xmlns:p14="http://schemas.microsoft.com/office/powerpoint/2010/main" val="21812077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152400" y="711200"/>
            <a:ext cx="5486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Applications of an RDBMS (Contd.)</a:t>
            </a:r>
          </a:p>
        </p:txBody>
      </p:sp>
      <p:sp>
        <p:nvSpPr>
          <p:cNvPr id="260099" name="Rectangle 3"/>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Several RDBMS products are available today. Some popular products are:</a:t>
            </a:r>
          </a:p>
          <a:p>
            <a:pPr lvl="1">
              <a:buFontTx/>
              <a:buBlip>
                <a:blip r:embed="rId4"/>
              </a:buBlip>
            </a:pPr>
            <a:r>
              <a:rPr lang="en-US" sz="1800">
                <a:solidFill>
                  <a:schemeClr val="accent2"/>
                </a:solidFill>
                <a:latin typeface="Arial" charset="0"/>
                <a:cs typeface="Times New Roman" pitchFamily="18" charset="0"/>
              </a:rPr>
              <a:t>Sybase</a:t>
            </a:r>
          </a:p>
          <a:p>
            <a:pPr lvl="1">
              <a:buFontTx/>
              <a:buBlip>
                <a:blip r:embed="rId4"/>
              </a:buBlip>
            </a:pPr>
            <a:r>
              <a:rPr lang="en-US" sz="1800">
                <a:solidFill>
                  <a:schemeClr val="accent2"/>
                </a:solidFill>
                <a:latin typeface="Arial" charset="0"/>
                <a:cs typeface="Times New Roman" pitchFamily="18" charset="0"/>
              </a:rPr>
              <a:t>Oracle</a:t>
            </a:r>
          </a:p>
          <a:p>
            <a:pPr lvl="1">
              <a:buFontTx/>
              <a:buBlip>
                <a:blip r:embed="rId4"/>
              </a:buBlip>
            </a:pPr>
            <a:r>
              <a:rPr lang="en-US" sz="1800">
                <a:solidFill>
                  <a:schemeClr val="accent2"/>
                </a:solidFill>
                <a:latin typeface="Arial" charset="0"/>
                <a:cs typeface="Times New Roman" pitchFamily="18" charset="0"/>
              </a:rPr>
              <a:t>Microsoft SQL Server</a:t>
            </a:r>
          </a:p>
          <a:p>
            <a:pPr lvl="1">
              <a:buFontTx/>
              <a:buBlip>
                <a:blip r:embed="rId4"/>
              </a:buBlip>
            </a:pPr>
            <a:r>
              <a:rPr lang="en-US" sz="1800">
                <a:solidFill>
                  <a:schemeClr val="accent2"/>
                </a:solidFill>
                <a:latin typeface="Arial" charset="0"/>
                <a:cs typeface="Times New Roman" pitchFamily="18" charset="0"/>
              </a:rPr>
              <a:t>Ingress</a:t>
            </a:r>
          </a:p>
          <a:p>
            <a:pPr lvl="1">
              <a:buFontTx/>
              <a:buBlip>
                <a:blip r:embed="rId4"/>
              </a:buBlip>
            </a:pPr>
            <a:r>
              <a:rPr lang="en-US" sz="1800">
                <a:solidFill>
                  <a:schemeClr val="accent2"/>
                </a:solidFill>
                <a:latin typeface="Arial" charset="0"/>
                <a:cs typeface="Times New Roman" pitchFamily="18" charset="0"/>
              </a:rPr>
              <a:t>DB2</a:t>
            </a:r>
          </a:p>
        </p:txBody>
      </p:sp>
    </p:spTree>
    <p:extLst>
      <p:ext uri="{BB962C8B-B14F-4D97-AF65-F5344CB8AC3E}">
        <p14:creationId xmlns:p14="http://schemas.microsoft.com/office/powerpoint/2010/main" val="28215789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bwMode="auto">
          <a:xfrm>
            <a:off x="1524000" y="1600200"/>
            <a:ext cx="7313613" cy="4570413"/>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In this session, you learned that:</a:t>
            </a:r>
          </a:p>
          <a:p>
            <a:pPr lvl="1">
              <a:buFontTx/>
              <a:buBlip>
                <a:blip r:embed="rId4"/>
              </a:buBlip>
            </a:pPr>
            <a:r>
              <a:rPr lang="en-US" sz="1800">
                <a:solidFill>
                  <a:schemeClr val="accent2"/>
                </a:solidFill>
                <a:latin typeface="Arial" charset="0"/>
                <a:cs typeface="Times New Roman" pitchFamily="18" charset="0"/>
              </a:rPr>
              <a:t>Data models can be classified as:</a:t>
            </a:r>
          </a:p>
          <a:p>
            <a:pPr lvl="2">
              <a:buFontTx/>
              <a:buBlip>
                <a:blip r:embed="rId4"/>
              </a:buBlip>
            </a:pPr>
            <a:r>
              <a:rPr lang="en-US" sz="1600">
                <a:solidFill>
                  <a:schemeClr val="accent2"/>
                </a:solidFill>
                <a:latin typeface="Arial" charset="0"/>
                <a:cs typeface="Times New Roman" pitchFamily="18" charset="0"/>
              </a:rPr>
              <a:t>Object-based models</a:t>
            </a:r>
          </a:p>
          <a:p>
            <a:pPr lvl="2">
              <a:buFontTx/>
              <a:buBlip>
                <a:blip r:embed="rId4"/>
              </a:buBlip>
            </a:pPr>
            <a:r>
              <a:rPr lang="en-US" sz="1600">
                <a:solidFill>
                  <a:schemeClr val="accent2"/>
                </a:solidFill>
                <a:latin typeface="Arial" charset="0"/>
                <a:cs typeface="Times New Roman" pitchFamily="18" charset="0"/>
              </a:rPr>
              <a:t>Record-based models</a:t>
            </a:r>
          </a:p>
          <a:p>
            <a:pPr lvl="1">
              <a:buFontTx/>
              <a:buBlip>
                <a:blip r:embed="rId4"/>
              </a:buBlip>
            </a:pPr>
            <a:r>
              <a:rPr lang="en-US" sz="1800">
                <a:solidFill>
                  <a:schemeClr val="accent2"/>
                </a:solidFill>
                <a:latin typeface="Arial" charset="0"/>
                <a:cs typeface="Times New Roman" pitchFamily="18" charset="0"/>
              </a:rPr>
              <a:t>In the entity-relationship diagramming technique:</a:t>
            </a:r>
          </a:p>
          <a:p>
            <a:pPr lvl="2">
              <a:buFontTx/>
              <a:buBlip>
                <a:blip r:embed="rId4"/>
              </a:buBlip>
            </a:pPr>
            <a:r>
              <a:rPr lang="en-US" sz="1600">
                <a:solidFill>
                  <a:schemeClr val="accent2"/>
                </a:solidFill>
                <a:latin typeface="Arial" charset="0"/>
                <a:cs typeface="Times New Roman" pitchFamily="18" charset="0"/>
              </a:rPr>
              <a:t>Entities are represented as rectangles.</a:t>
            </a:r>
          </a:p>
          <a:p>
            <a:pPr lvl="2">
              <a:buFontTx/>
              <a:buBlip>
                <a:blip r:embed="rId4"/>
              </a:buBlip>
            </a:pPr>
            <a:r>
              <a:rPr lang="en-US" sz="1600">
                <a:solidFill>
                  <a:schemeClr val="accent2"/>
                </a:solidFill>
                <a:latin typeface="Arial" charset="0"/>
                <a:cs typeface="Times New Roman" pitchFamily="18" charset="0"/>
              </a:rPr>
              <a:t>Relationships are represented as diamonds.</a:t>
            </a:r>
          </a:p>
          <a:p>
            <a:pPr lvl="2">
              <a:buFontTx/>
              <a:buBlip>
                <a:blip r:embed="rId4"/>
              </a:buBlip>
            </a:pPr>
            <a:r>
              <a:rPr lang="en-US" sz="1600">
                <a:solidFill>
                  <a:schemeClr val="accent2"/>
                </a:solidFill>
                <a:latin typeface="Arial" charset="0"/>
                <a:cs typeface="Times New Roman" pitchFamily="18" charset="0"/>
              </a:rPr>
              <a:t>Attributes are represented as ellipses.</a:t>
            </a:r>
          </a:p>
          <a:p>
            <a:pPr lvl="1">
              <a:buFontTx/>
              <a:buBlip>
                <a:blip r:embed="rId4"/>
              </a:buBlip>
            </a:pPr>
            <a:r>
              <a:rPr lang="en-US" sz="1800">
                <a:solidFill>
                  <a:schemeClr val="accent2"/>
                </a:solidFill>
                <a:latin typeface="Arial" charset="0"/>
                <a:cs typeface="Times New Roman" pitchFamily="18" charset="0"/>
              </a:rPr>
              <a:t>Relationships, whether many-to-many, one-to-many, or      one-to-one, are represented symbolically.</a:t>
            </a:r>
          </a:p>
          <a:p>
            <a:pPr lvl="1">
              <a:buFontTx/>
              <a:buBlip>
                <a:blip r:embed="rId4"/>
              </a:buBlip>
            </a:pPr>
            <a:r>
              <a:rPr lang="en-US" sz="1800">
                <a:solidFill>
                  <a:schemeClr val="accent2"/>
                </a:solidFill>
                <a:latin typeface="Arial" charset="0"/>
                <a:cs typeface="Times New Roman" pitchFamily="18" charset="0"/>
              </a:rPr>
              <a:t>Weak entities are represented in double-lined boxes.</a:t>
            </a:r>
          </a:p>
          <a:p>
            <a:pPr lvl="1">
              <a:buFontTx/>
              <a:buBlip>
                <a:blip r:embed="rId4"/>
              </a:buBlip>
            </a:pPr>
            <a:r>
              <a:rPr lang="en-US" sz="1800">
                <a:solidFill>
                  <a:schemeClr val="accent2"/>
                </a:solidFill>
                <a:latin typeface="Arial" charset="0"/>
                <a:cs typeface="Times New Roman" pitchFamily="18" charset="0"/>
              </a:rPr>
              <a:t>Subtypes are connected to the supertype by an unnamed relationship, marked with a crossbar on top.</a:t>
            </a:r>
          </a:p>
        </p:txBody>
      </p:sp>
      <p:sp>
        <p:nvSpPr>
          <p:cNvPr id="24579"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Summary</a:t>
            </a:r>
          </a:p>
        </p:txBody>
      </p:sp>
    </p:spTree>
    <p:extLst>
      <p:ext uri="{BB962C8B-B14F-4D97-AF65-F5344CB8AC3E}">
        <p14:creationId xmlns:p14="http://schemas.microsoft.com/office/powerpoint/2010/main" val="19834486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idx="1"/>
          </p:nvPr>
        </p:nvSpPr>
        <p:spPr bwMode="auto">
          <a:xfrm>
            <a:off x="1524000" y="1600200"/>
            <a:ext cx="7313613" cy="4570413"/>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Tx/>
              <a:buBlip>
                <a:blip r:embed="rId3"/>
              </a:buBlip>
            </a:pPr>
            <a:r>
              <a:rPr lang="en-US" sz="1800">
                <a:solidFill>
                  <a:schemeClr val="accent2"/>
                </a:solidFill>
                <a:latin typeface="Arial" charset="0"/>
                <a:cs typeface="Times New Roman" pitchFamily="18" charset="0"/>
              </a:rPr>
              <a:t>In the relational model, data is represented in tables (relations) of rows (tuples) and columns (attributes).</a:t>
            </a:r>
          </a:p>
          <a:p>
            <a:pPr lvl="1">
              <a:buFontTx/>
              <a:buBlip>
                <a:blip r:embed="rId3"/>
              </a:buBlip>
            </a:pPr>
            <a:r>
              <a:rPr lang="en-US" sz="1800">
                <a:solidFill>
                  <a:schemeClr val="accent2"/>
                </a:solidFill>
                <a:latin typeface="Arial" charset="0"/>
                <a:cs typeface="Times New Roman" pitchFamily="18" charset="0"/>
              </a:rPr>
              <a:t>The number of tuples is called the cardinality of the relation, and the number of attributes is called the degree of the relation.</a:t>
            </a:r>
          </a:p>
          <a:p>
            <a:pPr lvl="1">
              <a:buFontTx/>
              <a:buBlip>
                <a:blip r:embed="rId3"/>
              </a:buBlip>
            </a:pPr>
            <a:r>
              <a:rPr lang="en-US" sz="1800">
                <a:solidFill>
                  <a:schemeClr val="accent2"/>
                </a:solidFill>
                <a:latin typeface="Arial" charset="0"/>
                <a:cs typeface="Times New Roman" pitchFamily="18" charset="0"/>
              </a:rPr>
              <a:t>An attribute (or set of attributes) that is unique in every tuple is called the primary key.</a:t>
            </a:r>
          </a:p>
          <a:p>
            <a:pPr lvl="1">
              <a:buFontTx/>
              <a:buBlip>
                <a:blip r:embed="rId3"/>
              </a:buBlip>
            </a:pPr>
            <a:r>
              <a:rPr lang="en-US" sz="1800">
                <a:solidFill>
                  <a:schemeClr val="accent2"/>
                </a:solidFill>
                <a:latin typeface="Arial" charset="0"/>
                <a:cs typeface="Times New Roman" pitchFamily="18" charset="0"/>
              </a:rPr>
              <a:t>Unknown or missing information is represented by a NULL in a table.</a:t>
            </a:r>
          </a:p>
          <a:p>
            <a:pPr lvl="1">
              <a:buFontTx/>
              <a:buBlip>
                <a:blip r:embed="rId3"/>
              </a:buBlip>
            </a:pPr>
            <a:r>
              <a:rPr lang="en-US" sz="1800">
                <a:solidFill>
                  <a:schemeClr val="accent2"/>
                </a:solidFill>
                <a:latin typeface="Arial" charset="0"/>
                <a:cs typeface="Times New Roman" pitchFamily="18" charset="0"/>
              </a:rPr>
              <a:t>The foreign key is a column in one table that matches the primary key of another table.</a:t>
            </a:r>
          </a:p>
          <a:p>
            <a:pPr lvl="1">
              <a:buFontTx/>
              <a:buBlip>
                <a:blip r:embed="rId3"/>
              </a:buBlip>
            </a:pPr>
            <a:r>
              <a:rPr lang="en-US" sz="1800">
                <a:solidFill>
                  <a:schemeClr val="accent2"/>
                </a:solidFill>
                <a:latin typeface="Arial" charset="0"/>
                <a:cs typeface="Times New Roman" pitchFamily="18" charset="0"/>
              </a:rPr>
              <a:t>The relational model is based on the principle of relational algebra.</a:t>
            </a:r>
          </a:p>
          <a:p>
            <a:pPr lvl="1">
              <a:buFontTx/>
              <a:buBlip>
                <a:blip r:embed="rId3"/>
              </a:buBlip>
            </a:pPr>
            <a:r>
              <a:rPr lang="en-US" sz="1800">
                <a:solidFill>
                  <a:schemeClr val="accent2"/>
                </a:solidFill>
                <a:latin typeface="Arial" charset="0"/>
                <a:cs typeface="Times New Roman" pitchFamily="18" charset="0"/>
              </a:rPr>
              <a:t>The eight operators that operate on relations are restrict, project, product, union, intersect, difference, join, and divide.</a:t>
            </a:r>
          </a:p>
        </p:txBody>
      </p:sp>
      <p:sp>
        <p:nvSpPr>
          <p:cNvPr id="270339"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Summary (Contd.)</a:t>
            </a:r>
          </a:p>
        </p:txBody>
      </p:sp>
    </p:spTree>
    <p:extLst>
      <p:ext uri="{BB962C8B-B14F-4D97-AF65-F5344CB8AC3E}">
        <p14:creationId xmlns:p14="http://schemas.microsoft.com/office/powerpoint/2010/main" val="3043924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1026"/>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Can be classified into two categories: </a:t>
            </a:r>
          </a:p>
          <a:p>
            <a:pPr lvl="1">
              <a:buFontTx/>
              <a:buBlip>
                <a:blip r:embed="rId4"/>
              </a:buBlip>
            </a:pPr>
            <a:r>
              <a:rPr lang="en-US" sz="1800">
                <a:solidFill>
                  <a:schemeClr val="accent2"/>
                </a:solidFill>
                <a:latin typeface="Arial" charset="0"/>
                <a:cs typeface="Times New Roman" pitchFamily="18" charset="0"/>
              </a:rPr>
              <a:t>Object-based logical model focuses on describing the data, the relationship among the data, and any constraints defined</a:t>
            </a:r>
          </a:p>
          <a:p>
            <a:pPr lvl="1">
              <a:buFontTx/>
              <a:buBlip>
                <a:blip r:embed="rId4"/>
              </a:buBlip>
            </a:pPr>
            <a:r>
              <a:rPr lang="en-US" sz="1800">
                <a:solidFill>
                  <a:schemeClr val="accent2"/>
                </a:solidFill>
                <a:latin typeface="Arial" charset="0"/>
                <a:cs typeface="Times New Roman" pitchFamily="18" charset="0"/>
              </a:rPr>
              <a:t>Record-based logical model focuses on describing the data structure and the access techniques in the DBMS</a:t>
            </a:r>
          </a:p>
        </p:txBody>
      </p:sp>
      <p:sp>
        <p:nvSpPr>
          <p:cNvPr id="203779" name="Text Box 1027"/>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Data Models</a:t>
            </a:r>
          </a:p>
        </p:txBody>
      </p:sp>
    </p:spTree>
    <p:extLst>
      <p:ext uri="{BB962C8B-B14F-4D97-AF65-F5344CB8AC3E}">
        <p14:creationId xmlns:p14="http://schemas.microsoft.com/office/powerpoint/2010/main" val="780567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There are various object-based models. The most widely used is the Entity-Relationship model (ER model) introduced by Peter Chen.</a:t>
            </a:r>
          </a:p>
        </p:txBody>
      </p:sp>
      <p:sp>
        <p:nvSpPr>
          <p:cNvPr id="205827"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pitchFamily="18" charset="0"/>
              </a:rPr>
              <a:t> Object-Based Logical Model</a:t>
            </a:r>
          </a:p>
        </p:txBody>
      </p:sp>
    </p:spTree>
    <p:extLst>
      <p:ext uri="{BB962C8B-B14F-4D97-AF65-F5344CB8AC3E}">
        <p14:creationId xmlns:p14="http://schemas.microsoft.com/office/powerpoint/2010/main" val="2808960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Chen defined an entity as “a thing, which can be easily identified”.</a:t>
            </a:r>
          </a:p>
          <a:p>
            <a:pPr>
              <a:buFontTx/>
              <a:buBlip>
                <a:blip r:embed="rId3"/>
              </a:buBlip>
            </a:pPr>
            <a:r>
              <a:rPr lang="en-US" sz="2000">
                <a:solidFill>
                  <a:schemeClr val="accent2"/>
                </a:solidFill>
                <a:latin typeface="Arial" charset="0"/>
                <a:cs typeface="Times New Roman" pitchFamily="18" charset="0"/>
              </a:rPr>
              <a:t>An entity is any object, place, person, or activity about which data is recorded.</a:t>
            </a:r>
          </a:p>
          <a:p>
            <a:pPr>
              <a:buFontTx/>
              <a:buBlip>
                <a:blip r:embed="rId3"/>
              </a:buBlip>
            </a:pPr>
            <a:r>
              <a:rPr lang="en-US" sz="2000">
                <a:solidFill>
                  <a:schemeClr val="accent2"/>
                </a:solidFill>
                <a:latin typeface="Arial" charset="0"/>
                <a:cs typeface="Times New Roman" pitchFamily="18" charset="0"/>
              </a:rPr>
              <a:t>In the diagramming technique, entities are named and represented inside a box.</a:t>
            </a:r>
          </a:p>
          <a:p>
            <a:pPr>
              <a:buFontTx/>
              <a:buBlip>
                <a:blip r:embed="rId3"/>
              </a:buBlip>
            </a:pPr>
            <a:r>
              <a:rPr lang="en-US" sz="2000">
                <a:solidFill>
                  <a:schemeClr val="accent2"/>
                </a:solidFill>
                <a:latin typeface="Arial" charset="0"/>
                <a:cs typeface="Times New Roman" pitchFamily="18" charset="0"/>
              </a:rPr>
              <a:t>An entity type is a set of things that share common properties:</a:t>
            </a:r>
          </a:p>
          <a:p>
            <a:pPr lvl="1">
              <a:buFontTx/>
              <a:buBlip>
                <a:blip r:embed="rId4"/>
              </a:buBlip>
            </a:pPr>
            <a:r>
              <a:rPr lang="en-US" sz="1800">
                <a:solidFill>
                  <a:schemeClr val="accent2"/>
                </a:solidFill>
                <a:latin typeface="Arial" charset="0"/>
                <a:cs typeface="Times New Roman" pitchFamily="18" charset="0"/>
              </a:rPr>
              <a:t>STUDENT, COURSE, and GRADE are examples of entity type.</a:t>
            </a:r>
          </a:p>
          <a:p>
            <a:pPr lvl="1">
              <a:buFontTx/>
              <a:buBlip>
                <a:blip r:embed="rId4"/>
              </a:buBlip>
            </a:pPr>
            <a:r>
              <a:rPr lang="en-US" sz="1800">
                <a:solidFill>
                  <a:schemeClr val="accent2"/>
                </a:solidFill>
                <a:latin typeface="Arial" charset="0"/>
                <a:cs typeface="Times New Roman" pitchFamily="18" charset="0"/>
              </a:rPr>
              <a:t>An entity type is usually in uppercase.</a:t>
            </a:r>
          </a:p>
        </p:txBody>
      </p:sp>
      <p:sp>
        <p:nvSpPr>
          <p:cNvPr id="225283"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pitchFamily="18" charset="0"/>
              </a:rPr>
              <a:t> Entities</a:t>
            </a:r>
            <a:endParaRPr lang="en-US" sz="2000" b="1">
              <a:solidFill>
                <a:schemeClr val="bg1"/>
              </a:solidFill>
              <a:latin typeface="Tahoma" pitchFamily="34" charset="0"/>
              <a:cs typeface="Times New Roman" pitchFamily="18" charset="0"/>
            </a:endParaRPr>
          </a:p>
        </p:txBody>
      </p:sp>
    </p:spTree>
    <p:extLst>
      <p:ext uri="{BB962C8B-B14F-4D97-AF65-F5344CB8AC3E}">
        <p14:creationId xmlns:p14="http://schemas.microsoft.com/office/powerpoint/2010/main" val="2068334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Types of Entities:</a:t>
            </a:r>
          </a:p>
          <a:p>
            <a:pPr lvl="1">
              <a:buFontTx/>
              <a:buBlip>
                <a:blip r:embed="rId4"/>
              </a:buBlip>
            </a:pPr>
            <a:r>
              <a:rPr lang="en-US" sz="1800">
                <a:solidFill>
                  <a:schemeClr val="accent2"/>
                </a:solidFill>
                <a:latin typeface="Arial" charset="0"/>
                <a:cs typeface="Times New Roman" pitchFamily="18" charset="0"/>
              </a:rPr>
              <a:t>Dependent entity:</a:t>
            </a:r>
          </a:p>
          <a:p>
            <a:pPr lvl="2">
              <a:buFontTx/>
              <a:buBlip>
                <a:blip r:embed="rId4"/>
              </a:buBlip>
            </a:pPr>
            <a:r>
              <a:rPr lang="en-US" sz="1600">
                <a:solidFill>
                  <a:schemeClr val="accent2"/>
                </a:solidFill>
                <a:latin typeface="Arial" charset="0"/>
                <a:cs typeface="Times New Roman" pitchFamily="18" charset="0"/>
              </a:rPr>
              <a:t>Is an entity whose existence depends on the existence of another entity and are also called weak entities</a:t>
            </a:r>
          </a:p>
          <a:p>
            <a:pPr lvl="1">
              <a:buFontTx/>
              <a:buBlip>
                <a:blip r:embed="rId4"/>
              </a:buBlip>
            </a:pPr>
            <a:r>
              <a:rPr lang="en-US" sz="1800">
                <a:solidFill>
                  <a:schemeClr val="accent2"/>
                </a:solidFill>
                <a:latin typeface="Arial" charset="0"/>
                <a:cs typeface="Times New Roman" pitchFamily="18" charset="0"/>
              </a:rPr>
              <a:t>Independent entity:</a:t>
            </a:r>
          </a:p>
          <a:p>
            <a:pPr lvl="2">
              <a:buFontTx/>
              <a:buBlip>
                <a:blip r:embed="rId4"/>
              </a:buBlip>
            </a:pPr>
            <a:r>
              <a:rPr lang="en-US" sz="1600">
                <a:solidFill>
                  <a:schemeClr val="accent2"/>
                </a:solidFill>
                <a:latin typeface="Arial" charset="0"/>
                <a:cs typeface="Times New Roman" pitchFamily="18" charset="0"/>
              </a:rPr>
              <a:t>Is an entity which does not depend on any other entity for existence and are also called regular entities</a:t>
            </a:r>
          </a:p>
        </p:txBody>
      </p:sp>
      <p:sp>
        <p:nvSpPr>
          <p:cNvPr id="227331"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pitchFamily="18" charset="0"/>
              </a:rPr>
              <a:t> Entities (Contd.)</a:t>
            </a:r>
            <a:endParaRPr lang="en-US" sz="2000" b="1">
              <a:solidFill>
                <a:schemeClr val="bg1"/>
              </a:solidFill>
              <a:latin typeface="Tahoma" pitchFamily="34" charset="0"/>
              <a:cs typeface="Times New Roman" pitchFamily="18" charset="0"/>
            </a:endParaRPr>
          </a:p>
        </p:txBody>
      </p:sp>
    </p:spTree>
    <p:extLst>
      <p:ext uri="{BB962C8B-B14F-4D97-AF65-F5344CB8AC3E}">
        <p14:creationId xmlns:p14="http://schemas.microsoft.com/office/powerpoint/2010/main" val="3098518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Chen defines a relationship as “an association among entities”.</a:t>
            </a:r>
          </a:p>
          <a:p>
            <a:pPr lvl="1">
              <a:buFontTx/>
              <a:buBlip>
                <a:blip r:embed="rId4"/>
              </a:buBlip>
            </a:pPr>
            <a:r>
              <a:rPr lang="en-US" sz="1800">
                <a:solidFill>
                  <a:schemeClr val="accent2"/>
                </a:solidFill>
                <a:latin typeface="Arial" charset="0"/>
                <a:cs typeface="Times New Roman" pitchFamily="18" charset="0"/>
              </a:rPr>
              <a:t>For example, the relationship between students and instructors  represents the fact that an instructor teaches several students and a student is taught by several instructors. This relationship could be named TEACH.</a:t>
            </a:r>
          </a:p>
          <a:p>
            <a:pPr>
              <a:buFontTx/>
              <a:buBlip>
                <a:blip r:embed="rId3"/>
              </a:buBlip>
            </a:pPr>
            <a:r>
              <a:rPr lang="en-US" sz="2000">
                <a:solidFill>
                  <a:schemeClr val="accent2"/>
                </a:solidFill>
                <a:latin typeface="Arial" charset="0"/>
                <a:cs typeface="Times New Roman" pitchFamily="18" charset="0"/>
              </a:rPr>
              <a:t>Relationships are depicted as a diamond with the name of the relationship type.</a:t>
            </a:r>
          </a:p>
        </p:txBody>
      </p:sp>
      <p:sp>
        <p:nvSpPr>
          <p:cNvPr id="223235"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pitchFamily="18" charset="0"/>
              </a:rPr>
              <a:t> Relationships</a:t>
            </a:r>
            <a:endParaRPr lang="en-US" sz="2000" b="1">
              <a:solidFill>
                <a:schemeClr val="bg1"/>
              </a:solidFill>
              <a:latin typeface="Tahoma" pitchFamily="34" charset="0"/>
              <a:cs typeface="Times New Roman" pitchFamily="18" charset="0"/>
            </a:endParaRPr>
          </a:p>
        </p:txBody>
      </p:sp>
    </p:spTree>
    <p:extLst>
      <p:ext uri="{BB962C8B-B14F-4D97-AF65-F5344CB8AC3E}">
        <p14:creationId xmlns:p14="http://schemas.microsoft.com/office/powerpoint/2010/main" val="1426149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1026"/>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pitchFamily="18" charset="0"/>
              </a:rPr>
              <a:t>A relationship type is an association of entity types (STUDENT-INSTRUCTOR).</a:t>
            </a:r>
          </a:p>
          <a:p>
            <a:pPr>
              <a:buFontTx/>
              <a:buBlip>
                <a:blip r:embed="rId3"/>
              </a:buBlip>
            </a:pPr>
            <a:r>
              <a:rPr lang="en-US" sz="2000">
                <a:solidFill>
                  <a:schemeClr val="accent2"/>
                </a:solidFill>
                <a:latin typeface="Arial" charset="0"/>
                <a:cs typeface="Times New Roman" pitchFamily="18" charset="0"/>
              </a:rPr>
              <a:t>A relationship can associate an entity with itself. For example, one instructor in a university may marry another instructor.</a:t>
            </a:r>
          </a:p>
          <a:p>
            <a:pPr>
              <a:buFontTx/>
              <a:buBlip>
                <a:blip r:embed="rId3"/>
              </a:buBlip>
            </a:pPr>
            <a:r>
              <a:rPr lang="en-US" sz="2000">
                <a:solidFill>
                  <a:schemeClr val="accent2"/>
                </a:solidFill>
                <a:latin typeface="Arial" charset="0"/>
                <a:cs typeface="Times New Roman" pitchFamily="18" charset="0"/>
              </a:rPr>
              <a:t>Multiple relationships can also exist between the same entities.</a:t>
            </a:r>
          </a:p>
        </p:txBody>
      </p:sp>
      <p:sp>
        <p:nvSpPr>
          <p:cNvPr id="229379" name="Text Box 1027"/>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pitchFamily="18" charset="0"/>
              </a:rPr>
              <a:t> Relationships (Contd.)</a:t>
            </a:r>
            <a:endParaRPr lang="en-US" sz="2000" b="1">
              <a:solidFill>
                <a:schemeClr val="bg1"/>
              </a:solidFill>
              <a:latin typeface="Tahoma" pitchFamily="34" charset="0"/>
              <a:cs typeface="Times New Roman" pitchFamily="18" charset="0"/>
            </a:endParaRPr>
          </a:p>
        </p:txBody>
      </p:sp>
    </p:spTree>
    <p:extLst>
      <p:ext uri="{BB962C8B-B14F-4D97-AF65-F5344CB8AC3E}">
        <p14:creationId xmlns:p14="http://schemas.microsoft.com/office/powerpoint/2010/main" val="25141727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TotalTime>
  <Words>4104</Words>
  <Application>Microsoft Office PowerPoint</Application>
  <PresentationFormat>On-screen Show (4:3)</PresentationFormat>
  <Paragraphs>353</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Samatha</dc:creator>
  <cp:lastModifiedBy>P.Samatha Ramakrishna</cp:lastModifiedBy>
  <cp:revision>2</cp:revision>
  <dcterms:created xsi:type="dcterms:W3CDTF">2016-09-19T04:16:54Z</dcterms:created>
  <dcterms:modified xsi:type="dcterms:W3CDTF">2019-12-17T05:01:49Z</dcterms:modified>
</cp:coreProperties>
</file>