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775A5-B326-42A2-AB83-1CEA539C70A9}" type="datetimeFigureOut">
              <a:rPr lang="en-IN" smtClean="0"/>
              <a:t>19-09-2016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C0E2D-29D1-4CF8-9EC9-E3D26F8ED3FC}" type="slidenum">
              <a:rPr lang="en-IN" smtClean="0"/>
              <a:t>‹#›</a:t>
            </a:fld>
            <a:endParaRPr lang="en-IN"/>
          </a:p>
        </p:txBody>
      </p:sp>
    </p:spTree>
    <p:extLst>
      <p:ext uri="{BB962C8B-B14F-4D97-AF65-F5344CB8AC3E}">
        <p14:creationId xmlns:p14="http://schemas.microsoft.com/office/powerpoint/2010/main" val="264134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24F34134-4CCF-4BB8-AA24-3728FACD9EBB}" type="slidenum">
              <a:rPr lang="en-US"/>
              <a:pPr/>
              <a:t>1</a:t>
            </a:fld>
            <a:endParaRPr lang="en-US"/>
          </a:p>
        </p:txBody>
      </p:sp>
      <p:sp>
        <p:nvSpPr>
          <p:cNvPr id="123906" name="Rectangle 3074"/>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3907" name="Rectangle 3075"/>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8CFFD65-36A2-46E3-AA40-3F170617A573}" type="slidenum">
              <a:rPr lang="en-US"/>
              <a:pPr/>
              <a:t>10</a:t>
            </a:fld>
            <a:endParaRPr lang="en-US"/>
          </a:p>
        </p:txBody>
      </p:sp>
      <p:sp>
        <p:nvSpPr>
          <p:cNvPr id="230402" name="Rectangle 2"/>
          <p:cNvSpPr>
            <a:spLocks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999FF3A8-1AB8-4FE9-9A6F-9A79D697B2C0}" type="slidenum">
              <a:rPr lang="en-US"/>
              <a:pPr/>
              <a:t>11</a:t>
            </a:fld>
            <a:endParaRPr lang="en-US"/>
          </a:p>
        </p:txBody>
      </p:sp>
      <p:sp>
        <p:nvSpPr>
          <p:cNvPr id="277506" name="Rectangle 2"/>
          <p:cNvSpPr>
            <a:spLocks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30D92D66-9999-4B69-ABA4-D651EC77B1DB}" type="slidenum">
              <a:rPr lang="en-US"/>
              <a:pPr/>
              <a:t>12</a:t>
            </a:fld>
            <a:endParaRPr lang="en-US"/>
          </a:p>
        </p:txBody>
      </p:sp>
      <p:sp>
        <p:nvSpPr>
          <p:cNvPr id="177154" name="Rectangle 2"/>
          <p:cNvSpPr>
            <a:spLocks noChangeArrowheads="1" noTextEdit="1"/>
          </p:cNvSpPr>
          <p:nvPr>
            <p:ph type="sldImg"/>
          </p:nvPr>
        </p:nvSpPr>
        <p:spPr>
          <a:ln/>
        </p:spPr>
      </p:sp>
      <p:sp>
        <p:nvSpPr>
          <p:cNvPr id="177155"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5A655B7-2148-45BE-AFC4-F285AF860FE5}" type="slidenum">
              <a:rPr lang="en-US"/>
              <a:pPr/>
              <a:t>13</a:t>
            </a:fld>
            <a:endParaRPr lang="en-US"/>
          </a:p>
        </p:txBody>
      </p:sp>
      <p:sp>
        <p:nvSpPr>
          <p:cNvPr id="208898" name="Rectangle 2"/>
          <p:cNvSpPr>
            <a:spLocks noChangeArrowheads="1" noTextEdit="1"/>
          </p:cNvSpPr>
          <p:nvPr>
            <p:ph type="sldImg"/>
          </p:nvPr>
        </p:nvSpPr>
        <p:spPr>
          <a:ln/>
        </p:spPr>
      </p:sp>
      <p:sp>
        <p:nvSpPr>
          <p:cNvPr id="208899" name="Rectangle 3"/>
          <p:cNvSpPr>
            <a:spLocks noGrp="1" noChangeArrowheads="1"/>
          </p:cNvSpPr>
          <p:nvPr>
            <p:ph type="body" idx="1"/>
          </p:nvPr>
        </p:nvSpPr>
        <p:spPr/>
        <p:txBody>
          <a:bodyPr/>
          <a:lstStyle/>
          <a:p>
            <a:pPr marL="228600" indent="-228600"/>
            <a:r>
              <a:rPr lang="en-US"/>
              <a:t>Student already have learnt about type 2 SCDs in Module I. Therefore, you can start this topic by asking the following questions to students:</a:t>
            </a:r>
          </a:p>
          <a:p>
            <a:pPr marL="228600" indent="-228600">
              <a:buFontTx/>
              <a:buAutoNum type="arabicPeriod"/>
            </a:pPr>
            <a:r>
              <a:rPr lang="en-US"/>
              <a:t>What are type 2 SCDs?</a:t>
            </a:r>
          </a:p>
          <a:p>
            <a:pPr marL="228600" indent="-228600">
              <a:buFontTx/>
              <a:buAutoNum type="arabicPeriod"/>
            </a:pPr>
            <a:r>
              <a:rPr lang="en-US"/>
              <a:t>Given an example to explain type 2 SCDs.</a:t>
            </a:r>
          </a:p>
          <a:p>
            <a:pPr marL="228600" indent="-228600"/>
            <a:r>
              <a:rPr lang="en-US"/>
              <a:t>This will recapitulate what they have learnt about type 2 SCD in Module 1. </a:t>
            </a:r>
          </a:p>
          <a:p>
            <a:pPr marL="228600" indent="-228600"/>
            <a:r>
              <a:rPr lang="en-US"/>
              <a:t>Now explain the strategy to update the data into these dimension tables with help the example given in SG.</a:t>
            </a:r>
          </a:p>
          <a:p>
            <a:pPr marL="228600" indent="-228600"/>
            <a:r>
              <a:rPr lang="en-US"/>
              <a:t>After explaining the examples, you can ask students to think of an example of a type 2 SCD and then tell the strategy to update the data into this dimension table.</a:t>
            </a:r>
          </a:p>
          <a:p>
            <a:pPr marL="228600" indent="-228600"/>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2DEF376A-082F-4E0D-BCF1-702F405B8B67}" type="slidenum">
              <a:rPr lang="en-US"/>
              <a:pPr/>
              <a:t>14</a:t>
            </a:fld>
            <a:endParaRPr lang="en-US"/>
          </a:p>
        </p:txBody>
      </p:sp>
      <p:sp>
        <p:nvSpPr>
          <p:cNvPr id="99330" name="Rectangle 2"/>
          <p:cNvSpPr>
            <a:spLocks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DE05D69-AEE0-4977-9B50-BC99693B3E6B}" type="slidenum">
              <a:rPr lang="en-US"/>
              <a:pPr/>
              <a:t>15</a:t>
            </a:fld>
            <a:endParaRPr lang="en-US"/>
          </a:p>
        </p:txBody>
      </p:sp>
      <p:sp>
        <p:nvSpPr>
          <p:cNvPr id="273410" name="Rectangle 2"/>
          <p:cNvSpPr>
            <a:spLocks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C30A1EB-6CF6-4B16-BB31-24F6CB6E1FB4}" type="slidenum">
              <a:rPr lang="en-US"/>
              <a:pPr/>
              <a:t>16</a:t>
            </a:fld>
            <a:endParaRPr lang="en-US"/>
          </a:p>
        </p:txBody>
      </p:sp>
      <p:sp>
        <p:nvSpPr>
          <p:cNvPr id="275458" name="Rectangle 2"/>
          <p:cNvSpPr>
            <a:spLocks noChangeArrowheads="1" noTextEdit="1"/>
          </p:cNvSpPr>
          <p:nvPr>
            <p:ph type="sldImg"/>
          </p:nvPr>
        </p:nvSpPr>
        <p:spPr>
          <a:ln/>
        </p:spPr>
      </p:sp>
      <p:sp>
        <p:nvSpPr>
          <p:cNvPr id="275459"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7E05CE8-9C91-4638-8F27-6DAD2D6AFEEC}" type="slidenum">
              <a:rPr lang="en-US"/>
              <a:pPr/>
              <a:t>2</a:t>
            </a:fld>
            <a:endParaRPr lang="en-US"/>
          </a:p>
        </p:txBody>
      </p:sp>
      <p:sp>
        <p:nvSpPr>
          <p:cNvPr id="202754" name="Rectangle 1026"/>
          <p:cNvSpPr>
            <a:spLocks noChangeArrowheads="1" noTextEdit="1"/>
          </p:cNvSpPr>
          <p:nvPr>
            <p:ph type="sldImg"/>
          </p:nvPr>
        </p:nvSpPr>
        <p:spPr>
          <a:ln/>
        </p:spPr>
      </p:sp>
      <p:sp>
        <p:nvSpPr>
          <p:cNvPr id="202755" name="Rectangle 1027"/>
          <p:cNvSpPr>
            <a:spLocks noGrp="1" noChangeArrowheads="1"/>
          </p:cNvSpPr>
          <p:nvPr>
            <p:ph type="body" idx="1"/>
          </p:nvPr>
        </p:nvSpPr>
        <p:spPr/>
        <p:txBody>
          <a:bodyPr/>
          <a:lstStyle/>
          <a:p>
            <a:r>
              <a:rPr lang="en-US"/>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78AFD982-1662-4768-A018-D593370210F3}" type="slidenum">
              <a:rPr lang="en-US"/>
              <a:pPr/>
              <a:t>3</a:t>
            </a:fld>
            <a:endParaRPr lang="en-US"/>
          </a:p>
        </p:txBody>
      </p:sp>
      <p:sp>
        <p:nvSpPr>
          <p:cNvPr id="271362" name="Rectangle 2"/>
          <p:cNvSpPr>
            <a:spLocks noChangeArrowheads="1" noTextEdit="1"/>
          </p:cNvSpPr>
          <p:nvPr>
            <p:ph type="sldImg"/>
          </p:nvPr>
        </p:nvSpPr>
        <p:spPr>
          <a:ln/>
        </p:spPr>
      </p:sp>
      <p:sp>
        <p:nvSpPr>
          <p:cNvPr id="271363" name="Rectangle 3"/>
          <p:cNvSpPr>
            <a:spLocks noGrp="1" noChangeArrowheads="1"/>
          </p:cNvSpPr>
          <p:nvPr>
            <p:ph type="body" idx="1"/>
          </p:nvPr>
        </p:nvSpPr>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CE49C175-D532-4B15-912D-1C324E1A7AF4}" type="slidenum">
              <a:rPr lang="en-US"/>
              <a:pPr/>
              <a:t>4</a:t>
            </a:fld>
            <a:endParaRPr lang="en-US"/>
          </a:p>
        </p:txBody>
      </p:sp>
      <p:sp>
        <p:nvSpPr>
          <p:cNvPr id="204802" name="Rectangle 2"/>
          <p:cNvSpPr>
            <a:spLocks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a:t> Students know what is the structure of Flat dimension. You can initiate the session by asking the following questions:</a:t>
            </a:r>
          </a:p>
          <a:p>
            <a:r>
              <a:rPr lang="en-US"/>
              <a:t>1. What are flat dimension tables? </a:t>
            </a:r>
          </a:p>
          <a:p>
            <a:r>
              <a:rPr lang="en-US"/>
              <a:t>2. What is the structure of flat dimension?</a:t>
            </a:r>
          </a:p>
          <a:p>
            <a:r>
              <a:rPr lang="en-US"/>
              <a:t>3. Given examples of a flat dimension?</a:t>
            </a:r>
          </a:p>
          <a:p>
            <a:r>
              <a:rPr lang="en-US"/>
              <a:t>Next, tell the strategy to load the data into the flat dimension table. You can explain the loading strategy with the help of the example given in SG.</a:t>
            </a:r>
          </a:p>
          <a:p>
            <a:r>
              <a:rPr lang="en-US"/>
              <a:t>Continue this session by asking the following questions:</a:t>
            </a:r>
          </a:p>
          <a:p>
            <a:r>
              <a:rPr lang="en-US"/>
              <a:t>4. What are large flat dimension tables?</a:t>
            </a:r>
          </a:p>
          <a:p>
            <a:r>
              <a:rPr lang="en-US"/>
              <a:t>5. Give examples of large flat dimensions?</a:t>
            </a:r>
          </a:p>
          <a:p>
            <a:r>
              <a:rPr lang="en-US"/>
              <a:t>Then, explain the strategy to load data into the large flat dimension table.</a:t>
            </a:r>
          </a:p>
          <a:p>
            <a:r>
              <a:rPr lang="en-US"/>
              <a:t>Before explaining the strategy to load data into the small dimension table ask the following questions and the tell the strategy to load the data into the dimension table.</a:t>
            </a:r>
          </a:p>
          <a:p>
            <a:r>
              <a:rPr lang="en-US"/>
              <a:t>6. What are small flat dimension tables?</a:t>
            </a:r>
          </a:p>
          <a:p>
            <a:r>
              <a:rPr lang="en-US"/>
              <a:t>7. Give examples of small flat dimension tables.</a:t>
            </a:r>
          </a:p>
          <a:p>
            <a:endParaRPr lang="en-US"/>
          </a:p>
          <a:p>
            <a:r>
              <a:rPr lang="en-US"/>
              <a:t>With the help of these questions, students will be able to recall about flat dimensions, they have learnt in Module I. </a:t>
            </a:r>
          </a:p>
          <a:p>
            <a:endParaRPr lang="en-US"/>
          </a:p>
          <a:p>
            <a:endParaRPr lang="en-US"/>
          </a:p>
          <a:p>
            <a:r>
              <a:rPr lang="en-US"/>
              <a:t>Explain this topic with the help of an example given in SG.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D29A5261-B06D-4344-9FE8-4A61D1B275EE}" type="slidenum">
              <a:rPr lang="en-US"/>
              <a:pPr/>
              <a:t>5</a:t>
            </a:fld>
            <a:endParaRPr lang="en-US"/>
          </a:p>
        </p:txBody>
      </p:sp>
      <p:sp>
        <p:nvSpPr>
          <p:cNvPr id="206850" name="Rectangle 1026"/>
          <p:cNvSpPr>
            <a:spLocks noChangeArrowheads="1" noTextEdit="1"/>
          </p:cNvSpPr>
          <p:nvPr>
            <p:ph type="sldImg"/>
          </p:nvPr>
        </p:nvSpPr>
        <p:spPr>
          <a:ln/>
        </p:spPr>
      </p:sp>
      <p:sp>
        <p:nvSpPr>
          <p:cNvPr id="206851" name="Rectangle 1027"/>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96859712-BF97-4C7C-B514-73B7682FE3AD}" type="slidenum">
              <a:rPr lang="en-US"/>
              <a:pPr/>
              <a:t>6</a:t>
            </a:fld>
            <a:endParaRPr lang="en-US"/>
          </a:p>
        </p:txBody>
      </p:sp>
      <p:sp>
        <p:nvSpPr>
          <p:cNvPr id="222210" name="Rectangle 2"/>
          <p:cNvSpPr>
            <a:spLocks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55ED95E3-ADCD-4637-B26C-1B86E00124A2}" type="slidenum">
              <a:rPr lang="en-US"/>
              <a:pPr/>
              <a:t>7</a:t>
            </a:fld>
            <a:endParaRPr lang="en-US"/>
          </a:p>
        </p:txBody>
      </p:sp>
      <p:sp>
        <p:nvSpPr>
          <p:cNvPr id="226306" name="Rectangle 2"/>
          <p:cNvSpPr>
            <a:spLocks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B4B1C62A-727E-4B9B-9655-C41C49005E11}" type="slidenum">
              <a:rPr lang="en-US"/>
              <a:pPr/>
              <a:t>8</a:t>
            </a:fld>
            <a:endParaRPr lang="en-US"/>
          </a:p>
        </p:txBody>
      </p:sp>
      <p:sp>
        <p:nvSpPr>
          <p:cNvPr id="228354" name="Rectangle 2"/>
          <p:cNvSpPr>
            <a:spLocks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0DC00D2F-9217-42F0-A62D-557ABCDF87EC}" type="slidenum">
              <a:rPr lang="en-US"/>
              <a:pPr/>
              <a:t>9</a:t>
            </a:fld>
            <a:endParaRPr lang="en-US"/>
          </a:p>
        </p:txBody>
      </p:sp>
      <p:sp>
        <p:nvSpPr>
          <p:cNvPr id="224258" name="Rectangle 2"/>
          <p:cNvSpPr>
            <a:spLocks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2080C2-6D0C-44BB-AF35-4A7ACBDB5A19}" type="datetimeFigureOut">
              <a:rPr lang="en-IN" smtClean="0"/>
              <a:t>19-09-2016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2080C2-6D0C-44BB-AF35-4A7ACBDB5A19}" type="datetimeFigureOut">
              <a:rPr lang="en-IN" smtClean="0"/>
              <a:t>19-09-2016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F2080C2-6D0C-44BB-AF35-4A7ACBDB5A19}" type="datetimeFigureOut">
              <a:rPr lang="en-IN" smtClean="0"/>
              <a:t>19-09-2016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2080C2-6D0C-44BB-AF35-4A7ACBDB5A19}" type="datetimeFigureOut">
              <a:rPr lang="en-IN" smtClean="0"/>
              <a:t>19-09-2016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2080C2-6D0C-44BB-AF35-4A7ACBDB5A19}" type="datetimeFigureOut">
              <a:rPr lang="en-IN" smtClean="0"/>
              <a:t>19-09-2016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F2080C2-6D0C-44BB-AF35-4A7ACBDB5A19}" type="datetimeFigureOut">
              <a:rPr lang="en-IN" smtClean="0"/>
              <a:t>19-09-2016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03F1D-A9A7-4ABF-8805-661E038C5076}"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2080C2-6D0C-44BB-AF35-4A7ACBDB5A19}" type="datetimeFigureOut">
              <a:rPr lang="en-IN" smtClean="0"/>
              <a:t>19-09-2016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2080C2-6D0C-44BB-AF35-4A7ACBDB5A19}" type="datetimeFigureOut">
              <a:rPr lang="en-IN" smtClean="0"/>
              <a:t>19-09-2016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F2080C2-6D0C-44BB-AF35-4A7ACBDB5A19}" type="datetimeFigureOut">
              <a:rPr lang="en-IN" smtClean="0"/>
              <a:t>19-09-2016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C03F1D-A9A7-4ABF-8805-661E038C50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F2080C2-6D0C-44BB-AF35-4A7ACBDB5A19}" type="datetimeFigureOut">
              <a:rPr lang="en-IN" smtClean="0"/>
              <a:t>19-09-2016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03F1D-A9A7-4ABF-8805-661E038C5076}"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2080C2-6D0C-44BB-AF35-4A7ACBDB5A19}" type="datetimeFigureOut">
              <a:rPr lang="en-IN" smtClean="0"/>
              <a:t>19-09-2016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03F1D-A9A7-4ABF-8805-661E038C5076}"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F2080C2-6D0C-44BB-AF35-4A7ACBDB5A19}" type="datetimeFigureOut">
              <a:rPr lang="en-IN" smtClean="0"/>
              <a:t>19-09-2016</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1C03F1D-A9A7-4ABF-8805-661E038C5076}"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idx="1"/>
          </p:nvPr>
        </p:nvSpPr>
        <p:spPr bwMode="auto">
          <a:xfrm>
            <a:off x="1525588" y="1598613"/>
            <a:ext cx="7315200" cy="4570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In this session, you will learn to:</a:t>
            </a:r>
          </a:p>
          <a:p>
            <a:pPr lvl="1">
              <a:buFontTx/>
              <a:buBlip>
                <a:blip r:embed="rId4"/>
              </a:buBlip>
            </a:pPr>
            <a:r>
              <a:rPr lang="en-US" sz="1800">
                <a:solidFill>
                  <a:schemeClr val="accent2"/>
                </a:solidFill>
                <a:latin typeface="Arial" charset="0"/>
                <a:cs typeface="Times New Roman" charset="0"/>
              </a:rPr>
              <a:t>Map an ER diagram to a table</a:t>
            </a:r>
          </a:p>
        </p:txBody>
      </p:sp>
      <p:sp>
        <p:nvSpPr>
          <p:cNvPr id="122883"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Objectives</a:t>
            </a:r>
          </a:p>
        </p:txBody>
      </p:sp>
    </p:spTree>
    <p:extLst>
      <p:ext uri="{BB962C8B-B14F-4D97-AF65-F5344CB8AC3E}">
        <p14:creationId xmlns:p14="http://schemas.microsoft.com/office/powerpoint/2010/main" val="3092316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idx="1"/>
          </p:nvPr>
        </p:nvSpPr>
        <p:spPr bwMode="auto">
          <a:xfrm>
            <a:off x="1525588" y="1598613"/>
            <a:ext cx="7313612" cy="4268787"/>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a:solidFill>
                  <a:schemeClr val="accent2"/>
                </a:solidFill>
                <a:latin typeface="Arial" charset="0"/>
                <a:cs typeface="Times New Roman" charset="0"/>
              </a:rPr>
              <a:t>Any attribute (or set of attributes) that uniquely identifies a row in a table is a candidate for the primary key.</a:t>
            </a:r>
          </a:p>
          <a:p>
            <a:pPr lvl="1">
              <a:buFontTx/>
              <a:buBlip>
                <a:blip r:embed="rId3"/>
              </a:buBlip>
            </a:pPr>
            <a:r>
              <a:rPr lang="en-US" sz="1800">
                <a:solidFill>
                  <a:schemeClr val="accent2"/>
                </a:solidFill>
                <a:latin typeface="Arial" charset="0"/>
                <a:cs typeface="Times New Roman" charset="0"/>
              </a:rPr>
              <a:t>Such an attribute is called a candidate key.</a:t>
            </a:r>
          </a:p>
          <a:p>
            <a:pPr lvl="1">
              <a:buFontTx/>
              <a:buBlip>
                <a:blip r:embed="rId3"/>
              </a:buBlip>
            </a:pPr>
            <a:r>
              <a:rPr lang="en-US" sz="1800">
                <a:solidFill>
                  <a:schemeClr val="accent2"/>
                </a:solidFill>
                <a:latin typeface="Arial" charset="0"/>
                <a:cs typeface="Times New Roman" charset="0"/>
              </a:rPr>
              <a:t>Any attribute that is a candidate for the primary key but is not the primary key is called the alternate key.</a:t>
            </a:r>
          </a:p>
          <a:p>
            <a:pPr lvl="1">
              <a:buFontTx/>
              <a:buBlip>
                <a:blip r:embed="rId3"/>
              </a:buBlip>
            </a:pPr>
            <a:r>
              <a:rPr lang="en-US" sz="1800">
                <a:solidFill>
                  <a:schemeClr val="accent2"/>
                </a:solidFill>
                <a:latin typeface="Arial" charset="0"/>
                <a:cs typeface="Times New Roman" charset="0"/>
              </a:rPr>
              <a:t>Keys can be simple or composite:</a:t>
            </a:r>
          </a:p>
          <a:p>
            <a:pPr lvl="2">
              <a:buFontTx/>
              <a:buBlip>
                <a:blip r:embed="rId3"/>
              </a:buBlip>
            </a:pPr>
            <a:r>
              <a:rPr lang="en-US" sz="1600">
                <a:solidFill>
                  <a:schemeClr val="accent2"/>
                </a:solidFill>
                <a:latin typeface="Arial" charset="0"/>
                <a:cs typeface="Times New Roman" charset="0"/>
              </a:rPr>
              <a:t>A simple key is composed of a single attribute.</a:t>
            </a:r>
          </a:p>
          <a:p>
            <a:pPr lvl="2">
              <a:buFontTx/>
              <a:buBlip>
                <a:blip r:embed="rId3"/>
              </a:buBlip>
            </a:pPr>
            <a:r>
              <a:rPr lang="en-US" sz="1600">
                <a:solidFill>
                  <a:schemeClr val="accent2"/>
                </a:solidFill>
                <a:latin typeface="Arial" charset="0"/>
                <a:cs typeface="Times New Roman" charset="0"/>
              </a:rPr>
              <a:t>A composite key, on the other hand, comprises two or more attributes.</a:t>
            </a:r>
          </a:p>
        </p:txBody>
      </p:sp>
      <p:sp>
        <p:nvSpPr>
          <p:cNvPr id="229379"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Tips on Logical Database Design (Contd.)</a:t>
            </a:r>
            <a:endParaRPr lang="en-US" sz="2000" b="1">
              <a:solidFill>
                <a:schemeClr val="bg1"/>
              </a:solidFill>
              <a:latin typeface="Tahoma" pitchFamily="34" charset="0"/>
              <a:cs typeface="Times New Roman" charset="0"/>
            </a:endParaRPr>
          </a:p>
        </p:txBody>
      </p:sp>
    </p:spTree>
    <p:extLst>
      <p:ext uri="{BB962C8B-B14F-4D97-AF65-F5344CB8AC3E}">
        <p14:creationId xmlns:p14="http://schemas.microsoft.com/office/powerpoint/2010/main" val="2505544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Just a minute </a:t>
            </a:r>
          </a:p>
        </p:txBody>
      </p:sp>
      <p:sp>
        <p:nvSpPr>
          <p:cNvPr id="276483" name="Rectangle 3"/>
          <p:cNvSpPr>
            <a:spLocks noGrp="1" noChangeArrowheads="1"/>
          </p:cNvSpPr>
          <p:nvPr>
            <p:ph idx="1"/>
          </p:nvPr>
        </p:nvSpPr>
        <p:spPr bwMode="auto">
          <a:xfrm>
            <a:off x="1525588" y="1598613"/>
            <a:ext cx="7313612" cy="2058987"/>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Define the following terms:</a:t>
            </a:r>
          </a:p>
          <a:p>
            <a:pPr marL="800100" lvl="1" indent="-342900">
              <a:buFontTx/>
              <a:buAutoNum type="arabicPeriod"/>
            </a:pPr>
            <a:r>
              <a:rPr lang="en-US" sz="1800">
                <a:solidFill>
                  <a:schemeClr val="accent2"/>
                </a:solidFill>
                <a:latin typeface="Arial" charset="0"/>
                <a:cs typeface="Times New Roman" charset="0"/>
              </a:rPr>
              <a:t>Candidate Key</a:t>
            </a:r>
          </a:p>
          <a:p>
            <a:pPr marL="800100" lvl="1" indent="-342900">
              <a:buFontTx/>
              <a:buAutoNum type="arabicPeriod"/>
            </a:pPr>
            <a:r>
              <a:rPr lang="en-US" sz="1800">
                <a:solidFill>
                  <a:schemeClr val="accent2"/>
                </a:solidFill>
                <a:latin typeface="Arial" charset="0"/>
                <a:cs typeface="Times New Roman" charset="0"/>
              </a:rPr>
              <a:t>Alternate Key </a:t>
            </a:r>
          </a:p>
        </p:txBody>
      </p:sp>
      <p:sp>
        <p:nvSpPr>
          <p:cNvPr id="276484" name="Rectangle 4"/>
          <p:cNvSpPr>
            <a:spLocks noChangeArrowheads="1"/>
          </p:cNvSpPr>
          <p:nvPr/>
        </p:nvSpPr>
        <p:spPr bwMode="auto">
          <a:xfrm>
            <a:off x="1525588" y="4343400"/>
            <a:ext cx="7313612" cy="1828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latin typeface="Arial" charset="0"/>
                <a:cs typeface="Times New Roman" charset="0"/>
              </a:rPr>
              <a:t>Answer:</a:t>
            </a:r>
          </a:p>
          <a:p>
            <a:pPr marL="800100" lvl="1" indent="-342900">
              <a:spcBef>
                <a:spcPct val="20000"/>
              </a:spcBef>
              <a:buFontTx/>
              <a:buAutoNum type="arabicPeriod"/>
            </a:pPr>
            <a:r>
              <a:rPr lang="en-US" sz="1800">
                <a:solidFill>
                  <a:schemeClr val="accent2"/>
                </a:solidFill>
                <a:latin typeface="Arial" charset="0"/>
                <a:cs typeface="Times New Roman" charset="0"/>
              </a:rPr>
              <a:t>Any attribute (or set of attributes) that uniquely identifies a row in a table is a candidate for the primary key. Such an attribute is called a candidate key.</a:t>
            </a:r>
          </a:p>
          <a:p>
            <a:pPr marL="800100" lvl="1" indent="-342900">
              <a:spcBef>
                <a:spcPct val="20000"/>
              </a:spcBef>
              <a:buFontTx/>
              <a:buAutoNum type="arabicPeriod"/>
            </a:pPr>
            <a:r>
              <a:rPr lang="en-US" sz="1800">
                <a:solidFill>
                  <a:schemeClr val="accent2"/>
                </a:solidFill>
                <a:latin typeface="Arial" charset="0"/>
                <a:cs typeface="Times New Roman" charset="0"/>
              </a:rPr>
              <a:t>Any attribute that is a candidate for the primary key but is not the primary key is called the alternate key.</a:t>
            </a:r>
          </a:p>
        </p:txBody>
      </p:sp>
    </p:spTree>
    <p:extLst>
      <p:ext uri="{BB962C8B-B14F-4D97-AF65-F5344CB8AC3E}">
        <p14:creationId xmlns:p14="http://schemas.microsoft.com/office/powerpoint/2010/main" val="941590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152400" y="711200"/>
            <a:ext cx="7315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Tips on Logical Database Design (Contd.)</a:t>
            </a:r>
            <a:endParaRPr lang="en-US" sz="2000" b="1">
              <a:solidFill>
                <a:schemeClr val="bg1"/>
              </a:solidFill>
              <a:latin typeface="Tahoma" pitchFamily="34" charset="0"/>
              <a:cs typeface="Times New Roman" charset="0"/>
            </a:endParaRPr>
          </a:p>
        </p:txBody>
      </p:sp>
      <p:sp>
        <p:nvSpPr>
          <p:cNvPr id="176153" name="Rectangle 25"/>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Entities:</a:t>
            </a:r>
          </a:p>
          <a:p>
            <a:pPr lvl="1">
              <a:buFontTx/>
              <a:buBlip>
                <a:blip r:embed="rId4"/>
              </a:buBlip>
            </a:pPr>
            <a:r>
              <a:rPr lang="en-US" sz="1800">
                <a:solidFill>
                  <a:schemeClr val="accent2"/>
                </a:solidFill>
                <a:latin typeface="Arial" charset="0"/>
                <a:cs typeface="Times New Roman" charset="0"/>
              </a:rPr>
              <a:t>Some attributes may acquire further attributes during database design and become entities.</a:t>
            </a:r>
          </a:p>
          <a:p>
            <a:pPr>
              <a:buFontTx/>
              <a:buBlip>
                <a:blip r:embed="rId3"/>
              </a:buBlip>
            </a:pPr>
            <a:r>
              <a:rPr lang="en-US" sz="2000">
                <a:solidFill>
                  <a:schemeClr val="accent2"/>
                </a:solidFill>
                <a:latin typeface="Arial" charset="0"/>
                <a:cs typeface="Times New Roman" charset="0"/>
              </a:rPr>
              <a:t>Subentities:</a:t>
            </a:r>
          </a:p>
          <a:p>
            <a:pPr lvl="1">
              <a:buFontTx/>
              <a:buBlip>
                <a:blip r:embed="rId4"/>
              </a:buBlip>
            </a:pPr>
            <a:r>
              <a:rPr lang="en-US" sz="1800">
                <a:solidFill>
                  <a:schemeClr val="accent2"/>
                </a:solidFill>
                <a:latin typeface="Arial" charset="0"/>
                <a:cs typeface="Times New Roman" charset="0"/>
              </a:rPr>
              <a:t>Replace optional attributes of an entity with subentities. This is called specialization.</a:t>
            </a:r>
          </a:p>
          <a:p>
            <a:pPr lvl="1">
              <a:buFontTx/>
              <a:buBlip>
                <a:blip r:embed="rId4"/>
              </a:buBlip>
            </a:pPr>
            <a:r>
              <a:rPr lang="en-US" sz="1800">
                <a:solidFill>
                  <a:schemeClr val="accent2"/>
                </a:solidFill>
                <a:latin typeface="Arial" charset="0"/>
                <a:cs typeface="Times New Roman" charset="0"/>
              </a:rPr>
              <a:t>Specialization is the result of taking a subset of a higher-level entity set to form a lower-level entity set.</a:t>
            </a:r>
          </a:p>
          <a:p>
            <a:pPr lvl="1">
              <a:buFontTx/>
              <a:buBlip>
                <a:blip r:embed="rId4"/>
              </a:buBlip>
            </a:pPr>
            <a:r>
              <a:rPr lang="en-US" sz="1800">
                <a:solidFill>
                  <a:schemeClr val="accent2"/>
                </a:solidFill>
                <a:latin typeface="Arial" charset="0"/>
                <a:cs typeface="Times New Roman" charset="0"/>
              </a:rPr>
              <a:t>Generalization is the result of taking the union of two or more lower-level entity sets to produce a higher‑level entity set.</a:t>
            </a:r>
          </a:p>
        </p:txBody>
      </p:sp>
    </p:spTree>
    <p:extLst>
      <p:ext uri="{BB962C8B-B14F-4D97-AF65-F5344CB8AC3E}">
        <p14:creationId xmlns:p14="http://schemas.microsoft.com/office/powerpoint/2010/main" val="2438148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Problem Statement</a:t>
            </a:r>
          </a:p>
          <a:p>
            <a:pPr lvl="1">
              <a:buFontTx/>
              <a:buBlip>
                <a:blip r:embed="rId4"/>
              </a:buBlip>
            </a:pPr>
            <a:r>
              <a:rPr lang="en-US" sz="1800">
                <a:solidFill>
                  <a:schemeClr val="accent2"/>
                </a:solidFill>
                <a:latin typeface="Arial" charset="0"/>
                <a:cs typeface="Times New Roman" charset="0"/>
              </a:rPr>
              <a:t>Map the ER diagram to its corresponding tables.</a:t>
            </a:r>
          </a:p>
        </p:txBody>
      </p:sp>
      <p:sp>
        <p:nvSpPr>
          <p:cNvPr id="207875"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Demo: Mapping the ER Diagram to Tables</a:t>
            </a:r>
          </a:p>
        </p:txBody>
      </p:sp>
    </p:spTree>
    <p:extLst>
      <p:ext uri="{BB962C8B-B14F-4D97-AF65-F5344CB8AC3E}">
        <p14:creationId xmlns:p14="http://schemas.microsoft.com/office/powerpoint/2010/main" val="1294579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In this session, you learned that:</a:t>
            </a:r>
          </a:p>
          <a:p>
            <a:pPr lvl="1">
              <a:buFontTx/>
              <a:buBlip>
                <a:blip r:embed="rId4"/>
              </a:buBlip>
            </a:pPr>
            <a:r>
              <a:rPr lang="en-US" sz="1800">
                <a:solidFill>
                  <a:schemeClr val="accent2"/>
                </a:solidFill>
                <a:latin typeface="Arial" charset="0"/>
                <a:cs typeface="Times New Roman" charset="0"/>
              </a:rPr>
              <a:t>The conceptual model reflects entities and their relationships. Data analysis helps determine entities and relationships. The conceptual model is independent of the system where it is to be implemented.</a:t>
            </a:r>
          </a:p>
          <a:p>
            <a:pPr lvl="1">
              <a:buFontTx/>
              <a:buBlip>
                <a:blip r:embed="rId4"/>
              </a:buBlip>
            </a:pPr>
            <a:r>
              <a:rPr lang="en-US" sz="1800">
                <a:solidFill>
                  <a:schemeClr val="accent2"/>
                </a:solidFill>
                <a:latin typeface="Arial" charset="0"/>
                <a:cs typeface="Times New Roman" charset="0"/>
              </a:rPr>
              <a:t>Regular entities are not dependent. They can exist in isolation, independent of any other entity.</a:t>
            </a:r>
          </a:p>
          <a:p>
            <a:pPr lvl="1">
              <a:buFontTx/>
              <a:buBlip>
                <a:blip r:embed="rId4"/>
              </a:buBlip>
            </a:pPr>
            <a:r>
              <a:rPr lang="en-US" sz="1800">
                <a:solidFill>
                  <a:schemeClr val="accent2"/>
                </a:solidFill>
                <a:latin typeface="Arial" charset="0"/>
                <a:cs typeface="Times New Roman" charset="0"/>
              </a:rPr>
              <a:t>Each entity maps to a table. Each attribute in an E/R diagram maps to an attribute in a table.</a:t>
            </a:r>
          </a:p>
          <a:p>
            <a:pPr lvl="1">
              <a:buFontTx/>
              <a:buBlip>
                <a:blip r:embed="rId4"/>
              </a:buBlip>
            </a:pPr>
            <a:r>
              <a:rPr lang="en-US" sz="1800">
                <a:solidFill>
                  <a:schemeClr val="accent2"/>
                </a:solidFill>
                <a:latin typeface="Arial" charset="0"/>
                <a:cs typeface="Times New Roman" charset="0"/>
              </a:rPr>
              <a:t>Entities with common attributes should be merged. Attributes may acquire further attributes and become entities.</a:t>
            </a:r>
          </a:p>
          <a:p>
            <a:pPr lvl="1">
              <a:buFontTx/>
              <a:buBlip>
                <a:blip r:embed="rId4"/>
              </a:buBlip>
            </a:pPr>
            <a:r>
              <a:rPr lang="en-US" sz="1800">
                <a:solidFill>
                  <a:schemeClr val="accent2"/>
                </a:solidFill>
                <a:latin typeface="Arial" charset="0"/>
                <a:cs typeface="Times New Roman" charset="0"/>
              </a:rPr>
              <a:t>The mapping of relationships depends on the type of relationship. Each type of relationship maps to tables in a different manner in the relational database management system.</a:t>
            </a:r>
          </a:p>
        </p:txBody>
      </p:sp>
      <p:sp>
        <p:nvSpPr>
          <p:cNvPr id="2457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a:t>
            </a:r>
          </a:p>
        </p:txBody>
      </p:sp>
    </p:spTree>
    <p:extLst>
      <p:ext uri="{BB962C8B-B14F-4D97-AF65-F5344CB8AC3E}">
        <p14:creationId xmlns:p14="http://schemas.microsoft.com/office/powerpoint/2010/main" val="3227262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a:solidFill>
                  <a:schemeClr val="accent2"/>
                </a:solidFill>
                <a:latin typeface="Arial" charset="0"/>
                <a:cs typeface="Times New Roman" charset="0"/>
              </a:rPr>
              <a:t>In one-to-one relationships, one instance of an entity can relate to only one instance of the related entity. </a:t>
            </a:r>
          </a:p>
          <a:p>
            <a:pPr lvl="1">
              <a:buFontTx/>
              <a:buBlip>
                <a:blip r:embed="rId3"/>
              </a:buBlip>
            </a:pPr>
            <a:r>
              <a:rPr lang="en-US" sz="1800">
                <a:solidFill>
                  <a:schemeClr val="accent2"/>
                </a:solidFill>
                <a:latin typeface="Arial" charset="0"/>
                <a:cs typeface="Times New Roman" charset="0"/>
              </a:rPr>
              <a:t>In a one-to-many relationship, one instance of an entity can relate to more than one instance of the related entity. </a:t>
            </a:r>
          </a:p>
          <a:p>
            <a:pPr lvl="1">
              <a:buFontTx/>
              <a:buBlip>
                <a:blip r:embed="rId3"/>
              </a:buBlip>
            </a:pPr>
            <a:r>
              <a:rPr lang="en-US" sz="1800">
                <a:solidFill>
                  <a:schemeClr val="accent2"/>
                </a:solidFill>
                <a:latin typeface="Arial" charset="0"/>
                <a:cs typeface="Times New Roman" charset="0"/>
              </a:rPr>
              <a:t>Many-to-many relationships map to tables. One-to-one relationships are not very common and may map to foreign keys in tables.</a:t>
            </a:r>
          </a:p>
          <a:p>
            <a:pPr lvl="1">
              <a:buFontTx/>
              <a:buBlip>
                <a:blip r:embed="rId3"/>
              </a:buBlip>
            </a:pPr>
            <a:r>
              <a:rPr lang="en-US" sz="1800">
                <a:solidFill>
                  <a:schemeClr val="accent2"/>
                </a:solidFill>
                <a:latin typeface="Arial" charset="0"/>
                <a:cs typeface="Times New Roman" charset="0"/>
              </a:rPr>
              <a:t>A weak entity is an entity whose existence depends on some other entity.</a:t>
            </a:r>
          </a:p>
          <a:p>
            <a:pPr lvl="1">
              <a:buFontTx/>
              <a:buBlip>
                <a:blip r:embed="rId3"/>
              </a:buBlip>
            </a:pPr>
            <a:r>
              <a:rPr lang="en-US" sz="1800">
                <a:solidFill>
                  <a:schemeClr val="accent2"/>
                </a:solidFill>
                <a:latin typeface="Arial" charset="0"/>
                <a:cs typeface="Times New Roman" charset="0"/>
              </a:rPr>
              <a:t>A subtype is a subset of another entity. A subtype is always dependent on supertype for its existence.</a:t>
            </a:r>
          </a:p>
          <a:p>
            <a:pPr lvl="1">
              <a:buFontTx/>
              <a:buBlip>
                <a:blip r:embed="rId3"/>
              </a:buBlip>
            </a:pPr>
            <a:r>
              <a:rPr lang="en-US" sz="1800">
                <a:solidFill>
                  <a:schemeClr val="accent2"/>
                </a:solidFill>
                <a:latin typeface="Arial" charset="0"/>
                <a:cs typeface="Times New Roman" charset="0"/>
              </a:rPr>
              <a:t>The primary key of the supertype is the foreign key of the subtype. It creates a link between the two.</a:t>
            </a:r>
          </a:p>
        </p:txBody>
      </p:sp>
      <p:sp>
        <p:nvSpPr>
          <p:cNvPr id="272387"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 (Contd.)</a:t>
            </a:r>
          </a:p>
        </p:txBody>
      </p:sp>
    </p:spTree>
    <p:extLst>
      <p:ext uri="{BB962C8B-B14F-4D97-AF65-F5344CB8AC3E}">
        <p14:creationId xmlns:p14="http://schemas.microsoft.com/office/powerpoint/2010/main" val="1739757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a:solidFill>
                  <a:schemeClr val="accent2"/>
                </a:solidFill>
                <a:latin typeface="Arial" charset="0"/>
                <a:cs typeface="Times New Roman" charset="0"/>
              </a:rPr>
              <a:t>A candidate key is a candidate for the primary key. An alternate key is a candidate key that is not a primary key.</a:t>
            </a:r>
          </a:p>
          <a:p>
            <a:pPr lvl="1">
              <a:buFontTx/>
              <a:buBlip>
                <a:blip r:embed="rId3"/>
              </a:buBlip>
            </a:pPr>
            <a:r>
              <a:rPr lang="en-US" sz="1800">
                <a:solidFill>
                  <a:schemeClr val="accent2"/>
                </a:solidFill>
                <a:latin typeface="Arial" charset="0"/>
                <a:cs typeface="Times New Roman" charset="0"/>
              </a:rPr>
              <a:t>Optional attributes should be replaced with subentities; this is also called specialization.</a:t>
            </a:r>
          </a:p>
          <a:p>
            <a:pPr lvl="1">
              <a:buFontTx/>
              <a:buBlip>
                <a:blip r:embed="rId3"/>
              </a:buBlip>
            </a:pPr>
            <a:r>
              <a:rPr lang="en-US" sz="1800">
                <a:solidFill>
                  <a:schemeClr val="accent2"/>
                </a:solidFill>
                <a:latin typeface="Arial" charset="0"/>
                <a:cs typeface="Times New Roman" charset="0"/>
              </a:rPr>
              <a:t>To simplify multiple references, a new superentity should be introduced; this is also called generalization.</a:t>
            </a:r>
          </a:p>
        </p:txBody>
      </p:sp>
      <p:sp>
        <p:nvSpPr>
          <p:cNvPr id="274435"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 (Contd.)</a:t>
            </a:r>
          </a:p>
        </p:txBody>
      </p:sp>
    </p:spTree>
    <p:extLst>
      <p:ext uri="{BB962C8B-B14F-4D97-AF65-F5344CB8AC3E}">
        <p14:creationId xmlns:p14="http://schemas.microsoft.com/office/powerpoint/2010/main" val="4100303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Reflects entities and their relationships, based on the data processing needs of an organization</a:t>
            </a:r>
          </a:p>
          <a:p>
            <a:pPr>
              <a:buFontTx/>
              <a:buBlip>
                <a:blip r:embed="rId3"/>
              </a:buBlip>
            </a:pPr>
            <a:r>
              <a:rPr lang="en-US" sz="2000">
                <a:solidFill>
                  <a:schemeClr val="accent2"/>
                </a:solidFill>
                <a:latin typeface="Arial" charset="0"/>
                <a:cs typeface="Times New Roman" charset="0"/>
              </a:rPr>
              <a:t>Can be mapped to a relational, hierarchical, or network model</a:t>
            </a:r>
          </a:p>
          <a:p>
            <a:pPr>
              <a:buFontTx/>
              <a:buBlip>
                <a:blip r:embed="rId3"/>
              </a:buBlip>
            </a:pPr>
            <a:r>
              <a:rPr lang="en-US" sz="2000">
                <a:solidFill>
                  <a:schemeClr val="accent2"/>
                </a:solidFill>
                <a:latin typeface="Arial" charset="0"/>
                <a:cs typeface="Times New Roman" charset="0"/>
              </a:rPr>
              <a:t>Is independent of individual applications, database management systems, hardware, and physical storage of data</a:t>
            </a:r>
          </a:p>
        </p:txBody>
      </p:sp>
      <p:sp>
        <p:nvSpPr>
          <p:cNvPr id="201731"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Conceptual Model</a:t>
            </a:r>
          </a:p>
        </p:txBody>
      </p:sp>
    </p:spTree>
    <p:extLst>
      <p:ext uri="{BB962C8B-B14F-4D97-AF65-F5344CB8AC3E}">
        <p14:creationId xmlns:p14="http://schemas.microsoft.com/office/powerpoint/2010/main" val="3662729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idx="1"/>
          </p:nvPr>
        </p:nvSpPr>
        <p:spPr bwMode="auto">
          <a:xfrm>
            <a:off x="1525588" y="1598613"/>
            <a:ext cx="7315200" cy="4570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A database that conforms to an ER diagram can be represented by a collection of tables in the relational system.</a:t>
            </a:r>
          </a:p>
          <a:p>
            <a:pPr>
              <a:buFontTx/>
              <a:buBlip>
                <a:blip r:embed="rId3"/>
              </a:buBlip>
            </a:pPr>
            <a:r>
              <a:rPr lang="en-US" sz="2000">
                <a:solidFill>
                  <a:schemeClr val="accent2"/>
                </a:solidFill>
                <a:latin typeface="Arial" charset="0"/>
                <a:cs typeface="Times New Roman" charset="0"/>
              </a:rPr>
              <a:t>The mapping of ER diagrams to tables can be discussed in relation to the following:</a:t>
            </a:r>
            <a:endParaRPr lang="en-US" sz="2000">
              <a:solidFill>
                <a:schemeClr val="accent2"/>
              </a:solidFill>
              <a:latin typeface="Arial" charset="0"/>
            </a:endParaRPr>
          </a:p>
          <a:p>
            <a:pPr lvl="1">
              <a:buFontTx/>
              <a:buBlip>
                <a:blip r:embed="rId4"/>
              </a:buBlip>
            </a:pPr>
            <a:r>
              <a:rPr lang="en-US" sz="1800">
                <a:solidFill>
                  <a:schemeClr val="accent2"/>
                </a:solidFill>
                <a:latin typeface="Arial" charset="0"/>
                <a:cs typeface="Times New Roman" charset="0"/>
              </a:rPr>
              <a:t>Regular entities </a:t>
            </a:r>
          </a:p>
          <a:p>
            <a:pPr lvl="1">
              <a:buFontTx/>
              <a:buBlip>
                <a:blip r:embed="rId4"/>
              </a:buBlip>
            </a:pPr>
            <a:r>
              <a:rPr lang="en-US" sz="1800">
                <a:solidFill>
                  <a:schemeClr val="accent2"/>
                </a:solidFill>
                <a:latin typeface="Arial" charset="0"/>
                <a:cs typeface="Times New Roman" charset="0"/>
              </a:rPr>
              <a:t>Attributes </a:t>
            </a:r>
          </a:p>
          <a:p>
            <a:pPr lvl="1">
              <a:buFontTx/>
              <a:buBlip>
                <a:blip r:embed="rId4"/>
              </a:buBlip>
            </a:pPr>
            <a:r>
              <a:rPr lang="en-US" sz="1800">
                <a:solidFill>
                  <a:schemeClr val="accent2"/>
                </a:solidFill>
                <a:latin typeface="Arial" charset="0"/>
                <a:cs typeface="Times New Roman" charset="0"/>
              </a:rPr>
              <a:t>Relationships </a:t>
            </a:r>
          </a:p>
          <a:p>
            <a:pPr lvl="1">
              <a:buFontTx/>
              <a:buBlip>
                <a:blip r:embed="rId4"/>
              </a:buBlip>
            </a:pPr>
            <a:r>
              <a:rPr lang="en-US" sz="1800">
                <a:solidFill>
                  <a:schemeClr val="accent2"/>
                </a:solidFill>
                <a:latin typeface="Arial" charset="0"/>
                <a:cs typeface="Times New Roman" charset="0"/>
              </a:rPr>
              <a:t>Weak entities </a:t>
            </a:r>
          </a:p>
          <a:p>
            <a:pPr lvl="1">
              <a:buFontTx/>
              <a:buBlip>
                <a:blip r:embed="rId4"/>
              </a:buBlip>
            </a:pPr>
            <a:r>
              <a:rPr lang="en-US" sz="1800">
                <a:solidFill>
                  <a:schemeClr val="accent2"/>
                </a:solidFill>
                <a:latin typeface="Arial" charset="0"/>
                <a:cs typeface="Times New Roman" charset="0"/>
              </a:rPr>
              <a:t>Subtypes and Supertypes </a:t>
            </a:r>
          </a:p>
        </p:txBody>
      </p:sp>
      <p:sp>
        <p:nvSpPr>
          <p:cNvPr id="27033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Mapping ERDs to Tables</a:t>
            </a:r>
          </a:p>
        </p:txBody>
      </p:sp>
    </p:spTree>
    <p:extLst>
      <p:ext uri="{BB962C8B-B14F-4D97-AF65-F5344CB8AC3E}">
        <p14:creationId xmlns:p14="http://schemas.microsoft.com/office/powerpoint/2010/main" val="746195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They can exist in isolation, independent of any other entity.</a:t>
            </a:r>
          </a:p>
          <a:p>
            <a:pPr>
              <a:buFontTx/>
              <a:buBlip>
                <a:blip r:embed="rId3"/>
              </a:buBlip>
            </a:pPr>
            <a:r>
              <a:rPr lang="en-US" sz="2000">
                <a:solidFill>
                  <a:schemeClr val="accent2"/>
                </a:solidFill>
                <a:latin typeface="Arial" charset="0"/>
                <a:cs typeface="Times New Roman" charset="0"/>
              </a:rPr>
              <a:t>They are the “building blocks” of the database.</a:t>
            </a:r>
          </a:p>
          <a:p>
            <a:pPr>
              <a:buFontTx/>
              <a:buBlip>
                <a:blip r:embed="rId3"/>
              </a:buBlip>
            </a:pPr>
            <a:r>
              <a:rPr lang="en-US" sz="2000">
                <a:solidFill>
                  <a:schemeClr val="accent2"/>
                </a:solidFill>
                <a:latin typeface="Arial" charset="0"/>
                <a:cs typeface="Times New Roman" charset="0"/>
              </a:rPr>
              <a:t>Each regular entity maps to a table.</a:t>
            </a:r>
          </a:p>
        </p:txBody>
      </p:sp>
      <p:sp>
        <p:nvSpPr>
          <p:cNvPr id="203779"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Regular Entities</a:t>
            </a:r>
          </a:p>
        </p:txBody>
      </p:sp>
    </p:spTree>
    <p:extLst>
      <p:ext uri="{BB962C8B-B14F-4D97-AF65-F5344CB8AC3E}">
        <p14:creationId xmlns:p14="http://schemas.microsoft.com/office/powerpoint/2010/main" val="2948491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Each property or attribute shown in the ER diagram maps to a column in the appropriate table.</a:t>
            </a:r>
          </a:p>
        </p:txBody>
      </p:sp>
      <p:sp>
        <p:nvSpPr>
          <p:cNvPr id="205827"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Attributes</a:t>
            </a:r>
          </a:p>
        </p:txBody>
      </p:sp>
    </p:spTree>
    <p:extLst>
      <p:ext uri="{BB962C8B-B14F-4D97-AF65-F5344CB8AC3E}">
        <p14:creationId xmlns:p14="http://schemas.microsoft.com/office/powerpoint/2010/main" val="2179964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Each type of relationship maps to tables in a different manner in the relational database management system.</a:t>
            </a:r>
          </a:p>
          <a:p>
            <a:pPr>
              <a:buFontTx/>
              <a:buBlip>
                <a:blip r:embed="rId3"/>
              </a:buBlip>
            </a:pPr>
            <a:r>
              <a:rPr lang="en-US" sz="2000">
                <a:solidFill>
                  <a:schemeClr val="accent2"/>
                </a:solidFill>
                <a:latin typeface="Arial" charset="0"/>
                <a:cs typeface="Times New Roman" charset="0"/>
              </a:rPr>
              <a:t>The most important principle is to create tables where information from the real world is stored and retrieved in an optimal way; that is, a minimum number of tables with a minimum number of attributes.</a:t>
            </a:r>
          </a:p>
          <a:p>
            <a:pPr>
              <a:buFontTx/>
              <a:buBlip>
                <a:blip r:embed="rId3"/>
              </a:buBlip>
            </a:pPr>
            <a:r>
              <a:rPr lang="en-US" sz="2000">
                <a:solidFill>
                  <a:schemeClr val="accent2"/>
                </a:solidFill>
                <a:latin typeface="Arial" charset="0"/>
                <a:cs typeface="Times New Roman" charset="0"/>
              </a:rPr>
              <a:t>In a relational system, a join operation retrieves all information by combining two or more tables.</a:t>
            </a:r>
          </a:p>
          <a:p>
            <a:pPr>
              <a:buFontTx/>
              <a:buBlip>
                <a:blip r:embed="rId3"/>
              </a:buBlip>
            </a:pPr>
            <a:r>
              <a:rPr lang="en-US" sz="2000">
                <a:solidFill>
                  <a:schemeClr val="accent2"/>
                </a:solidFill>
                <a:latin typeface="Arial" charset="0"/>
                <a:cs typeface="Times New Roman" charset="0"/>
              </a:rPr>
              <a:t>Are of the following types:</a:t>
            </a:r>
          </a:p>
          <a:p>
            <a:pPr lvl="1">
              <a:buFontTx/>
              <a:buBlip>
                <a:blip r:embed="rId4"/>
              </a:buBlip>
            </a:pPr>
            <a:r>
              <a:rPr lang="en-US" sz="1800">
                <a:solidFill>
                  <a:schemeClr val="accent2"/>
                </a:solidFill>
                <a:latin typeface="Arial" charset="0"/>
                <a:cs typeface="Times New Roman" charset="0"/>
              </a:rPr>
              <a:t>One-to-One</a:t>
            </a:r>
          </a:p>
          <a:p>
            <a:pPr lvl="1">
              <a:buFontTx/>
              <a:buBlip>
                <a:blip r:embed="rId4"/>
              </a:buBlip>
            </a:pPr>
            <a:r>
              <a:rPr lang="en-US" sz="1800">
                <a:solidFill>
                  <a:schemeClr val="accent2"/>
                </a:solidFill>
                <a:latin typeface="Arial" charset="0"/>
                <a:cs typeface="Times New Roman" charset="0"/>
              </a:rPr>
              <a:t>One-to-Many</a:t>
            </a:r>
          </a:p>
          <a:p>
            <a:pPr lvl="1">
              <a:buFontTx/>
              <a:buBlip>
                <a:blip r:embed="rId4"/>
              </a:buBlip>
            </a:pPr>
            <a:r>
              <a:rPr lang="en-US" sz="1800">
                <a:solidFill>
                  <a:schemeClr val="accent2"/>
                </a:solidFill>
                <a:latin typeface="Arial" charset="0"/>
                <a:cs typeface="Times New Roman" charset="0"/>
              </a:rPr>
              <a:t>Many-to-Many</a:t>
            </a:r>
          </a:p>
        </p:txBody>
      </p:sp>
      <p:sp>
        <p:nvSpPr>
          <p:cNvPr id="221187"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Relationships</a:t>
            </a:r>
          </a:p>
        </p:txBody>
      </p:sp>
    </p:spTree>
    <p:extLst>
      <p:ext uri="{BB962C8B-B14F-4D97-AF65-F5344CB8AC3E}">
        <p14:creationId xmlns:p14="http://schemas.microsoft.com/office/powerpoint/2010/main" val="2866860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A weak entity is an entity whose existence depends on some other entity.</a:t>
            </a:r>
          </a:p>
          <a:p>
            <a:pPr>
              <a:buFontTx/>
              <a:buBlip>
                <a:blip r:embed="rId3"/>
              </a:buBlip>
            </a:pPr>
            <a:r>
              <a:rPr lang="en-US" sz="2000">
                <a:solidFill>
                  <a:schemeClr val="accent2"/>
                </a:solidFill>
                <a:latin typeface="Arial" charset="0"/>
                <a:cs typeface="Times New Roman" charset="0"/>
              </a:rPr>
              <a:t>It cannot exist if the entity on which it depends does not exist.</a:t>
            </a:r>
          </a:p>
        </p:txBody>
      </p:sp>
      <p:sp>
        <p:nvSpPr>
          <p:cNvPr id="225283"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a:t>
            </a:r>
            <a:r>
              <a:rPr lang="en-US" sz="2000" b="1">
                <a:solidFill>
                  <a:schemeClr val="bg1"/>
                </a:solidFill>
                <a:latin typeface="Tahoma" pitchFamily="34" charset="0"/>
                <a:cs typeface="Times New Roman" charset="0"/>
              </a:rPr>
              <a:t>Weak Entities</a:t>
            </a:r>
          </a:p>
        </p:txBody>
      </p:sp>
    </p:spTree>
    <p:extLst>
      <p:ext uri="{BB962C8B-B14F-4D97-AF65-F5344CB8AC3E}">
        <p14:creationId xmlns:p14="http://schemas.microsoft.com/office/powerpoint/2010/main" val="306125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Each entity type (subtypes and supertypes) maps to a separate table.</a:t>
            </a:r>
          </a:p>
          <a:p>
            <a:pPr>
              <a:buFontTx/>
              <a:buBlip>
                <a:blip r:embed="rId3"/>
              </a:buBlip>
            </a:pPr>
            <a:r>
              <a:rPr lang="en-US" sz="2000">
                <a:solidFill>
                  <a:schemeClr val="accent2"/>
                </a:solidFill>
                <a:latin typeface="Arial" charset="0"/>
                <a:cs typeface="Times New Roman" charset="0"/>
              </a:rPr>
              <a:t>The primary key of the supertype is the foreign key of the subtype:</a:t>
            </a:r>
          </a:p>
          <a:p>
            <a:pPr lvl="1">
              <a:buFontTx/>
              <a:buBlip>
                <a:blip r:embed="rId4"/>
              </a:buBlip>
            </a:pPr>
            <a:r>
              <a:rPr lang="en-US" sz="1800">
                <a:solidFill>
                  <a:schemeClr val="accent2"/>
                </a:solidFill>
                <a:latin typeface="Arial" charset="0"/>
                <a:cs typeface="Times New Roman" charset="0"/>
              </a:rPr>
              <a:t>It creates a link between the two.</a:t>
            </a:r>
          </a:p>
          <a:p>
            <a:pPr lvl="1">
              <a:buFontTx/>
              <a:buBlip>
                <a:blip r:embed="rId4"/>
              </a:buBlip>
            </a:pPr>
            <a:r>
              <a:rPr lang="en-US" sz="1800">
                <a:solidFill>
                  <a:schemeClr val="accent2"/>
                </a:solidFill>
                <a:latin typeface="Arial" charset="0"/>
                <a:cs typeface="Times New Roman" charset="0"/>
              </a:rPr>
              <a:t>The foreign key of the subtype is also its primary key.</a:t>
            </a:r>
          </a:p>
        </p:txBody>
      </p:sp>
      <p:sp>
        <p:nvSpPr>
          <p:cNvPr id="227331"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a:t>
            </a:r>
            <a:r>
              <a:rPr lang="en-US" sz="2000" b="1">
                <a:solidFill>
                  <a:schemeClr val="bg1"/>
                </a:solidFill>
                <a:latin typeface="Tahoma" pitchFamily="34" charset="0"/>
                <a:cs typeface="Times New Roman" charset="0"/>
              </a:rPr>
              <a:t>Subtypes and Supertypes</a:t>
            </a:r>
          </a:p>
        </p:txBody>
      </p:sp>
    </p:spTree>
    <p:extLst>
      <p:ext uri="{BB962C8B-B14F-4D97-AF65-F5344CB8AC3E}">
        <p14:creationId xmlns:p14="http://schemas.microsoft.com/office/powerpoint/2010/main" val="1821778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Tx/>
              <a:buBlip>
                <a:blip r:embed="rId3"/>
              </a:buBlip>
            </a:pPr>
            <a:r>
              <a:rPr lang="en-US" sz="2000">
                <a:solidFill>
                  <a:schemeClr val="accent2"/>
                </a:solidFill>
                <a:latin typeface="Arial" charset="0"/>
                <a:cs typeface="Times New Roman" charset="0"/>
              </a:rPr>
              <a:t>Attributes:</a:t>
            </a:r>
          </a:p>
          <a:p>
            <a:pPr lvl="1">
              <a:lnSpc>
                <a:spcPct val="90000"/>
              </a:lnSpc>
              <a:buFontTx/>
              <a:buBlip>
                <a:blip r:embed="rId4"/>
              </a:buBlip>
            </a:pPr>
            <a:r>
              <a:rPr lang="en-US" sz="1800">
                <a:solidFill>
                  <a:schemeClr val="accent2"/>
                </a:solidFill>
                <a:latin typeface="Arial" charset="0"/>
                <a:cs typeface="Times New Roman" charset="0"/>
              </a:rPr>
              <a:t>Do not introduce any unnecessary attributes.</a:t>
            </a:r>
          </a:p>
          <a:p>
            <a:pPr lvl="1">
              <a:lnSpc>
                <a:spcPct val="90000"/>
              </a:lnSpc>
              <a:buFontTx/>
              <a:buBlip>
                <a:blip r:embed="rId4"/>
              </a:buBlip>
            </a:pPr>
            <a:r>
              <a:rPr lang="en-US" sz="1800">
                <a:solidFill>
                  <a:schemeClr val="accent2"/>
                </a:solidFill>
                <a:latin typeface="Arial" charset="0"/>
                <a:cs typeface="Times New Roman" charset="0"/>
              </a:rPr>
              <a:t>An attribute serves three purposes:</a:t>
            </a:r>
          </a:p>
          <a:p>
            <a:pPr lvl="2">
              <a:lnSpc>
                <a:spcPct val="90000"/>
              </a:lnSpc>
              <a:buFontTx/>
              <a:buBlip>
                <a:blip r:embed="rId4"/>
              </a:buBlip>
            </a:pPr>
            <a:r>
              <a:rPr lang="en-US" sz="1600">
                <a:solidFill>
                  <a:schemeClr val="accent2"/>
                </a:solidFill>
                <a:latin typeface="Arial" charset="0"/>
                <a:cs typeface="Times New Roman" charset="0"/>
              </a:rPr>
              <a:t>To identify its owner entity</a:t>
            </a:r>
          </a:p>
          <a:p>
            <a:pPr lvl="2">
              <a:lnSpc>
                <a:spcPct val="90000"/>
              </a:lnSpc>
              <a:buFontTx/>
              <a:buBlip>
                <a:blip r:embed="rId4"/>
              </a:buBlip>
            </a:pPr>
            <a:r>
              <a:rPr lang="en-US" sz="1600">
                <a:solidFill>
                  <a:schemeClr val="accent2"/>
                </a:solidFill>
                <a:latin typeface="Arial" charset="0"/>
                <a:cs typeface="Times New Roman" charset="0"/>
              </a:rPr>
              <a:t>To refer to another entity</a:t>
            </a:r>
          </a:p>
          <a:p>
            <a:pPr lvl="2">
              <a:lnSpc>
                <a:spcPct val="90000"/>
              </a:lnSpc>
              <a:buFontTx/>
              <a:buBlip>
                <a:blip r:embed="rId4"/>
              </a:buBlip>
            </a:pPr>
            <a:r>
              <a:rPr lang="en-US" sz="1600">
                <a:solidFill>
                  <a:schemeClr val="accent2"/>
                </a:solidFill>
                <a:latin typeface="Arial" charset="0"/>
                <a:cs typeface="Times New Roman" charset="0"/>
              </a:rPr>
              <a:t>To simplify the description of an entity</a:t>
            </a:r>
          </a:p>
          <a:p>
            <a:pPr>
              <a:lnSpc>
                <a:spcPct val="90000"/>
              </a:lnSpc>
              <a:buFontTx/>
              <a:buBlip>
                <a:blip r:embed="rId3"/>
              </a:buBlip>
            </a:pPr>
            <a:r>
              <a:rPr lang="en-US" sz="2000">
                <a:solidFill>
                  <a:schemeClr val="accent2"/>
                </a:solidFill>
                <a:latin typeface="Arial" charset="0"/>
                <a:cs typeface="Times New Roman" charset="0"/>
              </a:rPr>
              <a:t>Keys:</a:t>
            </a:r>
          </a:p>
          <a:p>
            <a:pPr lvl="1">
              <a:lnSpc>
                <a:spcPct val="90000"/>
              </a:lnSpc>
              <a:buFontTx/>
              <a:buBlip>
                <a:blip r:embed="rId4"/>
              </a:buBlip>
            </a:pPr>
            <a:r>
              <a:rPr lang="en-US" sz="1800">
                <a:solidFill>
                  <a:schemeClr val="accent2"/>
                </a:solidFill>
                <a:latin typeface="Arial" charset="0"/>
                <a:cs typeface="Times New Roman" charset="0"/>
              </a:rPr>
              <a:t>Relational systems require keys that uniquely identify the rows of a table.</a:t>
            </a:r>
          </a:p>
          <a:p>
            <a:pPr lvl="1">
              <a:lnSpc>
                <a:spcPct val="90000"/>
              </a:lnSpc>
              <a:buFontTx/>
              <a:buBlip>
                <a:blip r:embed="rId4"/>
              </a:buBlip>
            </a:pPr>
            <a:r>
              <a:rPr lang="en-US" sz="1800">
                <a:solidFill>
                  <a:schemeClr val="accent2"/>
                </a:solidFill>
                <a:latin typeface="Arial" charset="0"/>
                <a:cs typeface="Times New Roman" charset="0"/>
              </a:rPr>
              <a:t>There are various types of keys:</a:t>
            </a:r>
          </a:p>
          <a:p>
            <a:pPr lvl="2">
              <a:lnSpc>
                <a:spcPct val="90000"/>
              </a:lnSpc>
              <a:buFontTx/>
              <a:buBlip>
                <a:blip r:embed="rId4"/>
              </a:buBlip>
            </a:pPr>
            <a:r>
              <a:rPr lang="en-US" sz="1600">
                <a:solidFill>
                  <a:schemeClr val="accent2"/>
                </a:solidFill>
                <a:latin typeface="Arial" charset="0"/>
                <a:cs typeface="Times New Roman" charset="0"/>
              </a:rPr>
              <a:t>Primary </a:t>
            </a:r>
          </a:p>
          <a:p>
            <a:pPr lvl="2">
              <a:lnSpc>
                <a:spcPct val="90000"/>
              </a:lnSpc>
              <a:buFontTx/>
              <a:buBlip>
                <a:blip r:embed="rId4"/>
              </a:buBlip>
            </a:pPr>
            <a:r>
              <a:rPr lang="en-US" sz="1600">
                <a:solidFill>
                  <a:schemeClr val="accent2"/>
                </a:solidFill>
                <a:latin typeface="Arial" charset="0"/>
                <a:cs typeface="Times New Roman" charset="0"/>
              </a:rPr>
              <a:t>Foreign</a:t>
            </a:r>
          </a:p>
          <a:p>
            <a:pPr lvl="2">
              <a:lnSpc>
                <a:spcPct val="90000"/>
              </a:lnSpc>
              <a:buFontTx/>
              <a:buBlip>
                <a:blip r:embed="rId4"/>
              </a:buBlip>
            </a:pPr>
            <a:r>
              <a:rPr lang="en-US" sz="1600">
                <a:solidFill>
                  <a:schemeClr val="accent2"/>
                </a:solidFill>
                <a:latin typeface="Arial" charset="0"/>
                <a:cs typeface="Times New Roman" charset="0"/>
              </a:rPr>
              <a:t>Candidate</a:t>
            </a:r>
          </a:p>
          <a:p>
            <a:pPr lvl="2">
              <a:lnSpc>
                <a:spcPct val="90000"/>
              </a:lnSpc>
              <a:buFontTx/>
              <a:buBlip>
                <a:blip r:embed="rId4"/>
              </a:buBlip>
            </a:pPr>
            <a:r>
              <a:rPr lang="en-US" sz="1600">
                <a:solidFill>
                  <a:schemeClr val="accent2"/>
                </a:solidFill>
                <a:latin typeface="Arial" charset="0"/>
                <a:cs typeface="Times New Roman" charset="0"/>
              </a:rPr>
              <a:t>Alternate</a:t>
            </a:r>
          </a:p>
          <a:p>
            <a:pPr lvl="2">
              <a:lnSpc>
                <a:spcPct val="90000"/>
              </a:lnSpc>
              <a:buFontTx/>
              <a:buBlip>
                <a:blip r:embed="rId4"/>
              </a:buBlip>
            </a:pPr>
            <a:r>
              <a:rPr lang="en-US" sz="1600">
                <a:solidFill>
                  <a:schemeClr val="accent2"/>
                </a:solidFill>
                <a:latin typeface="Arial" charset="0"/>
                <a:cs typeface="Times New Roman" charset="0"/>
              </a:rPr>
              <a:t>Composite</a:t>
            </a:r>
          </a:p>
        </p:txBody>
      </p:sp>
      <p:sp>
        <p:nvSpPr>
          <p:cNvPr id="223235"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Tips on Logical Database Design</a:t>
            </a:r>
            <a:endParaRPr lang="en-US" sz="2000" b="1">
              <a:solidFill>
                <a:schemeClr val="bg1"/>
              </a:solidFill>
              <a:latin typeface="Tahoma" pitchFamily="34" charset="0"/>
              <a:cs typeface="Times New Roman" charset="0"/>
            </a:endParaRPr>
          </a:p>
        </p:txBody>
      </p:sp>
    </p:spTree>
    <p:extLst>
      <p:ext uri="{BB962C8B-B14F-4D97-AF65-F5344CB8AC3E}">
        <p14:creationId xmlns:p14="http://schemas.microsoft.com/office/powerpoint/2010/main" val="503859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0</TotalTime>
  <Words>2254</Words>
  <Application>Microsoft Office PowerPoint</Application>
  <PresentationFormat>On-screen Show (4:3)</PresentationFormat>
  <Paragraphs>181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Samatha</cp:lastModifiedBy>
  <cp:revision>2</cp:revision>
  <dcterms:created xsi:type="dcterms:W3CDTF">2016-09-19T04:33:30Z</dcterms:created>
  <dcterms:modified xsi:type="dcterms:W3CDTF">2016-09-19T04:33:58Z</dcterms:modified>
</cp:coreProperties>
</file>