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1E6A9A-B012-4602-8243-1A6B870EA86B}" type="datetimeFigureOut">
              <a:rPr lang="en-IN" smtClean="0"/>
              <a:t>19-09-2016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3FB11-423C-46E9-B437-083CD4F61161}" type="slidenum">
              <a:rPr lang="en-IN" smtClean="0"/>
              <a:t>‹#›</a:t>
            </a:fld>
            <a:endParaRPr lang="en-IN"/>
          </a:p>
        </p:txBody>
      </p:sp>
    </p:spTree>
    <p:extLst>
      <p:ext uri="{BB962C8B-B14F-4D97-AF65-F5344CB8AC3E}">
        <p14:creationId xmlns:p14="http://schemas.microsoft.com/office/powerpoint/2010/main" val="2183125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88296-A54E-46E5-9B71-8FB198B33949}" type="slidenum">
              <a:rPr lang="en-US"/>
              <a:pPr/>
              <a:t>1</a:t>
            </a:fld>
            <a:endParaRPr lang="en-US"/>
          </a:p>
        </p:txBody>
      </p:sp>
      <p:sp>
        <p:nvSpPr>
          <p:cNvPr id="123906" name="Rectangle 5122"/>
          <p:cNvSpPr>
            <a:spLocks noGrp="1" noRot="1" noChangeAspect="1" noChangeArrowheads="1" noTextEdit="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
        <p:nvSpPr>
          <p:cNvPr id="123907" name="Rectangle 5123"/>
          <p:cNvSpPr>
            <a:spLocks noGrp="1" noChangeArrowheads="1"/>
          </p:cNvSpPr>
          <p:nvPr>
            <p:ph type="body" idx="1"/>
          </p:nvPr>
        </p:nvSpPr>
        <p:spPr bwMode="auto">
          <a:xfrm>
            <a:off x="915054" y="4343179"/>
            <a:ext cx="5027893" cy="4114358"/>
          </a:xfrm>
          <a:prstGeom prst="rect">
            <a:avLst/>
          </a:prstGeom>
          <a:solidFill>
            <a:srgbClr val="FFFFFF"/>
          </a:solidFill>
          <a:ln>
            <a:solidFill>
              <a:srgbClr val="000000"/>
            </a:solidFill>
            <a:miter lim="800000"/>
            <a:headEnd/>
            <a:tailEnd/>
          </a:ln>
        </p:spPr>
        <p:txBody>
          <a:bodyPr/>
          <a:lstStyle/>
          <a:p>
            <a:pPr marL="228600" indent="-228600"/>
            <a:r>
              <a:rPr lang="en-US"/>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r>
              <a:rPr lang="en-US"/>
              <a:t>Students already know about different types of dimension tables. Therefore, you can start the session by recapitulating the concepts. Initiate the class by asking the following questions:</a:t>
            </a:r>
          </a:p>
          <a:p>
            <a:pPr marL="228600" indent="-228600"/>
            <a:r>
              <a:rPr lang="en-US"/>
              <a:t>1. What are the different types of dimensions?</a:t>
            </a:r>
          </a:p>
          <a:p>
            <a:pPr marL="228600" indent="-228600"/>
            <a:r>
              <a:rPr lang="en-US"/>
              <a:t>2. Define flat dimension.</a:t>
            </a:r>
          </a:p>
          <a:p>
            <a:pPr marL="228600" indent="-228600"/>
            <a:r>
              <a:rPr lang="en-US"/>
              <a:t>3. What are conformed dimension?</a:t>
            </a:r>
          </a:p>
          <a:p>
            <a:pPr marL="228600" indent="-228600"/>
            <a:r>
              <a:rPr lang="en-US"/>
              <a:t>4. Define large dimension.</a:t>
            </a:r>
          </a:p>
          <a:p>
            <a:pPr marL="228600" indent="-228600"/>
            <a:r>
              <a:rPr lang="en-US"/>
              <a:t>5. Define small dimension.</a:t>
            </a:r>
          </a:p>
          <a:p>
            <a:pPr marL="228600" indent="-228600"/>
            <a:r>
              <a:rPr lang="en-US"/>
              <a:t>6. What is the importance of surrogate key in a dimension table? </a:t>
            </a:r>
          </a:p>
          <a:p>
            <a:pPr marL="228600" indent="-228600"/>
            <a:r>
              <a:rPr lang="en-US"/>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E8F5F6-EDAD-4F74-8C77-FD155E750466}" type="slidenum">
              <a:rPr lang="en-US"/>
              <a:pPr/>
              <a:t>10</a:t>
            </a:fld>
            <a:endParaRPr lang="en-US"/>
          </a:p>
        </p:txBody>
      </p:sp>
      <p:sp>
        <p:nvSpPr>
          <p:cNvPr id="293890" name="Rectangle 1026"/>
          <p:cNvSpPr>
            <a:spLocks noGrp="1" noRot="1" noChangeAspect="1" noChangeArrowheads="1" noTextEdit="1"/>
          </p:cNvSpPr>
          <p:nvPr>
            <p:ph type="sldImg"/>
          </p:nvPr>
        </p:nvSpPr>
        <p:spPr>
          <a:ln/>
        </p:spPr>
      </p:sp>
      <p:sp>
        <p:nvSpPr>
          <p:cNvPr id="29389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C9C028-4240-4335-A581-5F9B93809C15}" type="slidenum">
              <a:rPr lang="en-US"/>
              <a:pPr/>
              <a:t>11</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pPr marL="228600" indent="-228600"/>
            <a:r>
              <a:rPr lang="en-US"/>
              <a:t>Student already have learnt about SCDs in Module I. Therefore, you can start this topic by asking the following questions to students:</a:t>
            </a:r>
          </a:p>
          <a:p>
            <a:pPr marL="228600" indent="-228600">
              <a:buFontTx/>
              <a:buAutoNum type="arabicPeriod"/>
            </a:pPr>
            <a:r>
              <a:rPr lang="en-US"/>
              <a:t>What are type 1 SCDs?</a:t>
            </a:r>
          </a:p>
          <a:p>
            <a:pPr marL="228600" indent="-228600">
              <a:buFontTx/>
              <a:buAutoNum type="arabicPeriod"/>
            </a:pPr>
            <a:r>
              <a:rPr lang="en-US"/>
              <a:t>Given an example to explain type 1 SCDs.</a:t>
            </a:r>
          </a:p>
          <a:p>
            <a:pPr marL="228600" indent="-228600"/>
            <a:r>
              <a:rPr lang="en-US"/>
              <a:t>This will recapitulate what they have learnt about type 1 SCD in Module 1. </a:t>
            </a:r>
          </a:p>
          <a:p>
            <a:pPr marL="228600" indent="-228600"/>
            <a:r>
              <a:rPr lang="en-US"/>
              <a:t>Now explain the strategy to load the data into these dimension tables with help of the given diagram. Relate this diagram to the example given in SG.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121A0-59CD-454C-AF85-50A48F3DB726}" type="slidenum">
              <a:rPr lang="en-US"/>
              <a:pPr/>
              <a:t>12</a:t>
            </a:fld>
            <a:endParaRPr lang="en-US"/>
          </a:p>
        </p:txBody>
      </p:sp>
      <p:sp>
        <p:nvSpPr>
          <p:cNvPr id="277506" name="Rectangle 1026"/>
          <p:cNvSpPr>
            <a:spLocks noGrp="1" noRot="1" noChangeAspect="1" noChangeArrowheads="1" noTextEdit="1"/>
          </p:cNvSpPr>
          <p:nvPr>
            <p:ph type="sldImg"/>
          </p:nvPr>
        </p:nvSpPr>
        <p:spPr>
          <a:ln/>
        </p:spPr>
      </p:sp>
      <p:sp>
        <p:nvSpPr>
          <p:cNvPr id="27750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FDB0A5-1DE4-47E6-80AC-96B6AAACFE21}" type="slidenum">
              <a:rPr lang="en-US"/>
              <a:pPr/>
              <a:t>13</a:t>
            </a:fld>
            <a:endParaRPr lang="en-US"/>
          </a:p>
        </p:txBody>
      </p:sp>
      <p:sp>
        <p:nvSpPr>
          <p:cNvPr id="296962" name="Rectangle 1026"/>
          <p:cNvSpPr>
            <a:spLocks noGrp="1" noRot="1" noChangeAspect="1" noChangeArrowheads="1" noTextEdit="1"/>
          </p:cNvSpPr>
          <p:nvPr>
            <p:ph type="sldImg"/>
          </p:nvPr>
        </p:nvSpPr>
        <p:spPr>
          <a:ln/>
        </p:spPr>
      </p:sp>
      <p:sp>
        <p:nvSpPr>
          <p:cNvPr id="2969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C2F82-6F41-43CF-BA4B-5990AB204A15}" type="slidenum">
              <a:rPr lang="en-US"/>
              <a:pPr/>
              <a:t>14</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CDBF4D-BAD6-4E5C-9DDC-9B79A5E85C59}" type="slidenum">
              <a:rPr lang="en-US"/>
              <a:pPr/>
              <a:t>15</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r>
              <a:rPr lang="en-US"/>
              <a:t>You can summarize the session by running through the summary given in SG. </a:t>
            </a:r>
          </a:p>
          <a:p>
            <a:r>
              <a:rPr lang="en-US"/>
              <a:t>In addition, you can also ask students summarize what they have learnt in this session.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F40455-F4FD-498C-ABD3-F438661088B3}" type="slidenum">
              <a:rPr lang="en-US"/>
              <a:pPr/>
              <a:t>2</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r>
              <a:rPr lang="en-US"/>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65A3DC-7764-428E-853C-14CE5C5BE78E}" type="slidenum">
              <a:rPr lang="en-US"/>
              <a:pPr/>
              <a:t>3</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pPr marL="228600" indent="-228600"/>
            <a:r>
              <a:rPr lang="en-US"/>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r>
              <a:rPr lang="en-US"/>
              <a:t>Students already know about different types of dimension tables. Therefore, you can start the session by recapitulating the concepts. Initiate the class by asking the following questions:</a:t>
            </a:r>
          </a:p>
          <a:p>
            <a:pPr marL="228600" indent="-228600"/>
            <a:r>
              <a:rPr lang="en-US"/>
              <a:t>1. What are the different types of dimensions?</a:t>
            </a:r>
          </a:p>
          <a:p>
            <a:pPr marL="228600" indent="-228600"/>
            <a:r>
              <a:rPr lang="en-US"/>
              <a:t>2. Define flat dimension.</a:t>
            </a:r>
          </a:p>
          <a:p>
            <a:pPr marL="228600" indent="-228600"/>
            <a:r>
              <a:rPr lang="en-US"/>
              <a:t>3. What are conformed dimension?</a:t>
            </a:r>
          </a:p>
          <a:p>
            <a:pPr marL="228600" indent="-228600"/>
            <a:r>
              <a:rPr lang="en-US"/>
              <a:t>4. Define large dimension.</a:t>
            </a:r>
          </a:p>
          <a:p>
            <a:pPr marL="228600" indent="-228600"/>
            <a:r>
              <a:rPr lang="en-US"/>
              <a:t>5. Define small dimension.</a:t>
            </a:r>
          </a:p>
          <a:p>
            <a:pPr marL="228600" indent="-228600"/>
            <a:r>
              <a:rPr lang="en-US"/>
              <a:t>6. What is the importance of surrogate key in a dimension table? </a:t>
            </a:r>
          </a:p>
          <a:p>
            <a:pPr marL="228600" indent="-228600"/>
            <a:r>
              <a:rPr lang="en-US"/>
              <a:t>Students will learn the loading and update strategies theoretically in this session. The demonstration to load and update the data in the dimension table will be covered in next session.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6331FD-BDAC-443C-AA48-A28595853298}" type="slidenum">
              <a:rPr lang="en-US"/>
              <a:pPr/>
              <a:t>4</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F63355-FC90-42B3-9E2A-E05B68EE8A00}" type="slidenum">
              <a:rPr lang="en-US"/>
              <a:pPr/>
              <a:t>5</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A39043-C693-4534-8769-1E9D3492FF5D}" type="slidenum">
              <a:rPr lang="en-US"/>
              <a:pPr/>
              <a:t>6</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47700A-A6B0-4B12-9AE3-B0D423AF6E39}" type="slidenum">
              <a:rPr lang="en-US"/>
              <a:pPr/>
              <a:t>7</a:t>
            </a:fld>
            <a:endParaRPr lang="en-US"/>
          </a:p>
        </p:txBody>
      </p:sp>
      <p:sp>
        <p:nvSpPr>
          <p:cNvPr id="228354" name="Rectangle 1026"/>
          <p:cNvSpPr>
            <a:spLocks noGrp="1" noRot="1" noChangeAspect="1" noChangeArrowheads="1" noTextEdit="1"/>
          </p:cNvSpPr>
          <p:nvPr>
            <p:ph type="sldImg"/>
          </p:nvPr>
        </p:nvSpPr>
        <p:spPr>
          <a:ln/>
        </p:spPr>
      </p:sp>
      <p:sp>
        <p:nvSpPr>
          <p:cNvPr id="228355" name="Rectangle 1027"/>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B518DD-6ED1-4450-B72F-30A688261D3C}" type="slidenum">
              <a:rPr lang="en-US"/>
              <a:pPr/>
              <a:t>8</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a:t>Explain the strategy to load the data into conformed dimension with help of an example to load the data in the date dimension given in SG.</a:t>
            </a:r>
          </a:p>
          <a:p>
            <a:endParaRPr lang="en-US"/>
          </a:p>
          <a:p>
            <a:r>
              <a:rPr lang="en-US"/>
              <a:t>Explain the strategy to load the data into the Snowflaked dimension with the help of an example given in SG.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77CFD8-24A0-4C1E-9A3F-256B16EE93DF}" type="slidenum">
              <a:rPr lang="en-US"/>
              <a:pPr/>
              <a:t>9</a:t>
            </a:fld>
            <a:endParaRPr lang="en-US"/>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AAEBC8-57EB-4D1D-A9D5-57D78DB5D415}" type="datetimeFigureOut">
              <a:rPr lang="en-IN" smtClean="0"/>
              <a:t>19-09-2016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AAEBC8-57EB-4D1D-A9D5-57D78DB5D415}" type="datetimeFigureOut">
              <a:rPr lang="en-IN" smtClean="0"/>
              <a:t>19-09-2016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1AAEBC8-57EB-4D1D-A9D5-57D78DB5D415}" type="datetimeFigureOut">
              <a:rPr lang="en-IN" smtClean="0"/>
              <a:t>19-09-2016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51681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2749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AAEBC8-57EB-4D1D-A9D5-57D78DB5D415}" type="datetimeFigureOut">
              <a:rPr lang="en-IN" smtClean="0"/>
              <a:t>19-09-2016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AAEBC8-57EB-4D1D-A9D5-57D78DB5D415}" type="datetimeFigureOut">
              <a:rPr lang="en-IN" smtClean="0"/>
              <a:t>19-09-2016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344F3A-7EA0-477A-8A08-F8ED778AE09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1AAEBC8-57EB-4D1D-A9D5-57D78DB5D415}" type="datetimeFigureOut">
              <a:rPr lang="en-IN" smtClean="0"/>
              <a:t>19-09-2016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44F3A-7EA0-477A-8A08-F8ED778AE096}"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AAEBC8-57EB-4D1D-A9D5-57D78DB5D415}" type="datetimeFigureOut">
              <a:rPr lang="en-IN" smtClean="0"/>
              <a:t>19-09-2016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344F3A-7EA0-477A-8A08-F8ED778AE09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AAEBC8-57EB-4D1D-A9D5-57D78DB5D415}" type="datetimeFigureOut">
              <a:rPr lang="en-IN" smtClean="0"/>
              <a:t>19-09-2016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344F3A-7EA0-477A-8A08-F8ED778AE09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1AAEBC8-57EB-4D1D-A9D5-57D78DB5D415}" type="datetimeFigureOut">
              <a:rPr lang="en-IN" smtClean="0"/>
              <a:t>19-09-2016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344F3A-7EA0-477A-8A08-F8ED778AE09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1AAEBC8-57EB-4D1D-A9D5-57D78DB5D415}" type="datetimeFigureOut">
              <a:rPr lang="en-IN" smtClean="0"/>
              <a:t>19-09-2016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44F3A-7EA0-477A-8A08-F8ED778AE096}"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AAEBC8-57EB-4D1D-A9D5-57D78DB5D415}" type="datetimeFigureOut">
              <a:rPr lang="en-IN" smtClean="0"/>
              <a:t>19-09-2016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344F3A-7EA0-477A-8A08-F8ED778AE096}"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1AAEBC8-57EB-4D1D-A9D5-57D78DB5D415}" type="datetimeFigureOut">
              <a:rPr lang="en-IN" smtClean="0"/>
              <a:t>19-09-2016</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3344F3A-7EA0-477A-8A08-F8ED778AE096}"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idx="1"/>
          </p:nvPr>
        </p:nvSpPr>
        <p:spPr bwMode="auto">
          <a:xfrm>
            <a:off x="1525588" y="1598613"/>
            <a:ext cx="7315200" cy="4570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In this session, you will learn to:</a:t>
            </a:r>
            <a:endParaRPr lang="en-US" sz="2000">
              <a:solidFill>
                <a:schemeClr val="accent2"/>
              </a:solidFill>
              <a:latin typeface="Arial" charset="0"/>
            </a:endParaRPr>
          </a:p>
          <a:p>
            <a:pPr lvl="1">
              <a:buFontTx/>
              <a:buBlip>
                <a:blip r:embed="rId4"/>
              </a:buBlip>
            </a:pPr>
            <a:r>
              <a:rPr lang="en-US" sz="1800">
                <a:solidFill>
                  <a:schemeClr val="accent2"/>
                </a:solidFill>
                <a:latin typeface="Arial" charset="0"/>
                <a:cs typeface="Times New Roman" charset="0"/>
              </a:rPr>
              <a:t>Describe data redundancy</a:t>
            </a:r>
          </a:p>
          <a:p>
            <a:pPr lvl="1">
              <a:buFontTx/>
              <a:buBlip>
                <a:blip r:embed="rId4"/>
              </a:buBlip>
            </a:pPr>
            <a:r>
              <a:rPr lang="en-US" sz="1800">
                <a:solidFill>
                  <a:schemeClr val="accent2"/>
                </a:solidFill>
                <a:latin typeface="Arial" charset="0"/>
                <a:cs typeface="Times New Roman" charset="0"/>
              </a:rPr>
              <a:t>Describe the first, second, and third normal forms</a:t>
            </a:r>
          </a:p>
          <a:p>
            <a:pPr lvl="1">
              <a:buFontTx/>
              <a:buBlip>
                <a:blip r:embed="rId4"/>
              </a:buBlip>
            </a:pPr>
            <a:r>
              <a:rPr lang="en-US" sz="1800">
                <a:solidFill>
                  <a:schemeClr val="accent2"/>
                </a:solidFill>
                <a:latin typeface="Arial" charset="0"/>
                <a:cs typeface="Times New Roman" charset="0"/>
              </a:rPr>
              <a:t>Describe the Boyce-Codd Normal Form</a:t>
            </a:r>
          </a:p>
          <a:p>
            <a:pPr lvl="1">
              <a:buFontTx/>
              <a:buBlip>
                <a:blip r:embed="rId4"/>
              </a:buBlip>
            </a:pPr>
            <a:r>
              <a:rPr lang="en-US" sz="1800">
                <a:solidFill>
                  <a:schemeClr val="accent2"/>
                </a:solidFill>
                <a:latin typeface="Arial" charset="0"/>
                <a:cs typeface="Times New Roman" charset="0"/>
              </a:rPr>
              <a:t>Appreciate the need for denormalization</a:t>
            </a:r>
          </a:p>
        </p:txBody>
      </p:sp>
      <p:sp>
        <p:nvSpPr>
          <p:cNvPr id="122883"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Objectives</a:t>
            </a:r>
          </a:p>
        </p:txBody>
      </p:sp>
    </p:spTree>
    <p:extLst>
      <p:ext uri="{BB962C8B-B14F-4D97-AF65-F5344CB8AC3E}">
        <p14:creationId xmlns:p14="http://schemas.microsoft.com/office/powerpoint/2010/main" val="2171597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Just a minute </a:t>
            </a:r>
          </a:p>
        </p:txBody>
      </p:sp>
      <p:sp>
        <p:nvSpPr>
          <p:cNvPr id="292867" name="Rectangle 3"/>
          <p:cNvSpPr>
            <a:spLocks noGrp="1" noChangeArrowheads="1"/>
          </p:cNvSpPr>
          <p:nvPr>
            <p:ph idx="1"/>
          </p:nvPr>
        </p:nvSpPr>
        <p:spPr bwMode="auto">
          <a:xfrm>
            <a:off x="1525588" y="1598613"/>
            <a:ext cx="7313612" cy="2363787"/>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For which normal form you need to remove non-key attributes that are functionally dependent on attributes that are not primary key?</a:t>
            </a:r>
          </a:p>
        </p:txBody>
      </p:sp>
      <p:sp>
        <p:nvSpPr>
          <p:cNvPr id="292868" name="Rectangle 4"/>
          <p:cNvSpPr>
            <a:spLocks noChangeArrowheads="1"/>
          </p:cNvSpPr>
          <p:nvPr/>
        </p:nvSpPr>
        <p:spPr bwMode="auto">
          <a:xfrm>
            <a:off x="1525588" y="4495800"/>
            <a:ext cx="7313612"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latin typeface="Arial" charset="0"/>
                <a:cs typeface="Times New Roman" charset="0"/>
              </a:rPr>
              <a:t>Solution:</a:t>
            </a:r>
          </a:p>
          <a:p>
            <a:pPr marL="800100" lvl="1" indent="-342900">
              <a:spcBef>
                <a:spcPct val="20000"/>
              </a:spcBef>
              <a:buFontTx/>
              <a:buBlip>
                <a:blip r:embed="rId4"/>
              </a:buBlip>
            </a:pPr>
            <a:r>
              <a:rPr lang="en-US" sz="1800">
                <a:solidFill>
                  <a:schemeClr val="accent2"/>
                </a:solidFill>
                <a:latin typeface="Arial" charset="0"/>
                <a:cs typeface="Times New Roman" charset="0"/>
              </a:rPr>
              <a:t>Third normal form</a:t>
            </a:r>
          </a:p>
        </p:txBody>
      </p:sp>
    </p:spTree>
    <p:extLst>
      <p:ext uri="{BB962C8B-B14F-4D97-AF65-F5344CB8AC3E}">
        <p14:creationId xmlns:p14="http://schemas.microsoft.com/office/powerpoint/2010/main" val="3836783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152400" y="711200"/>
            <a:ext cx="73152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 Understanding Denormalization</a:t>
            </a:r>
            <a:endParaRPr lang="en-US" sz="2000" b="1">
              <a:solidFill>
                <a:schemeClr val="bg1"/>
              </a:solidFill>
              <a:latin typeface="Tahoma" pitchFamily="34" charset="0"/>
              <a:cs typeface="Times New Roman" charset="0"/>
            </a:endParaRPr>
          </a:p>
        </p:txBody>
      </p:sp>
      <p:sp>
        <p:nvSpPr>
          <p:cNvPr id="176153" name="Rectangle 25"/>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The end product of normalization is a set of related tables that comprise the database.</a:t>
            </a:r>
          </a:p>
          <a:p>
            <a:pPr>
              <a:buFontTx/>
              <a:buBlip>
                <a:blip r:embed="rId3"/>
              </a:buBlip>
            </a:pPr>
            <a:r>
              <a:rPr lang="en-US" sz="2000">
                <a:solidFill>
                  <a:schemeClr val="accent2"/>
                </a:solidFill>
                <a:latin typeface="Arial" charset="0"/>
                <a:cs typeface="Times New Roman" charset="0"/>
              </a:rPr>
              <a:t>However, in the interests of speed of response to critical queries, which demand information from more than one table, it is sometimes wiser to introduce a degree of redundancy in tables.</a:t>
            </a:r>
          </a:p>
          <a:p>
            <a:pPr>
              <a:buFontTx/>
              <a:buBlip>
                <a:blip r:embed="rId3"/>
              </a:buBlip>
            </a:pPr>
            <a:r>
              <a:rPr lang="en-US" sz="2000">
                <a:solidFill>
                  <a:schemeClr val="accent2"/>
                </a:solidFill>
                <a:latin typeface="Arial" charset="0"/>
                <a:cs typeface="Times New Roman" charset="0"/>
              </a:rPr>
              <a:t>The intentional introduction of redundancy in a table to improve performance is called denormalization.</a:t>
            </a:r>
          </a:p>
        </p:txBody>
      </p:sp>
    </p:spTree>
    <p:extLst>
      <p:ext uri="{BB962C8B-B14F-4D97-AF65-F5344CB8AC3E}">
        <p14:creationId xmlns:p14="http://schemas.microsoft.com/office/powerpoint/2010/main" val="1106310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Just a minute </a:t>
            </a:r>
          </a:p>
        </p:txBody>
      </p:sp>
      <p:sp>
        <p:nvSpPr>
          <p:cNvPr id="276483" name="Rectangle 3"/>
          <p:cNvSpPr>
            <a:spLocks noGrp="1" noChangeArrowheads="1"/>
          </p:cNvSpPr>
          <p:nvPr>
            <p:ph type="body" sz="half" idx="1"/>
          </p:nvPr>
        </p:nvSpPr>
        <p:spPr bwMode="auto">
          <a:xfrm>
            <a:off x="1525588" y="1598613"/>
            <a:ext cx="6858000" cy="42672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06400" indent="-406400">
              <a:lnSpc>
                <a:spcPct val="90000"/>
              </a:lnSpc>
              <a:buFontTx/>
              <a:buBlip>
                <a:blip r:embed="rId3"/>
              </a:buBlip>
              <a:tabLst>
                <a:tab pos="635000" algn="l"/>
              </a:tabLst>
            </a:pPr>
            <a:r>
              <a:rPr lang="en-US" sz="2000">
                <a:solidFill>
                  <a:schemeClr val="accent2"/>
                </a:solidFill>
                <a:latin typeface="Arial" charset="0"/>
                <a:cs typeface="Times New Roman" charset="0"/>
              </a:rPr>
              <a:t>In the reporting system, the total amount paid to a contract recruiter is often required. The required result can be calculated using the two tables, ContractRecruiter and Payment.</a:t>
            </a:r>
          </a:p>
          <a:p>
            <a:pPr marL="406400" indent="-406400">
              <a:lnSpc>
                <a:spcPct val="90000"/>
              </a:lnSpc>
              <a:buFontTx/>
              <a:buBlip>
                <a:blip r:embed="rId3"/>
              </a:buBlip>
              <a:tabLst>
                <a:tab pos="635000" algn="l"/>
              </a:tabLst>
            </a:pPr>
            <a:endParaRPr lang="en-US" sz="2000">
              <a:solidFill>
                <a:schemeClr val="accent2"/>
              </a:solidFill>
              <a:latin typeface="Arial" charset="0"/>
              <a:cs typeface="Times New Roman" charset="0"/>
            </a:endParaRPr>
          </a:p>
          <a:p>
            <a:pPr marL="406400" indent="-406400">
              <a:lnSpc>
                <a:spcPct val="90000"/>
              </a:lnSpc>
              <a:buFontTx/>
              <a:buBlip>
                <a:blip r:embed="rId3"/>
              </a:buBlip>
              <a:tabLst>
                <a:tab pos="635000" algn="l"/>
              </a:tabLst>
            </a:pPr>
            <a:endParaRPr lang="en-US" sz="2000">
              <a:solidFill>
                <a:schemeClr val="accent2"/>
              </a:solidFill>
              <a:latin typeface="Arial" charset="0"/>
              <a:cs typeface="Times New Roman" charset="0"/>
            </a:endParaRPr>
          </a:p>
          <a:p>
            <a:pPr marL="406400" indent="-406400">
              <a:lnSpc>
                <a:spcPct val="90000"/>
              </a:lnSpc>
              <a:buFontTx/>
              <a:buBlip>
                <a:blip r:embed="rId3"/>
              </a:buBlip>
              <a:tabLst>
                <a:tab pos="635000" algn="l"/>
              </a:tabLst>
            </a:pPr>
            <a:endParaRPr lang="en-US" sz="2000">
              <a:solidFill>
                <a:schemeClr val="accent2"/>
              </a:solidFill>
              <a:latin typeface="Arial" charset="0"/>
              <a:cs typeface="Times New Roman" charset="0"/>
            </a:endParaRPr>
          </a:p>
          <a:p>
            <a:pPr marL="406400" indent="-406400">
              <a:lnSpc>
                <a:spcPct val="90000"/>
              </a:lnSpc>
              <a:buFontTx/>
              <a:buBlip>
                <a:blip r:embed="rId3"/>
              </a:buBlip>
              <a:tabLst>
                <a:tab pos="635000" algn="l"/>
              </a:tabLst>
            </a:pPr>
            <a:endParaRPr lang="en-US" sz="2000">
              <a:solidFill>
                <a:schemeClr val="accent2"/>
              </a:solidFill>
              <a:latin typeface="Arial" charset="0"/>
              <a:cs typeface="Times New Roman" charset="0"/>
            </a:endParaRPr>
          </a:p>
          <a:p>
            <a:pPr marL="406400" indent="-406400">
              <a:lnSpc>
                <a:spcPct val="90000"/>
              </a:lnSpc>
              <a:buFontTx/>
              <a:buBlip>
                <a:blip r:embed="rId3"/>
              </a:buBlip>
              <a:tabLst>
                <a:tab pos="635000" algn="l"/>
              </a:tabLst>
            </a:pPr>
            <a:endParaRPr lang="en-US" sz="2000">
              <a:solidFill>
                <a:schemeClr val="accent2"/>
              </a:solidFill>
              <a:latin typeface="Arial" charset="0"/>
              <a:cs typeface="Times New Roman" charset="0"/>
            </a:endParaRPr>
          </a:p>
          <a:p>
            <a:pPr marL="406400" indent="-406400">
              <a:lnSpc>
                <a:spcPct val="90000"/>
              </a:lnSpc>
              <a:buFontTx/>
              <a:buBlip>
                <a:blip r:embed="rId3"/>
              </a:buBlip>
              <a:tabLst>
                <a:tab pos="635000" algn="l"/>
              </a:tabLst>
            </a:pPr>
            <a:endParaRPr lang="en-US" sz="2000">
              <a:solidFill>
                <a:schemeClr val="accent2"/>
              </a:solidFill>
              <a:latin typeface="Arial" charset="0"/>
              <a:cs typeface="Times New Roman" charset="0"/>
            </a:endParaRPr>
          </a:p>
          <a:p>
            <a:pPr marL="406400" indent="-406400">
              <a:lnSpc>
                <a:spcPct val="90000"/>
              </a:lnSpc>
              <a:buFontTx/>
              <a:buNone/>
              <a:tabLst>
                <a:tab pos="635000" algn="l"/>
              </a:tabLst>
            </a:pPr>
            <a:r>
              <a:rPr lang="en-US" sz="2000">
                <a:solidFill>
                  <a:schemeClr val="accent2"/>
                </a:solidFill>
                <a:latin typeface="Arial" charset="0"/>
                <a:cs typeface="Times New Roman" charset="0"/>
              </a:rPr>
              <a:t>	Since the size of the Payment table is large, the join between the two tables takes time to generate the required output. It is, therefore, necessary to improve the performance of this query. </a:t>
            </a:r>
          </a:p>
        </p:txBody>
      </p:sp>
      <p:graphicFrame>
        <p:nvGraphicFramePr>
          <p:cNvPr id="276768" name="Group 288"/>
          <p:cNvGraphicFramePr>
            <a:graphicFrameLocks noGrp="1"/>
          </p:cNvGraphicFramePr>
          <p:nvPr/>
        </p:nvGraphicFramePr>
        <p:xfrm>
          <a:off x="2667000" y="3132138"/>
          <a:ext cx="1855788" cy="1674813"/>
        </p:xfrm>
        <a:graphic>
          <a:graphicData uri="http://schemas.openxmlformats.org/drawingml/2006/table">
            <a:tbl>
              <a:tblPr/>
              <a:tblGrid>
                <a:gridCol w="1855788"/>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charset="0"/>
                          <a:cs typeface="Times New Roman" charset="0"/>
                        </a:rPr>
                        <a:t>ContractRecruiter</a:t>
                      </a:r>
                      <a:endParaRPr kumimoji="0" lang="en-US" sz="1200" b="0" i="0" u="none" strike="noStrike" cap="none" normalizeH="0" baseline="0" smtClean="0">
                        <a:ln>
                          <a:noFill/>
                        </a:ln>
                        <a:solidFill>
                          <a:schemeClr val="accent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cContractRecruiterCode</a:t>
                      </a:r>
                      <a:r>
                        <a:rPr kumimoji="0" lang="en-US" sz="1200" b="0" i="0" u="none" strike="noStrike" cap="none" normalizeH="0" baseline="0" smtClean="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cName</a:t>
                      </a:r>
                      <a:r>
                        <a:rPr kumimoji="0" lang="en-US" sz="1200" b="0" i="0" u="none" strike="noStrike" cap="none" normalizeH="0" baseline="0" smtClean="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vAddress</a:t>
                      </a:r>
                      <a:r>
                        <a:rPr kumimoji="0" lang="en-US" sz="1200" b="0" i="0" u="none" strike="noStrike" cap="none" normalizeH="0" baseline="0" smtClean="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cCity</a:t>
                      </a:r>
                      <a:r>
                        <a:rPr kumimoji="0" lang="en-US" sz="1200" b="0" i="0" u="none" strike="noStrike" cap="none" normalizeH="0" baseline="0" smtClean="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siPercentageCharge</a:t>
                      </a:r>
                      <a:r>
                        <a:rPr kumimoji="0" lang="en-US" sz="1200" b="0" i="0" u="none" strike="noStrike" cap="none" normalizeH="0" baseline="0" smtClean="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76763" name="Group 283"/>
          <p:cNvGraphicFramePr>
            <a:graphicFrameLocks noGrp="1"/>
          </p:cNvGraphicFramePr>
          <p:nvPr/>
        </p:nvGraphicFramePr>
        <p:xfrm>
          <a:off x="5181600" y="3132138"/>
          <a:ext cx="2209800" cy="1371600"/>
        </p:xfrm>
        <a:graphic>
          <a:graphicData uri="http://schemas.openxmlformats.org/drawingml/2006/table">
            <a:tbl>
              <a:tblPr/>
              <a:tblGrid>
                <a:gridCol w="2209800"/>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charset="0"/>
                          <a:cs typeface="Times New Roman" charset="0"/>
                        </a:rPr>
                        <a:t>Payment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cSourceCode </a:t>
                      </a:r>
                      <a:r>
                        <a:rPr kumimoji="0" lang="en-US" sz="1200" b="0" i="0" u="none" strike="noStrike" cap="none" normalizeH="0" baseline="0" smtClean="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mAmount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cChequeNo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dDate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42366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Just a minute </a:t>
            </a:r>
          </a:p>
        </p:txBody>
      </p:sp>
      <p:sp>
        <p:nvSpPr>
          <p:cNvPr id="295940" name="Rectangle 4"/>
          <p:cNvSpPr>
            <a:spLocks noChangeArrowheads="1"/>
          </p:cNvSpPr>
          <p:nvPr/>
        </p:nvSpPr>
        <p:spPr bwMode="auto">
          <a:xfrm>
            <a:off x="1525588" y="1598613"/>
            <a:ext cx="7313612"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FontTx/>
              <a:buBlip>
                <a:blip r:embed="rId3"/>
              </a:buBlip>
              <a:tabLst>
                <a:tab pos="508000" algn="l"/>
                <a:tab pos="798513" algn="l"/>
              </a:tabLst>
            </a:pPr>
            <a:r>
              <a:rPr lang="en-US" sz="2000">
                <a:solidFill>
                  <a:schemeClr val="accent2"/>
                </a:solidFill>
                <a:latin typeface="Arial" charset="0"/>
                <a:cs typeface="Times New Roman" charset="0"/>
              </a:rPr>
              <a:t>Answer:</a:t>
            </a:r>
          </a:p>
          <a:p>
            <a:pPr marL="849313" lvl="1" indent="-328613">
              <a:spcBef>
                <a:spcPct val="20000"/>
              </a:spcBef>
              <a:buFontTx/>
              <a:buBlip>
                <a:blip r:embed="rId4"/>
              </a:buBlip>
              <a:tabLst>
                <a:tab pos="508000" algn="l"/>
                <a:tab pos="798513" algn="l"/>
              </a:tabLst>
            </a:pPr>
            <a:r>
              <a:rPr lang="en-US" sz="1800">
                <a:solidFill>
                  <a:schemeClr val="accent2"/>
                </a:solidFill>
                <a:latin typeface="Arial" charset="0"/>
                <a:cs typeface="Times New Roman" charset="0"/>
              </a:rPr>
              <a:t>Denormalize the tables. Add a column called mTotalPaid to the ContractRecruiter table.</a:t>
            </a:r>
          </a:p>
        </p:txBody>
      </p:sp>
      <p:graphicFrame>
        <p:nvGraphicFramePr>
          <p:cNvPr id="296057" name="Group 121"/>
          <p:cNvGraphicFramePr>
            <a:graphicFrameLocks noGrp="1"/>
          </p:cNvGraphicFramePr>
          <p:nvPr>
            <p:ph/>
          </p:nvPr>
        </p:nvGraphicFramePr>
        <p:xfrm>
          <a:off x="3429000" y="2819400"/>
          <a:ext cx="2209800" cy="1920240"/>
        </p:xfrm>
        <a:graphic>
          <a:graphicData uri="http://schemas.openxmlformats.org/drawingml/2006/table">
            <a:tbl>
              <a:tblPr/>
              <a:tblGrid>
                <a:gridCol w="2209800"/>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charset="0"/>
                          <a:cs typeface="Times New Roman" charset="0"/>
                        </a:rPr>
                        <a:t>ContractRecruiter</a:t>
                      </a:r>
                      <a:endParaRPr kumimoji="0" lang="en-US" sz="1200" b="0" i="0" u="none" strike="noStrike" cap="none" normalizeH="0" baseline="0" smtClean="0">
                        <a:ln>
                          <a:noFill/>
                        </a:ln>
                        <a:solidFill>
                          <a:schemeClr val="accent2"/>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cContractRecruiterCode</a:t>
                      </a:r>
                      <a:r>
                        <a:rPr kumimoji="0" lang="en-US" sz="1200" b="0" i="0" u="none" strike="noStrike" cap="none" normalizeH="0" baseline="0" smtClean="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cName</a:t>
                      </a:r>
                      <a:r>
                        <a:rPr kumimoji="0" lang="en-US" sz="1200" b="0" i="0" u="none" strike="noStrike" cap="none" normalizeH="0" baseline="0" smtClean="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vAddress</a:t>
                      </a:r>
                      <a:r>
                        <a:rPr kumimoji="0" lang="en-US" sz="1200" b="0" i="0" u="none" strike="noStrike" cap="none" normalizeH="0" baseline="0" smtClean="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cCity</a:t>
                      </a:r>
                      <a:r>
                        <a:rPr kumimoji="0" lang="en-US" sz="1200" b="0" i="0" u="none" strike="noStrike" cap="none" normalizeH="0" baseline="0" smtClean="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siPercentageCharge</a:t>
                      </a:r>
                      <a:r>
                        <a:rPr kumimoji="0" lang="en-US" sz="1200" b="0" i="0" u="none" strike="noStrike" cap="none" normalizeH="0" baseline="0" smtClean="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accent2"/>
                          </a:solidFill>
                          <a:effectLst/>
                          <a:latin typeface="Arial" charset="0"/>
                          <a:cs typeface="Times New Roman" charset="0"/>
                        </a:rPr>
                        <a:t>mTotalPaid</a:t>
                      </a:r>
                      <a:r>
                        <a:rPr kumimoji="0" lang="en-US" sz="1200" b="0" i="0" u="none" strike="noStrike" cap="none" normalizeH="0" baseline="0" smtClean="0">
                          <a:ln>
                            <a:noFill/>
                          </a:ln>
                          <a:solidFill>
                            <a:schemeClr val="accent2"/>
                          </a:solidFill>
                          <a:effectLst/>
                          <a:latin typeface="Arial"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8730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In this session, you learned that:</a:t>
            </a:r>
          </a:p>
          <a:p>
            <a:pPr lvl="1">
              <a:buFontTx/>
              <a:buBlip>
                <a:blip r:embed="rId4"/>
              </a:buBlip>
            </a:pPr>
            <a:r>
              <a:rPr lang="en-US" sz="1800">
                <a:solidFill>
                  <a:schemeClr val="accent2"/>
                </a:solidFill>
                <a:latin typeface="Arial" charset="0"/>
                <a:cs typeface="Times New Roman" charset="0"/>
              </a:rPr>
              <a:t>Normalization is used to simplify table structures. </a:t>
            </a:r>
          </a:p>
          <a:p>
            <a:pPr lvl="1">
              <a:buFontTx/>
              <a:buBlip>
                <a:blip r:embed="rId4"/>
              </a:buBlip>
            </a:pPr>
            <a:r>
              <a:rPr lang="en-US" sz="1800">
                <a:solidFill>
                  <a:schemeClr val="accent2"/>
                </a:solidFill>
                <a:latin typeface="Arial" charset="0"/>
                <a:cs typeface="Times New Roman" charset="0"/>
              </a:rPr>
              <a:t>Normalization results in the formation of tables that satisfy certain specified constraints, and represent certain normal forms. The normal forms are used to ensure that various types of anomalies and inconsistencies are not introduced in the database. A table structure is always in a certain normal form. Several normal forms have been identified.</a:t>
            </a:r>
          </a:p>
          <a:p>
            <a:pPr lvl="1">
              <a:buFontTx/>
              <a:buBlip>
                <a:blip r:embed="rId4"/>
              </a:buBlip>
            </a:pPr>
            <a:r>
              <a:rPr lang="en-US" sz="1800">
                <a:solidFill>
                  <a:schemeClr val="accent2"/>
                </a:solidFill>
                <a:latin typeface="Arial" charset="0"/>
                <a:cs typeface="Times New Roman" charset="0"/>
              </a:rPr>
              <a:t>The most important and widely used of these are:</a:t>
            </a:r>
          </a:p>
          <a:p>
            <a:pPr lvl="2">
              <a:buFontTx/>
              <a:buBlip>
                <a:blip r:embed="rId4"/>
              </a:buBlip>
            </a:pPr>
            <a:r>
              <a:rPr lang="en-US" sz="1600">
                <a:solidFill>
                  <a:schemeClr val="accent2"/>
                </a:solidFill>
                <a:latin typeface="Arial" charset="0"/>
                <a:cs typeface="Times New Roman" charset="0"/>
              </a:rPr>
              <a:t>First Normal Form (1NF)</a:t>
            </a:r>
          </a:p>
          <a:p>
            <a:pPr lvl="2">
              <a:buFontTx/>
              <a:buBlip>
                <a:blip r:embed="rId4"/>
              </a:buBlip>
            </a:pPr>
            <a:r>
              <a:rPr lang="en-US" sz="1600">
                <a:solidFill>
                  <a:schemeClr val="accent2"/>
                </a:solidFill>
                <a:latin typeface="Arial" charset="0"/>
                <a:cs typeface="Times New Roman" charset="0"/>
              </a:rPr>
              <a:t>Second Normal Form (2NF)</a:t>
            </a:r>
          </a:p>
          <a:p>
            <a:pPr lvl="2">
              <a:buFontTx/>
              <a:buBlip>
                <a:blip r:embed="rId4"/>
              </a:buBlip>
            </a:pPr>
            <a:r>
              <a:rPr lang="en-US" sz="1600">
                <a:solidFill>
                  <a:schemeClr val="accent2"/>
                </a:solidFill>
                <a:latin typeface="Arial" charset="0"/>
                <a:cs typeface="Times New Roman" charset="0"/>
              </a:rPr>
              <a:t>Third Normal Form (3NF)</a:t>
            </a:r>
          </a:p>
          <a:p>
            <a:pPr lvl="2">
              <a:buFontTx/>
              <a:buBlip>
                <a:blip r:embed="rId4"/>
              </a:buBlip>
            </a:pPr>
            <a:r>
              <a:rPr lang="en-US" sz="1600">
                <a:solidFill>
                  <a:schemeClr val="accent2"/>
                </a:solidFill>
                <a:latin typeface="Arial" charset="0"/>
                <a:cs typeface="Times New Roman" charset="0"/>
              </a:rPr>
              <a:t>Boyce Codd Normal Form (BCNF)</a:t>
            </a:r>
          </a:p>
        </p:txBody>
      </p:sp>
      <p:sp>
        <p:nvSpPr>
          <p:cNvPr id="24579"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a:t>
            </a:r>
          </a:p>
        </p:txBody>
      </p:sp>
    </p:spTree>
    <p:extLst>
      <p:ext uri="{BB962C8B-B14F-4D97-AF65-F5344CB8AC3E}">
        <p14:creationId xmlns:p14="http://schemas.microsoft.com/office/powerpoint/2010/main" val="2682945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idx="1"/>
          </p:nvPr>
        </p:nvSpPr>
        <p:spPr bwMode="auto">
          <a:xfrm>
            <a:off x="1524000" y="1600200"/>
            <a:ext cx="7313613" cy="45704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a:solidFill>
                  <a:schemeClr val="accent2"/>
                </a:solidFill>
                <a:latin typeface="Arial" charset="0"/>
                <a:cs typeface="Times New Roman" charset="0"/>
              </a:rPr>
              <a:t>The intentional introduction of redundancy in a table in order to improve performance is called denormalization. </a:t>
            </a:r>
          </a:p>
          <a:p>
            <a:pPr lvl="1">
              <a:buFontTx/>
              <a:buBlip>
                <a:blip r:embed="rId3"/>
              </a:buBlip>
            </a:pPr>
            <a:r>
              <a:rPr lang="en-US" sz="1800">
                <a:solidFill>
                  <a:schemeClr val="accent2"/>
                </a:solidFill>
                <a:latin typeface="Arial" charset="0"/>
                <a:cs typeface="Times New Roman" charset="0"/>
              </a:rPr>
              <a:t>The decision to denormalize results in a trade-off between performance and data integrity. </a:t>
            </a:r>
          </a:p>
          <a:p>
            <a:pPr lvl="1">
              <a:buFontTx/>
              <a:buBlip>
                <a:blip r:embed="rId3"/>
              </a:buBlip>
            </a:pPr>
            <a:r>
              <a:rPr lang="en-US" sz="1800">
                <a:solidFill>
                  <a:schemeClr val="accent2"/>
                </a:solidFill>
                <a:latin typeface="Arial" charset="0"/>
                <a:cs typeface="Times New Roman" charset="0"/>
              </a:rPr>
              <a:t>Denormalization increases disk space utilization.</a:t>
            </a:r>
          </a:p>
        </p:txBody>
      </p:sp>
      <p:sp>
        <p:nvSpPr>
          <p:cNvPr id="272387"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Summary (Contd.)</a:t>
            </a:r>
          </a:p>
        </p:txBody>
      </p:sp>
    </p:spTree>
    <p:extLst>
      <p:ext uri="{BB962C8B-B14F-4D97-AF65-F5344CB8AC3E}">
        <p14:creationId xmlns:p14="http://schemas.microsoft.com/office/powerpoint/2010/main" val="190186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1026"/>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Redundancy means repetition of data.</a:t>
            </a:r>
          </a:p>
          <a:p>
            <a:pPr>
              <a:buFontTx/>
              <a:buBlip>
                <a:blip r:embed="rId3"/>
              </a:buBlip>
            </a:pPr>
            <a:r>
              <a:rPr lang="en-US" sz="2000">
                <a:solidFill>
                  <a:schemeClr val="accent2"/>
                </a:solidFill>
                <a:latin typeface="Arial" charset="0"/>
                <a:cs typeface="Times New Roman" charset="0"/>
              </a:rPr>
              <a:t>Redundancy increases the time involved in updating, adding, and deleting data.</a:t>
            </a:r>
          </a:p>
          <a:p>
            <a:pPr>
              <a:buFontTx/>
              <a:buBlip>
                <a:blip r:embed="rId3"/>
              </a:buBlip>
            </a:pPr>
            <a:r>
              <a:rPr lang="en-US" sz="2000">
                <a:solidFill>
                  <a:schemeClr val="accent2"/>
                </a:solidFill>
                <a:latin typeface="Arial" charset="0"/>
                <a:cs typeface="Times New Roman" charset="0"/>
              </a:rPr>
              <a:t>It also increases the utilization of disk space and hence, disk I/O increases.</a:t>
            </a:r>
          </a:p>
          <a:p>
            <a:pPr>
              <a:buFontTx/>
              <a:buBlip>
                <a:blip r:embed="rId3"/>
              </a:buBlip>
            </a:pPr>
            <a:r>
              <a:rPr lang="en-US" sz="2000">
                <a:solidFill>
                  <a:schemeClr val="accent2"/>
                </a:solidFill>
                <a:latin typeface="Arial" charset="0"/>
                <a:cs typeface="Times New Roman" charset="0"/>
              </a:rPr>
              <a:t>Redundancy can lead to the following problems:</a:t>
            </a:r>
          </a:p>
          <a:p>
            <a:pPr lvl="1">
              <a:buFontTx/>
              <a:buBlip>
                <a:blip r:embed="rId4"/>
              </a:buBlip>
            </a:pPr>
            <a:r>
              <a:rPr lang="en-US" sz="1800">
                <a:solidFill>
                  <a:schemeClr val="accent2"/>
                </a:solidFill>
                <a:latin typeface="Arial" charset="0"/>
                <a:cs typeface="Times New Roman" charset="0"/>
              </a:rPr>
              <a:t>Inserting, modifying, and deleting data may cause inconsistencies </a:t>
            </a:r>
          </a:p>
          <a:p>
            <a:pPr lvl="1">
              <a:buFontTx/>
              <a:buBlip>
                <a:blip r:embed="rId4"/>
              </a:buBlip>
            </a:pPr>
            <a:r>
              <a:rPr lang="en-US" sz="1800">
                <a:solidFill>
                  <a:schemeClr val="accent2"/>
                </a:solidFill>
                <a:latin typeface="Arial" charset="0"/>
                <a:cs typeface="Times New Roman" charset="0"/>
              </a:rPr>
              <a:t>Errors are more likely to occur when facts are repeated </a:t>
            </a:r>
          </a:p>
          <a:p>
            <a:pPr lvl="1">
              <a:buFontTx/>
              <a:buBlip>
                <a:blip r:embed="rId4"/>
              </a:buBlip>
            </a:pPr>
            <a:r>
              <a:rPr lang="en-US" sz="1800">
                <a:solidFill>
                  <a:schemeClr val="accent2"/>
                </a:solidFill>
                <a:latin typeface="Arial" charset="0"/>
                <a:cs typeface="Times New Roman" charset="0"/>
              </a:rPr>
              <a:t>Unnecessary utilization of extra disk space</a:t>
            </a:r>
          </a:p>
        </p:txBody>
      </p:sp>
      <p:sp>
        <p:nvSpPr>
          <p:cNvPr id="201731" name="Text Box 1027"/>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Understanding Data Redundancy</a:t>
            </a:r>
          </a:p>
        </p:txBody>
      </p:sp>
    </p:spTree>
    <p:extLst>
      <p:ext uri="{BB962C8B-B14F-4D97-AF65-F5344CB8AC3E}">
        <p14:creationId xmlns:p14="http://schemas.microsoft.com/office/powerpoint/2010/main" val="3085250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idx="1"/>
          </p:nvPr>
        </p:nvSpPr>
        <p:spPr bwMode="auto">
          <a:xfrm>
            <a:off x="1525588" y="1598613"/>
            <a:ext cx="7315200" cy="4570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Normalization is a scientific method of breaking down complex table structures into simple table structures by using certain rules.</a:t>
            </a:r>
          </a:p>
          <a:p>
            <a:pPr>
              <a:buFontTx/>
              <a:buBlip>
                <a:blip r:embed="rId3"/>
              </a:buBlip>
            </a:pPr>
            <a:r>
              <a:rPr lang="en-US" sz="2000">
                <a:solidFill>
                  <a:schemeClr val="accent2"/>
                </a:solidFill>
                <a:latin typeface="Arial" charset="0"/>
                <a:cs typeface="Times New Roman" charset="0"/>
              </a:rPr>
              <a:t>It allows you to reduce redundancy in a table and eliminate the problems of inconsistency and disk space usage.</a:t>
            </a:r>
          </a:p>
          <a:p>
            <a:pPr>
              <a:buFontTx/>
              <a:buBlip>
                <a:blip r:embed="rId3"/>
              </a:buBlip>
            </a:pPr>
            <a:r>
              <a:rPr lang="en-US" sz="2000">
                <a:solidFill>
                  <a:schemeClr val="accent2"/>
                </a:solidFill>
                <a:latin typeface="Arial" charset="0"/>
                <a:cs typeface="Times New Roman" charset="0"/>
              </a:rPr>
              <a:t>Normalization results in the formation of tables that satisfy certain specified rules and represent certain normal forms.</a:t>
            </a:r>
          </a:p>
          <a:p>
            <a:pPr>
              <a:buFontTx/>
              <a:buBlip>
                <a:blip r:embed="rId3"/>
              </a:buBlip>
            </a:pPr>
            <a:r>
              <a:rPr lang="en-US" sz="2000">
                <a:solidFill>
                  <a:schemeClr val="accent2"/>
                </a:solidFill>
                <a:latin typeface="Arial" charset="0"/>
                <a:cs typeface="Times New Roman" charset="0"/>
              </a:rPr>
              <a:t>The most important and widely used normal forms are:</a:t>
            </a:r>
          </a:p>
          <a:p>
            <a:pPr lvl="1">
              <a:buFontTx/>
              <a:buBlip>
                <a:blip r:embed="rId4"/>
              </a:buBlip>
            </a:pPr>
            <a:r>
              <a:rPr lang="en-US" sz="1800">
                <a:solidFill>
                  <a:schemeClr val="accent2"/>
                </a:solidFill>
                <a:latin typeface="Arial" charset="0"/>
                <a:cs typeface="Times New Roman" charset="0"/>
              </a:rPr>
              <a:t>First Normal Form (1NF)</a:t>
            </a:r>
          </a:p>
          <a:p>
            <a:pPr lvl="1">
              <a:buFontTx/>
              <a:buBlip>
                <a:blip r:embed="rId4"/>
              </a:buBlip>
            </a:pPr>
            <a:r>
              <a:rPr lang="en-US" sz="1800">
                <a:solidFill>
                  <a:schemeClr val="accent2"/>
                </a:solidFill>
                <a:latin typeface="Arial" charset="0"/>
                <a:cs typeface="Times New Roman" charset="0"/>
              </a:rPr>
              <a:t>Second Normal Form (2NF)</a:t>
            </a:r>
          </a:p>
          <a:p>
            <a:pPr lvl="1">
              <a:buFontTx/>
              <a:buBlip>
                <a:blip r:embed="rId4"/>
              </a:buBlip>
            </a:pPr>
            <a:r>
              <a:rPr lang="en-US" sz="1800">
                <a:solidFill>
                  <a:schemeClr val="accent2"/>
                </a:solidFill>
                <a:latin typeface="Arial" charset="0"/>
                <a:cs typeface="Times New Roman" charset="0"/>
              </a:rPr>
              <a:t>Third Normal Form (3NF)</a:t>
            </a:r>
          </a:p>
          <a:p>
            <a:pPr lvl="1">
              <a:buFontTx/>
              <a:buBlip>
                <a:blip r:embed="rId4"/>
              </a:buBlip>
            </a:pPr>
            <a:r>
              <a:rPr lang="en-US" sz="1800">
                <a:solidFill>
                  <a:schemeClr val="accent2"/>
                </a:solidFill>
                <a:latin typeface="Arial" charset="0"/>
                <a:cs typeface="Times New Roman" charset="0"/>
              </a:rPr>
              <a:t>Boyce-Codd Normal Form (BCNF)</a:t>
            </a:r>
          </a:p>
        </p:txBody>
      </p:sp>
      <p:sp>
        <p:nvSpPr>
          <p:cNvPr id="270339" name="Text Box 3"/>
          <p:cNvSpPr txBox="1">
            <a:spLocks noChangeArrowheads="1"/>
          </p:cNvSpPr>
          <p:nvPr/>
        </p:nvSpPr>
        <p:spPr bwMode="auto">
          <a:xfrm>
            <a:off x="152400" y="7112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rPr>
              <a:t> Definition of Normalization</a:t>
            </a:r>
          </a:p>
        </p:txBody>
      </p:sp>
    </p:spTree>
    <p:extLst>
      <p:ext uri="{BB962C8B-B14F-4D97-AF65-F5344CB8AC3E}">
        <p14:creationId xmlns:p14="http://schemas.microsoft.com/office/powerpoint/2010/main" val="4258580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A table is said to be in the 1NF when each cell of the table contains precisely one value.</a:t>
            </a:r>
          </a:p>
          <a:p>
            <a:pPr>
              <a:buFontTx/>
              <a:buBlip>
                <a:blip r:embed="rId3"/>
              </a:buBlip>
            </a:pPr>
            <a:r>
              <a:rPr lang="en-US" sz="2000">
                <a:solidFill>
                  <a:schemeClr val="accent2"/>
                </a:solidFill>
                <a:latin typeface="Arial" charset="0"/>
                <a:cs typeface="Times New Roman" charset="0"/>
              </a:rPr>
              <a:t>Functional Dependency:</a:t>
            </a:r>
          </a:p>
          <a:p>
            <a:pPr lvl="1">
              <a:buFontTx/>
              <a:buBlip>
                <a:blip r:embed="rId4"/>
              </a:buBlip>
            </a:pPr>
            <a:r>
              <a:rPr lang="en-US" sz="1800">
                <a:solidFill>
                  <a:schemeClr val="accent2"/>
                </a:solidFill>
                <a:latin typeface="Arial" charset="0"/>
                <a:cs typeface="Times New Roman" charset="0"/>
              </a:rPr>
              <a:t>The normalization theory is based on the fundamental notion of functional dependency.</a:t>
            </a:r>
          </a:p>
          <a:p>
            <a:pPr lvl="1">
              <a:buFontTx/>
              <a:buBlip>
                <a:blip r:embed="rId4"/>
              </a:buBlip>
            </a:pPr>
            <a:r>
              <a:rPr lang="en-US" sz="1800">
                <a:solidFill>
                  <a:schemeClr val="accent2"/>
                </a:solidFill>
                <a:latin typeface="Arial" charset="0"/>
                <a:cs typeface="Times New Roman" charset="0"/>
              </a:rPr>
              <a:t>Given a relation R, attribute A is functionally dependent on attribute B if each value of A in R is associated with precisely one value of B.</a:t>
            </a:r>
          </a:p>
        </p:txBody>
      </p:sp>
      <p:sp>
        <p:nvSpPr>
          <p:cNvPr id="205827"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First Normal Form (1 NF)</a:t>
            </a:r>
          </a:p>
        </p:txBody>
      </p:sp>
    </p:spTree>
    <p:extLst>
      <p:ext uri="{BB962C8B-B14F-4D97-AF65-F5344CB8AC3E}">
        <p14:creationId xmlns:p14="http://schemas.microsoft.com/office/powerpoint/2010/main" val="1577737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A table is said to be in 2NF when it is in 1NF and every attribute in the row is functionally dependent upon the whole key, and not just part of the key.</a:t>
            </a:r>
          </a:p>
          <a:p>
            <a:pPr>
              <a:buFontTx/>
              <a:buBlip>
                <a:blip r:embed="rId3"/>
              </a:buBlip>
            </a:pPr>
            <a:r>
              <a:rPr lang="en-US" sz="2000">
                <a:solidFill>
                  <a:schemeClr val="accent2"/>
                </a:solidFill>
                <a:latin typeface="Arial" charset="0"/>
                <a:cs typeface="Times New Roman" charset="0"/>
              </a:rPr>
              <a:t>To ensure that a table is in 2NF, you should:</a:t>
            </a:r>
          </a:p>
          <a:p>
            <a:pPr lvl="1">
              <a:buFontTx/>
              <a:buBlip>
                <a:blip r:embed="rId4"/>
              </a:buBlip>
            </a:pPr>
            <a:r>
              <a:rPr lang="en-US" sz="1800">
                <a:solidFill>
                  <a:schemeClr val="accent2"/>
                </a:solidFill>
                <a:latin typeface="Arial" charset="0"/>
                <a:cs typeface="Times New Roman" charset="0"/>
              </a:rPr>
              <a:t>Find and remove attributes that are functionally dependent on only a part of the key and not on the whole key and place them in a different table.</a:t>
            </a:r>
          </a:p>
          <a:p>
            <a:pPr lvl="1">
              <a:buFontTx/>
              <a:buBlip>
                <a:blip r:embed="rId4"/>
              </a:buBlip>
            </a:pPr>
            <a:r>
              <a:rPr lang="en-US" sz="1800">
                <a:solidFill>
                  <a:schemeClr val="accent2"/>
                </a:solidFill>
                <a:latin typeface="Arial" charset="0"/>
                <a:cs typeface="Times New Roman" charset="0"/>
              </a:rPr>
              <a:t>Group the remaining attributes.</a:t>
            </a:r>
          </a:p>
        </p:txBody>
      </p:sp>
      <p:sp>
        <p:nvSpPr>
          <p:cNvPr id="221187"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Second Normal Form (2 NF)</a:t>
            </a:r>
          </a:p>
        </p:txBody>
      </p:sp>
    </p:spTree>
    <p:extLst>
      <p:ext uri="{BB962C8B-B14F-4D97-AF65-F5344CB8AC3E}">
        <p14:creationId xmlns:p14="http://schemas.microsoft.com/office/powerpoint/2010/main" val="3905487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A relation is said to be in 3NF when it is in 2NF and every non-key attribute is functionally dependent only on the primary key.</a:t>
            </a:r>
          </a:p>
          <a:p>
            <a:pPr>
              <a:buFontTx/>
              <a:buBlip>
                <a:blip r:embed="rId3"/>
              </a:buBlip>
            </a:pPr>
            <a:r>
              <a:rPr lang="en-US" sz="2000">
                <a:solidFill>
                  <a:schemeClr val="accent2"/>
                </a:solidFill>
                <a:latin typeface="Arial" charset="0"/>
                <a:cs typeface="Times New Roman" charset="0"/>
              </a:rPr>
              <a:t>To ensure that a table is in 3NF, you should:</a:t>
            </a:r>
          </a:p>
          <a:p>
            <a:pPr lvl="1">
              <a:buFontTx/>
              <a:buBlip>
                <a:blip r:embed="rId4"/>
              </a:buBlip>
            </a:pPr>
            <a:r>
              <a:rPr lang="en-US" sz="1800">
                <a:solidFill>
                  <a:schemeClr val="accent2"/>
                </a:solidFill>
                <a:latin typeface="Arial" charset="0"/>
                <a:cs typeface="Times New Roman" charset="0"/>
              </a:rPr>
              <a:t>Find and remove non-key attributes that are functionally dependent on attributes that are not the primary key and place them in a different table.</a:t>
            </a:r>
          </a:p>
          <a:p>
            <a:pPr lvl="1">
              <a:buFontTx/>
              <a:buBlip>
                <a:blip r:embed="rId4"/>
              </a:buBlip>
            </a:pPr>
            <a:r>
              <a:rPr lang="en-US" sz="1800">
                <a:solidFill>
                  <a:schemeClr val="accent2"/>
                </a:solidFill>
                <a:latin typeface="Arial" charset="0"/>
                <a:cs typeface="Times New Roman" charset="0"/>
              </a:rPr>
              <a:t>Group the remaining attributes.</a:t>
            </a:r>
          </a:p>
        </p:txBody>
      </p:sp>
      <p:sp>
        <p:nvSpPr>
          <p:cNvPr id="225283"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Third Normal Form (3 NF)</a:t>
            </a:r>
          </a:p>
        </p:txBody>
      </p:sp>
    </p:spTree>
    <p:extLst>
      <p:ext uri="{BB962C8B-B14F-4D97-AF65-F5344CB8AC3E}">
        <p14:creationId xmlns:p14="http://schemas.microsoft.com/office/powerpoint/2010/main" val="3311273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1026"/>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The original definition of 3NF was inadequate in some situations.</a:t>
            </a:r>
          </a:p>
          <a:p>
            <a:pPr>
              <a:buFontTx/>
              <a:buBlip>
                <a:blip r:embed="rId3"/>
              </a:buBlip>
            </a:pPr>
            <a:r>
              <a:rPr lang="en-US" sz="2000">
                <a:solidFill>
                  <a:schemeClr val="accent2"/>
                </a:solidFill>
                <a:latin typeface="Arial" charset="0"/>
                <a:cs typeface="Times New Roman" charset="0"/>
              </a:rPr>
              <a:t>It was not satisfactory for the tables:</a:t>
            </a:r>
          </a:p>
          <a:p>
            <a:pPr lvl="1">
              <a:buFontTx/>
              <a:buBlip>
                <a:blip r:embed="rId4"/>
              </a:buBlip>
            </a:pPr>
            <a:r>
              <a:rPr lang="en-US" sz="1800">
                <a:solidFill>
                  <a:schemeClr val="accent2"/>
                </a:solidFill>
                <a:latin typeface="Arial" charset="0"/>
                <a:cs typeface="Times New Roman" charset="0"/>
              </a:rPr>
              <a:t>that had multiple candidate keys</a:t>
            </a:r>
          </a:p>
          <a:p>
            <a:pPr lvl="1">
              <a:buFontTx/>
              <a:buBlip>
                <a:blip r:embed="rId4"/>
              </a:buBlip>
            </a:pPr>
            <a:r>
              <a:rPr lang="en-US" sz="1800">
                <a:solidFill>
                  <a:schemeClr val="accent2"/>
                </a:solidFill>
                <a:latin typeface="Arial" charset="0"/>
                <a:cs typeface="Times New Roman" charset="0"/>
              </a:rPr>
              <a:t>where the multiple candidate keys were composite</a:t>
            </a:r>
          </a:p>
          <a:p>
            <a:pPr lvl="1">
              <a:buFontTx/>
              <a:buBlip>
                <a:blip r:embed="rId4"/>
              </a:buBlip>
            </a:pPr>
            <a:r>
              <a:rPr lang="en-US" sz="1800">
                <a:solidFill>
                  <a:schemeClr val="accent2"/>
                </a:solidFill>
                <a:latin typeface="Arial" charset="0"/>
                <a:cs typeface="Times New Roman" charset="0"/>
              </a:rPr>
              <a:t>where the multiple candidate keys overlapped </a:t>
            </a:r>
          </a:p>
          <a:p>
            <a:pPr>
              <a:buFontTx/>
              <a:buBlip>
                <a:blip r:embed="rId3"/>
              </a:buBlip>
            </a:pPr>
            <a:r>
              <a:rPr lang="en-US" sz="2000">
                <a:solidFill>
                  <a:schemeClr val="accent2"/>
                </a:solidFill>
                <a:latin typeface="Arial" charset="0"/>
                <a:cs typeface="Times New Roman" charset="0"/>
              </a:rPr>
              <a:t>Therefore, a new normal form-the BCNF was introduced:</a:t>
            </a:r>
          </a:p>
          <a:p>
            <a:pPr lvl="1">
              <a:buFontTx/>
              <a:buBlip>
                <a:blip r:embed="rId4"/>
              </a:buBlip>
            </a:pPr>
            <a:r>
              <a:rPr lang="en-US" sz="1800">
                <a:solidFill>
                  <a:schemeClr val="accent2"/>
                </a:solidFill>
                <a:latin typeface="Arial" charset="0"/>
                <a:cs typeface="Times New Roman" charset="0"/>
              </a:rPr>
              <a:t>A relation is in the BCNF if and only if every determinant is a candidate key.</a:t>
            </a:r>
          </a:p>
        </p:txBody>
      </p:sp>
      <p:sp>
        <p:nvSpPr>
          <p:cNvPr id="227331" name="Text Box 1027"/>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 </a:t>
            </a:r>
            <a:r>
              <a:rPr lang="en-US" sz="2000" b="1">
                <a:solidFill>
                  <a:schemeClr val="bg1"/>
                </a:solidFill>
                <a:latin typeface="Tahoma" pitchFamily="34" charset="0"/>
                <a:cs typeface="Times New Roman" charset="0"/>
              </a:rPr>
              <a:t>Boyce-Codd Normal Form (BCNF)</a:t>
            </a:r>
          </a:p>
        </p:txBody>
      </p:sp>
    </p:spTree>
    <p:extLst>
      <p:ext uri="{BB962C8B-B14F-4D97-AF65-F5344CB8AC3E}">
        <p14:creationId xmlns:p14="http://schemas.microsoft.com/office/powerpoint/2010/main" val="1605691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idx="1"/>
          </p:nvPr>
        </p:nvSpPr>
        <p:spPr bwMode="auto">
          <a:xfrm>
            <a:off x="1525588" y="1598613"/>
            <a:ext cx="7313612" cy="4570412"/>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In order to ensure that a table is in BCNF, you should:</a:t>
            </a:r>
          </a:p>
          <a:p>
            <a:pPr lvl="1">
              <a:buFontTx/>
              <a:buBlip>
                <a:blip r:embed="rId4"/>
              </a:buBlip>
            </a:pPr>
            <a:r>
              <a:rPr lang="en-US" sz="1800">
                <a:solidFill>
                  <a:schemeClr val="accent2"/>
                </a:solidFill>
                <a:latin typeface="Arial" charset="0"/>
                <a:cs typeface="Times New Roman" charset="0"/>
              </a:rPr>
              <a:t>Find and remove the overlapping candidate keys.</a:t>
            </a:r>
          </a:p>
          <a:p>
            <a:pPr lvl="1">
              <a:buFontTx/>
              <a:buBlip>
                <a:blip r:embed="rId4"/>
              </a:buBlip>
            </a:pPr>
            <a:r>
              <a:rPr lang="en-US" sz="1800">
                <a:solidFill>
                  <a:schemeClr val="accent2"/>
                </a:solidFill>
                <a:latin typeface="Arial" charset="0"/>
                <a:cs typeface="Times New Roman" charset="0"/>
              </a:rPr>
              <a:t>Place the part of the candidate key and the attribute it is functionally dependent on, in a different table.</a:t>
            </a:r>
          </a:p>
          <a:p>
            <a:pPr lvl="1">
              <a:buFontTx/>
              <a:buBlip>
                <a:blip r:embed="rId4"/>
              </a:buBlip>
            </a:pPr>
            <a:r>
              <a:rPr lang="en-US" sz="1800">
                <a:solidFill>
                  <a:schemeClr val="accent2"/>
                </a:solidFill>
                <a:latin typeface="Arial" charset="0"/>
                <a:cs typeface="Times New Roman" charset="0"/>
              </a:rPr>
              <a:t>Group the remaining items into a table.</a:t>
            </a:r>
          </a:p>
        </p:txBody>
      </p:sp>
      <p:sp>
        <p:nvSpPr>
          <p:cNvPr id="223235" name="Text Box 3"/>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bg1"/>
                </a:solidFill>
                <a:latin typeface="Tahoma" pitchFamily="34" charset="0"/>
                <a:cs typeface="Times New Roman" charset="0"/>
              </a:rPr>
              <a:t> </a:t>
            </a:r>
            <a:r>
              <a:rPr lang="en-US" sz="2000" b="1">
                <a:solidFill>
                  <a:schemeClr val="bg1"/>
                </a:solidFill>
                <a:latin typeface="Tahoma" pitchFamily="34" charset="0"/>
                <a:cs typeface="Times New Roman" charset="0"/>
              </a:rPr>
              <a:t>Boyce-Codd Normal Form (BCNF) (Contd.)</a:t>
            </a:r>
          </a:p>
        </p:txBody>
      </p:sp>
    </p:spTree>
    <p:extLst>
      <p:ext uri="{BB962C8B-B14F-4D97-AF65-F5344CB8AC3E}">
        <p14:creationId xmlns:p14="http://schemas.microsoft.com/office/powerpoint/2010/main" val="1490475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52400" y="711200"/>
            <a:ext cx="8763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bg1"/>
                </a:solidFill>
                <a:latin typeface="Tahoma" pitchFamily="34" charset="0"/>
                <a:cs typeface="Times New Roman" charset="0"/>
              </a:rPr>
              <a:t> Just a minute </a:t>
            </a:r>
          </a:p>
        </p:txBody>
      </p:sp>
      <p:sp>
        <p:nvSpPr>
          <p:cNvPr id="290819" name="Rectangle 3"/>
          <p:cNvSpPr>
            <a:spLocks noGrp="1" noChangeArrowheads="1"/>
          </p:cNvSpPr>
          <p:nvPr>
            <p:ph idx="1"/>
          </p:nvPr>
        </p:nvSpPr>
        <p:spPr bwMode="auto">
          <a:xfrm>
            <a:off x="1525588" y="1598613"/>
            <a:ext cx="7313612" cy="2363787"/>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a:solidFill>
                  <a:schemeClr val="accent2"/>
                </a:solidFill>
                <a:latin typeface="Arial" charset="0"/>
                <a:cs typeface="Times New Roman" charset="0"/>
              </a:rPr>
              <a:t>Which of the following help in achieving a good database design?</a:t>
            </a:r>
          </a:p>
          <a:p>
            <a:pPr marL="800100" lvl="1" indent="-342900">
              <a:buFontTx/>
              <a:buNone/>
            </a:pPr>
            <a:r>
              <a:rPr lang="en-US" sz="1800">
                <a:solidFill>
                  <a:schemeClr val="accent2"/>
                </a:solidFill>
                <a:latin typeface="Arial" charset="0"/>
                <a:cs typeface="Times New Roman" charset="0"/>
              </a:rPr>
              <a:t>1.	A table should store data for all the related entities together.</a:t>
            </a:r>
          </a:p>
          <a:p>
            <a:pPr marL="800100" lvl="1" indent="-342900">
              <a:buFontTx/>
              <a:buNone/>
            </a:pPr>
            <a:r>
              <a:rPr lang="en-US" sz="1800">
                <a:solidFill>
                  <a:schemeClr val="accent2"/>
                </a:solidFill>
                <a:latin typeface="Arial" charset="0"/>
                <a:cs typeface="Times New Roman" charset="0"/>
              </a:rPr>
              <a:t>2.	Each table should have an identifier.</a:t>
            </a:r>
          </a:p>
          <a:p>
            <a:pPr marL="800100" lvl="1" indent="-342900">
              <a:buFontTx/>
              <a:buNone/>
            </a:pPr>
            <a:r>
              <a:rPr lang="en-US" sz="1800">
                <a:solidFill>
                  <a:schemeClr val="accent2"/>
                </a:solidFill>
                <a:latin typeface="Arial" charset="0"/>
                <a:cs typeface="Times New Roman" charset="0"/>
              </a:rPr>
              <a:t>3.	Columns that contain NULL values should be created.</a:t>
            </a:r>
          </a:p>
        </p:txBody>
      </p:sp>
      <p:sp>
        <p:nvSpPr>
          <p:cNvPr id="290820" name="Rectangle 4"/>
          <p:cNvSpPr>
            <a:spLocks noChangeArrowheads="1"/>
          </p:cNvSpPr>
          <p:nvPr/>
        </p:nvSpPr>
        <p:spPr bwMode="auto">
          <a:xfrm>
            <a:off x="1525588" y="4495800"/>
            <a:ext cx="7313612"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sz="2000">
                <a:solidFill>
                  <a:schemeClr val="accent2"/>
                </a:solidFill>
                <a:latin typeface="Arial" charset="0"/>
                <a:cs typeface="Times New Roman" charset="0"/>
              </a:rPr>
              <a:t>Answer:</a:t>
            </a:r>
          </a:p>
          <a:p>
            <a:pPr marL="800100" lvl="1" indent="-342900">
              <a:spcBef>
                <a:spcPct val="20000"/>
              </a:spcBef>
            </a:pPr>
            <a:r>
              <a:rPr lang="en-US" sz="1800">
                <a:solidFill>
                  <a:schemeClr val="accent2"/>
                </a:solidFill>
                <a:latin typeface="Arial" charset="0"/>
                <a:cs typeface="Times New Roman" charset="0"/>
              </a:rPr>
              <a:t>2.	Each table should have an identifier.</a:t>
            </a:r>
          </a:p>
        </p:txBody>
      </p:sp>
    </p:spTree>
    <p:extLst>
      <p:ext uri="{BB962C8B-B14F-4D97-AF65-F5344CB8AC3E}">
        <p14:creationId xmlns:p14="http://schemas.microsoft.com/office/powerpoint/2010/main" val="243715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0</TotalTime>
  <Words>1797</Words>
  <Application>Microsoft Office PowerPoint</Application>
  <PresentationFormat>On-screen Show (4:3)</PresentationFormat>
  <Paragraphs>167</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Samatha</cp:lastModifiedBy>
  <cp:revision>2</cp:revision>
  <dcterms:created xsi:type="dcterms:W3CDTF">2016-09-19T04:34:16Z</dcterms:created>
  <dcterms:modified xsi:type="dcterms:W3CDTF">2016-09-19T04:34:44Z</dcterms:modified>
</cp:coreProperties>
</file>