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07"/>
  </p:notesMasterIdLst>
  <p:sldIdLst>
    <p:sldId id="256" r:id="rId2"/>
    <p:sldId id="360" r:id="rId3"/>
    <p:sldId id="361" r:id="rId4"/>
    <p:sldId id="257" r:id="rId5"/>
    <p:sldId id="258" r:id="rId6"/>
    <p:sldId id="259" r:id="rId7"/>
    <p:sldId id="260" r:id="rId8"/>
    <p:sldId id="261" r:id="rId9"/>
    <p:sldId id="262" r:id="rId10"/>
    <p:sldId id="263" r:id="rId11"/>
    <p:sldId id="264" r:id="rId12"/>
    <p:sldId id="265" r:id="rId13"/>
    <p:sldId id="266" r:id="rId14"/>
    <p:sldId id="272" r:id="rId15"/>
    <p:sldId id="273" r:id="rId16"/>
    <p:sldId id="274" r:id="rId17"/>
    <p:sldId id="275" r:id="rId18"/>
    <p:sldId id="277" r:id="rId19"/>
    <p:sldId id="278" r:id="rId20"/>
    <p:sldId id="279" r:id="rId21"/>
    <p:sldId id="280" r:id="rId22"/>
    <p:sldId id="281" r:id="rId23"/>
    <p:sldId id="282" r:id="rId24"/>
    <p:sldId id="283" r:id="rId25"/>
    <p:sldId id="284" r:id="rId26"/>
    <p:sldId id="286" r:id="rId27"/>
    <p:sldId id="287" r:id="rId28"/>
    <p:sldId id="368" r:id="rId29"/>
    <p:sldId id="363" r:id="rId30"/>
    <p:sldId id="288" r:id="rId31"/>
    <p:sldId id="289" r:id="rId32"/>
    <p:sldId id="267" r:id="rId33"/>
    <p:sldId id="268" r:id="rId34"/>
    <p:sldId id="269" r:id="rId35"/>
    <p:sldId id="270" r:id="rId36"/>
    <p:sldId id="271" r:id="rId37"/>
    <p:sldId id="276" r:id="rId38"/>
    <p:sldId id="290" r:id="rId39"/>
    <p:sldId id="291" r:id="rId40"/>
    <p:sldId id="292" r:id="rId41"/>
    <p:sldId id="293" r:id="rId42"/>
    <p:sldId id="294"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40" r:id="rId80"/>
    <p:sldId id="332" r:id="rId81"/>
    <p:sldId id="333" r:id="rId82"/>
    <p:sldId id="334" r:id="rId83"/>
    <p:sldId id="335" r:id="rId84"/>
    <p:sldId id="336" r:id="rId85"/>
    <p:sldId id="337" r:id="rId86"/>
    <p:sldId id="338" r:id="rId87"/>
    <p:sldId id="339" r:id="rId88"/>
    <p:sldId id="341" r:id="rId89"/>
    <p:sldId id="342" r:id="rId90"/>
    <p:sldId id="365" r:id="rId91"/>
    <p:sldId id="366" r:id="rId92"/>
    <p:sldId id="343" r:id="rId93"/>
    <p:sldId id="344" r:id="rId94"/>
    <p:sldId id="345" r:id="rId95"/>
    <p:sldId id="346" r:id="rId96"/>
    <p:sldId id="347" r:id="rId97"/>
    <p:sldId id="349" r:id="rId98"/>
    <p:sldId id="351" r:id="rId99"/>
    <p:sldId id="352" r:id="rId100"/>
    <p:sldId id="353" r:id="rId101"/>
    <p:sldId id="354" r:id="rId102"/>
    <p:sldId id="355" r:id="rId103"/>
    <p:sldId id="356" r:id="rId104"/>
    <p:sldId id="357" r:id="rId105"/>
    <p:sldId id="358"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63" autoAdjust="0"/>
    <p:restoredTop sz="94660"/>
  </p:normalViewPr>
  <p:slideViewPr>
    <p:cSldViewPr>
      <p:cViewPr varScale="1">
        <p:scale>
          <a:sx n="86" d="100"/>
          <a:sy n="86" d="100"/>
        </p:scale>
        <p:origin x="1795"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82149B-5128-4DDA-AE3A-E8D7A93940B9}" type="datetimeFigureOut">
              <a:rPr lang="en-US" smtClean="0"/>
              <a:pPr/>
              <a:t>11/3/2021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14EE5F-CD5D-47F2-B645-8664B926F0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0B08E8A6-D6AE-4F6E-A0F9-1D35B2A9890B}" type="datetime1">
              <a:rPr lang="en-US" smtClean="0"/>
              <a:t>11/3/2021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a:t>Elm IBS</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6990894-918B-47E3-B7C0-40B93BDFE3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C93DC1-2BC4-4FD2-83A5-2BDE542F7AB5}" type="datetime1">
              <a:rPr lang="en-US" smtClean="0"/>
              <a:t>11/3/2021</a:t>
            </a:fld>
            <a:endParaRPr lang="en-US"/>
          </a:p>
        </p:txBody>
      </p:sp>
      <p:sp>
        <p:nvSpPr>
          <p:cNvPr id="5" name="Footer Placeholder 4"/>
          <p:cNvSpPr>
            <a:spLocks noGrp="1"/>
          </p:cNvSpPr>
          <p:nvPr>
            <p:ph type="ftr" sz="quarter" idx="11"/>
          </p:nvPr>
        </p:nvSpPr>
        <p:spPr/>
        <p:txBody>
          <a:bodyPr/>
          <a:lstStyle/>
          <a:p>
            <a:r>
              <a:rPr lang="en-US"/>
              <a:t>Elm IBS</a:t>
            </a:r>
          </a:p>
        </p:txBody>
      </p:sp>
      <p:sp>
        <p:nvSpPr>
          <p:cNvPr id="6" name="Slide Number Placeholder 5"/>
          <p:cNvSpPr>
            <a:spLocks noGrp="1"/>
          </p:cNvSpPr>
          <p:nvPr>
            <p:ph type="sldNum" sz="quarter" idx="12"/>
          </p:nvPr>
        </p:nvSpPr>
        <p:spPr/>
        <p:txBody>
          <a:bodyPr/>
          <a:lstStyle/>
          <a:p>
            <a:fld id="{E6990894-918B-47E3-B7C0-40B93BDFE3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74F6BC-FD35-4505-966A-3729D96516A3}" type="datetime1">
              <a:rPr lang="en-US" smtClean="0"/>
              <a:t>11/3/2021</a:t>
            </a:fld>
            <a:endParaRPr lang="en-US"/>
          </a:p>
        </p:txBody>
      </p:sp>
      <p:sp>
        <p:nvSpPr>
          <p:cNvPr id="5" name="Footer Placeholder 4"/>
          <p:cNvSpPr>
            <a:spLocks noGrp="1"/>
          </p:cNvSpPr>
          <p:nvPr>
            <p:ph type="ftr" sz="quarter" idx="11"/>
          </p:nvPr>
        </p:nvSpPr>
        <p:spPr/>
        <p:txBody>
          <a:bodyPr/>
          <a:lstStyle/>
          <a:p>
            <a:r>
              <a:rPr lang="en-US"/>
              <a:t>Elm IBS</a:t>
            </a:r>
          </a:p>
        </p:txBody>
      </p:sp>
      <p:sp>
        <p:nvSpPr>
          <p:cNvPr id="6" name="Slide Number Placeholder 5"/>
          <p:cNvSpPr>
            <a:spLocks noGrp="1"/>
          </p:cNvSpPr>
          <p:nvPr>
            <p:ph type="sldNum" sz="quarter" idx="12"/>
          </p:nvPr>
        </p:nvSpPr>
        <p:spPr/>
        <p:txBody>
          <a:bodyPr/>
          <a:lstStyle/>
          <a:p>
            <a:fld id="{E6990894-918B-47E3-B7C0-40B93BDFE3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EAFF2DF-D26E-44F1-B3E7-6085B1C00BAF}" type="datetime1">
              <a:rPr lang="en-US" smtClean="0"/>
              <a:t>11/3/2021</a:t>
            </a:fld>
            <a:endParaRPr lang="en-US"/>
          </a:p>
        </p:txBody>
      </p:sp>
      <p:sp>
        <p:nvSpPr>
          <p:cNvPr id="9" name="Slide Number Placeholder 8"/>
          <p:cNvSpPr>
            <a:spLocks noGrp="1"/>
          </p:cNvSpPr>
          <p:nvPr>
            <p:ph type="sldNum" sz="quarter" idx="15"/>
          </p:nvPr>
        </p:nvSpPr>
        <p:spPr/>
        <p:txBody>
          <a:bodyPr rtlCol="0"/>
          <a:lstStyle/>
          <a:p>
            <a:fld id="{E6990894-918B-47E3-B7C0-40B93BDFE3B6}"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a:t>Elm IBS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F564664-8B26-4509-89C2-A1D40FF945D9}" type="datetime1">
              <a:rPr lang="en-US" smtClean="0"/>
              <a:t>11/3/2021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a:t>Elm IBS</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6990894-918B-47E3-B7C0-40B93BDFE3B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86254B7-B33E-41DF-AB6F-4A2218DC42B3}" type="datetime1">
              <a:rPr lang="en-US" smtClean="0"/>
              <a:t>11/3/2021</a:t>
            </a:fld>
            <a:endParaRPr lang="en-US"/>
          </a:p>
        </p:txBody>
      </p:sp>
      <p:sp>
        <p:nvSpPr>
          <p:cNvPr id="6" name="Footer Placeholder 5"/>
          <p:cNvSpPr>
            <a:spLocks noGrp="1"/>
          </p:cNvSpPr>
          <p:nvPr>
            <p:ph type="ftr" sz="quarter" idx="11"/>
          </p:nvPr>
        </p:nvSpPr>
        <p:spPr/>
        <p:txBody>
          <a:bodyPr/>
          <a:lstStyle/>
          <a:p>
            <a:r>
              <a:rPr lang="en-US"/>
              <a:t>Elm IBS</a:t>
            </a:r>
          </a:p>
        </p:txBody>
      </p:sp>
      <p:sp>
        <p:nvSpPr>
          <p:cNvPr id="7" name="Slide Number Placeholder 6"/>
          <p:cNvSpPr>
            <a:spLocks noGrp="1"/>
          </p:cNvSpPr>
          <p:nvPr>
            <p:ph type="sldNum" sz="quarter" idx="12"/>
          </p:nvPr>
        </p:nvSpPr>
        <p:spPr/>
        <p:txBody>
          <a:bodyPr/>
          <a:lstStyle/>
          <a:p>
            <a:fld id="{E6990894-918B-47E3-B7C0-40B93BDFE3B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0B44221D-5D8C-475F-9301-201348DE8DA3}" type="datetime1">
              <a:rPr lang="en-US" smtClean="0"/>
              <a:t>11/3/2021</a:t>
            </a:fld>
            <a:endParaRPr lang="en-US"/>
          </a:p>
        </p:txBody>
      </p:sp>
      <p:sp>
        <p:nvSpPr>
          <p:cNvPr id="8" name="Footer Placeholder 7"/>
          <p:cNvSpPr>
            <a:spLocks noGrp="1"/>
          </p:cNvSpPr>
          <p:nvPr>
            <p:ph type="ftr" sz="quarter" idx="11"/>
          </p:nvPr>
        </p:nvSpPr>
        <p:spPr/>
        <p:txBody>
          <a:bodyPr/>
          <a:lstStyle/>
          <a:p>
            <a:r>
              <a:rPr lang="en-US"/>
              <a:t>Elm IBS</a:t>
            </a:r>
          </a:p>
        </p:txBody>
      </p:sp>
      <p:sp>
        <p:nvSpPr>
          <p:cNvPr id="9" name="Slide Number Placeholder 8"/>
          <p:cNvSpPr>
            <a:spLocks noGrp="1"/>
          </p:cNvSpPr>
          <p:nvPr>
            <p:ph type="sldNum" sz="quarter" idx="12"/>
          </p:nvPr>
        </p:nvSpPr>
        <p:spPr/>
        <p:txBody>
          <a:bodyPr/>
          <a:lstStyle/>
          <a:p>
            <a:fld id="{E6990894-918B-47E3-B7C0-40B93BDFE3B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0452B070-1B61-4FC6-9CC7-FC0AFC2F30F8}" type="datetime1">
              <a:rPr lang="en-US" smtClean="0"/>
              <a:t>11/3/2021</a:t>
            </a:fld>
            <a:endParaRPr lang="en-US"/>
          </a:p>
        </p:txBody>
      </p:sp>
      <p:sp>
        <p:nvSpPr>
          <p:cNvPr id="7" name="Slide Number Placeholder 6"/>
          <p:cNvSpPr>
            <a:spLocks noGrp="1"/>
          </p:cNvSpPr>
          <p:nvPr>
            <p:ph type="sldNum" sz="quarter" idx="11"/>
          </p:nvPr>
        </p:nvSpPr>
        <p:spPr/>
        <p:txBody>
          <a:bodyPr rtlCol="0"/>
          <a:lstStyle/>
          <a:p>
            <a:fld id="{E6990894-918B-47E3-B7C0-40B93BDFE3B6}" type="slidenum">
              <a:rPr lang="en-US" smtClean="0"/>
              <a:pPr/>
              <a:t>‹#›</a:t>
            </a:fld>
            <a:endParaRPr lang="en-US"/>
          </a:p>
        </p:txBody>
      </p:sp>
      <p:sp>
        <p:nvSpPr>
          <p:cNvPr id="8" name="Footer Placeholder 7"/>
          <p:cNvSpPr>
            <a:spLocks noGrp="1"/>
          </p:cNvSpPr>
          <p:nvPr>
            <p:ph type="ftr" sz="quarter" idx="12"/>
          </p:nvPr>
        </p:nvSpPr>
        <p:spPr/>
        <p:txBody>
          <a:bodyPr rtlCol="0"/>
          <a:lstStyle/>
          <a:p>
            <a:r>
              <a:rPr lang="en-US"/>
              <a:t>Elm IBS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55CE5-ADDF-4DB1-ABF9-E4E64D76C028}" type="datetime1">
              <a:rPr lang="en-US" smtClean="0"/>
              <a:t>11/3/2021</a:t>
            </a:fld>
            <a:endParaRPr lang="en-US"/>
          </a:p>
        </p:txBody>
      </p:sp>
      <p:sp>
        <p:nvSpPr>
          <p:cNvPr id="3" name="Footer Placeholder 2"/>
          <p:cNvSpPr>
            <a:spLocks noGrp="1"/>
          </p:cNvSpPr>
          <p:nvPr>
            <p:ph type="ftr" sz="quarter" idx="11"/>
          </p:nvPr>
        </p:nvSpPr>
        <p:spPr/>
        <p:txBody>
          <a:bodyPr/>
          <a:lstStyle/>
          <a:p>
            <a:r>
              <a:rPr lang="en-US"/>
              <a:t>Elm IBS</a:t>
            </a:r>
          </a:p>
        </p:txBody>
      </p:sp>
      <p:sp>
        <p:nvSpPr>
          <p:cNvPr id="4" name="Slide Number Placeholder 3"/>
          <p:cNvSpPr>
            <a:spLocks noGrp="1"/>
          </p:cNvSpPr>
          <p:nvPr>
            <p:ph type="sldNum" sz="quarter" idx="12"/>
          </p:nvPr>
        </p:nvSpPr>
        <p:spPr/>
        <p:txBody>
          <a:bodyPr/>
          <a:lstStyle/>
          <a:p>
            <a:fld id="{E6990894-918B-47E3-B7C0-40B93BDFE3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0B7E860B-4D47-4C73-AE96-3283D8017A87}" type="datetime1">
              <a:rPr lang="en-US" smtClean="0"/>
              <a:t>11/3/2021</a:t>
            </a:fld>
            <a:endParaRPr lang="en-US"/>
          </a:p>
        </p:txBody>
      </p:sp>
      <p:sp>
        <p:nvSpPr>
          <p:cNvPr id="22" name="Slide Number Placeholder 21"/>
          <p:cNvSpPr>
            <a:spLocks noGrp="1"/>
          </p:cNvSpPr>
          <p:nvPr>
            <p:ph type="sldNum" sz="quarter" idx="15"/>
          </p:nvPr>
        </p:nvSpPr>
        <p:spPr/>
        <p:txBody>
          <a:bodyPr rtlCol="0"/>
          <a:lstStyle/>
          <a:p>
            <a:fld id="{E6990894-918B-47E3-B7C0-40B93BDFE3B6}"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a:t>Elm IBS</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678951F-AA60-449C-8E57-61F5D95385E2}" type="datetime1">
              <a:rPr lang="en-US" smtClean="0"/>
              <a:t>11/3/2021</a:t>
            </a:fld>
            <a:endParaRPr lang="en-US"/>
          </a:p>
        </p:txBody>
      </p:sp>
      <p:sp>
        <p:nvSpPr>
          <p:cNvPr id="18" name="Slide Number Placeholder 17"/>
          <p:cNvSpPr>
            <a:spLocks noGrp="1"/>
          </p:cNvSpPr>
          <p:nvPr>
            <p:ph type="sldNum" sz="quarter" idx="11"/>
          </p:nvPr>
        </p:nvSpPr>
        <p:spPr/>
        <p:txBody>
          <a:bodyPr rtlCol="0"/>
          <a:lstStyle/>
          <a:p>
            <a:fld id="{E6990894-918B-47E3-B7C0-40B93BDFE3B6}"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a:t>Elm IBS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4CD02D-169C-453C-AE70-44D0ABA36E8F}" type="datetime1">
              <a:rPr lang="en-US" smtClean="0"/>
              <a:t>11/3/2021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t>Elm IBS</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6990894-918B-47E3-B7C0-40B93BDFE3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lifewire.com/what-is-sql-101976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w3schools.com/sql/sql_like.asp"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 </a:t>
            </a:r>
            <a:r>
              <a:rPr lang="en-US" dirty="0" err="1"/>
              <a:t>Wrankling</a:t>
            </a:r>
            <a:r>
              <a:rPr lang="en-US" dirty="0"/>
              <a:t> and Data Analysis</a:t>
            </a:r>
            <a:br>
              <a:rPr lang="en-US" dirty="0"/>
            </a:br>
            <a:endParaRPr lang="en-US" dirty="0"/>
          </a:p>
        </p:txBody>
      </p:sp>
      <p:sp>
        <p:nvSpPr>
          <p:cNvPr id="3" name="Subtitle 2"/>
          <p:cNvSpPr>
            <a:spLocks noGrp="1"/>
          </p:cNvSpPr>
          <p:nvPr>
            <p:ph type="subTitle" idx="1"/>
          </p:nvPr>
        </p:nvSpPr>
        <p:spPr>
          <a:xfrm>
            <a:off x="2413923" y="4953000"/>
            <a:ext cx="6172200" cy="1371600"/>
          </a:xfrm>
        </p:spPr>
        <p:txBody>
          <a:bodyPr>
            <a:normAutofit/>
          </a:bodyPr>
          <a:lstStyle/>
          <a:p>
            <a:r>
              <a:rPr lang="en-US" dirty="0"/>
              <a:t>SQL-Structured Query Language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a:t>
            </a:r>
          </a:p>
        </p:txBody>
      </p:sp>
      <p:pic>
        <p:nvPicPr>
          <p:cNvPr id="8" name="Content Placeholder 7"/>
          <p:cNvPicPr>
            <a:picLocks noGrp="1"/>
          </p:cNvPicPr>
          <p:nvPr>
            <p:ph sz="quarter" idx="1"/>
          </p:nvPr>
        </p:nvPicPr>
        <p:blipFill>
          <a:blip r:embed="rId2" cstate="print"/>
          <a:stretch>
            <a:fillRect/>
          </a:stretch>
        </p:blipFill>
        <p:spPr bwMode="auto">
          <a:xfrm>
            <a:off x="961093" y="1600200"/>
            <a:ext cx="6459813" cy="4873625"/>
          </a:xfrm>
          <a:prstGeom prst="rect">
            <a:avLst/>
          </a:prstGeom>
          <a:noFill/>
          <a:ln w="9525">
            <a:noFill/>
            <a:miter lim="800000"/>
            <a:headEnd/>
            <a:tailEnd/>
          </a:ln>
        </p:spPr>
      </p:pic>
      <p:cxnSp>
        <p:nvCxnSpPr>
          <p:cNvPr id="6" name="Straight Arrow Connector 5"/>
          <p:cNvCxnSpPr/>
          <p:nvPr/>
        </p:nvCxnSpPr>
        <p:spPr>
          <a:xfrm rot="16200000" flipH="1">
            <a:off x="5867400" y="5867400"/>
            <a:ext cx="457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*GETDATE()</a:t>
            </a:r>
            <a:br>
              <a:rPr lang="en-US" dirty="0"/>
            </a:br>
            <a:endParaRPr lang="en-US" dirty="0"/>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GETDATE() function returns the current database system date and time, in a 'YYYY-MM-DD </a:t>
            </a:r>
            <a:r>
              <a:rPr lang="en-US" sz="1800" dirty="0" err="1">
                <a:latin typeface="Times New Roman" pitchFamily="18" charset="0"/>
                <a:cs typeface="Times New Roman" pitchFamily="18" charset="0"/>
              </a:rPr>
              <a:t>hh:mm:ss.mmm</a:t>
            </a:r>
            <a:r>
              <a:rPr lang="en-US" sz="1800" dirty="0">
                <a:latin typeface="Times New Roman" pitchFamily="18" charset="0"/>
                <a:cs typeface="Times New Roman" pitchFamily="18" charset="0"/>
              </a:rPr>
              <a:t>' format.</a:t>
            </a:r>
          </a:p>
          <a:p>
            <a:r>
              <a:rPr lang="en-US" sz="1800" dirty="0">
                <a:latin typeface="Times New Roman" pitchFamily="18" charset="0"/>
                <a:cs typeface="Times New Roman" pitchFamily="18" charset="0"/>
              </a:rPr>
              <a:t> Syntax:</a:t>
            </a:r>
          </a:p>
          <a:p>
            <a:r>
              <a:rPr lang="en-US" sz="1800" dirty="0">
                <a:latin typeface="Times New Roman" pitchFamily="18" charset="0"/>
                <a:cs typeface="Times New Roman" pitchFamily="18" charset="0"/>
              </a:rPr>
              <a:t>GETDATE()</a:t>
            </a:r>
          </a:p>
          <a:p>
            <a:r>
              <a:rPr lang="en-US" sz="1800" b="1" dirty="0">
                <a:latin typeface="Times New Roman" pitchFamily="18" charset="0"/>
                <a:cs typeface="Times New Roman" pitchFamily="18" charset="0"/>
              </a:rPr>
              <a:t>Example:</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Return the current database system date and time:</a:t>
            </a:r>
          </a:p>
          <a:p>
            <a:r>
              <a:rPr lang="en-US" sz="1800" b="1" dirty="0">
                <a:latin typeface="Times New Roman" pitchFamily="18" charset="0"/>
                <a:cs typeface="Times New Roman" pitchFamily="18" charset="0"/>
              </a:rPr>
              <a:t>Result: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2019-10-10 10:17:47.927</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*ISDATE()</a:t>
            </a:r>
            <a:br>
              <a:rPr lang="en-US" dirty="0"/>
            </a:br>
            <a:endParaRPr lang="en-US" dirty="0"/>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ISDATE() function checks an expression and returns 1 if it is a valid date, </a:t>
            </a:r>
          </a:p>
          <a:p>
            <a:r>
              <a:rPr lang="en-US" sz="1800" dirty="0">
                <a:latin typeface="Times New Roman" pitchFamily="18" charset="0"/>
                <a:cs typeface="Times New Roman" pitchFamily="18" charset="0"/>
              </a:rPr>
              <a:t>  otherwise 0.</a:t>
            </a:r>
          </a:p>
          <a:p>
            <a:r>
              <a:rPr lang="en-US" sz="1800" dirty="0">
                <a:latin typeface="Times New Roman" pitchFamily="18" charset="0"/>
                <a:cs typeface="Times New Roman" pitchFamily="18" charset="0"/>
              </a:rPr>
              <a:t>  Syntax:</a:t>
            </a:r>
          </a:p>
          <a:p>
            <a:r>
              <a:rPr lang="en-US" sz="1800" dirty="0">
                <a:latin typeface="Times New Roman" pitchFamily="18" charset="0"/>
                <a:cs typeface="Times New Roman" pitchFamily="18" charset="0"/>
              </a:rPr>
              <a:t>  ISDATE(Expression)</a:t>
            </a:r>
          </a:p>
          <a:p>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Example:</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Check if the expression is a valid date:</a:t>
            </a:r>
          </a:p>
          <a:p>
            <a:r>
              <a:rPr lang="en-US" sz="1800" dirty="0">
                <a:latin typeface="Times New Roman" pitchFamily="18" charset="0"/>
                <a:cs typeface="Times New Roman" pitchFamily="18" charset="0"/>
              </a:rPr>
              <a:t>Select ISDATE('2017-08-25');</a:t>
            </a:r>
          </a:p>
          <a:p>
            <a:r>
              <a:rPr lang="en-US" sz="1800" b="1" dirty="0">
                <a:latin typeface="Times New Roman" pitchFamily="18" charset="0"/>
                <a:cs typeface="Times New Roman" pitchFamily="18" charset="0"/>
              </a:rPr>
              <a:t>Result: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1</a:t>
            </a: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*MONTH()</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MONTH() function returns the month part for a specified date (a number from </a:t>
            </a:r>
          </a:p>
          <a:p>
            <a:r>
              <a:rPr lang="en-US" sz="1800" dirty="0">
                <a:latin typeface="Times New Roman" pitchFamily="18" charset="0"/>
                <a:cs typeface="Times New Roman" pitchFamily="18" charset="0"/>
              </a:rPr>
              <a:t>  1 to 12).</a:t>
            </a:r>
          </a:p>
          <a:p>
            <a:r>
              <a:rPr lang="en-US" sz="1800" dirty="0">
                <a:latin typeface="Times New Roman" pitchFamily="18" charset="0"/>
                <a:cs typeface="Times New Roman" pitchFamily="18" charset="0"/>
              </a:rPr>
              <a:t>  Syntax:</a:t>
            </a:r>
          </a:p>
          <a:p>
            <a:r>
              <a:rPr lang="en-US" sz="1800" dirty="0">
                <a:latin typeface="Times New Roman" pitchFamily="18" charset="0"/>
                <a:cs typeface="Times New Roman" pitchFamily="18" charset="0"/>
              </a:rPr>
              <a:t>  Month(date);</a:t>
            </a:r>
          </a:p>
          <a:p>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Example:</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Return  the month part of a date:</a:t>
            </a:r>
          </a:p>
          <a:p>
            <a:r>
              <a:rPr lang="en-US" sz="1800" dirty="0">
                <a:latin typeface="Times New Roman" pitchFamily="18" charset="0"/>
                <a:cs typeface="Times New Roman" pitchFamily="18" charset="0"/>
              </a:rPr>
              <a:t>  Select MONTH(‘2017/08/25’) As Month;</a:t>
            </a:r>
          </a:p>
          <a:p>
            <a:r>
              <a:rPr lang="en-US" sz="1800" b="1" dirty="0">
                <a:latin typeface="Times New Roman" pitchFamily="18" charset="0"/>
                <a:cs typeface="Times New Roman" pitchFamily="18" charset="0"/>
              </a:rPr>
              <a:t>  Result: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8</a:t>
            </a:r>
          </a:p>
          <a:p>
            <a:pPr>
              <a:buNone/>
            </a:pPr>
            <a:r>
              <a:rPr lang="en-US" dirty="0"/>
              <a:t> </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*SYSDATETIME()</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SYSDATETIME() function returns the date and time of the computer where the SQL Server is running.</a:t>
            </a:r>
          </a:p>
          <a:p>
            <a:r>
              <a:rPr lang="en-US" sz="1800" dirty="0">
                <a:latin typeface="Times New Roman" pitchFamily="18" charset="0"/>
                <a:cs typeface="Times New Roman" pitchFamily="18" charset="0"/>
              </a:rPr>
              <a:t> Syntax:</a:t>
            </a:r>
          </a:p>
          <a:p>
            <a:r>
              <a:rPr lang="en-US" sz="1800" dirty="0">
                <a:latin typeface="Times New Roman" pitchFamily="18" charset="0"/>
                <a:cs typeface="Times New Roman" pitchFamily="18" charset="0"/>
              </a:rPr>
              <a:t>SYSDATETIME()</a:t>
            </a:r>
          </a:p>
          <a:p>
            <a:r>
              <a:rPr lang="en-US" sz="1800" b="1" dirty="0">
                <a:latin typeface="Times New Roman" pitchFamily="18" charset="0"/>
                <a:cs typeface="Times New Roman" pitchFamily="18" charset="0"/>
              </a:rPr>
              <a:t>Example:</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Return the date and time of the SQL server:</a:t>
            </a:r>
          </a:p>
          <a:p>
            <a:r>
              <a:rPr lang="en-US" sz="1800" dirty="0">
                <a:latin typeface="Times New Roman" pitchFamily="18" charset="0"/>
                <a:cs typeface="Times New Roman" pitchFamily="18" charset="0"/>
              </a:rPr>
              <a:t>Select SYSDATETIME() As </a:t>
            </a:r>
            <a:r>
              <a:rPr lang="en-US" sz="1800" dirty="0" err="1">
                <a:latin typeface="Times New Roman" pitchFamily="18" charset="0"/>
                <a:cs typeface="Times New Roman" pitchFamily="18" charset="0"/>
              </a:rPr>
              <a:t>sysdatetime</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Result: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10/10/2019 </a:t>
            </a:r>
          </a:p>
          <a:p>
            <a:pPr>
              <a:buNone/>
            </a:pPr>
            <a:r>
              <a:rPr lang="en-US" dirty="0"/>
              <a:t> </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*YEAR()</a:t>
            </a:r>
            <a:br>
              <a:rPr lang="en-US" dirty="0"/>
            </a:br>
            <a:endParaRPr lang="en-US" dirty="0"/>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YEAR() function returns the year part for a specified date.</a:t>
            </a:r>
          </a:p>
          <a:p>
            <a:r>
              <a:rPr lang="en-US" sz="1800" dirty="0">
                <a:latin typeface="Times New Roman" pitchFamily="18" charset="0"/>
                <a:cs typeface="Times New Roman" pitchFamily="18" charset="0"/>
              </a:rPr>
              <a:t>  Syntax:</a:t>
            </a:r>
          </a:p>
          <a:p>
            <a:r>
              <a:rPr lang="en-US" sz="1800" dirty="0">
                <a:latin typeface="Times New Roman" pitchFamily="18" charset="0"/>
                <a:cs typeface="Times New Roman" pitchFamily="18" charset="0"/>
              </a:rPr>
              <a:t>  Year(date);</a:t>
            </a:r>
          </a:p>
          <a:p>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Example:</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Return the year part of a date:</a:t>
            </a:r>
          </a:p>
          <a:p>
            <a:r>
              <a:rPr lang="en-US" sz="1800" dirty="0">
                <a:latin typeface="Times New Roman" pitchFamily="18" charset="0"/>
                <a:cs typeface="Times New Roman" pitchFamily="18" charset="0"/>
              </a:rPr>
              <a:t>   Select year(‘2017/08/25’) As year;</a:t>
            </a:r>
          </a:p>
          <a:p>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Result: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2017</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SQL Case statement</a:t>
            </a:r>
            <a:endParaRPr lang="en-US" dirty="0"/>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CASE statement goes through conditions and returns a value when the first condition is met (like an IF-THEN-ELSE statement). So, once a condition is true, it will stop reading and return the result. If no conditions are true, it returns the value in the ELSE </a:t>
            </a:r>
            <a:r>
              <a:rPr lang="en-US" sz="1800" dirty="0" err="1">
                <a:latin typeface="Times New Roman" pitchFamily="18" charset="0"/>
                <a:cs typeface="Times New Roman" pitchFamily="18" charset="0"/>
              </a:rPr>
              <a:t>clause.If</a:t>
            </a:r>
            <a:r>
              <a:rPr lang="en-US" sz="1800" dirty="0">
                <a:latin typeface="Times New Roman" pitchFamily="18" charset="0"/>
                <a:cs typeface="Times New Roman" pitchFamily="18" charset="0"/>
              </a:rPr>
              <a:t> there is no ELSE part and no conditions are true, it returns NULL.</a:t>
            </a:r>
          </a:p>
          <a:p>
            <a:r>
              <a:rPr lang="en-US" sz="1800" b="1" dirty="0">
                <a:latin typeface="Times New Roman" pitchFamily="18" charset="0"/>
                <a:cs typeface="Times New Roman" pitchFamily="18" charset="0"/>
              </a:rPr>
              <a:t>Syntax:</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CASE</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WHEN condition1</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THEN result1</a:t>
            </a:r>
            <a:br>
              <a:rPr lang="en-US" sz="1800" i="1" dirty="0">
                <a:latin typeface="Times New Roman" pitchFamily="18" charset="0"/>
                <a:cs typeface="Times New Roman" pitchFamily="18" charset="0"/>
              </a:rPr>
            </a:br>
            <a:r>
              <a:rPr lang="en-US" sz="1800" dirty="0">
                <a:latin typeface="Times New Roman" pitchFamily="18" charset="0"/>
                <a:cs typeface="Times New Roman" pitchFamily="18" charset="0"/>
              </a:rPr>
              <a:t>    WHEN condition2</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THEN result2</a:t>
            </a:r>
            <a:br>
              <a:rPr lang="en-US" sz="1800" i="1" dirty="0">
                <a:latin typeface="Times New Roman" pitchFamily="18" charset="0"/>
                <a:cs typeface="Times New Roman" pitchFamily="18" charset="0"/>
              </a:rPr>
            </a:br>
            <a:r>
              <a:rPr lang="en-US" sz="1800" dirty="0">
                <a:latin typeface="Times New Roman" pitchFamily="18" charset="0"/>
                <a:cs typeface="Times New Roman" pitchFamily="18" charset="0"/>
              </a:rPr>
              <a:t>    WHEN </a:t>
            </a:r>
            <a:r>
              <a:rPr lang="en-US" sz="1800" dirty="0" err="1">
                <a:latin typeface="Times New Roman" pitchFamily="18" charset="0"/>
                <a:cs typeface="Times New Roman" pitchFamily="18" charset="0"/>
              </a:rPr>
              <a:t>conditionN</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THEN </a:t>
            </a:r>
            <a:r>
              <a:rPr lang="en-US" sz="1800" dirty="0" err="1">
                <a:latin typeface="Times New Roman" pitchFamily="18" charset="0"/>
                <a:cs typeface="Times New Roman" pitchFamily="18" charset="0"/>
              </a:rPr>
              <a:t>resultN</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ELSE result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END;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a:t>
            </a:r>
          </a:p>
        </p:txBody>
      </p:sp>
      <p:pic>
        <p:nvPicPr>
          <p:cNvPr id="8194" name="Picture 2"/>
          <p:cNvPicPr>
            <a:picLocks noGrp="1" noChangeAspect="1" noChangeArrowheads="1"/>
          </p:cNvPicPr>
          <p:nvPr>
            <p:ph sz="quarter" idx="1"/>
          </p:nvPr>
        </p:nvPicPr>
        <p:blipFill>
          <a:blip r:embed="rId2"/>
          <a:stretch>
            <a:fillRect/>
          </a:stretch>
        </p:blipFill>
        <p:spPr bwMode="auto">
          <a:xfrm>
            <a:off x="961093" y="1600200"/>
            <a:ext cx="6459813" cy="4873625"/>
          </a:xfrm>
          <a:prstGeom prst="rect">
            <a:avLst/>
          </a:prstGeom>
          <a:noFill/>
          <a:ln w="9525">
            <a:noFill/>
            <a:miter lim="800000"/>
            <a:headEnd/>
            <a:tailEnd/>
          </a:ln>
          <a:effectLst/>
        </p:spPr>
      </p:pic>
      <p:cxnSp>
        <p:nvCxnSpPr>
          <p:cNvPr id="6" name="Straight Arrow Connector 5"/>
          <p:cNvCxnSpPr/>
          <p:nvPr/>
        </p:nvCxnSpPr>
        <p:spPr>
          <a:xfrm rot="5400000">
            <a:off x="68580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9</a:t>
            </a:r>
          </a:p>
        </p:txBody>
      </p:sp>
      <p:pic>
        <p:nvPicPr>
          <p:cNvPr id="9218" name="Picture 2"/>
          <p:cNvPicPr>
            <a:picLocks noGrp="1" noChangeAspect="1" noChangeArrowheads="1"/>
          </p:cNvPicPr>
          <p:nvPr>
            <p:ph sz="quarter" idx="1"/>
          </p:nvPr>
        </p:nvPicPr>
        <p:blipFill>
          <a:blip r:embed="rId2"/>
          <a:stretch>
            <a:fillRect/>
          </a:stretch>
        </p:blipFill>
        <p:spPr bwMode="auto">
          <a:xfrm>
            <a:off x="961093" y="1600200"/>
            <a:ext cx="6459813" cy="4873625"/>
          </a:xfrm>
          <a:prstGeom prst="rect">
            <a:avLst/>
          </a:prstGeom>
          <a:noFill/>
          <a:ln w="9525">
            <a:noFill/>
            <a:miter lim="800000"/>
            <a:headEnd/>
            <a:tailEnd/>
          </a:ln>
          <a:effectLst/>
        </p:spPr>
      </p:pic>
      <p:cxnSp>
        <p:nvCxnSpPr>
          <p:cNvPr id="6" name="Straight Arrow Connector 5"/>
          <p:cNvCxnSpPr/>
          <p:nvPr/>
        </p:nvCxnSpPr>
        <p:spPr>
          <a:xfrm rot="10800000" flipV="1">
            <a:off x="7086600" y="5562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10</a:t>
            </a:r>
          </a:p>
        </p:txBody>
      </p:sp>
      <p:pic>
        <p:nvPicPr>
          <p:cNvPr id="10242" name="Picture 2"/>
          <p:cNvPicPr>
            <a:picLocks noGrp="1" noChangeAspect="1" noChangeArrowheads="1"/>
          </p:cNvPicPr>
          <p:nvPr>
            <p:ph sz="quarter" idx="1"/>
          </p:nvPr>
        </p:nvPicPr>
        <p:blipFill>
          <a:blip r:embed="rId2"/>
          <a:stretch>
            <a:fillRect/>
          </a:stretch>
        </p:blipFill>
        <p:spPr bwMode="auto">
          <a:xfrm>
            <a:off x="961093" y="1600200"/>
            <a:ext cx="6459813" cy="48736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11</a:t>
            </a:r>
          </a:p>
        </p:txBody>
      </p:sp>
      <p:pic>
        <p:nvPicPr>
          <p:cNvPr id="11266" name="Picture 2"/>
          <p:cNvPicPr>
            <a:picLocks noGrp="1" noChangeAspect="1" noChangeArrowheads="1"/>
          </p:cNvPicPr>
          <p:nvPr>
            <p:ph sz="quarter" idx="1"/>
          </p:nvPr>
        </p:nvPicPr>
        <p:blipFill>
          <a:blip r:embed="rId2"/>
          <a:stretch>
            <a:fillRect/>
          </a:stretch>
        </p:blipFill>
        <p:spPr bwMode="auto">
          <a:xfrm>
            <a:off x="961093" y="1600200"/>
            <a:ext cx="6459813" cy="48736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12</a:t>
            </a:r>
          </a:p>
        </p:txBody>
      </p:sp>
      <p:pic>
        <p:nvPicPr>
          <p:cNvPr id="12290" name="Picture 2"/>
          <p:cNvPicPr>
            <a:picLocks noGrp="1" noChangeAspect="1" noChangeArrowheads="1"/>
          </p:cNvPicPr>
          <p:nvPr>
            <p:ph sz="quarter" idx="1"/>
          </p:nvPr>
        </p:nvPicPr>
        <p:blipFill>
          <a:blip r:embed="rId2"/>
          <a:stretch>
            <a:fillRect/>
          </a:stretch>
        </p:blipFill>
        <p:spPr bwMode="auto">
          <a:xfrm>
            <a:off x="961093" y="1600200"/>
            <a:ext cx="6459813" cy="48736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13</a:t>
            </a:r>
          </a:p>
        </p:txBody>
      </p:sp>
      <p:sp>
        <p:nvSpPr>
          <p:cNvPr id="9" name="Content Placeholder 8"/>
          <p:cNvSpPr>
            <a:spLocks noGrp="1"/>
          </p:cNvSpPr>
          <p:nvPr>
            <p:ph sz="quarter" idx="1"/>
          </p:nvPr>
        </p:nvSpPr>
        <p:spPr>
          <a:xfrm>
            <a:off x="457200" y="1600200"/>
            <a:ext cx="6934200" cy="4495800"/>
          </a:xfrm>
        </p:spPr>
        <p:txBody>
          <a:bodyPr/>
          <a:lstStyle/>
          <a:p>
            <a:endParaRPr lang="en-US" dirty="0"/>
          </a:p>
        </p:txBody>
      </p:sp>
      <p:pic>
        <p:nvPicPr>
          <p:cNvPr id="10" name="Picture 9"/>
          <p:cNvPicPr/>
          <p:nvPr/>
        </p:nvPicPr>
        <p:blipFill>
          <a:blip r:embed="rId2" cstate="print"/>
          <a:srcRect/>
          <a:stretch>
            <a:fillRect/>
          </a:stretch>
        </p:blipFill>
        <p:spPr bwMode="auto">
          <a:xfrm>
            <a:off x="685800" y="1600200"/>
            <a:ext cx="6629400" cy="448364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13</a:t>
            </a:r>
          </a:p>
        </p:txBody>
      </p:sp>
      <p:pic>
        <p:nvPicPr>
          <p:cNvPr id="4" name="Content Placeholder 3"/>
          <p:cNvPicPr>
            <a:picLocks noGrp="1"/>
          </p:cNvPicPr>
          <p:nvPr>
            <p:ph sz="quarter" idx="1"/>
          </p:nvPr>
        </p:nvPicPr>
        <p:blipFill>
          <a:blip r:embed="rId2" cstate="print"/>
          <a:stretch>
            <a:fillRect/>
          </a:stretch>
        </p:blipFill>
        <p:spPr bwMode="auto">
          <a:xfrm>
            <a:off x="961093" y="1600200"/>
            <a:ext cx="6459813" cy="48736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14</a:t>
            </a:r>
          </a:p>
        </p:txBody>
      </p:sp>
      <p:pic>
        <p:nvPicPr>
          <p:cNvPr id="4" name="Content Placeholder 3"/>
          <p:cNvPicPr>
            <a:picLocks noGrp="1"/>
          </p:cNvPicPr>
          <p:nvPr>
            <p:ph sz="quarter" idx="1"/>
          </p:nvPr>
        </p:nvPicPr>
        <p:blipFill>
          <a:blip r:embed="rId2" cstate="print"/>
          <a:stretch>
            <a:fillRect/>
          </a:stretch>
        </p:blipFill>
        <p:spPr bwMode="auto">
          <a:xfrm>
            <a:off x="961093" y="1600200"/>
            <a:ext cx="6459813" cy="48736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15</a:t>
            </a:r>
          </a:p>
        </p:txBody>
      </p:sp>
      <p:pic>
        <p:nvPicPr>
          <p:cNvPr id="4" name="Content Placeholder 3"/>
          <p:cNvPicPr>
            <a:picLocks noGrp="1"/>
          </p:cNvPicPr>
          <p:nvPr>
            <p:ph sz="quarter" idx="1"/>
          </p:nvPr>
        </p:nvPicPr>
        <p:blipFill>
          <a:blip r:embed="rId2" cstate="print"/>
          <a:stretch>
            <a:fillRect/>
          </a:stretch>
        </p:blipFill>
        <p:spPr bwMode="auto">
          <a:xfrm>
            <a:off x="961093" y="1600200"/>
            <a:ext cx="6459813" cy="48736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sz="quarter" idx="1"/>
          </p:nvPr>
        </p:nvSpPr>
        <p:spPr/>
        <p:txBody>
          <a:bodyPr>
            <a:normAutofit fontScale="25000" lnSpcReduction="20000"/>
          </a:bodyPr>
          <a:lstStyle/>
          <a:p>
            <a:r>
              <a:rPr lang="en-US" sz="5600" b="1" dirty="0">
                <a:latin typeface="Calibri" pitchFamily="34" charset="0"/>
                <a:cs typeface="Calibri" pitchFamily="34" charset="0"/>
              </a:rPr>
              <a:t>Module 1</a:t>
            </a:r>
            <a:r>
              <a:rPr lang="en-US" sz="5600" dirty="0">
                <a:latin typeface="Calibri" pitchFamily="34" charset="0"/>
                <a:cs typeface="Calibri" pitchFamily="34" charset="0"/>
              </a:rPr>
              <a:t>: Getting Started and Selecting &amp;Retrieving Data with SQL.</a:t>
            </a:r>
          </a:p>
          <a:p>
            <a:r>
              <a:rPr lang="en-US" sz="5600" dirty="0">
                <a:latin typeface="Calibri" pitchFamily="34" charset="0"/>
                <a:cs typeface="Calibri" pitchFamily="34" charset="0"/>
              </a:rPr>
              <a:t>1.Define SQL and how SQL works.</a:t>
            </a:r>
          </a:p>
          <a:p>
            <a:r>
              <a:rPr lang="en-US" sz="5600" dirty="0">
                <a:latin typeface="Calibri" pitchFamily="34" charset="0"/>
                <a:cs typeface="Calibri" pitchFamily="34" charset="0"/>
              </a:rPr>
              <a:t>2. SQL Mechanism</a:t>
            </a:r>
          </a:p>
          <a:p>
            <a:r>
              <a:rPr lang="en-US" sz="5600" dirty="0">
                <a:latin typeface="Calibri" pitchFamily="34" charset="0"/>
                <a:cs typeface="Calibri" pitchFamily="34" charset="0"/>
              </a:rPr>
              <a:t>3. Table and SQL syntax</a:t>
            </a:r>
          </a:p>
          <a:p>
            <a:r>
              <a:rPr lang="en-US" sz="5600" dirty="0">
                <a:latin typeface="Calibri" pitchFamily="34" charset="0"/>
                <a:cs typeface="Calibri" pitchFamily="34" charset="0"/>
              </a:rPr>
              <a:t>4.SQL Commands</a:t>
            </a:r>
          </a:p>
          <a:p>
            <a:r>
              <a:rPr lang="en-US" sz="5600" dirty="0">
                <a:latin typeface="Calibri" pitchFamily="34" charset="0"/>
                <a:cs typeface="Calibri" pitchFamily="34" charset="0"/>
              </a:rPr>
              <a:t>5.Data Definition Language</a:t>
            </a:r>
          </a:p>
          <a:p>
            <a:r>
              <a:rPr lang="en-US" sz="5600" dirty="0">
                <a:latin typeface="Calibri" pitchFamily="34" charset="0"/>
                <a:cs typeface="Calibri" pitchFamily="34" charset="0"/>
              </a:rPr>
              <a:t>6.Data Manipulation Language</a:t>
            </a:r>
          </a:p>
          <a:p>
            <a:r>
              <a:rPr lang="en-US" sz="5600" dirty="0">
                <a:latin typeface="Calibri" pitchFamily="34" charset="0"/>
                <a:cs typeface="Calibri" pitchFamily="34" charset="0"/>
              </a:rPr>
              <a:t>7.Transaction control Language</a:t>
            </a:r>
          </a:p>
          <a:p>
            <a:r>
              <a:rPr lang="en-US" sz="5600" dirty="0">
                <a:latin typeface="Calibri" pitchFamily="34" charset="0"/>
                <a:cs typeface="Calibri" pitchFamily="34" charset="0"/>
              </a:rPr>
              <a:t>8.One to one Relationship</a:t>
            </a:r>
          </a:p>
          <a:p>
            <a:r>
              <a:rPr lang="en-US" sz="5600" dirty="0">
                <a:latin typeface="Calibri" pitchFamily="34" charset="0"/>
                <a:cs typeface="Calibri" pitchFamily="34" charset="0"/>
              </a:rPr>
              <a:t>9.One to many Relationship </a:t>
            </a:r>
          </a:p>
          <a:p>
            <a:r>
              <a:rPr lang="en-US" sz="5600" dirty="0">
                <a:latin typeface="Calibri" pitchFamily="34" charset="0"/>
                <a:cs typeface="Calibri" pitchFamily="34" charset="0"/>
              </a:rPr>
              <a:t>10.Many to many Relationship </a:t>
            </a:r>
          </a:p>
          <a:p>
            <a:pPr>
              <a:buNone/>
            </a:pPr>
            <a:endParaRPr lang="en-US" sz="5600" dirty="0">
              <a:latin typeface="Calibri" pitchFamily="34" charset="0"/>
              <a:cs typeface="Calibri" pitchFamily="34" charset="0"/>
            </a:endParaRPr>
          </a:p>
          <a:p>
            <a:r>
              <a:rPr lang="en-US" sz="5600" b="1" dirty="0">
                <a:latin typeface="Calibri" pitchFamily="34" charset="0"/>
                <a:cs typeface="Calibri" pitchFamily="34" charset="0"/>
              </a:rPr>
              <a:t>Module 2</a:t>
            </a:r>
            <a:r>
              <a:rPr lang="en-US" sz="5600" dirty="0">
                <a:latin typeface="Calibri" pitchFamily="34" charset="0"/>
                <a:cs typeface="Calibri" pitchFamily="34" charset="0"/>
              </a:rPr>
              <a:t>: Filtering, sorting and calculating the data with SQL</a:t>
            </a:r>
          </a:p>
          <a:p>
            <a:r>
              <a:rPr lang="en-US" sz="5600" dirty="0">
                <a:latin typeface="Calibri" pitchFamily="34" charset="0"/>
                <a:cs typeface="Calibri" pitchFamily="34" charset="0"/>
              </a:rPr>
              <a:t>1.Operator and the description</a:t>
            </a:r>
          </a:p>
          <a:p>
            <a:r>
              <a:rPr lang="en-US" sz="5600" dirty="0">
                <a:latin typeface="Calibri" pitchFamily="34" charset="0"/>
                <a:cs typeface="Calibri" pitchFamily="34" charset="0"/>
              </a:rPr>
              <a:t>2.How Operator Works</a:t>
            </a:r>
          </a:p>
          <a:p>
            <a:r>
              <a:rPr lang="en-US" sz="5600" dirty="0">
                <a:latin typeface="Calibri" pitchFamily="34" charset="0"/>
                <a:cs typeface="Calibri" pitchFamily="34" charset="0"/>
              </a:rPr>
              <a:t>3.Clauses and operators</a:t>
            </a:r>
          </a:p>
          <a:p>
            <a:r>
              <a:rPr lang="en-US" sz="5600" dirty="0">
                <a:latin typeface="Calibri" pitchFamily="34" charset="0"/>
                <a:cs typeface="Calibri" pitchFamily="34" charset="0"/>
              </a:rPr>
              <a:t>              </a:t>
            </a:r>
            <a:r>
              <a:rPr lang="en-US" sz="5600" dirty="0" err="1">
                <a:latin typeface="Calibri" pitchFamily="34" charset="0"/>
                <a:cs typeface="Calibri" pitchFamily="34" charset="0"/>
              </a:rPr>
              <a:t>i</a:t>
            </a:r>
            <a:r>
              <a:rPr lang="en-US" sz="5600" dirty="0">
                <a:latin typeface="Calibri" pitchFamily="34" charset="0"/>
                <a:cs typeface="Calibri" pitchFamily="34" charset="0"/>
              </a:rPr>
              <a:t>. In, or, not, like, where, between, order by, group by</a:t>
            </a:r>
          </a:p>
          <a:p>
            <a:r>
              <a:rPr lang="en-US" sz="5600" dirty="0">
                <a:latin typeface="Calibri" pitchFamily="34" charset="0"/>
                <a:cs typeface="Calibri" pitchFamily="34" charset="0"/>
              </a:rPr>
              <a:t>4.Math operators and Aggregate functions</a:t>
            </a:r>
          </a:p>
          <a:p>
            <a:r>
              <a:rPr lang="en-US" sz="5600" dirty="0">
                <a:latin typeface="Calibri" pitchFamily="34" charset="0"/>
                <a:cs typeface="Calibri" pitchFamily="34" charset="0"/>
              </a:rPr>
              <a:t>              </a:t>
            </a:r>
            <a:r>
              <a:rPr lang="en-US" sz="5600" dirty="0" err="1">
                <a:latin typeface="Calibri" pitchFamily="34" charset="0"/>
                <a:cs typeface="Calibri" pitchFamily="34" charset="0"/>
              </a:rPr>
              <a:t>i</a:t>
            </a:r>
            <a:r>
              <a:rPr lang="en-US" sz="5600" dirty="0">
                <a:latin typeface="Calibri" pitchFamily="34" charset="0"/>
                <a:cs typeface="Calibri" pitchFamily="34" charset="0"/>
              </a:rPr>
              <a:t>. Average, count, max, min</a:t>
            </a:r>
          </a:p>
          <a:p>
            <a:r>
              <a:rPr lang="en-US" sz="5600" dirty="0">
                <a:latin typeface="Calibri" pitchFamily="34" charset="0"/>
                <a:cs typeface="Calibri" pitchFamily="34" charset="0"/>
              </a:rPr>
              <a:t>5. Wildcard Operators</a:t>
            </a:r>
          </a:p>
          <a:p>
            <a:r>
              <a:rPr lang="en-US" sz="5600" dirty="0">
                <a:latin typeface="Calibri" pitchFamily="34" charset="0"/>
                <a:cs typeface="Calibri"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16</a:t>
            </a:r>
          </a:p>
        </p:txBody>
      </p:sp>
      <p:pic>
        <p:nvPicPr>
          <p:cNvPr id="4" name="Content Placeholder 3"/>
          <p:cNvPicPr>
            <a:picLocks noGrp="1"/>
          </p:cNvPicPr>
          <p:nvPr>
            <p:ph sz="quarter" idx="1"/>
          </p:nvPr>
        </p:nvPicPr>
        <p:blipFill>
          <a:blip r:embed="rId2" cstate="print"/>
          <a:stretch>
            <a:fillRect/>
          </a:stretch>
        </p:blipFill>
        <p:spPr bwMode="auto">
          <a:xfrm>
            <a:off x="961093" y="1600200"/>
            <a:ext cx="6459813" cy="48736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17</a:t>
            </a:r>
          </a:p>
        </p:txBody>
      </p:sp>
      <p:pic>
        <p:nvPicPr>
          <p:cNvPr id="4" name="Content Placeholder 3"/>
          <p:cNvPicPr>
            <a:picLocks noGrp="1"/>
          </p:cNvPicPr>
          <p:nvPr>
            <p:ph sz="quarter" idx="1"/>
          </p:nvPr>
        </p:nvPicPr>
        <p:blipFill>
          <a:blip r:embed="rId2" cstate="print"/>
          <a:stretch>
            <a:fillRect/>
          </a:stretch>
        </p:blipFill>
        <p:spPr bwMode="auto">
          <a:xfrm>
            <a:off x="961093" y="1600200"/>
            <a:ext cx="6459813" cy="48736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18</a:t>
            </a:r>
          </a:p>
        </p:txBody>
      </p:sp>
      <p:pic>
        <p:nvPicPr>
          <p:cNvPr id="4" name="Content Placeholder 3"/>
          <p:cNvPicPr>
            <a:picLocks noGrp="1"/>
          </p:cNvPicPr>
          <p:nvPr>
            <p:ph sz="quarter" idx="1"/>
          </p:nvPr>
        </p:nvPicPr>
        <p:blipFill>
          <a:blip r:embed="rId2" cstate="print"/>
          <a:stretch>
            <a:fillRect/>
          </a:stretch>
        </p:blipFill>
        <p:spPr bwMode="auto">
          <a:xfrm>
            <a:off x="961093" y="1600200"/>
            <a:ext cx="6459813" cy="48736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19</a:t>
            </a:r>
          </a:p>
        </p:txBody>
      </p:sp>
      <p:pic>
        <p:nvPicPr>
          <p:cNvPr id="4" name="Content Placeholder 3"/>
          <p:cNvPicPr>
            <a:picLocks noGrp="1"/>
          </p:cNvPicPr>
          <p:nvPr>
            <p:ph sz="quarter" idx="1"/>
          </p:nvPr>
        </p:nvPicPr>
        <p:blipFill>
          <a:blip r:embed="rId2" cstate="print"/>
          <a:stretch>
            <a:fillRect/>
          </a:stretch>
        </p:blipFill>
        <p:spPr bwMode="auto">
          <a:xfrm>
            <a:off x="961093" y="1600200"/>
            <a:ext cx="6459813" cy="48736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20</a:t>
            </a:r>
          </a:p>
        </p:txBody>
      </p:sp>
      <p:pic>
        <p:nvPicPr>
          <p:cNvPr id="4" name="Content Placeholder 3"/>
          <p:cNvPicPr>
            <a:picLocks noGrp="1"/>
          </p:cNvPicPr>
          <p:nvPr>
            <p:ph sz="quarter" idx="1"/>
          </p:nvPr>
        </p:nvPicPr>
        <p:blipFill>
          <a:blip r:embed="rId2" cstate="print"/>
          <a:stretch>
            <a:fillRect/>
          </a:stretch>
        </p:blipFill>
        <p:spPr bwMode="auto">
          <a:xfrm>
            <a:off x="961093" y="1600200"/>
            <a:ext cx="6459813" cy="48736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a:t>
            </a:r>
          </a:p>
        </p:txBody>
      </p:sp>
      <p:pic>
        <p:nvPicPr>
          <p:cNvPr id="4" name="Content Placeholder 3"/>
          <p:cNvPicPr>
            <a:picLocks noGrp="1"/>
          </p:cNvPicPr>
          <p:nvPr>
            <p:ph sz="quarter" idx="1"/>
          </p:nvPr>
        </p:nvPicPr>
        <p:blipFill>
          <a:blip r:embed="rId2" cstate="print"/>
          <a:stretch>
            <a:fillRect/>
          </a:stretch>
        </p:blipFill>
        <p:spPr bwMode="auto">
          <a:xfrm>
            <a:off x="961093" y="1600200"/>
            <a:ext cx="6459813" cy="48736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22</a:t>
            </a:r>
          </a:p>
        </p:txBody>
      </p:sp>
      <p:pic>
        <p:nvPicPr>
          <p:cNvPr id="15363" name="Picture 3"/>
          <p:cNvPicPr>
            <a:picLocks noGrp="1" noChangeAspect="1" noChangeArrowheads="1"/>
          </p:cNvPicPr>
          <p:nvPr>
            <p:ph sz="quarter" idx="1"/>
          </p:nvPr>
        </p:nvPicPr>
        <p:blipFill>
          <a:blip r:embed="rId2"/>
          <a:stretch>
            <a:fillRect/>
          </a:stretch>
        </p:blipFill>
        <p:spPr bwMode="auto">
          <a:xfrm>
            <a:off x="457200" y="2084300"/>
            <a:ext cx="7467600" cy="39054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23</a:t>
            </a:r>
          </a:p>
        </p:txBody>
      </p:sp>
      <p:pic>
        <p:nvPicPr>
          <p:cNvPr id="16386" name="Picture 2"/>
          <p:cNvPicPr>
            <a:picLocks noGrp="1" noChangeAspect="1" noChangeArrowheads="1"/>
          </p:cNvPicPr>
          <p:nvPr>
            <p:ph sz="quarter" idx="1"/>
          </p:nvPr>
        </p:nvPicPr>
        <p:blipFill>
          <a:blip r:embed="rId2"/>
          <a:stretch>
            <a:fillRect/>
          </a:stretch>
        </p:blipFill>
        <p:spPr bwMode="auto">
          <a:xfrm>
            <a:off x="763395" y="1600200"/>
            <a:ext cx="6855209" cy="48736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normAutofit lnSpcReduction="10000"/>
          </a:bodyPr>
          <a:lstStyle/>
          <a:p>
            <a:r>
              <a:rPr lang="en-US" sz="2800" dirty="0">
                <a:latin typeface="Agency FB" pitchFamily="34" charset="0"/>
              </a:rPr>
              <a:t>What is SQL?</a:t>
            </a:r>
          </a:p>
          <a:p>
            <a:r>
              <a:rPr lang="en-US" sz="2800" dirty="0">
                <a:latin typeface="Agency FB" pitchFamily="34" charset="0"/>
              </a:rPr>
              <a:t>Why to learn SQL?</a:t>
            </a:r>
          </a:p>
          <a:p>
            <a:r>
              <a:rPr lang="en-US" sz="2800" dirty="0">
                <a:latin typeface="Agency FB" pitchFamily="34" charset="0"/>
              </a:rPr>
              <a:t>Brief history of SQL?</a:t>
            </a:r>
          </a:p>
          <a:p>
            <a:r>
              <a:rPr lang="en-US" sz="2800" dirty="0">
                <a:latin typeface="Agency FB" pitchFamily="34" charset="0"/>
              </a:rPr>
              <a:t>SQL Process</a:t>
            </a:r>
          </a:p>
          <a:p>
            <a:r>
              <a:rPr lang="en-US" sz="2800" dirty="0">
                <a:latin typeface="Agency FB" pitchFamily="34" charset="0"/>
              </a:rPr>
              <a:t>Prerequisites</a:t>
            </a:r>
          </a:p>
          <a:p>
            <a:r>
              <a:rPr lang="en-US" sz="2800" dirty="0">
                <a:latin typeface="Agency FB" pitchFamily="34" charset="0"/>
              </a:rPr>
              <a:t>Applications of SQL</a:t>
            </a:r>
          </a:p>
          <a:p>
            <a:r>
              <a:rPr lang="en-US" sz="2800" dirty="0">
                <a:latin typeface="Agency FB" pitchFamily="34" charset="0"/>
              </a:rPr>
              <a:t>What is RDBMS and its concepts?</a:t>
            </a:r>
          </a:p>
          <a:p>
            <a:r>
              <a:rPr lang="en-US" sz="2800" dirty="0">
                <a:latin typeface="Agency FB" pitchFamily="34" charset="0"/>
              </a:rPr>
              <a:t>Role of SQL in </a:t>
            </a:r>
            <a:r>
              <a:rPr lang="en-US" sz="2800" dirty="0" err="1">
                <a:latin typeface="Agency FB" pitchFamily="34" charset="0"/>
              </a:rPr>
              <a:t>Datascience</a:t>
            </a:r>
            <a:endParaRPr lang="en-US" sz="2800" dirty="0">
              <a:latin typeface="Agency FB" pitchFamily="34" charset="0"/>
            </a:endParaRPr>
          </a:p>
          <a:p>
            <a:r>
              <a:rPr lang="en-US" sz="2800" dirty="0">
                <a:latin typeface="Agency FB" pitchFamily="34" charset="0"/>
              </a:rPr>
              <a:t>General syntax</a:t>
            </a:r>
          </a:p>
          <a:p>
            <a:r>
              <a:rPr lang="en-US" sz="2800" dirty="0">
                <a:latin typeface="Agency FB" pitchFamily="34" charset="0"/>
              </a:rPr>
              <a:t>SQL commands</a:t>
            </a:r>
          </a:p>
          <a:p>
            <a:endParaRPr lang="en-US" dirty="0"/>
          </a:p>
          <a:p>
            <a:pPr>
              <a:buNone/>
            </a:pP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SQL Syntax</a:t>
            </a:r>
            <a:endParaRPr lang="en-US" dirty="0"/>
          </a:p>
        </p:txBody>
      </p:sp>
      <p:sp>
        <p:nvSpPr>
          <p:cNvPr id="3" name="Content Placeholder 2"/>
          <p:cNvSpPr>
            <a:spLocks noGrp="1"/>
          </p:cNvSpPr>
          <p:nvPr>
            <p:ph sz="quarter" idx="1"/>
          </p:nvPr>
        </p:nvSpPr>
        <p:spPr/>
        <p:txBody>
          <a:bodyPr>
            <a:normAutofit/>
          </a:bodyPr>
          <a:lstStyle/>
          <a:p>
            <a:r>
              <a:rPr lang="en-US" sz="1900" b="1" dirty="0">
                <a:latin typeface="Times New Roman" pitchFamily="18" charset="0"/>
                <a:cs typeface="Times New Roman" pitchFamily="18" charset="0"/>
              </a:rPr>
              <a:t>SQL MECHANISM</a:t>
            </a: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 The </a:t>
            </a:r>
            <a:r>
              <a:rPr lang="en-US" sz="1900" u="sng" dirty="0">
                <a:latin typeface="Times New Roman" pitchFamily="18" charset="0"/>
                <a:cs typeface="Times New Roman" pitchFamily="18" charset="0"/>
                <a:hlinkClick r:id="rId2"/>
              </a:rPr>
              <a:t>Structured Query Language</a:t>
            </a:r>
            <a:r>
              <a:rPr lang="en-US" sz="1900" dirty="0">
                <a:latin typeface="Times New Roman" pitchFamily="18" charset="0"/>
                <a:cs typeface="Times New Roman" pitchFamily="18" charset="0"/>
              </a:rPr>
              <a:t> offers database users a powerful and flexible data retrieval mechanism — the SELECT statement. In this article, we'll take a look at the general form of the SELECT statement and compose a few sample database queries together.</a:t>
            </a:r>
          </a:p>
          <a:p>
            <a:pPr lvl="0"/>
            <a:r>
              <a:rPr lang="en-US" sz="1900" b="1" dirty="0">
                <a:latin typeface="Times New Roman" pitchFamily="18" charset="0"/>
                <a:cs typeface="Times New Roman" pitchFamily="18" charset="0"/>
              </a:rPr>
              <a:t>The General Form of the SELECT Statement</a:t>
            </a:r>
            <a:endParaRPr lang="en-US" sz="1900" dirty="0">
              <a:latin typeface="Times New Roman" pitchFamily="18" charset="0"/>
              <a:cs typeface="Times New Roman" pitchFamily="18" charset="0"/>
            </a:endParaRPr>
          </a:p>
          <a:p>
            <a:pPr lvl="0"/>
            <a:r>
              <a:rPr lang="en-US" sz="1900" dirty="0">
                <a:latin typeface="Times New Roman" pitchFamily="18" charset="0"/>
                <a:cs typeface="Times New Roman" pitchFamily="18" charset="0"/>
              </a:rPr>
              <a:t>The general form of the SELECT statement appears below:</a:t>
            </a:r>
          </a:p>
          <a:p>
            <a:pPr lvl="0"/>
            <a:r>
              <a:rPr lang="en-US" sz="1900" dirty="0">
                <a:latin typeface="Times New Roman" pitchFamily="18" charset="0"/>
                <a:cs typeface="Times New Roman" pitchFamily="18" charset="0"/>
              </a:rPr>
              <a:t>SELECT </a:t>
            </a:r>
            <a:r>
              <a:rPr lang="en-US" sz="1900" i="1" dirty="0" err="1">
                <a:latin typeface="Times New Roman" pitchFamily="18" charset="0"/>
                <a:cs typeface="Times New Roman" pitchFamily="18" charset="0"/>
              </a:rPr>
              <a:t>select_list</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FROM </a:t>
            </a:r>
            <a:r>
              <a:rPr lang="en-US" sz="1900" i="1" dirty="0">
                <a:latin typeface="Times New Roman" pitchFamily="18" charset="0"/>
                <a:cs typeface="Times New Roman" pitchFamily="18" charset="0"/>
              </a:rPr>
              <a:t>source</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WHERE </a:t>
            </a:r>
            <a:r>
              <a:rPr lang="en-US" sz="1900" i="1" dirty="0">
                <a:latin typeface="Times New Roman" pitchFamily="18" charset="0"/>
                <a:cs typeface="Times New Roman" pitchFamily="18" charset="0"/>
              </a:rPr>
              <a:t>condition(s)</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GROUP BY </a:t>
            </a:r>
            <a:r>
              <a:rPr lang="en-US" sz="1900" i="1" dirty="0">
                <a:latin typeface="Times New Roman" pitchFamily="18" charset="0"/>
                <a:cs typeface="Times New Roman" pitchFamily="18" charset="0"/>
              </a:rPr>
              <a:t>expression</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HAVING </a:t>
            </a:r>
            <a:r>
              <a:rPr lang="en-US" sz="1900" i="1" dirty="0">
                <a:latin typeface="Times New Roman" pitchFamily="18" charset="0"/>
                <a:cs typeface="Times New Roman" pitchFamily="18" charset="0"/>
              </a:rPr>
              <a:t>condition</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ORDER BY </a:t>
            </a:r>
            <a:r>
              <a:rPr lang="en-US" sz="1900" i="1" dirty="0">
                <a:latin typeface="Times New Roman" pitchFamily="18" charset="0"/>
                <a:cs typeface="Times New Roman" pitchFamily="18" charset="0"/>
              </a:rPr>
              <a:t>expression</a:t>
            </a:r>
            <a:r>
              <a:rPr lang="en-US" dirty="0"/>
              <a:t> </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sz="quarter" idx="1"/>
          </p:nvPr>
        </p:nvSpPr>
        <p:spPr/>
        <p:txBody>
          <a:bodyPr>
            <a:normAutofit lnSpcReduction="10000"/>
          </a:bodyPr>
          <a:lstStyle/>
          <a:p>
            <a:r>
              <a:rPr lang="en-US" sz="1500" b="1" dirty="0">
                <a:latin typeface="Calibri" pitchFamily="34" charset="0"/>
                <a:cs typeface="Calibri" pitchFamily="34" charset="0"/>
              </a:rPr>
              <a:t>Module 3</a:t>
            </a:r>
            <a:r>
              <a:rPr lang="en-US" sz="1500" dirty="0">
                <a:latin typeface="Calibri" pitchFamily="34" charset="0"/>
                <a:cs typeface="Calibri" pitchFamily="34" charset="0"/>
              </a:rPr>
              <a:t>: </a:t>
            </a:r>
            <a:r>
              <a:rPr lang="en-US" sz="1500" dirty="0" err="1">
                <a:latin typeface="Calibri" pitchFamily="34" charset="0"/>
                <a:cs typeface="Calibri" pitchFamily="34" charset="0"/>
              </a:rPr>
              <a:t>Subqueries</a:t>
            </a:r>
            <a:r>
              <a:rPr lang="en-US" sz="1500" dirty="0">
                <a:latin typeface="Calibri" pitchFamily="34" charset="0"/>
                <a:cs typeface="Calibri" pitchFamily="34" charset="0"/>
              </a:rPr>
              <a:t> and joins in SQL</a:t>
            </a:r>
          </a:p>
          <a:p>
            <a:r>
              <a:rPr lang="en-US" sz="1500" dirty="0">
                <a:latin typeface="Calibri" pitchFamily="34" charset="0"/>
                <a:cs typeface="Calibri" pitchFamily="34" charset="0"/>
              </a:rPr>
              <a:t>1.Subquries , Advantage and Disadvantage</a:t>
            </a:r>
          </a:p>
          <a:p>
            <a:r>
              <a:rPr lang="en-US" sz="1500" dirty="0">
                <a:latin typeface="Calibri" pitchFamily="34" charset="0"/>
                <a:cs typeface="Calibri" pitchFamily="34" charset="0"/>
              </a:rPr>
              <a:t>2.Concept of key field</a:t>
            </a:r>
          </a:p>
          <a:p>
            <a:r>
              <a:rPr lang="en-US" sz="1500" dirty="0">
                <a:latin typeface="Calibri" pitchFamily="34" charset="0"/>
                <a:cs typeface="Calibri" pitchFamily="34" charset="0"/>
              </a:rPr>
              <a:t>3.Define joins and types of joins.</a:t>
            </a:r>
          </a:p>
          <a:p>
            <a:r>
              <a:rPr lang="en-US" sz="1500" dirty="0">
                <a:latin typeface="Calibri" pitchFamily="34" charset="0"/>
                <a:cs typeface="Calibri" pitchFamily="34" charset="0"/>
              </a:rPr>
              <a:t>4.Aliases and Pre-qualifiers</a:t>
            </a:r>
          </a:p>
          <a:p>
            <a:r>
              <a:rPr lang="en-US" sz="1500" dirty="0">
                <a:latin typeface="Calibri" pitchFamily="34" charset="0"/>
                <a:cs typeface="Calibri" pitchFamily="34" charset="0"/>
              </a:rPr>
              <a:t> </a:t>
            </a:r>
          </a:p>
          <a:p>
            <a:r>
              <a:rPr lang="en-US" sz="1500" b="1" dirty="0">
                <a:latin typeface="Calibri" pitchFamily="34" charset="0"/>
                <a:cs typeface="Calibri" pitchFamily="34" charset="0"/>
              </a:rPr>
              <a:t>Module 4</a:t>
            </a:r>
            <a:r>
              <a:rPr lang="en-US" sz="1500" dirty="0">
                <a:latin typeface="Calibri" pitchFamily="34" charset="0"/>
                <a:cs typeface="Calibri" pitchFamily="34" charset="0"/>
              </a:rPr>
              <a:t>: Modifying and Analyzing Data with SQL</a:t>
            </a:r>
          </a:p>
          <a:p>
            <a:r>
              <a:rPr lang="en-US" sz="1500" dirty="0">
                <a:latin typeface="Calibri" pitchFamily="34" charset="0"/>
                <a:cs typeface="Calibri" pitchFamily="34" charset="0"/>
              </a:rPr>
              <a:t>1.Modify Strings (Concatenating, trimming, changing case and using the substring function)</a:t>
            </a:r>
          </a:p>
          <a:p>
            <a:r>
              <a:rPr lang="en-US" sz="1500" dirty="0">
                <a:latin typeface="Calibri" pitchFamily="34" charset="0"/>
                <a:cs typeface="Calibri" pitchFamily="34" charset="0"/>
              </a:rPr>
              <a:t>2.Date and Time strings.</a:t>
            </a:r>
          </a:p>
          <a:p>
            <a:r>
              <a:rPr lang="en-US" sz="1500" dirty="0">
                <a:latin typeface="Calibri" pitchFamily="34" charset="0"/>
                <a:cs typeface="Calibri" pitchFamily="34" charset="0"/>
              </a:rPr>
              <a:t>3.Use case statements</a:t>
            </a:r>
          </a:p>
          <a:p>
            <a:r>
              <a:rPr lang="en-US" sz="1500" dirty="0">
                <a:latin typeface="Calibri" pitchFamily="34" charset="0"/>
                <a:cs typeface="Calibri" pitchFamily="34" charset="0"/>
              </a:rPr>
              <a:t>4.Data governance and profiling</a:t>
            </a:r>
          </a:p>
          <a:p>
            <a:r>
              <a:rPr lang="en-US" sz="1500" dirty="0">
                <a:latin typeface="Calibri" pitchFamily="34" charset="0"/>
                <a:cs typeface="Calibri" pitchFamily="34" charset="0"/>
              </a:rPr>
              <a:t>5.Fundamental Principles when using SQL for Data Science</a:t>
            </a:r>
          </a:p>
          <a:p>
            <a:r>
              <a:rPr lang="en-US" sz="1500" dirty="0">
                <a:latin typeface="Calibri" pitchFamily="34" charset="0"/>
                <a:cs typeface="Calibri" pitchFamily="34" charset="0"/>
              </a:rPr>
              <a:t>6.Tips and Tricks to apply SQL in Data Science context</a:t>
            </a:r>
          </a:p>
          <a:p>
            <a:r>
              <a:rPr lang="en-US" sz="1500" dirty="0">
                <a:latin typeface="Calibri" pitchFamily="34" charset="0"/>
                <a:cs typeface="Calibri" pitchFamily="34" charset="0"/>
              </a:rPr>
              <a:t> </a:t>
            </a:r>
          </a:p>
          <a:p>
            <a:r>
              <a:rPr lang="en-US" sz="1500" b="1" dirty="0">
                <a:latin typeface="Calibri" pitchFamily="34" charset="0"/>
                <a:cs typeface="Calibri" pitchFamily="34" charset="0"/>
              </a:rPr>
              <a:t>Module</a:t>
            </a:r>
            <a:r>
              <a:rPr lang="en-US" sz="1500" dirty="0">
                <a:latin typeface="Calibri" pitchFamily="34" charset="0"/>
                <a:cs typeface="Calibri" pitchFamily="34" charset="0"/>
              </a:rPr>
              <a:t> 5: SQL Problem Solving</a:t>
            </a:r>
          </a:p>
          <a:p>
            <a:r>
              <a:rPr lang="en-US" sz="1500" b="1" dirty="0">
                <a:latin typeface="Calibri" pitchFamily="34" charset="0"/>
                <a:cs typeface="Calibri" pitchFamily="34" charset="0"/>
              </a:rPr>
              <a:t>Module 6</a:t>
            </a:r>
            <a:r>
              <a:rPr lang="en-US" sz="1500" dirty="0">
                <a:latin typeface="Calibri" pitchFamily="34" charset="0"/>
                <a:cs typeface="Calibri" pitchFamily="34" charset="0"/>
              </a:rPr>
              <a:t>: Case Study: AB testing</a:t>
            </a:r>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chemeClr val="tx1"/>
                </a:solidFill>
              </a:rPr>
              <a:t>DDL-Data Definition Language</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data definition language commands are:</a:t>
            </a:r>
          </a:p>
          <a:p>
            <a:pPr>
              <a:buNone/>
            </a:pPr>
            <a:r>
              <a:rPr lang="en-US" sz="1800" dirty="0">
                <a:latin typeface="Times New Roman" pitchFamily="18" charset="0"/>
                <a:cs typeface="Times New Roman" pitchFamily="18" charset="0"/>
              </a:rPr>
              <a:t>*CREATE- To create a table</a:t>
            </a:r>
          </a:p>
          <a:p>
            <a:pPr>
              <a:buNone/>
            </a:pPr>
            <a:r>
              <a:rPr lang="en-US" sz="1800" dirty="0">
                <a:latin typeface="Times New Roman" pitchFamily="18" charset="0"/>
                <a:cs typeface="Times New Roman" pitchFamily="18" charset="0"/>
              </a:rPr>
              <a:t>*ALTER- To alter a table</a:t>
            </a:r>
          </a:p>
          <a:p>
            <a:pPr>
              <a:buNone/>
            </a:pPr>
            <a:r>
              <a:rPr lang="en-US" sz="1800" dirty="0">
                <a:latin typeface="Times New Roman" pitchFamily="18" charset="0"/>
                <a:cs typeface="Times New Roman" pitchFamily="18" charset="0"/>
              </a:rPr>
              <a:t>*RENAME-To rename a table</a:t>
            </a:r>
          </a:p>
          <a:p>
            <a:pPr>
              <a:buNone/>
            </a:pPr>
            <a:r>
              <a:rPr lang="en-US" sz="1800" dirty="0">
                <a:latin typeface="Times New Roman" pitchFamily="18" charset="0"/>
                <a:cs typeface="Times New Roman" pitchFamily="18" charset="0"/>
              </a:rPr>
              <a:t>*TRUNCATE-To delete the existing record in a table.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DML-Data Manipulation language</a:t>
            </a:r>
          </a:p>
        </p:txBody>
      </p:sp>
      <p:sp>
        <p:nvSpPr>
          <p:cNvPr id="3" name="Content Placeholder 2"/>
          <p:cNvSpPr>
            <a:spLocks noGrp="1"/>
          </p:cNvSpPr>
          <p:nvPr>
            <p:ph sz="quarter" idx="1"/>
          </p:nvPr>
        </p:nvSpPr>
        <p:spPr/>
        <p:txBody>
          <a:bodyPr/>
          <a:lstStyle/>
          <a:p>
            <a:r>
              <a:rPr lang="en-US" sz="1800" dirty="0">
                <a:latin typeface="Times New Roman" pitchFamily="18" charset="0"/>
                <a:cs typeface="Times New Roman" pitchFamily="18" charset="0"/>
              </a:rPr>
              <a:t>Data manipulation languages commands are:</a:t>
            </a:r>
          </a:p>
          <a:p>
            <a:pPr>
              <a:buNone/>
            </a:pPr>
            <a:r>
              <a:rPr lang="en-US" sz="1800" dirty="0">
                <a:latin typeface="Times New Roman" pitchFamily="18" charset="0"/>
                <a:cs typeface="Times New Roman" pitchFamily="18" charset="0"/>
              </a:rPr>
              <a:t>*SELECT- To select or view the table .</a:t>
            </a:r>
          </a:p>
          <a:p>
            <a:pPr>
              <a:buNone/>
            </a:pPr>
            <a:r>
              <a:rPr lang="en-US" sz="1800" dirty="0">
                <a:latin typeface="Times New Roman" pitchFamily="18" charset="0"/>
                <a:cs typeface="Times New Roman" pitchFamily="18" charset="0"/>
              </a:rPr>
              <a:t>*INSERT- To insert values in the table</a:t>
            </a:r>
          </a:p>
          <a:p>
            <a:pPr>
              <a:buNone/>
            </a:pPr>
            <a:r>
              <a:rPr lang="en-US" sz="1800" dirty="0">
                <a:latin typeface="Times New Roman" pitchFamily="18" charset="0"/>
                <a:cs typeface="Times New Roman" pitchFamily="18" charset="0"/>
              </a:rPr>
              <a:t>*UPDATE-To update the existing record in a table</a:t>
            </a:r>
          </a:p>
          <a:p>
            <a:pPr>
              <a:buNone/>
            </a:pPr>
            <a:r>
              <a:rPr lang="en-US" sz="1800" dirty="0">
                <a:latin typeface="Times New Roman" pitchFamily="18" charset="0"/>
                <a:cs typeface="Times New Roman" pitchFamily="18" charset="0"/>
              </a:rPr>
              <a:t>*DELETE- To delete the existing record in a table</a:t>
            </a:r>
            <a:r>
              <a:rPr lang="en-US" dirty="0">
                <a:latin typeface="Times New Roman" pitchFamily="18" charset="0"/>
                <a:cs typeface="Times New Roman" pitchFamily="18"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1.How to Create a table </a:t>
            </a:r>
          </a:p>
        </p:txBody>
      </p:sp>
      <p:sp>
        <p:nvSpPr>
          <p:cNvPr id="3" name="Content Placeholder 2"/>
          <p:cNvSpPr>
            <a:spLocks noGrp="1"/>
          </p:cNvSpPr>
          <p:nvPr>
            <p:ph sz="quarter" idx="1"/>
          </p:nvPr>
        </p:nvSpPr>
        <p:spPr/>
        <p:txBody>
          <a:bodyPr>
            <a:normAutofit/>
          </a:bodyPr>
          <a:lstStyle/>
          <a:p>
            <a:pPr>
              <a:buNone/>
            </a:pPr>
            <a:r>
              <a:rPr lang="en-US" dirty="0">
                <a:latin typeface="Times New Roman" pitchFamily="18" charset="0"/>
                <a:cs typeface="Times New Roman" pitchFamily="18" charset="0"/>
              </a:rPr>
              <a:t>*</a:t>
            </a:r>
            <a:r>
              <a:rPr lang="en-US" sz="1800" dirty="0">
                <a:latin typeface="Times New Roman" pitchFamily="18" charset="0"/>
                <a:cs typeface="Times New Roman" pitchFamily="18" charset="0"/>
              </a:rPr>
              <a:t>Syntax for creating a table:</a:t>
            </a:r>
          </a:p>
          <a:p>
            <a:pPr>
              <a:buNone/>
            </a:pPr>
            <a:r>
              <a:rPr lang="en-US" sz="1800" dirty="0">
                <a:latin typeface="Times New Roman" pitchFamily="18" charset="0"/>
                <a:cs typeface="Times New Roman" pitchFamily="18" charset="0"/>
              </a:rPr>
              <a:t>  Create table </a:t>
            </a:r>
            <a:r>
              <a:rPr lang="en-US" sz="1800" dirty="0" err="1">
                <a:latin typeface="Times New Roman" pitchFamily="18" charset="0"/>
                <a:cs typeface="Times New Roman" pitchFamily="18" charset="0"/>
              </a:rPr>
              <a:t>tablename</a:t>
            </a:r>
            <a:r>
              <a:rPr lang="en-US" sz="1800" dirty="0">
                <a:latin typeface="Times New Roman" pitchFamily="18" charset="0"/>
                <a:cs typeface="Times New Roman" pitchFamily="18" charset="0"/>
              </a:rPr>
              <a:t> (column1, column2….</a:t>
            </a:r>
            <a:r>
              <a:rPr lang="en-US" sz="1800" dirty="0" err="1">
                <a:latin typeface="Times New Roman" pitchFamily="18" charset="0"/>
                <a:cs typeface="Times New Roman" pitchFamily="18" charset="0"/>
              </a:rPr>
              <a:t>columnn</a:t>
            </a:r>
            <a:r>
              <a:rPr lang="en-US" sz="1800" dirty="0">
                <a:latin typeface="Times New Roman" pitchFamily="18" charset="0"/>
                <a:cs typeface="Times New Roman" pitchFamily="18" charset="0"/>
              </a:rPr>
              <a:t>);</a:t>
            </a:r>
          </a:p>
          <a:p>
            <a:pPr>
              <a:buNone/>
            </a:pPr>
            <a:r>
              <a:rPr lang="en-US" sz="1800" b="1" dirty="0">
                <a:latin typeface="Times New Roman" pitchFamily="18" charset="0"/>
                <a:cs typeface="Times New Roman" pitchFamily="18" charset="0"/>
              </a:rPr>
              <a:t>2. How to insert values in the table?</a:t>
            </a:r>
          </a:p>
          <a:p>
            <a:pPr>
              <a:buNone/>
            </a:pPr>
            <a:r>
              <a:rPr lang="en-US" sz="1800" dirty="0">
                <a:latin typeface="Times New Roman" pitchFamily="18" charset="0"/>
                <a:cs typeface="Times New Roman" pitchFamily="18" charset="0"/>
              </a:rPr>
              <a:t>*Syntax:</a:t>
            </a:r>
          </a:p>
          <a:p>
            <a:pPr>
              <a:buNone/>
            </a:pPr>
            <a:r>
              <a:rPr lang="en-US" sz="1800" dirty="0">
                <a:latin typeface="Times New Roman" pitchFamily="18" charset="0"/>
                <a:cs typeface="Times New Roman" pitchFamily="18" charset="0"/>
              </a:rPr>
              <a:t>  Insert into </a:t>
            </a:r>
            <a:r>
              <a:rPr lang="en-US" sz="1800" dirty="0" err="1">
                <a:latin typeface="Times New Roman" pitchFamily="18" charset="0"/>
                <a:cs typeface="Times New Roman" pitchFamily="18" charset="0"/>
              </a:rPr>
              <a:t>tablename</a:t>
            </a:r>
            <a:r>
              <a:rPr lang="en-US" sz="1800" dirty="0">
                <a:latin typeface="Times New Roman" pitchFamily="18" charset="0"/>
                <a:cs typeface="Times New Roman" pitchFamily="18" charset="0"/>
              </a:rPr>
              <a:t> values(value1,value2….value n);</a:t>
            </a:r>
          </a:p>
          <a:p>
            <a:pPr>
              <a:buNone/>
            </a:pPr>
            <a:r>
              <a:rPr lang="en-US" sz="1800" dirty="0">
                <a:latin typeface="Times New Roman" pitchFamily="18" charset="0"/>
                <a:cs typeface="Times New Roman" pitchFamily="18" charset="0"/>
              </a:rPr>
              <a:t>Or other way to insert.</a:t>
            </a:r>
          </a:p>
          <a:p>
            <a:pPr>
              <a:buNone/>
            </a:pPr>
            <a:r>
              <a:rPr lang="en-US" sz="1800" dirty="0">
                <a:latin typeface="Times New Roman" pitchFamily="18" charset="0"/>
                <a:cs typeface="Times New Roman" pitchFamily="18" charset="0"/>
              </a:rPr>
              <a:t>Insert into </a:t>
            </a:r>
            <a:r>
              <a:rPr lang="en-US" sz="1800" dirty="0" err="1">
                <a:latin typeface="Times New Roman" pitchFamily="18" charset="0"/>
                <a:cs typeface="Times New Roman" pitchFamily="18" charset="0"/>
              </a:rPr>
              <a:t>tablename</a:t>
            </a:r>
            <a:r>
              <a:rPr lang="en-US" sz="1800" dirty="0">
                <a:latin typeface="Times New Roman" pitchFamily="18" charset="0"/>
                <a:cs typeface="Times New Roman" pitchFamily="18" charset="0"/>
              </a:rPr>
              <a:t>(col1,col2..</a:t>
            </a:r>
            <a:r>
              <a:rPr lang="en-US" sz="1800" dirty="0" err="1">
                <a:latin typeface="Times New Roman" pitchFamily="18" charset="0"/>
                <a:cs typeface="Times New Roman" pitchFamily="18" charset="0"/>
              </a:rPr>
              <a:t>coln</a:t>
            </a:r>
            <a:r>
              <a:rPr lang="en-US" sz="1800" dirty="0">
                <a:latin typeface="Times New Roman" pitchFamily="18" charset="0"/>
                <a:cs typeface="Times New Roman" pitchFamily="18" charset="0"/>
              </a:rPr>
              <a:t>)values(val1,val2…</a:t>
            </a:r>
            <a:r>
              <a:rPr lang="en-US" sz="1800" dirty="0" err="1">
                <a:latin typeface="Times New Roman" pitchFamily="18" charset="0"/>
                <a:cs typeface="Times New Roman" pitchFamily="18" charset="0"/>
              </a:rPr>
              <a:t>valn</a:t>
            </a:r>
            <a:r>
              <a:rPr lang="en-US" sz="1800" dirty="0">
                <a:latin typeface="Times New Roman" pitchFamily="18" charset="0"/>
                <a:cs typeface="Times New Roman" pitchFamily="18" charset="0"/>
              </a:rPr>
              <a:t>);</a:t>
            </a:r>
          </a:p>
          <a:p>
            <a:pPr>
              <a:buNone/>
            </a:pPr>
            <a:endParaRPr 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3. How to view the table.</a:t>
            </a:r>
          </a:p>
        </p:txBody>
      </p:sp>
      <p:sp>
        <p:nvSpPr>
          <p:cNvPr id="3" name="Content Placeholder 2"/>
          <p:cNvSpPr>
            <a:spLocks noGrp="1"/>
          </p:cNvSpPr>
          <p:nvPr>
            <p:ph sz="quarter" idx="1"/>
          </p:nvPr>
        </p:nvSpPr>
        <p:spPr/>
        <p:txBody>
          <a:bodyPr>
            <a:normAutofit/>
          </a:bodyPr>
          <a:lstStyle/>
          <a:p>
            <a:pPr>
              <a:buNone/>
            </a:pPr>
            <a:r>
              <a:rPr lang="en-US" sz="1800" dirty="0">
                <a:latin typeface="Times New Roman" pitchFamily="18" charset="0"/>
                <a:cs typeface="Times New Roman" pitchFamily="18" charset="0"/>
              </a:rPr>
              <a:t>*Syntax:</a:t>
            </a:r>
          </a:p>
          <a:p>
            <a:pPr>
              <a:buNone/>
            </a:pPr>
            <a:r>
              <a:rPr lang="en-US" sz="1800" dirty="0">
                <a:latin typeface="Times New Roman" pitchFamily="18" charset="0"/>
                <a:cs typeface="Times New Roman" pitchFamily="18" charset="0"/>
              </a:rPr>
              <a:t>Select * from </a:t>
            </a:r>
            <a:r>
              <a:rPr lang="en-US" sz="1800" dirty="0" err="1">
                <a:latin typeface="Times New Roman" pitchFamily="18" charset="0"/>
                <a:cs typeface="Times New Roman" pitchFamily="18" charset="0"/>
              </a:rPr>
              <a:t>tablename</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Note: if you want to select only the particular columns.</a:t>
            </a:r>
          </a:p>
          <a:p>
            <a:pPr>
              <a:buNone/>
            </a:pPr>
            <a:r>
              <a:rPr lang="en-US" sz="1800" dirty="0">
                <a:latin typeface="Times New Roman" pitchFamily="18" charset="0"/>
                <a:cs typeface="Times New Roman" pitchFamily="18" charset="0"/>
              </a:rPr>
              <a:t>Then,</a:t>
            </a:r>
          </a:p>
          <a:p>
            <a:pPr>
              <a:buNone/>
            </a:pPr>
            <a:r>
              <a:rPr lang="en-US" sz="1800" dirty="0">
                <a:latin typeface="Times New Roman" pitchFamily="18" charset="0"/>
                <a:cs typeface="Times New Roman" pitchFamily="18" charset="0"/>
              </a:rPr>
              <a:t>Select col1,col2 from </a:t>
            </a:r>
            <a:r>
              <a:rPr lang="en-US" sz="1800" dirty="0" err="1">
                <a:latin typeface="Times New Roman" pitchFamily="18" charset="0"/>
                <a:cs typeface="Times New Roman" pitchFamily="18" charset="0"/>
              </a:rPr>
              <a:t>tablename</a:t>
            </a:r>
            <a:r>
              <a:rPr lang="en-US" sz="1800" dirty="0">
                <a:latin typeface="Times New Roman" pitchFamily="18" charset="0"/>
                <a:cs typeface="Times New Roman" pitchFamily="18"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4.How to Rename a table?</a:t>
            </a:r>
          </a:p>
        </p:txBody>
      </p:sp>
      <p:sp>
        <p:nvSpPr>
          <p:cNvPr id="3" name="Content Placeholder 2"/>
          <p:cNvSpPr>
            <a:spLocks noGrp="1"/>
          </p:cNvSpPr>
          <p:nvPr>
            <p:ph sz="quarter" idx="1"/>
          </p:nvPr>
        </p:nvSpPr>
        <p:spPr/>
        <p:txBody>
          <a:bodyPr>
            <a:normAutofit/>
          </a:bodyPr>
          <a:lstStyle/>
          <a:p>
            <a:pPr>
              <a:buNone/>
            </a:pPr>
            <a:r>
              <a:rPr lang="en-US" sz="1800" dirty="0">
                <a:latin typeface="Times New Roman" pitchFamily="18" charset="0"/>
                <a:cs typeface="Times New Roman" pitchFamily="18" charset="0"/>
              </a:rPr>
              <a:t>*Syntax:</a:t>
            </a:r>
          </a:p>
          <a:p>
            <a:pPr>
              <a:buNone/>
            </a:pPr>
            <a:r>
              <a:rPr lang="en-US" sz="1800" dirty="0">
                <a:latin typeface="Times New Roman" pitchFamily="18" charset="0"/>
                <a:cs typeface="Times New Roman" pitchFamily="18" charset="0"/>
              </a:rPr>
              <a:t>Rename </a:t>
            </a:r>
            <a:r>
              <a:rPr lang="en-US" sz="1800" dirty="0" err="1">
                <a:latin typeface="Times New Roman" pitchFamily="18" charset="0"/>
                <a:cs typeface="Times New Roman" pitchFamily="18" charset="0"/>
              </a:rPr>
              <a:t>tablename</a:t>
            </a:r>
            <a:r>
              <a:rPr lang="en-US" sz="1800" dirty="0">
                <a:latin typeface="Times New Roman" pitchFamily="18" charset="0"/>
                <a:cs typeface="Times New Roman" pitchFamily="18" charset="0"/>
              </a:rPr>
              <a:t> to tablename1;</a:t>
            </a:r>
          </a:p>
          <a:p>
            <a:pPr>
              <a:buNone/>
            </a:pPr>
            <a:r>
              <a:rPr lang="en-US" sz="1800" b="1" dirty="0">
                <a:latin typeface="Times New Roman" pitchFamily="18" charset="0"/>
                <a:cs typeface="Times New Roman" pitchFamily="18" charset="0"/>
              </a:rPr>
              <a:t>5.How to delete complete data from an existing table?</a:t>
            </a:r>
          </a:p>
          <a:p>
            <a:pPr>
              <a:buNone/>
            </a:pPr>
            <a:r>
              <a:rPr lang="en-US" sz="1800" dirty="0">
                <a:latin typeface="Times New Roman" pitchFamily="18" charset="0"/>
                <a:cs typeface="Times New Roman" pitchFamily="18" charset="0"/>
              </a:rPr>
              <a:t>*Syntax:</a:t>
            </a:r>
          </a:p>
          <a:p>
            <a:pPr>
              <a:buNone/>
            </a:pPr>
            <a:r>
              <a:rPr lang="en-US" sz="1800" dirty="0">
                <a:latin typeface="Times New Roman" pitchFamily="18" charset="0"/>
                <a:cs typeface="Times New Roman" pitchFamily="18" charset="0"/>
              </a:rPr>
              <a:t>Truncate table </a:t>
            </a:r>
            <a:r>
              <a:rPr lang="en-US" sz="1800" dirty="0" err="1">
                <a:latin typeface="Times New Roman" pitchFamily="18" charset="0"/>
                <a:cs typeface="Times New Roman" pitchFamily="18" charset="0"/>
              </a:rPr>
              <a:t>tablename</a:t>
            </a:r>
            <a:r>
              <a:rPr lang="en-US" sz="1800" dirty="0">
                <a:latin typeface="Times New Roman" pitchFamily="18" charset="0"/>
                <a:cs typeface="Times New Roman" pitchFamily="18"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chemeClr val="tx1"/>
                </a:solidFill>
                <a:cs typeface="Times New Roman" pitchFamily="18" charset="0"/>
              </a:rPr>
              <a:t>6.How to add a column in a table?</a:t>
            </a:r>
          </a:p>
        </p:txBody>
      </p:sp>
      <p:sp>
        <p:nvSpPr>
          <p:cNvPr id="3" name="Content Placeholder 2"/>
          <p:cNvSpPr>
            <a:spLocks noGrp="1"/>
          </p:cNvSpPr>
          <p:nvPr>
            <p:ph sz="quarter" idx="1"/>
          </p:nvPr>
        </p:nvSpPr>
        <p:spPr/>
        <p:txBody>
          <a:bodyPr/>
          <a:lstStyle/>
          <a:p>
            <a:pPr>
              <a:buNone/>
            </a:pPr>
            <a:r>
              <a:rPr lang="en-US" dirty="0"/>
              <a:t>*</a:t>
            </a:r>
            <a:r>
              <a:rPr lang="en-US" dirty="0">
                <a:latin typeface="Times New Roman" pitchFamily="18" charset="0"/>
                <a:cs typeface="Times New Roman" pitchFamily="18" charset="0"/>
              </a:rPr>
              <a:t>Syntax:</a:t>
            </a:r>
          </a:p>
          <a:p>
            <a:pPr>
              <a:buNone/>
            </a:pPr>
            <a:r>
              <a:rPr lang="en-US" dirty="0">
                <a:latin typeface="Times New Roman" pitchFamily="18" charset="0"/>
                <a:cs typeface="Times New Roman" pitchFamily="18" charset="0"/>
              </a:rPr>
              <a:t>Alter table </a:t>
            </a:r>
            <a:r>
              <a:rPr lang="en-US" dirty="0" err="1">
                <a:latin typeface="Times New Roman" pitchFamily="18" charset="0"/>
                <a:cs typeface="Times New Roman" pitchFamily="18" charset="0"/>
              </a:rPr>
              <a:t>tablename</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Add </a:t>
            </a:r>
            <a:r>
              <a:rPr lang="en-US" dirty="0" err="1">
                <a:latin typeface="Times New Roman" pitchFamily="18" charset="0"/>
                <a:cs typeface="Times New Roman" pitchFamily="18" charset="0"/>
              </a:rPr>
              <a:t>columnname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datatype</a:t>
            </a:r>
            <a:r>
              <a:rPr lang="en-US"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7.How to drop a Column from a table?</a:t>
            </a:r>
          </a:p>
          <a:p>
            <a:pPr>
              <a:buNone/>
            </a:pPr>
            <a:r>
              <a:rPr lang="en-US" dirty="0">
                <a:latin typeface="Times New Roman" pitchFamily="18" charset="0"/>
                <a:cs typeface="Times New Roman" pitchFamily="18" charset="0"/>
              </a:rPr>
              <a:t>*Syntax:</a:t>
            </a:r>
          </a:p>
          <a:p>
            <a:pPr>
              <a:buNone/>
            </a:pPr>
            <a:r>
              <a:rPr lang="en-US" dirty="0">
                <a:latin typeface="Times New Roman" pitchFamily="18" charset="0"/>
                <a:cs typeface="Times New Roman" pitchFamily="18" charset="0"/>
              </a:rPr>
              <a:t>Alter table </a:t>
            </a:r>
            <a:r>
              <a:rPr lang="en-US" dirty="0" err="1">
                <a:latin typeface="Times New Roman" pitchFamily="18" charset="0"/>
                <a:cs typeface="Times New Roman" pitchFamily="18" charset="0"/>
              </a:rPr>
              <a:t>tablename</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Drop </a:t>
            </a:r>
            <a:r>
              <a:rPr lang="en-US" dirty="0" err="1">
                <a:latin typeface="Times New Roman" pitchFamily="18" charset="0"/>
                <a:cs typeface="Times New Roman" pitchFamily="18" charset="0"/>
              </a:rPr>
              <a:t>columnname</a:t>
            </a:r>
            <a:r>
              <a:rPr lang="en-US" dirty="0">
                <a:latin typeface="Times New Roman" pitchFamily="18" charset="0"/>
                <a:cs typeface="Times New Roman" pitchFamily="18"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8.How to modify a column in a table</a:t>
            </a:r>
          </a:p>
        </p:txBody>
      </p:sp>
      <p:sp>
        <p:nvSpPr>
          <p:cNvPr id="3" name="Content Placeholder 2"/>
          <p:cNvSpPr>
            <a:spLocks noGrp="1"/>
          </p:cNvSpPr>
          <p:nvPr>
            <p:ph sz="quarter" idx="1"/>
          </p:nvPr>
        </p:nvSpPr>
        <p:spPr/>
        <p:txBody>
          <a:bodyPr/>
          <a:lstStyle/>
          <a:p>
            <a:pPr>
              <a:buNone/>
            </a:pPr>
            <a:r>
              <a:rPr lang="en-US" sz="1800" dirty="0">
                <a:latin typeface="Times New Roman" pitchFamily="18" charset="0"/>
                <a:cs typeface="Times New Roman" pitchFamily="18" charset="0"/>
              </a:rPr>
              <a:t>*Syntax:</a:t>
            </a:r>
          </a:p>
          <a:p>
            <a:pPr>
              <a:buNone/>
            </a:pPr>
            <a:r>
              <a:rPr lang="en-US" sz="1800" dirty="0">
                <a:latin typeface="Times New Roman" pitchFamily="18" charset="0"/>
                <a:cs typeface="Times New Roman" pitchFamily="18" charset="0"/>
              </a:rPr>
              <a:t>Alter table </a:t>
            </a:r>
            <a:r>
              <a:rPr lang="en-US" sz="1800" dirty="0" err="1">
                <a:latin typeface="Times New Roman" pitchFamily="18" charset="0"/>
                <a:cs typeface="Times New Roman" pitchFamily="18" charset="0"/>
              </a:rPr>
              <a:t>tablename</a:t>
            </a: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Modify column </a:t>
            </a:r>
            <a:r>
              <a:rPr lang="en-US" sz="1800" dirty="0" err="1">
                <a:latin typeface="Times New Roman" pitchFamily="18" charset="0"/>
                <a:cs typeface="Times New Roman" pitchFamily="18" charset="0"/>
              </a:rPr>
              <a:t>columnname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datatype</a:t>
            </a:r>
            <a:r>
              <a:rPr lang="en-US" sz="1800" dirty="0">
                <a:latin typeface="Times New Roman" pitchFamily="18" charset="0"/>
                <a:cs typeface="Times New Roman" pitchFamily="18" charset="0"/>
              </a:rPr>
              <a:t>;</a:t>
            </a:r>
          </a:p>
          <a:p>
            <a:pPr>
              <a:buNone/>
            </a:pPr>
            <a:r>
              <a:rPr lang="en-US" sz="1800" b="1" dirty="0">
                <a:latin typeface="Times New Roman" pitchFamily="18" charset="0"/>
                <a:cs typeface="Times New Roman" pitchFamily="18" charset="0"/>
              </a:rPr>
              <a:t>9. How to update an existing record in a table?</a:t>
            </a:r>
          </a:p>
          <a:p>
            <a:pPr>
              <a:buNone/>
            </a:pPr>
            <a:r>
              <a:rPr lang="en-US" sz="1800" dirty="0">
                <a:latin typeface="Times New Roman" pitchFamily="18" charset="0"/>
                <a:cs typeface="Times New Roman" pitchFamily="18" charset="0"/>
              </a:rPr>
              <a:t>*Syntax:</a:t>
            </a:r>
          </a:p>
          <a:p>
            <a:pPr>
              <a:buNone/>
            </a:pPr>
            <a:r>
              <a:rPr lang="en-US" sz="1800" dirty="0">
                <a:latin typeface="Times New Roman" pitchFamily="18" charset="0"/>
                <a:cs typeface="Times New Roman" pitchFamily="18" charset="0"/>
              </a:rPr>
              <a:t>Update </a:t>
            </a:r>
            <a:r>
              <a:rPr lang="en-US" sz="1800" dirty="0" err="1">
                <a:latin typeface="Times New Roman" pitchFamily="18" charset="0"/>
                <a:cs typeface="Times New Roman" pitchFamily="18" charset="0"/>
              </a:rPr>
              <a:t>tablename</a:t>
            </a:r>
            <a:r>
              <a:rPr lang="en-US" sz="1800" dirty="0">
                <a:latin typeface="Times New Roman" pitchFamily="18" charset="0"/>
                <a:cs typeface="Times New Roman" pitchFamily="18" charset="0"/>
              </a:rPr>
              <a:t> set col1=value1 where</a:t>
            </a:r>
          </a:p>
          <a:p>
            <a:pPr>
              <a:buNone/>
            </a:pPr>
            <a:r>
              <a:rPr lang="en-US" sz="1800" dirty="0">
                <a:latin typeface="Times New Roman" pitchFamily="18" charset="0"/>
                <a:cs typeface="Times New Roman" pitchFamily="18" charset="0"/>
              </a:rPr>
              <a:t>condition;</a:t>
            </a:r>
          </a:p>
          <a:p>
            <a:pPr>
              <a:buNone/>
            </a:pPr>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10.How to delete an existing record in a table?</a:t>
            </a:r>
          </a:p>
        </p:txBody>
      </p:sp>
      <p:sp>
        <p:nvSpPr>
          <p:cNvPr id="3" name="Content Placeholder 2"/>
          <p:cNvSpPr>
            <a:spLocks noGrp="1"/>
          </p:cNvSpPr>
          <p:nvPr>
            <p:ph sz="quarter" idx="1"/>
          </p:nvPr>
        </p:nvSpPr>
        <p:spPr/>
        <p:txBody>
          <a:bodyPr>
            <a:normAutofit/>
          </a:bodyPr>
          <a:lstStyle/>
          <a:p>
            <a:pPr>
              <a:buNone/>
            </a:pPr>
            <a:r>
              <a:rPr lang="en-US" sz="1800" dirty="0">
                <a:latin typeface="Times New Roman" pitchFamily="18" charset="0"/>
                <a:cs typeface="Times New Roman" pitchFamily="18" charset="0"/>
              </a:rPr>
              <a:t>*Syntax:</a:t>
            </a:r>
          </a:p>
          <a:p>
            <a:pPr>
              <a:buNone/>
            </a:pPr>
            <a:r>
              <a:rPr lang="en-US" sz="1800" dirty="0">
                <a:latin typeface="Times New Roman" pitchFamily="18" charset="0"/>
                <a:cs typeface="Times New Roman" pitchFamily="18" charset="0"/>
              </a:rPr>
              <a:t>Delete</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from </a:t>
            </a:r>
            <a:r>
              <a:rPr lang="en-US" sz="1800" dirty="0" err="1">
                <a:latin typeface="Times New Roman" pitchFamily="18" charset="0"/>
                <a:cs typeface="Times New Roman" pitchFamily="18" charset="0"/>
              </a:rPr>
              <a:t>tablename</a:t>
            </a:r>
            <a:r>
              <a:rPr lang="en-US" sz="1800" dirty="0">
                <a:latin typeface="Times New Roman" pitchFamily="18" charset="0"/>
                <a:cs typeface="Times New Roman" pitchFamily="18" charset="0"/>
              </a:rPr>
              <a:t> where condition;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TCL-Transaction Control Language</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TCL commands are:</a:t>
            </a:r>
          </a:p>
          <a:p>
            <a:r>
              <a:rPr lang="en-US" sz="1800" dirty="0">
                <a:latin typeface="Times New Roman" pitchFamily="18" charset="0"/>
                <a:cs typeface="Times New Roman" pitchFamily="18" charset="0"/>
              </a:rPr>
              <a:t>(Select @@</a:t>
            </a:r>
            <a:r>
              <a:rPr lang="en-US" sz="1800" dirty="0" err="1">
                <a:latin typeface="Times New Roman" pitchFamily="18" charset="0"/>
                <a:cs typeface="Times New Roman" pitchFamily="18" charset="0"/>
              </a:rPr>
              <a:t>autocommit</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Set </a:t>
            </a:r>
            <a:r>
              <a:rPr lang="en-US" sz="1800" dirty="0" err="1">
                <a:latin typeface="Times New Roman" pitchFamily="18" charset="0"/>
                <a:cs typeface="Times New Roman" pitchFamily="18" charset="0"/>
              </a:rPr>
              <a:t>autocommit</a:t>
            </a:r>
            <a:r>
              <a:rPr lang="en-US" sz="1800" dirty="0">
                <a:latin typeface="Times New Roman" pitchFamily="18" charset="0"/>
                <a:cs typeface="Times New Roman" pitchFamily="18" charset="0"/>
              </a:rPr>
              <a:t>=1;</a:t>
            </a:r>
          </a:p>
          <a:p>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*COMMIT- To save the changes </a:t>
            </a:r>
          </a:p>
          <a:p>
            <a:pPr>
              <a:buNone/>
            </a:pPr>
            <a:r>
              <a:rPr lang="en-US" sz="1800" dirty="0">
                <a:latin typeface="Times New Roman" pitchFamily="18" charset="0"/>
                <a:cs typeface="Times New Roman" pitchFamily="18" charset="0"/>
              </a:rPr>
              <a:t>*ROLLBACK- To undo the transaction</a:t>
            </a:r>
          </a:p>
          <a:p>
            <a:pPr>
              <a:buNone/>
            </a:pPr>
            <a:r>
              <a:rPr lang="en-US" sz="1800" dirty="0">
                <a:latin typeface="Times New Roman" pitchFamily="18" charset="0"/>
                <a:cs typeface="Times New Roman" pitchFamily="18" charset="0"/>
              </a:rPr>
              <a:t>*SAVEPOINT-To roll back to a certain point without rolling back the entire transaction.</a:t>
            </a:r>
          </a:p>
          <a:p>
            <a:pPr>
              <a:buNone/>
            </a:pPr>
            <a:endParaRPr lang="en-US" dirty="0">
              <a:solidFill>
                <a:srgbClr val="FF0000"/>
              </a:solidFill>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Times New Roman" pitchFamily="18" charset="0"/>
                <a:cs typeface="Times New Roman" pitchFamily="18" charset="0"/>
              </a:rPr>
              <a:t>How do we commit?</a:t>
            </a:r>
            <a:br>
              <a:rPr lang="en-US" dirty="0">
                <a:solidFill>
                  <a:schemeClr val="tx1"/>
                </a:solidFill>
              </a:rPr>
            </a:b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Set your code as select @@</a:t>
            </a:r>
            <a:r>
              <a:rPr lang="en-US" sz="1800" dirty="0" err="1">
                <a:latin typeface="Times New Roman" pitchFamily="18" charset="0"/>
                <a:cs typeface="Times New Roman" pitchFamily="18" charset="0"/>
              </a:rPr>
              <a:t>autocommit</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Set </a:t>
            </a:r>
            <a:r>
              <a:rPr lang="en-US" sz="1800" dirty="0" err="1">
                <a:latin typeface="Times New Roman" pitchFamily="18" charset="0"/>
                <a:cs typeface="Times New Roman" pitchFamily="18" charset="0"/>
              </a:rPr>
              <a:t>autocommit</a:t>
            </a:r>
            <a:r>
              <a:rPr lang="en-US" sz="1800" dirty="0">
                <a:latin typeface="Times New Roman" pitchFamily="18" charset="0"/>
                <a:cs typeface="Times New Roman" pitchFamily="18" charset="0"/>
              </a:rPr>
              <a:t>=0;</a:t>
            </a:r>
          </a:p>
          <a:p>
            <a:r>
              <a:rPr lang="en-US" sz="1800" dirty="0">
                <a:latin typeface="Times New Roman" pitchFamily="18" charset="0"/>
                <a:cs typeface="Times New Roman" pitchFamily="18" charset="0"/>
              </a:rPr>
              <a:t>Syntax:</a:t>
            </a:r>
          </a:p>
          <a:p>
            <a:r>
              <a:rPr lang="en-US" sz="1800" dirty="0">
                <a:latin typeface="Times New Roman" pitchFamily="18" charset="0"/>
                <a:cs typeface="Times New Roman" pitchFamily="18" charset="0"/>
              </a:rPr>
              <a:t>Commit;</a:t>
            </a:r>
          </a:p>
          <a:p>
            <a:pPr>
              <a:buNone/>
            </a:pPr>
            <a:r>
              <a:rPr lang="en-US" sz="1800" b="1" dirty="0">
                <a:latin typeface="Times New Roman" pitchFamily="18" charset="0"/>
                <a:cs typeface="Times New Roman" pitchFamily="18" charset="0"/>
              </a:rPr>
              <a:t>How do we rollback?</a:t>
            </a:r>
          </a:p>
          <a:p>
            <a:pPr>
              <a:buNone/>
            </a:pPr>
            <a:r>
              <a:rPr lang="en-US" sz="1800" dirty="0">
                <a:latin typeface="Times New Roman" pitchFamily="18" charset="0"/>
                <a:cs typeface="Times New Roman" pitchFamily="18" charset="0"/>
              </a:rPr>
              <a:t>Syntax:</a:t>
            </a:r>
          </a:p>
          <a:p>
            <a:pPr>
              <a:buNone/>
            </a:pPr>
            <a:r>
              <a:rPr lang="en-US" sz="1800" dirty="0">
                <a:latin typeface="Times New Roman" pitchFamily="18" charset="0"/>
                <a:cs typeface="Times New Roman" pitchFamily="18" charset="0"/>
              </a:rPr>
              <a:t>Rollback;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Installation of SQL </a:t>
            </a:r>
            <a:br>
              <a:rPr lang="en-US" dirty="0"/>
            </a:br>
            <a:r>
              <a:rPr lang="en-US" dirty="0"/>
              <a:t>Step1  </a:t>
            </a:r>
          </a:p>
        </p:txBody>
      </p:sp>
      <p:pic>
        <p:nvPicPr>
          <p:cNvPr id="1026" name="Picture 2"/>
          <p:cNvPicPr>
            <a:picLocks noGrp="1" noChangeAspect="1" noChangeArrowheads="1"/>
          </p:cNvPicPr>
          <p:nvPr>
            <p:ph sz="quarter" idx="1"/>
          </p:nvPr>
        </p:nvPicPr>
        <p:blipFill>
          <a:blip r:embed="rId2"/>
          <a:stretch>
            <a:fillRect/>
          </a:stretch>
        </p:blipFill>
        <p:spPr bwMode="auto">
          <a:xfrm>
            <a:off x="1066800" y="1653455"/>
            <a:ext cx="7763956" cy="4137745"/>
          </a:xfrm>
          <a:prstGeom prst="rect">
            <a:avLst/>
          </a:prstGeom>
          <a:noFill/>
          <a:ln w="9525">
            <a:noFill/>
            <a:miter lim="800000"/>
            <a:headEnd/>
            <a:tailEnd/>
          </a:ln>
          <a:effectLst/>
        </p:spPr>
      </p:pic>
      <p:sp>
        <p:nvSpPr>
          <p:cNvPr id="5" name="TextBox 4"/>
          <p:cNvSpPr txBox="1"/>
          <p:nvPr/>
        </p:nvSpPr>
        <p:spPr>
          <a:xfrm>
            <a:off x="5791200" y="3352800"/>
            <a:ext cx="2590800" cy="923330"/>
          </a:xfrm>
          <a:prstGeom prst="rect">
            <a:avLst/>
          </a:prstGeom>
          <a:noFill/>
        </p:spPr>
        <p:txBody>
          <a:bodyPr wrap="square" rtlCol="0">
            <a:spAutoFit/>
          </a:bodyPr>
          <a:lstStyle/>
          <a:p>
            <a:r>
              <a:rPr lang="en-US" dirty="0"/>
              <a:t>Click on the first blog.</a:t>
            </a:r>
          </a:p>
          <a:p>
            <a:r>
              <a:rPr lang="en-US" dirty="0" err="1"/>
              <a:t>i.E</a:t>
            </a:r>
            <a:r>
              <a:rPr lang="en-US" dirty="0"/>
              <a:t> </a:t>
            </a:r>
            <a:r>
              <a:rPr lang="en-US" dirty="0" err="1"/>
              <a:t>MySQL</a:t>
            </a:r>
            <a:r>
              <a:rPr lang="en-US" dirty="0"/>
              <a:t> community server.</a:t>
            </a:r>
          </a:p>
        </p:txBody>
      </p:sp>
      <p:cxnSp>
        <p:nvCxnSpPr>
          <p:cNvPr id="7" name="Straight Arrow Connector 6"/>
          <p:cNvCxnSpPr/>
          <p:nvPr/>
        </p:nvCxnSpPr>
        <p:spPr>
          <a:xfrm flipV="1">
            <a:off x="1371600" y="31242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How do we use </a:t>
            </a:r>
            <a:r>
              <a:rPr lang="en-US" dirty="0" err="1">
                <a:solidFill>
                  <a:schemeClr val="tx1"/>
                </a:solidFill>
              </a:rPr>
              <a:t>Savepoint</a:t>
            </a:r>
            <a:r>
              <a:rPr lang="en-US" dirty="0">
                <a:solidFill>
                  <a:schemeClr val="tx1"/>
                </a:solidFill>
              </a:rPr>
              <a:t>?</a:t>
            </a:r>
          </a:p>
        </p:txBody>
      </p:sp>
      <p:sp>
        <p:nvSpPr>
          <p:cNvPr id="3" name="Content Placeholder 2"/>
          <p:cNvSpPr>
            <a:spLocks noGrp="1"/>
          </p:cNvSpPr>
          <p:nvPr>
            <p:ph sz="quarter" idx="1"/>
          </p:nvPr>
        </p:nvSpPr>
        <p:spPr/>
        <p:txBody>
          <a:bodyPr/>
          <a:lstStyle/>
          <a:p>
            <a:r>
              <a:rPr lang="en-US" sz="1800" dirty="0">
                <a:latin typeface="Times New Roman" pitchFamily="18" charset="0"/>
                <a:cs typeface="Times New Roman" pitchFamily="18" charset="0"/>
              </a:rPr>
              <a:t>Syntax:</a:t>
            </a:r>
          </a:p>
          <a:p>
            <a:r>
              <a:rPr lang="en-US" sz="1800" dirty="0" err="1">
                <a:latin typeface="Times New Roman" pitchFamily="18" charset="0"/>
                <a:cs typeface="Times New Roman" pitchFamily="18" charset="0"/>
              </a:rPr>
              <a:t>Savepoint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savepoint_name</a:t>
            </a:r>
            <a:r>
              <a:rPr lang="en-US"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One to one Relationship</a:t>
            </a:r>
          </a:p>
        </p:txBody>
      </p:sp>
      <p:pic>
        <p:nvPicPr>
          <p:cNvPr id="4" name="Content Placeholder 3"/>
          <p:cNvPicPr>
            <a:picLocks noGrp="1"/>
          </p:cNvPicPr>
          <p:nvPr>
            <p:ph sz="quarter" idx="1"/>
          </p:nvPr>
        </p:nvPicPr>
        <p:blipFill>
          <a:blip r:embed="rId2"/>
          <a:srcRect/>
          <a:stretch>
            <a:fillRect/>
          </a:stretch>
        </p:blipFill>
        <p:spPr bwMode="auto">
          <a:xfrm>
            <a:off x="1676400" y="1447800"/>
            <a:ext cx="5334000" cy="2819400"/>
          </a:xfrm>
          <a:prstGeom prst="rect">
            <a:avLst/>
          </a:prstGeom>
          <a:noFill/>
          <a:ln w="9525">
            <a:noFill/>
            <a:miter lim="800000"/>
            <a:headEnd/>
            <a:tailEnd/>
          </a:ln>
          <a:effectLst/>
        </p:spPr>
      </p:pic>
      <p:sp>
        <p:nvSpPr>
          <p:cNvPr id="5" name="TextBox 4"/>
          <p:cNvSpPr txBox="1"/>
          <p:nvPr/>
        </p:nvSpPr>
        <p:spPr>
          <a:xfrm>
            <a:off x="2209800" y="4267200"/>
            <a:ext cx="5181600" cy="2308324"/>
          </a:xfrm>
          <a:prstGeom prst="rect">
            <a:avLst/>
          </a:prstGeom>
          <a:noFill/>
        </p:spPr>
        <p:txBody>
          <a:bodyPr wrap="square" rtlCol="0">
            <a:spAutoFit/>
          </a:bodyPr>
          <a:lstStyle/>
          <a:p>
            <a:r>
              <a:rPr lang="en-US" dirty="0"/>
              <a:t>In a one to one relationship one record in the table is associated with one and only one record in another table.</a:t>
            </a:r>
          </a:p>
          <a:p>
            <a:r>
              <a:rPr lang="en-US" dirty="0" err="1"/>
              <a:t>Eg</a:t>
            </a:r>
            <a:r>
              <a:rPr lang="en-US" dirty="0"/>
              <a:t>. In this example, the key field in each table, Student ID, is designed to contain unique values. In the Students table, the Student ID field is the primary key; in the Contact Info table, the Student ID field is a foreign key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p:cNvPicPr>
          <p:nvPr>
            <p:ph sz="quarter" idx="1"/>
          </p:nvPr>
        </p:nvPicPr>
        <p:blipFill>
          <a:blip r:embed="rId2"/>
          <a:stretch>
            <a:fillRect/>
          </a:stretch>
        </p:blipFill>
        <p:spPr bwMode="auto">
          <a:xfrm>
            <a:off x="457200" y="2613529"/>
            <a:ext cx="7467600" cy="2846966"/>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One to many Relationship</a:t>
            </a:r>
          </a:p>
        </p:txBody>
      </p:sp>
      <p:pic>
        <p:nvPicPr>
          <p:cNvPr id="4" name="Content Placeholder 3"/>
          <p:cNvPicPr>
            <a:picLocks noGrp="1"/>
          </p:cNvPicPr>
          <p:nvPr>
            <p:ph sz="quarter" idx="1"/>
          </p:nvPr>
        </p:nvPicPr>
        <p:blipFill>
          <a:blip r:embed="rId2"/>
          <a:srcRect/>
          <a:stretch>
            <a:fillRect/>
          </a:stretch>
        </p:blipFill>
        <p:spPr bwMode="auto">
          <a:xfrm>
            <a:off x="1981200" y="1981200"/>
            <a:ext cx="5257800" cy="2667000"/>
          </a:xfrm>
          <a:prstGeom prst="rect">
            <a:avLst/>
          </a:prstGeom>
          <a:noFill/>
          <a:ln w="9525">
            <a:noFill/>
            <a:miter lim="800000"/>
            <a:headEnd/>
            <a:tailEnd/>
          </a:ln>
          <a:effectLst/>
        </p:spPr>
      </p:pic>
      <p:sp>
        <p:nvSpPr>
          <p:cNvPr id="5" name="TextBox 4"/>
          <p:cNvSpPr txBox="1"/>
          <p:nvPr/>
        </p:nvSpPr>
        <p:spPr>
          <a:xfrm>
            <a:off x="2514600" y="5334000"/>
            <a:ext cx="4495800" cy="1200329"/>
          </a:xfrm>
          <a:prstGeom prst="rect">
            <a:avLst/>
          </a:prstGeom>
          <a:noFill/>
        </p:spPr>
        <p:txBody>
          <a:bodyPr wrap="square" rtlCol="0">
            <a:spAutoFit/>
          </a:bodyPr>
          <a:lstStyle/>
          <a:p>
            <a:r>
              <a:rPr lang="en-US" dirty="0"/>
              <a:t>In a one-to-many relationship, one </a:t>
            </a:r>
            <a:r>
              <a:rPr lang="en-US" u="sng" dirty="0"/>
              <a:t>record</a:t>
            </a:r>
            <a:r>
              <a:rPr lang="en-US" dirty="0"/>
              <a:t> in a </a:t>
            </a:r>
            <a:r>
              <a:rPr lang="en-US" u="sng" dirty="0"/>
              <a:t>table</a:t>
            </a:r>
            <a:r>
              <a:rPr lang="en-US" dirty="0"/>
              <a:t> can be associated with one or more records in another table. For example, each customer can have many sales orders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p:cNvPicPr>
          <p:nvPr>
            <p:ph sz="quarter" idx="1"/>
          </p:nvPr>
        </p:nvPicPr>
        <p:blipFill>
          <a:blip r:embed="rId2"/>
          <a:stretch>
            <a:fillRect/>
          </a:stretch>
        </p:blipFill>
        <p:spPr bwMode="auto">
          <a:xfrm>
            <a:off x="1435100" y="2008046"/>
            <a:ext cx="6261100" cy="2411554"/>
          </a:xfrm>
          <a:prstGeom prst="rect">
            <a:avLst/>
          </a:prstGeom>
          <a:noFill/>
          <a:ln w="9525">
            <a:noFill/>
            <a:miter lim="800000"/>
            <a:headEnd/>
            <a:tailEnd/>
          </a:ln>
          <a:effectLst/>
        </p:spPr>
      </p:pic>
      <p:sp>
        <p:nvSpPr>
          <p:cNvPr id="7" name="TextBox 6"/>
          <p:cNvSpPr txBox="1"/>
          <p:nvPr/>
        </p:nvSpPr>
        <p:spPr>
          <a:xfrm>
            <a:off x="1676400" y="4343400"/>
            <a:ext cx="3733800" cy="2031325"/>
          </a:xfrm>
          <a:prstGeom prst="rect">
            <a:avLst/>
          </a:prstGeom>
          <a:noFill/>
        </p:spPr>
        <p:txBody>
          <a:bodyPr wrap="square" rtlCol="0">
            <a:spAutoFit/>
          </a:bodyPr>
          <a:lstStyle/>
          <a:p>
            <a:r>
              <a:rPr lang="en-US" dirty="0"/>
              <a:t>*In this example the </a:t>
            </a:r>
            <a:r>
              <a:rPr lang="en-US" u="sng" dirty="0"/>
              <a:t>primary key</a:t>
            </a:r>
            <a:r>
              <a:rPr lang="en-US" dirty="0"/>
              <a:t> field in the Customers table, Customer ID, is designed to contain unique values. The </a:t>
            </a:r>
            <a:r>
              <a:rPr lang="en-US" u="sng" dirty="0"/>
              <a:t>foreign key </a:t>
            </a:r>
            <a:r>
              <a:rPr lang="en-US" dirty="0"/>
              <a:t>field in the Orders table, Customer ID, is designed to allow multiple instances of the same value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Many to many Relationship</a:t>
            </a:r>
          </a:p>
        </p:txBody>
      </p:sp>
      <p:sp>
        <p:nvSpPr>
          <p:cNvPr id="3" name="Content Placeholder 2"/>
          <p:cNvSpPr>
            <a:spLocks noGrp="1"/>
          </p:cNvSpPr>
          <p:nvPr>
            <p:ph sz="quarter" idx="1"/>
          </p:nvPr>
        </p:nvSpPr>
        <p:spPr/>
        <p:txBody>
          <a:bodyPr/>
          <a:lstStyle/>
          <a:p>
            <a:pPr lvl="0">
              <a:buNone/>
            </a:pPr>
            <a:r>
              <a:rPr lang="en-US" dirty="0"/>
              <a:t>   </a:t>
            </a:r>
            <a:r>
              <a:rPr lang="en-US" sz="1800" dirty="0">
                <a:latin typeface="Times New Roman" pitchFamily="18" charset="0"/>
                <a:cs typeface="Times New Roman" pitchFamily="18" charset="0"/>
              </a:rPr>
              <a:t>A </a:t>
            </a:r>
            <a:r>
              <a:rPr lang="en-US" sz="1800" i="1" dirty="0">
                <a:latin typeface="Times New Roman" pitchFamily="18" charset="0"/>
                <a:cs typeface="Times New Roman" pitchFamily="18" charset="0"/>
              </a:rPr>
              <a:t>many-to-many relationship</a:t>
            </a:r>
            <a:r>
              <a:rPr lang="en-US" sz="1800" dirty="0">
                <a:latin typeface="Times New Roman" pitchFamily="18" charset="0"/>
                <a:cs typeface="Times New Roman" pitchFamily="18" charset="0"/>
              </a:rPr>
              <a:t> occurs when multiple </a:t>
            </a:r>
            <a:r>
              <a:rPr lang="en-US" sz="1800" u="sng" dirty="0">
                <a:latin typeface="Times New Roman" pitchFamily="18" charset="0"/>
                <a:cs typeface="Times New Roman" pitchFamily="18" charset="0"/>
              </a:rPr>
              <a:t>records</a:t>
            </a:r>
            <a:r>
              <a:rPr lang="en-US" sz="1800" dirty="0">
                <a:latin typeface="Times New Roman" pitchFamily="18" charset="0"/>
                <a:cs typeface="Times New Roman" pitchFamily="18" charset="0"/>
              </a:rPr>
              <a:t> in a </a:t>
            </a:r>
            <a:r>
              <a:rPr lang="en-US" sz="1800" u="sng" dirty="0">
                <a:latin typeface="Times New Roman" pitchFamily="18" charset="0"/>
                <a:cs typeface="Times New Roman" pitchFamily="18" charset="0"/>
              </a:rPr>
              <a:t>table</a:t>
            </a:r>
            <a:r>
              <a:rPr lang="en-US" sz="1800" dirty="0">
                <a:latin typeface="Times New Roman" pitchFamily="18" charset="0"/>
                <a:cs typeface="Times New Roman" pitchFamily="18" charset="0"/>
              </a:rPr>
              <a:t> are associated with multiple records in another table. For example, a many-to-many relationship exists between customers and products: customers can purchase various products, and products can be purchased by many customers.</a:t>
            </a:r>
          </a:p>
          <a:p>
            <a:endParaRPr lang="en-US" sz="18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pic>
        <p:nvPicPr>
          <p:cNvPr id="4" name="Content Placeholder 3"/>
          <p:cNvPicPr>
            <a:picLocks noGrp="1"/>
          </p:cNvPicPr>
          <p:nvPr>
            <p:ph sz="quarter" idx="1"/>
          </p:nvPr>
        </p:nvPicPr>
        <p:blipFill>
          <a:blip r:embed="rId2"/>
          <a:stretch>
            <a:fillRect/>
          </a:stretch>
        </p:blipFill>
        <p:spPr bwMode="auto">
          <a:xfrm>
            <a:off x="990600" y="1752600"/>
            <a:ext cx="7499350" cy="2650100"/>
          </a:xfrm>
          <a:prstGeom prst="rect">
            <a:avLst/>
          </a:prstGeom>
          <a:noFill/>
          <a:ln w="9525">
            <a:noFill/>
            <a:miter lim="800000"/>
            <a:headEnd/>
            <a:tailEnd/>
          </a:ln>
          <a:effectLst/>
        </p:spPr>
      </p:pic>
      <p:sp>
        <p:nvSpPr>
          <p:cNvPr id="5" name="TextBox 4"/>
          <p:cNvSpPr txBox="1"/>
          <p:nvPr/>
        </p:nvSpPr>
        <p:spPr>
          <a:xfrm>
            <a:off x="1828800" y="4876800"/>
            <a:ext cx="4419600" cy="2031325"/>
          </a:xfrm>
          <a:prstGeom prst="rect">
            <a:avLst/>
          </a:prstGeom>
          <a:noFill/>
        </p:spPr>
        <p:txBody>
          <a:bodyPr wrap="square" rtlCol="0">
            <a:spAutoFit/>
          </a:bodyPr>
          <a:lstStyle/>
          <a:p>
            <a:r>
              <a:rPr lang="en-US" dirty="0"/>
              <a:t>The primary key Student ID uniquely identifies each student in the Students table. The primary key Class ID uniquely identifies each class in the Classes table. The Enrollments table contains the foreign keys Student ID and Class ID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pPr lvl="0"/>
            <a:r>
              <a:rPr lang="en-US" sz="1800" dirty="0">
                <a:latin typeface="Times New Roman" pitchFamily="18" charset="0"/>
                <a:cs typeface="Times New Roman" pitchFamily="18" charset="0"/>
              </a:rPr>
              <a:t>Create table any?</a:t>
            </a:r>
          </a:p>
          <a:p>
            <a:pPr lvl="0"/>
            <a:r>
              <a:rPr lang="en-US" sz="1800" dirty="0">
                <a:latin typeface="Times New Roman" pitchFamily="18" charset="0"/>
                <a:cs typeface="Times New Roman" pitchFamily="18" charset="0"/>
              </a:rPr>
              <a:t>Insert values to the table</a:t>
            </a:r>
          </a:p>
          <a:p>
            <a:pPr lvl="0"/>
            <a:r>
              <a:rPr lang="en-US" sz="1800" dirty="0">
                <a:latin typeface="Times New Roman" pitchFamily="18" charset="0"/>
                <a:cs typeface="Times New Roman" pitchFamily="18" charset="0"/>
              </a:rPr>
              <a:t>Do all the commands and run the </a:t>
            </a:r>
            <a:r>
              <a:rPr lang="en-US" sz="1800" dirty="0" err="1">
                <a:latin typeface="Times New Roman" pitchFamily="18" charset="0"/>
                <a:cs typeface="Times New Roman" pitchFamily="18" charset="0"/>
              </a:rPr>
              <a:t>querys</a:t>
            </a:r>
            <a:r>
              <a:rPr lang="en-US" sz="1800" dirty="0">
                <a:latin typeface="Times New Roman" pitchFamily="18" charset="0"/>
                <a:cs typeface="Times New Roman" pitchFamily="18" charset="0"/>
              </a:rPr>
              <a:t>.</a:t>
            </a:r>
          </a:p>
          <a:p>
            <a:pPr lvl="0"/>
            <a:r>
              <a:rPr lang="en-US" sz="1800" dirty="0">
                <a:latin typeface="Times New Roman" pitchFamily="18" charset="0"/>
                <a:cs typeface="Times New Roman" pitchFamily="18" charset="0"/>
              </a:rPr>
              <a:t>Alter(</a:t>
            </a:r>
            <a:r>
              <a:rPr lang="en-US" sz="1800" dirty="0" err="1">
                <a:latin typeface="Times New Roman" pitchFamily="18" charset="0"/>
                <a:cs typeface="Times New Roman" pitchFamily="18" charset="0"/>
              </a:rPr>
              <a:t>add,drop</a:t>
            </a:r>
            <a:r>
              <a:rPr lang="en-US" sz="1800" dirty="0">
                <a:latin typeface="Times New Roman" pitchFamily="18" charset="0"/>
                <a:cs typeface="Times New Roman" pitchFamily="18" charset="0"/>
              </a:rPr>
              <a:t> ,modify), update, delete, </a:t>
            </a:r>
            <a:r>
              <a:rPr lang="en-US" sz="1800" dirty="0" err="1">
                <a:latin typeface="Times New Roman" pitchFamily="18" charset="0"/>
                <a:cs typeface="Times New Roman" pitchFamily="18" charset="0"/>
              </a:rPr>
              <a:t>commit,rollback,rename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savepoint</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                                  </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2</a:t>
            </a:r>
            <a:br>
              <a:rPr lang="en-US" dirty="0"/>
            </a:br>
            <a:r>
              <a:rPr lang="en-US" dirty="0"/>
              <a:t>Filtering, </a:t>
            </a:r>
            <a:r>
              <a:rPr lang="en-US" dirty="0" err="1"/>
              <a:t>sorting,calculating</a:t>
            </a:r>
            <a:r>
              <a:rPr lang="en-US" dirty="0"/>
              <a:t> the data</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1.Operator and the description</a:t>
            </a:r>
          </a:p>
          <a:p>
            <a:r>
              <a:rPr lang="en-US" sz="1800" dirty="0">
                <a:latin typeface="Times New Roman" pitchFamily="18" charset="0"/>
                <a:cs typeface="Times New Roman" pitchFamily="18" charset="0"/>
              </a:rPr>
              <a:t>2.How Operator Works</a:t>
            </a:r>
          </a:p>
          <a:p>
            <a:r>
              <a:rPr lang="en-US" sz="1800" dirty="0">
                <a:latin typeface="Times New Roman" pitchFamily="18" charset="0"/>
                <a:cs typeface="Times New Roman" pitchFamily="18" charset="0"/>
              </a:rPr>
              <a:t>3.Clauses and operators</a:t>
            </a:r>
          </a:p>
          <a:p>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In, or, not, like, where, between, order by, group by</a:t>
            </a:r>
          </a:p>
          <a:p>
            <a:r>
              <a:rPr lang="en-US" sz="1800" dirty="0">
                <a:latin typeface="Times New Roman" pitchFamily="18" charset="0"/>
                <a:cs typeface="Times New Roman" pitchFamily="18" charset="0"/>
              </a:rPr>
              <a:t>4.Math operators and Aggregate functions</a:t>
            </a:r>
          </a:p>
          <a:p>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Average, count, max, min</a:t>
            </a:r>
          </a:p>
          <a:p>
            <a:r>
              <a:rPr lang="en-US" sz="1800" dirty="0">
                <a:latin typeface="Times New Roman" pitchFamily="18" charset="0"/>
                <a:cs typeface="Times New Roman" pitchFamily="18" charset="0"/>
              </a:rPr>
              <a:t>5. Wildcard Operators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a:t>
            </a:r>
          </a:p>
        </p:txBody>
      </p:sp>
      <p:sp>
        <p:nvSpPr>
          <p:cNvPr id="3" name="Content Placeholder 2"/>
          <p:cNvSpPr>
            <a:spLocks noGrp="1"/>
          </p:cNvSpPr>
          <p:nvPr>
            <p:ph sz="quarter" idx="1"/>
          </p:nvPr>
        </p:nvSpPr>
        <p:spPr/>
        <p:txBody>
          <a:bodyPr>
            <a:normAutofit/>
          </a:bodyPr>
          <a:lstStyle/>
          <a:p>
            <a:r>
              <a:rPr lang="en-US" b="1" dirty="0"/>
              <a:t> Filtering sorting and calculating the data with </a:t>
            </a:r>
            <a:r>
              <a:rPr lang="en-US" b="1" dirty="0" err="1"/>
              <a:t>sql</a:t>
            </a:r>
            <a:endParaRPr lang="en-US" dirty="0"/>
          </a:p>
          <a:p>
            <a:pPr lvl="0"/>
            <a:r>
              <a:rPr lang="en-US" sz="1800" dirty="0">
                <a:latin typeface="Times New Roman" pitchFamily="18" charset="0"/>
                <a:cs typeface="Times New Roman" pitchFamily="18" charset="0"/>
              </a:rPr>
              <a:t>Basics of filtering with SQL</a:t>
            </a:r>
          </a:p>
          <a:p>
            <a:pPr lvl="0"/>
            <a:r>
              <a:rPr lang="en-US" sz="1800" dirty="0">
                <a:latin typeface="Times New Roman" pitchFamily="18" charset="0"/>
                <a:cs typeface="Times New Roman" pitchFamily="18" charset="0"/>
              </a:rPr>
              <a:t>Learning objectives: Describe the basics of filtering your data.</a:t>
            </a:r>
          </a:p>
          <a:p>
            <a:pPr lvl="0"/>
            <a:r>
              <a:rPr lang="en-US" sz="1800" dirty="0">
                <a:latin typeface="Times New Roman" pitchFamily="18" charset="0"/>
                <a:cs typeface="Times New Roman" pitchFamily="18" charset="0"/>
              </a:rPr>
              <a:t>Use WHERE clause with common operator</a:t>
            </a:r>
          </a:p>
          <a:p>
            <a:pPr lvl="0"/>
            <a:r>
              <a:rPr lang="en-US" sz="1800" dirty="0">
                <a:latin typeface="Times New Roman" pitchFamily="18" charset="0"/>
                <a:cs typeface="Times New Roman" pitchFamily="18" charset="0"/>
              </a:rPr>
              <a:t>Use BETWEEN clause.</a:t>
            </a:r>
          </a:p>
          <a:p>
            <a:pPr lvl="0"/>
            <a:r>
              <a:rPr lang="en-US" sz="1800" dirty="0">
                <a:latin typeface="Times New Roman" pitchFamily="18" charset="0"/>
                <a:cs typeface="Times New Roman" pitchFamily="18" charset="0"/>
              </a:rPr>
              <a:t>Explain the concept of null value.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Step2</a:t>
            </a:r>
          </a:p>
        </p:txBody>
      </p:sp>
      <p:pic>
        <p:nvPicPr>
          <p:cNvPr id="2050" name="Picture 2"/>
          <p:cNvPicPr>
            <a:picLocks noGrp="1" noChangeAspect="1" noChangeArrowheads="1"/>
          </p:cNvPicPr>
          <p:nvPr>
            <p:ph sz="quarter" idx="1"/>
          </p:nvPr>
        </p:nvPicPr>
        <p:blipFill>
          <a:blip r:embed="rId2"/>
          <a:srcRect/>
          <a:stretch>
            <a:fillRect/>
          </a:stretch>
        </p:blipFill>
        <p:spPr bwMode="auto">
          <a:xfrm>
            <a:off x="1143000" y="1694065"/>
            <a:ext cx="7791450" cy="4152398"/>
          </a:xfrm>
          <a:prstGeom prst="rect">
            <a:avLst/>
          </a:prstGeom>
          <a:noFill/>
          <a:ln w="9525">
            <a:noFill/>
            <a:miter lim="800000"/>
            <a:headEnd/>
            <a:tailEnd/>
          </a:ln>
          <a:effectLst/>
        </p:spPr>
      </p:pic>
      <p:sp>
        <p:nvSpPr>
          <p:cNvPr id="5" name="TextBox 4"/>
          <p:cNvSpPr txBox="1"/>
          <p:nvPr/>
        </p:nvSpPr>
        <p:spPr>
          <a:xfrm>
            <a:off x="6705600" y="3581400"/>
            <a:ext cx="1981200" cy="646331"/>
          </a:xfrm>
          <a:prstGeom prst="rect">
            <a:avLst/>
          </a:prstGeom>
          <a:noFill/>
        </p:spPr>
        <p:txBody>
          <a:bodyPr wrap="square" rtlCol="0">
            <a:spAutoFit/>
          </a:bodyPr>
          <a:lstStyle/>
          <a:p>
            <a:r>
              <a:rPr lang="en-US" dirty="0"/>
              <a:t>Click on to go to download option</a:t>
            </a:r>
          </a:p>
        </p:txBody>
      </p:sp>
      <p:cxnSp>
        <p:nvCxnSpPr>
          <p:cNvPr id="7" name="Straight Arrow Connector 6"/>
          <p:cNvCxnSpPr/>
          <p:nvPr/>
        </p:nvCxnSpPr>
        <p:spPr>
          <a:xfrm rot="5400000">
            <a:off x="5067300" y="52197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filter?</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1.Be specific about the data you want to retrieve.</a:t>
            </a:r>
          </a:p>
          <a:p>
            <a:r>
              <a:rPr lang="en-US" sz="1800" dirty="0">
                <a:latin typeface="Times New Roman" pitchFamily="18" charset="0"/>
                <a:cs typeface="Times New Roman" pitchFamily="18" charset="0"/>
              </a:rPr>
              <a:t>2.Reduce the number of records you retrieve.</a:t>
            </a:r>
          </a:p>
          <a:p>
            <a:r>
              <a:rPr lang="en-US" sz="1800" dirty="0">
                <a:latin typeface="Times New Roman" pitchFamily="18" charset="0"/>
                <a:cs typeface="Times New Roman" pitchFamily="18" charset="0"/>
              </a:rPr>
              <a:t>3.Increase query performance.</a:t>
            </a:r>
          </a:p>
          <a:p>
            <a:r>
              <a:rPr lang="en-US" sz="1800" dirty="0">
                <a:latin typeface="Times New Roman" pitchFamily="18" charset="0"/>
                <a:cs typeface="Times New Roman" pitchFamily="18" charset="0"/>
              </a:rPr>
              <a:t>4.Reduce the strain on the client application</a:t>
            </a:r>
          </a:p>
          <a:p>
            <a:r>
              <a:rPr lang="en-US" sz="1800" dirty="0">
                <a:latin typeface="Times New Roman" pitchFamily="18" charset="0"/>
                <a:cs typeface="Times New Roman" pitchFamily="18" charset="0"/>
              </a:rPr>
              <a:t>5.Governance limitation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and description</a:t>
            </a:r>
          </a:p>
        </p:txBody>
      </p:sp>
      <p:sp>
        <p:nvSpPr>
          <p:cNvPr id="3" name="Content Placeholder 2"/>
          <p:cNvSpPr>
            <a:spLocks noGrp="1"/>
          </p:cNvSpPr>
          <p:nvPr>
            <p:ph sz="quarter" idx="1"/>
          </p:nvPr>
        </p:nvSpPr>
        <p:spPr/>
        <p:txBody>
          <a:bodyPr>
            <a:normAutofit/>
          </a:bodyPr>
          <a:lstStyle/>
          <a:p>
            <a:r>
              <a:rPr lang="en-US" sz="1800" b="1" dirty="0">
                <a:latin typeface="Times New Roman" pitchFamily="18" charset="0"/>
                <a:cs typeface="Times New Roman" pitchFamily="18" charset="0"/>
              </a:rPr>
              <a:t>Operator                           Description </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Equal to </a:t>
            </a:r>
          </a:p>
          <a:p>
            <a:r>
              <a:rPr lang="en-US" sz="1800" dirty="0">
                <a:latin typeface="Times New Roman" pitchFamily="18" charset="0"/>
                <a:cs typeface="Times New Roman" pitchFamily="18" charset="0"/>
              </a:rPr>
              <a:t>&lt;&gt;                                       Not equal </a:t>
            </a:r>
          </a:p>
          <a:p>
            <a:r>
              <a:rPr lang="en-US" sz="1800" dirty="0">
                <a:latin typeface="Times New Roman" pitchFamily="18" charset="0"/>
                <a:cs typeface="Times New Roman" pitchFamily="18" charset="0"/>
              </a:rPr>
              <a:t>&gt;                                         Greater than </a:t>
            </a:r>
          </a:p>
          <a:p>
            <a:r>
              <a:rPr lang="en-US" sz="1800" dirty="0">
                <a:latin typeface="Times New Roman" pitchFamily="18" charset="0"/>
                <a:cs typeface="Times New Roman" pitchFamily="18" charset="0"/>
              </a:rPr>
              <a:t>&lt;                                         Less than </a:t>
            </a:r>
          </a:p>
          <a:p>
            <a:r>
              <a:rPr lang="en-US" sz="1800" dirty="0">
                <a:latin typeface="Times New Roman" pitchFamily="18" charset="0"/>
                <a:cs typeface="Times New Roman" pitchFamily="18" charset="0"/>
              </a:rPr>
              <a:t>&gt;=                                    Greater than equal to </a:t>
            </a:r>
          </a:p>
          <a:p>
            <a:r>
              <a:rPr lang="en-US" sz="1800" dirty="0">
                <a:latin typeface="Times New Roman" pitchFamily="18" charset="0"/>
                <a:cs typeface="Times New Roman" pitchFamily="18" charset="0"/>
              </a:rPr>
              <a:t>&lt;=                                    Less than equal to </a:t>
            </a:r>
          </a:p>
          <a:p>
            <a:r>
              <a:rPr lang="en-US" sz="1800" dirty="0">
                <a:latin typeface="Times New Roman" pitchFamily="18" charset="0"/>
                <a:cs typeface="Times New Roman" pitchFamily="18" charset="0"/>
              </a:rPr>
              <a:t>BETWEEN                 </a:t>
            </a:r>
            <a:r>
              <a:rPr lang="en-US" sz="1800" dirty="0" err="1">
                <a:latin typeface="Times New Roman" pitchFamily="18" charset="0"/>
                <a:cs typeface="Times New Roman" pitchFamily="18" charset="0"/>
              </a:rPr>
              <a:t>Between</a:t>
            </a:r>
            <a:r>
              <a:rPr lang="en-US" sz="1800" dirty="0">
                <a:latin typeface="Times New Roman" pitchFamily="18" charset="0"/>
                <a:cs typeface="Times New Roman" pitchFamily="18" charset="0"/>
              </a:rPr>
              <a:t> an inclusive range </a:t>
            </a:r>
          </a:p>
          <a:p>
            <a:r>
              <a:rPr lang="en-US" sz="1800" dirty="0">
                <a:latin typeface="Times New Roman" pitchFamily="18" charset="0"/>
                <a:cs typeface="Times New Roman" pitchFamily="18" charset="0"/>
              </a:rPr>
              <a:t>NULL                                    Is a null value </a:t>
            </a:r>
          </a:p>
          <a:p>
            <a:endParaRPr lang="en-US" sz="18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Operator Works</a:t>
            </a:r>
          </a:p>
        </p:txBody>
      </p:sp>
      <p:sp>
        <p:nvSpPr>
          <p:cNvPr id="3" name="Content Placeholder 2"/>
          <p:cNvSpPr>
            <a:spLocks noGrp="1"/>
          </p:cNvSpPr>
          <p:nvPr>
            <p:ph sz="quarter" idx="1"/>
          </p:nvPr>
        </p:nvSpPr>
        <p:spPr/>
        <p:txBody>
          <a:bodyPr>
            <a:normAutofit/>
          </a:bodyPr>
          <a:lstStyle/>
          <a:p>
            <a:pPr lvl="0"/>
            <a:r>
              <a:rPr lang="en-US" sz="1800" u="sng" dirty="0">
                <a:latin typeface="Times New Roman" pitchFamily="18" charset="0"/>
                <a:cs typeface="Times New Roman" pitchFamily="18" charset="0"/>
              </a:rPr>
              <a:t>Filtering on a single condition</a:t>
            </a:r>
            <a:endParaRPr lang="en-US" sz="1800"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Product name    Unit price Supplier id </a:t>
            </a: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Tofu                       23.5                6 </a:t>
            </a:r>
          </a:p>
          <a:p>
            <a:pPr lvl="0">
              <a:buNone/>
            </a:pPr>
            <a:r>
              <a:rPr lang="en-US" sz="1800" dirty="0">
                <a:latin typeface="Times New Roman" pitchFamily="18" charset="0"/>
                <a:cs typeface="Times New Roman" pitchFamily="18" charset="0"/>
              </a:rPr>
              <a:t>   Select </a:t>
            </a:r>
            <a:r>
              <a:rPr lang="en-US" sz="1800" dirty="0" err="1">
                <a:latin typeface="Times New Roman" pitchFamily="18" charset="0"/>
                <a:cs typeface="Times New Roman" pitchFamily="18" charset="0"/>
              </a:rPr>
              <a:t>Productname</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unitprice</a:t>
            </a:r>
            <a:r>
              <a:rPr lang="en-US" sz="1800" dirty="0">
                <a:latin typeface="Times New Roman" pitchFamily="18" charset="0"/>
                <a:cs typeface="Times New Roman" pitchFamily="18" charset="0"/>
              </a:rPr>
              <a:t> from products where </a:t>
            </a:r>
            <a:r>
              <a:rPr lang="en-US" sz="1800" dirty="0" err="1">
                <a:latin typeface="Times New Roman" pitchFamily="18" charset="0"/>
                <a:cs typeface="Times New Roman" pitchFamily="18" charset="0"/>
              </a:rPr>
              <a:t>Productname</a:t>
            </a:r>
            <a:r>
              <a:rPr lang="en-US" sz="1800" dirty="0">
                <a:latin typeface="Times New Roman" pitchFamily="18" charset="0"/>
                <a:cs typeface="Times New Roman" pitchFamily="18" charset="0"/>
              </a:rPr>
              <a:t>= ‘Tofu’;</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u="sng" dirty="0"/>
              <a:t>Filtering on a single value</a:t>
            </a:r>
            <a:br>
              <a:rPr lang="en-US" dirty="0"/>
            </a:br>
            <a:endParaRPr lang="en-US" dirty="0"/>
          </a:p>
        </p:txBody>
      </p:sp>
      <p:sp>
        <p:nvSpPr>
          <p:cNvPr id="3" name="Content Placeholder 2"/>
          <p:cNvSpPr>
            <a:spLocks noGrp="1"/>
          </p:cNvSpPr>
          <p:nvPr>
            <p:ph sz="quarter" idx="1"/>
          </p:nvPr>
        </p:nvSpPr>
        <p:spPr/>
        <p:txBody>
          <a:bodyPr>
            <a:normAutofit/>
          </a:bodyPr>
          <a:lstStyle/>
          <a:p>
            <a:pPr>
              <a:buNone/>
            </a:pPr>
            <a:r>
              <a:rPr lang="en-US" sz="1800" b="1" dirty="0">
                <a:latin typeface="Times New Roman" pitchFamily="18" charset="0"/>
                <a:cs typeface="Times New Roman" pitchFamily="18" charset="0"/>
              </a:rPr>
              <a:t>Patient id Patient name Patient age  Patient </a:t>
            </a:r>
            <a:r>
              <a:rPr lang="en-US" sz="1800" b="1" dirty="0" err="1">
                <a:latin typeface="Times New Roman" pitchFamily="18" charset="0"/>
                <a:cs typeface="Times New Roman" pitchFamily="18" charset="0"/>
              </a:rPr>
              <a:t>phn</a:t>
            </a:r>
            <a:r>
              <a:rPr lang="en-US" sz="1800" b="1"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P1                </a:t>
            </a:r>
            <a:r>
              <a:rPr lang="en-US" sz="1800" dirty="0" err="1">
                <a:latin typeface="Times New Roman" pitchFamily="18" charset="0"/>
                <a:cs typeface="Times New Roman" pitchFamily="18" charset="0"/>
              </a:rPr>
              <a:t>Priya</a:t>
            </a:r>
            <a:r>
              <a:rPr lang="en-US" sz="1800" dirty="0">
                <a:latin typeface="Times New Roman" pitchFamily="18" charset="0"/>
                <a:cs typeface="Times New Roman" pitchFamily="18" charset="0"/>
              </a:rPr>
              <a:t>                   20                    6567889 </a:t>
            </a:r>
          </a:p>
          <a:p>
            <a:r>
              <a:rPr lang="en-US" sz="1800" dirty="0">
                <a:latin typeface="Times New Roman" pitchFamily="18" charset="0"/>
                <a:cs typeface="Times New Roman" pitchFamily="18" charset="0"/>
              </a:rPr>
              <a:t>P2                </a:t>
            </a:r>
            <a:r>
              <a:rPr lang="en-US" sz="1800" dirty="0" err="1">
                <a:latin typeface="Times New Roman" pitchFamily="18" charset="0"/>
                <a:cs typeface="Times New Roman" pitchFamily="18" charset="0"/>
              </a:rPr>
              <a:t>Prem</a:t>
            </a:r>
            <a:r>
              <a:rPr lang="en-US" sz="1800" dirty="0">
                <a:latin typeface="Times New Roman" pitchFamily="18" charset="0"/>
                <a:cs typeface="Times New Roman" pitchFamily="18" charset="0"/>
              </a:rPr>
              <a:t>                  26                     876678 </a:t>
            </a:r>
          </a:p>
          <a:p>
            <a:r>
              <a:rPr lang="en-US" sz="1800" dirty="0">
                <a:latin typeface="Times New Roman" pitchFamily="18" charset="0"/>
                <a:cs typeface="Times New Roman" pitchFamily="18" charset="0"/>
              </a:rPr>
              <a:t>P3                </a:t>
            </a:r>
            <a:r>
              <a:rPr lang="en-US" sz="1800" dirty="0" err="1">
                <a:latin typeface="Times New Roman" pitchFamily="18" charset="0"/>
                <a:cs typeface="Times New Roman" pitchFamily="18" charset="0"/>
              </a:rPr>
              <a:t>Praisy</a:t>
            </a:r>
            <a:r>
              <a:rPr lang="en-US" sz="1800" dirty="0">
                <a:latin typeface="Times New Roman" pitchFamily="18" charset="0"/>
                <a:cs typeface="Times New Roman" pitchFamily="18" charset="0"/>
              </a:rPr>
              <a:t>                 24                     987655</a:t>
            </a:r>
          </a:p>
          <a:p>
            <a:pPr>
              <a:buNone/>
            </a:pPr>
            <a:r>
              <a:rPr lang="en-US" sz="1800" dirty="0">
                <a:latin typeface="Times New Roman" pitchFamily="18" charset="0"/>
                <a:cs typeface="Times New Roman" pitchFamily="18" charset="0"/>
              </a:rPr>
              <a:t>   Select </a:t>
            </a:r>
            <a:r>
              <a:rPr lang="en-US" sz="1800" dirty="0" err="1">
                <a:latin typeface="Times New Roman" pitchFamily="18" charset="0"/>
                <a:cs typeface="Times New Roman" pitchFamily="18" charset="0"/>
              </a:rPr>
              <a:t>Patientid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Patientname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Patientphn</a:t>
            </a:r>
            <a:r>
              <a:rPr lang="en-US" sz="1800" dirty="0">
                <a:latin typeface="Times New Roman" pitchFamily="18" charset="0"/>
                <a:cs typeface="Times New Roman" pitchFamily="18" charset="0"/>
              </a:rPr>
              <a:t> from Patient where </a:t>
            </a:r>
            <a:r>
              <a:rPr lang="en-US" sz="1800" dirty="0" err="1">
                <a:latin typeface="Times New Roman" pitchFamily="18" charset="0"/>
                <a:cs typeface="Times New Roman" pitchFamily="18" charset="0"/>
              </a:rPr>
              <a:t>Patientage</a:t>
            </a:r>
            <a:r>
              <a:rPr lang="en-US" sz="1800" dirty="0">
                <a:latin typeface="Times New Roman" pitchFamily="18" charset="0"/>
                <a:cs typeface="Times New Roman" pitchFamily="18" charset="0"/>
              </a:rPr>
              <a:t> &lt; 26;</a:t>
            </a:r>
          </a:p>
          <a:p>
            <a:pPr>
              <a:buNone/>
            </a:pPr>
            <a:r>
              <a:rPr lang="en-US" sz="1800" dirty="0" err="1">
                <a:solidFill>
                  <a:srgbClr val="FF0000"/>
                </a:solidFill>
                <a:latin typeface="Times New Roman" pitchFamily="18" charset="0"/>
                <a:cs typeface="Times New Roman" pitchFamily="18" charset="0"/>
              </a:rPr>
              <a:t>A.Priya</a:t>
            </a:r>
            <a:r>
              <a:rPr lang="en-US" sz="1800" dirty="0">
                <a:solidFill>
                  <a:srgbClr val="FF0000"/>
                </a:solidFill>
                <a:latin typeface="Times New Roman" pitchFamily="18" charset="0"/>
                <a:cs typeface="Times New Roman" pitchFamily="18" charset="0"/>
              </a:rPr>
              <a:t> n </a:t>
            </a:r>
            <a:r>
              <a:rPr lang="en-US" sz="1800" dirty="0" err="1">
                <a:solidFill>
                  <a:srgbClr val="FF0000"/>
                </a:solidFill>
                <a:latin typeface="Times New Roman" pitchFamily="18" charset="0"/>
                <a:cs typeface="Times New Roman" pitchFamily="18" charset="0"/>
              </a:rPr>
              <a:t>praisy</a:t>
            </a:r>
            <a:r>
              <a:rPr lang="en-US" sz="1800" dirty="0">
                <a:solidFill>
                  <a:srgbClr val="FF0000"/>
                </a:solidFill>
                <a:latin typeface="Times New Roman" pitchFamily="18" charset="0"/>
                <a:cs typeface="Times New Roman" pitchFamily="18" charset="0"/>
              </a:rPr>
              <a:t> has got ages less than 26.</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u="sng" dirty="0"/>
              <a:t>Filtering with a  range of values</a:t>
            </a:r>
            <a:r>
              <a:rPr lang="en-US" dirty="0"/>
              <a:t>:</a:t>
            </a:r>
          </a:p>
        </p:txBody>
      </p:sp>
      <p:sp>
        <p:nvSpPr>
          <p:cNvPr id="3" name="Content Placeholder 2"/>
          <p:cNvSpPr>
            <a:spLocks noGrp="1"/>
          </p:cNvSpPr>
          <p:nvPr>
            <p:ph sz="quarter" idx="1"/>
          </p:nvPr>
        </p:nvSpPr>
        <p:spPr/>
        <p:txBody>
          <a:bodyPr/>
          <a:lstStyle/>
          <a:p>
            <a:pPr>
              <a:buNone/>
            </a:pPr>
            <a:r>
              <a:rPr lang="en-US" sz="1800" dirty="0">
                <a:latin typeface="Times New Roman" pitchFamily="18" charset="0"/>
                <a:cs typeface="Times New Roman" pitchFamily="18" charset="0"/>
              </a:rPr>
              <a:t>How between clause works:</a:t>
            </a:r>
          </a:p>
          <a:p>
            <a:pPr>
              <a:buNone/>
            </a:pPr>
            <a:r>
              <a:rPr lang="en-US" sz="1800" dirty="0">
                <a:latin typeface="Times New Roman" pitchFamily="18" charset="0"/>
                <a:cs typeface="Times New Roman" pitchFamily="18" charset="0"/>
              </a:rPr>
              <a:t>   Select </a:t>
            </a:r>
            <a:r>
              <a:rPr lang="en-US" sz="1800" dirty="0" err="1">
                <a:latin typeface="Times New Roman" pitchFamily="18" charset="0"/>
                <a:cs typeface="Times New Roman" pitchFamily="18" charset="0"/>
              </a:rPr>
              <a:t>Patientid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Patientname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Patientphn</a:t>
            </a:r>
            <a:r>
              <a:rPr lang="en-US" sz="1800" dirty="0">
                <a:latin typeface="Times New Roman" pitchFamily="18" charset="0"/>
                <a:cs typeface="Times New Roman" pitchFamily="18" charset="0"/>
              </a:rPr>
              <a:t> from Patient where </a:t>
            </a:r>
            <a:r>
              <a:rPr lang="en-US" sz="1800" dirty="0" err="1">
                <a:latin typeface="Times New Roman" pitchFamily="18" charset="0"/>
                <a:cs typeface="Times New Roman" pitchFamily="18" charset="0"/>
              </a:rPr>
              <a:t>Patientage</a:t>
            </a:r>
            <a:r>
              <a:rPr lang="en-US" sz="1800" dirty="0">
                <a:latin typeface="Times New Roman" pitchFamily="18" charset="0"/>
                <a:cs typeface="Times New Roman" pitchFamily="18" charset="0"/>
              </a:rPr>
              <a:t> between 20 and 30;</a:t>
            </a:r>
          </a:p>
          <a:p>
            <a:pPr>
              <a:buNone/>
            </a:pPr>
            <a:r>
              <a:rPr lang="en-US" sz="1800" dirty="0" err="1">
                <a:solidFill>
                  <a:srgbClr val="FF0000"/>
                </a:solidFill>
                <a:latin typeface="Times New Roman" pitchFamily="18" charset="0"/>
                <a:cs typeface="Times New Roman" pitchFamily="18" charset="0"/>
              </a:rPr>
              <a:t>Ans</a:t>
            </a:r>
            <a:r>
              <a:rPr lang="en-US" sz="1800" dirty="0">
                <a:solidFill>
                  <a:srgbClr val="FF0000"/>
                </a:solidFill>
                <a:latin typeface="Times New Roman" pitchFamily="18" charset="0"/>
                <a:cs typeface="Times New Roman" pitchFamily="18" charset="0"/>
              </a:rPr>
              <a:t>: All the list will appear since the ages of the three lies in between 20 and 30.</a:t>
            </a:r>
          </a:p>
          <a:p>
            <a:pPr lvl="0"/>
            <a:r>
              <a:rPr lang="en-US" sz="1800" u="sng" dirty="0">
                <a:latin typeface="Times New Roman" pitchFamily="18" charset="0"/>
                <a:cs typeface="Times New Roman" pitchFamily="18" charset="0"/>
              </a:rPr>
              <a:t>Filtering no value</a:t>
            </a: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Select </a:t>
            </a:r>
            <a:r>
              <a:rPr lang="en-US" sz="1800" dirty="0" err="1">
                <a:latin typeface="Times New Roman" pitchFamily="18" charset="0"/>
                <a:cs typeface="Times New Roman" pitchFamily="18" charset="0"/>
              </a:rPr>
              <a:t>Patientid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Patientname</a:t>
            </a:r>
            <a:r>
              <a:rPr lang="en-US" sz="1800" dirty="0">
                <a:latin typeface="Times New Roman" pitchFamily="18" charset="0"/>
                <a:cs typeface="Times New Roman" pitchFamily="18" charset="0"/>
              </a:rPr>
              <a:t> from Patient where </a:t>
            </a:r>
            <a:r>
              <a:rPr lang="en-US" sz="1800" dirty="0" err="1">
                <a:latin typeface="Times New Roman" pitchFamily="18" charset="0"/>
                <a:cs typeface="Times New Roman" pitchFamily="18" charset="0"/>
              </a:rPr>
              <a:t>Patientid</a:t>
            </a:r>
            <a:r>
              <a:rPr lang="en-US" sz="1800" dirty="0">
                <a:latin typeface="Times New Roman" pitchFamily="18" charset="0"/>
                <a:cs typeface="Times New Roman" pitchFamily="18" charset="0"/>
              </a:rPr>
              <a:t> is null;</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operator</a:t>
            </a:r>
          </a:p>
        </p:txBody>
      </p:sp>
      <p:sp>
        <p:nvSpPr>
          <p:cNvPr id="3" name="Content Placeholder 2"/>
          <p:cNvSpPr>
            <a:spLocks noGrp="1"/>
          </p:cNvSpPr>
          <p:nvPr>
            <p:ph sz="quarter" idx="1"/>
          </p:nvPr>
        </p:nvSpPr>
        <p:spPr/>
        <p:txBody>
          <a:bodyPr/>
          <a:lstStyle/>
          <a:p>
            <a:r>
              <a:rPr lang="en-US" dirty="0"/>
              <a:t> </a:t>
            </a:r>
            <a:r>
              <a:rPr lang="en-US" sz="1800" dirty="0">
                <a:latin typeface="Times New Roman" pitchFamily="18" charset="0"/>
                <a:cs typeface="Times New Roman" pitchFamily="18" charset="0"/>
              </a:rPr>
              <a:t>IN OPERATOR</a:t>
            </a:r>
          </a:p>
          <a:p>
            <a:r>
              <a:rPr lang="en-US" sz="1800" dirty="0">
                <a:latin typeface="Times New Roman" pitchFamily="18" charset="0"/>
                <a:cs typeface="Times New Roman" pitchFamily="18" charset="0"/>
              </a:rPr>
              <a:t> Specifies a range of conditions</a:t>
            </a:r>
          </a:p>
          <a:p>
            <a:r>
              <a:rPr lang="en-US" sz="1800" dirty="0">
                <a:latin typeface="Times New Roman" pitchFamily="18" charset="0"/>
                <a:cs typeface="Times New Roman" pitchFamily="18" charset="0"/>
              </a:rPr>
              <a:t>Comma delimited list of values</a:t>
            </a:r>
          </a:p>
          <a:p>
            <a:r>
              <a:rPr lang="en-US" sz="1800" dirty="0">
                <a:latin typeface="Times New Roman" pitchFamily="18" charset="0"/>
                <a:cs typeface="Times New Roman" pitchFamily="18" charset="0"/>
              </a:rPr>
              <a:t>Enclosed()</a:t>
            </a:r>
          </a:p>
          <a:p>
            <a:r>
              <a:rPr lang="en-US" sz="1800" dirty="0">
                <a:latin typeface="Times New Roman" pitchFamily="18" charset="0"/>
                <a:cs typeface="Times New Roman" pitchFamily="18" charset="0"/>
              </a:rPr>
              <a:t>Syntax:</a:t>
            </a:r>
          </a:p>
          <a:p>
            <a:r>
              <a:rPr lang="en-US" sz="1800" dirty="0">
                <a:latin typeface="Times New Roman" pitchFamily="18" charset="0"/>
                <a:cs typeface="Times New Roman" pitchFamily="18" charset="0"/>
              </a:rPr>
              <a:t>Select * from </a:t>
            </a:r>
            <a:r>
              <a:rPr lang="en-US" sz="1800" dirty="0" err="1">
                <a:latin typeface="Times New Roman" pitchFamily="18" charset="0"/>
                <a:cs typeface="Times New Roman" pitchFamily="18" charset="0"/>
              </a:rPr>
              <a:t>table_name</a:t>
            </a:r>
            <a:r>
              <a:rPr lang="en-US" sz="1800" dirty="0">
                <a:latin typeface="Times New Roman" pitchFamily="18" charset="0"/>
                <a:cs typeface="Times New Roman" pitchFamily="18" charset="0"/>
              </a:rPr>
              <a:t> where </a:t>
            </a:r>
            <a:r>
              <a:rPr lang="en-US" sz="1800" dirty="0" err="1">
                <a:latin typeface="Times New Roman" pitchFamily="18" charset="0"/>
                <a:cs typeface="Times New Roman" pitchFamily="18" charset="0"/>
              </a:rPr>
              <a:t>column_name</a:t>
            </a:r>
            <a:r>
              <a:rPr lang="en-US" sz="1800" dirty="0">
                <a:latin typeface="Times New Roman" pitchFamily="18" charset="0"/>
                <a:cs typeface="Times New Roman" pitchFamily="18" charset="0"/>
              </a:rPr>
              <a:t> IN(‘value 1’, ‘value2’);</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 operator examples</a:t>
            </a:r>
            <a:endParaRPr lang="en-US" dirty="0"/>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Select * from Student where </a:t>
            </a:r>
            <a:r>
              <a:rPr lang="en-US" sz="1800" dirty="0" err="1">
                <a:latin typeface="Times New Roman" pitchFamily="18" charset="0"/>
                <a:cs typeface="Times New Roman" pitchFamily="18" charset="0"/>
              </a:rPr>
              <a:t>Studname</a:t>
            </a:r>
            <a:r>
              <a:rPr lang="en-US" sz="1800" dirty="0">
                <a:latin typeface="Times New Roman" pitchFamily="18" charset="0"/>
                <a:cs typeface="Times New Roman" pitchFamily="18" charset="0"/>
              </a:rPr>
              <a:t> IN(‘</a:t>
            </a:r>
            <a:r>
              <a:rPr lang="en-US" sz="1800" dirty="0" err="1">
                <a:latin typeface="Times New Roman" pitchFamily="18" charset="0"/>
                <a:cs typeface="Times New Roman" pitchFamily="18" charset="0"/>
              </a:rPr>
              <a:t>Rinkal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Afsal</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 </a:t>
            </a:r>
            <a:r>
              <a:rPr lang="en-US" sz="1800" dirty="0" err="1">
                <a:solidFill>
                  <a:srgbClr val="FF0000"/>
                </a:solidFill>
                <a:latin typeface="Times New Roman" pitchFamily="18" charset="0"/>
                <a:cs typeface="Times New Roman" pitchFamily="18" charset="0"/>
              </a:rPr>
              <a:t>Ans</a:t>
            </a:r>
            <a:r>
              <a:rPr lang="en-US" sz="1800" dirty="0">
                <a:solidFill>
                  <a:srgbClr val="FF0000"/>
                </a:solidFill>
                <a:latin typeface="Times New Roman" pitchFamily="18" charset="0"/>
                <a:cs typeface="Times New Roman" pitchFamily="18" charset="0"/>
              </a:rPr>
              <a:t>: Entire details of </a:t>
            </a:r>
            <a:r>
              <a:rPr lang="en-US" sz="1800" dirty="0" err="1">
                <a:solidFill>
                  <a:srgbClr val="FF0000"/>
                </a:solidFill>
                <a:latin typeface="Times New Roman" pitchFamily="18" charset="0"/>
                <a:cs typeface="Times New Roman" pitchFamily="18" charset="0"/>
              </a:rPr>
              <a:t>Rinkal</a:t>
            </a:r>
            <a:r>
              <a:rPr lang="en-US" sz="1800" dirty="0">
                <a:solidFill>
                  <a:srgbClr val="FF0000"/>
                </a:solidFill>
                <a:latin typeface="Times New Roman" pitchFamily="18" charset="0"/>
                <a:cs typeface="Times New Roman" pitchFamily="18" charset="0"/>
              </a:rPr>
              <a:t> and </a:t>
            </a:r>
            <a:r>
              <a:rPr lang="en-US" sz="1800" dirty="0" err="1">
                <a:solidFill>
                  <a:srgbClr val="FF0000"/>
                </a:solidFill>
                <a:latin typeface="Times New Roman" pitchFamily="18" charset="0"/>
                <a:cs typeface="Times New Roman" pitchFamily="18" charset="0"/>
              </a:rPr>
              <a:t>Afsal</a:t>
            </a:r>
            <a:r>
              <a:rPr lang="en-US" sz="1800" dirty="0">
                <a:solidFill>
                  <a:srgbClr val="FF0000"/>
                </a:solidFill>
                <a:latin typeface="Times New Roman" pitchFamily="18" charset="0"/>
                <a:cs typeface="Times New Roman" pitchFamily="18" charset="0"/>
              </a:rPr>
              <a:t> will be displayed.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operator</a:t>
            </a:r>
          </a:p>
        </p:txBody>
      </p:sp>
      <p:sp>
        <p:nvSpPr>
          <p:cNvPr id="3" name="Content Placeholder 2"/>
          <p:cNvSpPr>
            <a:spLocks noGrp="1"/>
          </p:cNvSpPr>
          <p:nvPr>
            <p:ph sz="quarter" idx="1"/>
          </p:nvPr>
        </p:nvSpPr>
        <p:spPr/>
        <p:txBody>
          <a:bodyPr/>
          <a:lstStyle/>
          <a:p>
            <a:pPr lvl="0"/>
            <a:r>
              <a:rPr lang="en-US" sz="1800" dirty="0">
                <a:latin typeface="Times New Roman" pitchFamily="18" charset="0"/>
                <a:cs typeface="Times New Roman" pitchFamily="18" charset="0"/>
              </a:rPr>
              <a:t>DBMS will not evaluate the second conditions in a WHERE clause   if the first condition is met.</a:t>
            </a:r>
          </a:p>
          <a:p>
            <a:pPr lvl="0"/>
            <a:r>
              <a:rPr lang="en-US" sz="1800" dirty="0">
                <a:latin typeface="Times New Roman" pitchFamily="18" charset="0"/>
                <a:cs typeface="Times New Roman" pitchFamily="18" charset="0"/>
              </a:rPr>
              <a:t>Use for any rows matching the specific    conditions</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 Operator syntax</a:t>
            </a:r>
            <a:br>
              <a:rPr lang="en-US" dirty="0"/>
            </a:br>
            <a:endParaRPr lang="en-US" dirty="0"/>
          </a:p>
        </p:txBody>
      </p:sp>
      <p:sp>
        <p:nvSpPr>
          <p:cNvPr id="7" name="Content Placeholder 6"/>
          <p:cNvSpPr>
            <a:spLocks noGrp="1"/>
          </p:cNvSpPr>
          <p:nvPr>
            <p:ph sz="quarter" idx="1"/>
          </p:nvPr>
        </p:nvSpPr>
        <p:spPr/>
        <p:txBody>
          <a:bodyPr>
            <a:normAutofit/>
          </a:bodyPr>
          <a:lstStyle/>
          <a:p>
            <a:r>
              <a:rPr lang="en-US" sz="1800" dirty="0">
                <a:latin typeface="Times New Roman" pitchFamily="18" charset="0"/>
                <a:cs typeface="Times New Roman" pitchFamily="18" charset="0"/>
              </a:rPr>
              <a:t>Select * from </a:t>
            </a:r>
            <a:r>
              <a:rPr lang="en-US" sz="1800" dirty="0" err="1">
                <a:latin typeface="Times New Roman" pitchFamily="18" charset="0"/>
                <a:cs typeface="Times New Roman" pitchFamily="18" charset="0"/>
              </a:rPr>
              <a:t>table_name</a:t>
            </a:r>
            <a:r>
              <a:rPr lang="en-US" sz="1800" dirty="0">
                <a:latin typeface="Times New Roman" pitchFamily="18" charset="0"/>
                <a:cs typeface="Times New Roman" pitchFamily="18" charset="0"/>
              </a:rPr>
              <a:t> where  column_name1&gt;‘value’ or column_name2&lt;‘value’; </a:t>
            </a:r>
          </a:p>
          <a:p>
            <a:pPr>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Example:</a:t>
            </a:r>
          </a:p>
          <a:p>
            <a:r>
              <a:rPr lang="en-US" sz="1800" dirty="0">
                <a:latin typeface="Times New Roman" pitchFamily="18" charset="0"/>
                <a:cs typeface="Times New Roman" pitchFamily="18" charset="0"/>
              </a:rPr>
              <a:t>Select * from Student where </a:t>
            </a:r>
            <a:r>
              <a:rPr lang="en-US" sz="1800" dirty="0" err="1">
                <a:latin typeface="Times New Roman" pitchFamily="18" charset="0"/>
                <a:cs typeface="Times New Roman" pitchFamily="18" charset="0"/>
              </a:rPr>
              <a:t>Studage</a:t>
            </a:r>
            <a:r>
              <a:rPr lang="en-US" sz="1800" dirty="0">
                <a:latin typeface="Times New Roman" pitchFamily="18" charset="0"/>
                <a:cs typeface="Times New Roman" pitchFamily="18" charset="0"/>
              </a:rPr>
              <a:t> &gt;15 or </a:t>
            </a:r>
            <a:r>
              <a:rPr lang="en-US" sz="1800" dirty="0" err="1">
                <a:latin typeface="Times New Roman" pitchFamily="18" charset="0"/>
                <a:cs typeface="Times New Roman" pitchFamily="18" charset="0"/>
              </a:rPr>
              <a:t>Studmark</a:t>
            </a:r>
            <a:r>
              <a:rPr lang="en-US" sz="1800" dirty="0">
                <a:latin typeface="Times New Roman" pitchFamily="18" charset="0"/>
                <a:cs typeface="Times New Roman" pitchFamily="18" charset="0"/>
              </a:rPr>
              <a:t> &lt;50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Operator</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AND operator is used to combine multiple conditions</a:t>
            </a:r>
          </a:p>
          <a:p>
            <a:r>
              <a:rPr lang="en-US" sz="1800" dirty="0">
                <a:latin typeface="Times New Roman" pitchFamily="18" charset="0"/>
                <a:cs typeface="Times New Roman" pitchFamily="18" charset="0"/>
              </a:rPr>
              <a:t>Specified with the WHERE clause. AND makes it necessary for all the conditions to be true.</a:t>
            </a:r>
          </a:p>
          <a:p>
            <a:pPr>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Syntax:</a:t>
            </a:r>
          </a:p>
          <a:p>
            <a:pPr>
              <a:buNone/>
            </a:pPr>
            <a:r>
              <a:rPr lang="en-US" sz="1800" dirty="0">
                <a:latin typeface="Times New Roman" pitchFamily="18" charset="0"/>
                <a:cs typeface="Times New Roman" pitchFamily="18" charset="0"/>
              </a:rPr>
              <a:t>  Select * from </a:t>
            </a:r>
            <a:r>
              <a:rPr lang="en-US" sz="1800" dirty="0" err="1">
                <a:latin typeface="Times New Roman" pitchFamily="18" charset="0"/>
                <a:cs typeface="Times New Roman" pitchFamily="18" charset="0"/>
              </a:rPr>
              <a:t>Tablename</a:t>
            </a:r>
            <a:r>
              <a:rPr lang="en-US" sz="1800" dirty="0">
                <a:latin typeface="Times New Roman" pitchFamily="18" charset="0"/>
                <a:cs typeface="Times New Roman" pitchFamily="18" charset="0"/>
              </a:rPr>
              <a:t> where column_name1&gt; ‘Value’ And </a:t>
            </a:r>
            <a:r>
              <a:rPr lang="en-US" sz="1800" dirty="0" err="1">
                <a:latin typeface="Times New Roman" pitchFamily="18" charset="0"/>
                <a:cs typeface="Times New Roman" pitchFamily="18" charset="0"/>
              </a:rPr>
              <a:t>column_name</a:t>
            </a:r>
            <a:r>
              <a:rPr lang="en-US" sz="1800" dirty="0">
                <a:latin typeface="Times New Roman" pitchFamily="18" charset="0"/>
                <a:cs typeface="Times New Roman" pitchFamily="18" charset="0"/>
              </a:rPr>
              <a:t> 2 &gt;’Value’;</a:t>
            </a:r>
          </a:p>
          <a:p>
            <a:r>
              <a:rPr lang="en-US" sz="1800" dirty="0">
                <a:latin typeface="Times New Roman" pitchFamily="18" charset="0"/>
                <a:cs typeface="Times New Roman" pitchFamily="18" charset="0"/>
              </a:rPr>
              <a:t>Example:</a:t>
            </a:r>
          </a:p>
          <a:p>
            <a:r>
              <a:rPr lang="en-US" sz="1800" dirty="0">
                <a:latin typeface="Times New Roman" pitchFamily="18" charset="0"/>
                <a:cs typeface="Times New Roman" pitchFamily="18" charset="0"/>
              </a:rPr>
              <a:t>Select * from Student where </a:t>
            </a:r>
            <a:r>
              <a:rPr lang="en-US" sz="1800" dirty="0" err="1">
                <a:latin typeface="Times New Roman" pitchFamily="18" charset="0"/>
                <a:cs typeface="Times New Roman" pitchFamily="18" charset="0"/>
              </a:rPr>
              <a:t>Studmark</a:t>
            </a:r>
            <a:r>
              <a:rPr lang="en-US" sz="1800" dirty="0">
                <a:latin typeface="Times New Roman" pitchFamily="18" charset="0"/>
                <a:cs typeface="Times New Roman" pitchFamily="18" charset="0"/>
              </a:rPr>
              <a:t> &gt;15 AND </a:t>
            </a:r>
            <a:r>
              <a:rPr lang="en-US" sz="1800" dirty="0" err="1">
                <a:latin typeface="Times New Roman" pitchFamily="18" charset="0"/>
                <a:cs typeface="Times New Roman" pitchFamily="18" charset="0"/>
              </a:rPr>
              <a:t>Studmark</a:t>
            </a:r>
            <a:r>
              <a:rPr lang="en-US" sz="1800" dirty="0">
                <a:latin typeface="Times New Roman" pitchFamily="18" charset="0"/>
                <a:cs typeface="Times New Roman" pitchFamily="18" charset="0"/>
              </a:rPr>
              <a:t> &gt;50;</a:t>
            </a:r>
          </a:p>
          <a:p>
            <a:pPr>
              <a:buNone/>
            </a:pPr>
            <a:r>
              <a:rPr lang="en-US" sz="1800" dirty="0">
                <a:latin typeface="Times New Roman" pitchFamily="18" charset="0"/>
                <a:cs typeface="Times New Roman" pitchFamily="18" charset="0"/>
              </a:rPr>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t>
            </a:r>
          </a:p>
        </p:txBody>
      </p:sp>
      <p:pic>
        <p:nvPicPr>
          <p:cNvPr id="3074" name="Picture 2"/>
          <p:cNvPicPr>
            <a:picLocks noGrp="1" noChangeAspect="1" noChangeArrowheads="1"/>
          </p:cNvPicPr>
          <p:nvPr>
            <p:ph sz="quarter" idx="1"/>
          </p:nvPr>
        </p:nvPicPr>
        <p:blipFill>
          <a:blip r:embed="rId2"/>
          <a:stretch>
            <a:fillRect/>
          </a:stretch>
        </p:blipFill>
        <p:spPr bwMode="auto">
          <a:xfrm>
            <a:off x="457200" y="2047110"/>
            <a:ext cx="7467600" cy="3979804"/>
          </a:xfrm>
          <a:prstGeom prst="rect">
            <a:avLst/>
          </a:prstGeom>
          <a:noFill/>
          <a:ln w="9525">
            <a:noFill/>
            <a:miter lim="800000"/>
            <a:headEnd/>
            <a:tailEnd/>
          </a:ln>
          <a:effectLst/>
        </p:spPr>
      </p:pic>
      <p:cxnSp>
        <p:nvCxnSpPr>
          <p:cNvPr id="6" name="Straight Arrow Connector 5"/>
          <p:cNvCxnSpPr/>
          <p:nvPr/>
        </p:nvCxnSpPr>
        <p:spPr>
          <a:xfrm rot="10800000" flipV="1">
            <a:off x="6019800" y="41148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705600" y="3200400"/>
            <a:ext cx="1600200" cy="923330"/>
          </a:xfrm>
          <a:prstGeom prst="rect">
            <a:avLst/>
          </a:prstGeom>
          <a:noFill/>
        </p:spPr>
        <p:txBody>
          <a:bodyPr wrap="square" rtlCol="0">
            <a:spAutoFit/>
          </a:bodyPr>
          <a:lstStyle/>
          <a:p>
            <a:r>
              <a:rPr lang="en-US" dirty="0"/>
              <a:t>Click on the first download option.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Operator</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NOT operator displays a record if the condition(s) is NOT TRUE.</a:t>
            </a:r>
          </a:p>
          <a:p>
            <a:pPr>
              <a:buNone/>
            </a:pPr>
            <a:r>
              <a:rPr lang="en-US" sz="1800" dirty="0">
                <a:latin typeface="Times New Roman" pitchFamily="18" charset="0"/>
                <a:cs typeface="Times New Roman" pitchFamily="18" charset="0"/>
              </a:rPr>
              <a:t>  Syntax:</a:t>
            </a:r>
          </a:p>
          <a:p>
            <a:r>
              <a:rPr lang="en-US" sz="1800" dirty="0">
                <a:latin typeface="Times New Roman" pitchFamily="18" charset="0"/>
                <a:cs typeface="Times New Roman" pitchFamily="18" charset="0"/>
              </a:rPr>
              <a:t> Select * from </a:t>
            </a:r>
            <a:r>
              <a:rPr lang="en-US" sz="1800" dirty="0" err="1">
                <a:latin typeface="Times New Roman" pitchFamily="18" charset="0"/>
                <a:cs typeface="Times New Roman" pitchFamily="18" charset="0"/>
              </a:rPr>
              <a:t>Tablename</a:t>
            </a:r>
            <a:r>
              <a:rPr lang="en-US" sz="1800" dirty="0">
                <a:latin typeface="Times New Roman" pitchFamily="18" charset="0"/>
                <a:cs typeface="Times New Roman" pitchFamily="18" charset="0"/>
              </a:rPr>
              <a:t> where not   Column1&gt; value;</a:t>
            </a:r>
          </a:p>
          <a:p>
            <a:r>
              <a:rPr lang="en-US" sz="1800" dirty="0">
                <a:latin typeface="Times New Roman" pitchFamily="18" charset="0"/>
                <a:cs typeface="Times New Roman" pitchFamily="18" charset="0"/>
              </a:rPr>
              <a:t>  Example:</a:t>
            </a:r>
          </a:p>
          <a:p>
            <a:pPr>
              <a:buNone/>
            </a:pPr>
            <a:r>
              <a:rPr lang="en-US" sz="1800" dirty="0">
                <a:latin typeface="Times New Roman" pitchFamily="18" charset="0"/>
                <a:cs typeface="Times New Roman" pitchFamily="18" charset="0"/>
              </a:rPr>
              <a:t>    Select * from Student where NOT age&gt; 20;</a:t>
            </a:r>
          </a:p>
          <a:p>
            <a:endParaRPr lang="en-US" sz="1800"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 Operator</a:t>
            </a:r>
          </a:p>
        </p:txBody>
      </p:sp>
      <p:sp>
        <p:nvSpPr>
          <p:cNvPr id="3" name="Content Placeholder 2"/>
          <p:cNvSpPr>
            <a:spLocks noGrp="1"/>
          </p:cNvSpPr>
          <p:nvPr>
            <p:ph sz="quarter" idx="1"/>
          </p:nvPr>
        </p:nvSpPr>
        <p:spPr/>
        <p:txBody>
          <a:bodyPr>
            <a:normAutofit/>
          </a:bodyPr>
          <a:lstStyle/>
          <a:p>
            <a:r>
              <a:rPr lang="en-US" sz="1900" dirty="0">
                <a:latin typeface="Times New Roman" pitchFamily="18" charset="0"/>
                <a:cs typeface="Times New Roman" pitchFamily="18" charset="0"/>
              </a:rPr>
              <a:t>The LIKE operator is used in a WHERE clause to search for a specified pattern in a column.</a:t>
            </a:r>
          </a:p>
          <a:p>
            <a:r>
              <a:rPr lang="en-US" sz="1900" dirty="0">
                <a:latin typeface="Times New Roman" pitchFamily="18" charset="0"/>
                <a:cs typeface="Times New Roman" pitchFamily="18" charset="0"/>
              </a:rPr>
              <a:t>There are two wildcards often used in conjunction with the LIKE operator.</a:t>
            </a:r>
          </a:p>
          <a:p>
            <a:pPr lvl="0"/>
            <a:r>
              <a:rPr lang="en-US" sz="1900" dirty="0">
                <a:latin typeface="Times New Roman" pitchFamily="18" charset="0"/>
                <a:cs typeface="Times New Roman" pitchFamily="18" charset="0"/>
              </a:rPr>
              <a:t>%  The percent sign represents zero, one or multiple characters.</a:t>
            </a:r>
          </a:p>
          <a:p>
            <a:pPr lvl="0"/>
            <a:r>
              <a:rPr lang="en-US" sz="1900" dirty="0">
                <a:latin typeface="Times New Roman" pitchFamily="18" charset="0"/>
                <a:cs typeface="Times New Roman" pitchFamily="18" charset="0"/>
              </a:rPr>
              <a:t>_ The underscore represents a single character</a:t>
            </a:r>
          </a:p>
          <a:p>
            <a:r>
              <a:rPr lang="en-US" sz="1900" dirty="0">
                <a:latin typeface="Times New Roman" pitchFamily="18" charset="0"/>
                <a:cs typeface="Times New Roman" pitchFamily="18" charset="0"/>
              </a:rPr>
              <a:t>  Syntax:</a:t>
            </a:r>
          </a:p>
          <a:p>
            <a:r>
              <a:rPr lang="en-US" sz="1900" dirty="0">
                <a:latin typeface="Times New Roman" pitchFamily="18" charset="0"/>
                <a:cs typeface="Times New Roman" pitchFamily="18" charset="0"/>
              </a:rPr>
              <a:t> Select * from  </a:t>
            </a:r>
            <a:r>
              <a:rPr lang="en-US" sz="1900" dirty="0" err="1">
                <a:latin typeface="Times New Roman" pitchFamily="18" charset="0"/>
                <a:cs typeface="Times New Roman" pitchFamily="18" charset="0"/>
              </a:rPr>
              <a:t>tablename</a:t>
            </a:r>
            <a:r>
              <a:rPr lang="en-US" sz="1900" dirty="0">
                <a:latin typeface="Times New Roman" pitchFamily="18" charset="0"/>
                <a:cs typeface="Times New Roman" pitchFamily="18" charset="0"/>
              </a:rPr>
              <a:t> where  column LIKE pattern;</a:t>
            </a:r>
          </a:p>
          <a:p>
            <a:r>
              <a:rPr lang="en-US" sz="1900" dirty="0">
                <a:latin typeface="Times New Roman" pitchFamily="18" charset="0"/>
                <a:cs typeface="Times New Roman" pitchFamily="18" charset="0"/>
              </a:rPr>
              <a:t>  Select * from student where </a:t>
            </a:r>
            <a:r>
              <a:rPr lang="en-US" sz="1900" dirty="0" err="1">
                <a:latin typeface="Times New Roman" pitchFamily="18" charset="0"/>
                <a:cs typeface="Times New Roman" pitchFamily="18" charset="0"/>
              </a:rPr>
              <a:t>studname</a:t>
            </a:r>
            <a:r>
              <a:rPr lang="en-US" sz="1900" dirty="0">
                <a:latin typeface="Times New Roman" pitchFamily="18" charset="0"/>
                <a:cs typeface="Times New Roman" pitchFamily="18" charset="0"/>
              </a:rPr>
              <a:t> LIKE ‘M%’;</a:t>
            </a:r>
          </a:p>
          <a:p>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Ans</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Studentname</a:t>
            </a:r>
            <a:r>
              <a:rPr lang="en-US" sz="1900" dirty="0">
                <a:latin typeface="Times New Roman" pitchFamily="18" charset="0"/>
                <a:cs typeface="Times New Roman" pitchFamily="18" charset="0"/>
              </a:rPr>
              <a:t> Mary details will be displayed from Student table</a:t>
            </a:r>
            <a:r>
              <a:rPr lang="en-US" sz="2600" dirty="0">
                <a:latin typeface="Times New Roman" pitchFamily="18" charset="0"/>
                <a:cs typeface="Times New Roman" pitchFamily="18" charset="0"/>
              </a:rPr>
              <a:t>.</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ORDER BY keyword is used to sort the result-set in ascending or descending order.</a:t>
            </a:r>
          </a:p>
          <a:p>
            <a:r>
              <a:rPr lang="en-US" sz="1800" dirty="0">
                <a:latin typeface="Times New Roman" pitchFamily="18" charset="0"/>
                <a:cs typeface="Times New Roman" pitchFamily="18" charset="0"/>
              </a:rPr>
              <a:t>The ORDER BY keyword  sorts the records in ascending order by default . To sort the records in descending order, use the DESC keyword.</a:t>
            </a:r>
          </a:p>
          <a:p>
            <a:r>
              <a:rPr lang="en-US" sz="1800" dirty="0">
                <a:latin typeface="Times New Roman" pitchFamily="18" charset="0"/>
                <a:cs typeface="Times New Roman" pitchFamily="18" charset="0"/>
              </a:rPr>
              <a:t>Syntax:</a:t>
            </a:r>
          </a:p>
          <a:p>
            <a:r>
              <a:rPr lang="en-US" sz="1800" dirty="0">
                <a:latin typeface="Times New Roman" pitchFamily="18" charset="0"/>
                <a:cs typeface="Times New Roman" pitchFamily="18" charset="0"/>
              </a:rPr>
              <a:t>Select * from table name ORDER BY column1 ASC|DESC;</a:t>
            </a:r>
          </a:p>
          <a:p>
            <a:r>
              <a:rPr lang="en-US" sz="1800" dirty="0">
                <a:latin typeface="Times New Roman" pitchFamily="18" charset="0"/>
                <a:cs typeface="Times New Roman" pitchFamily="18" charset="0"/>
              </a:rPr>
              <a:t>Example:</a:t>
            </a:r>
          </a:p>
          <a:p>
            <a:r>
              <a:rPr lang="en-US" sz="1800" dirty="0">
                <a:latin typeface="Times New Roman" pitchFamily="18" charset="0"/>
                <a:cs typeface="Times New Roman" pitchFamily="18" charset="0"/>
              </a:rPr>
              <a:t>Select * from Student ORDER BY </a:t>
            </a:r>
            <a:r>
              <a:rPr lang="en-US" sz="1800" dirty="0" err="1">
                <a:latin typeface="Times New Roman" pitchFamily="18" charset="0"/>
                <a:cs typeface="Times New Roman" pitchFamily="18" charset="0"/>
              </a:rPr>
              <a:t>Studname</a:t>
            </a:r>
            <a:r>
              <a:rPr lang="en-US" sz="1800" dirty="0">
                <a:latin typeface="Times New Roman" pitchFamily="18" charset="0"/>
                <a:cs typeface="Times New Roman" pitchFamily="18" charset="0"/>
              </a:rPr>
              <a:t>;</a:t>
            </a:r>
          </a:p>
          <a:p>
            <a:r>
              <a:rPr lang="en-US" sz="1800" dirty="0" err="1">
                <a:latin typeface="Times New Roman" pitchFamily="18" charset="0"/>
                <a:cs typeface="Times New Roman" pitchFamily="18" charset="0"/>
              </a:rPr>
              <a:t>Ans</a:t>
            </a:r>
            <a:r>
              <a:rPr lang="en-US" sz="1800" dirty="0">
                <a:latin typeface="Times New Roman" pitchFamily="18" charset="0"/>
                <a:cs typeface="Times New Roman" pitchFamily="18" charset="0"/>
              </a:rPr>
              <a:t>: The entire table of student will be arranged in ascending order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a:t>
            </a:r>
          </a:p>
        </p:txBody>
      </p:sp>
      <p:sp>
        <p:nvSpPr>
          <p:cNvPr id="3" name="Content Placeholder 2"/>
          <p:cNvSpPr>
            <a:spLocks noGrp="1"/>
          </p:cNvSpPr>
          <p:nvPr>
            <p:ph sz="quarter" idx="1"/>
          </p:nvPr>
        </p:nvSpPr>
        <p:spPr/>
        <p:txBody>
          <a:bodyPr>
            <a:normAutofit/>
          </a:bodyPr>
          <a:lstStyle/>
          <a:p>
            <a:pPr lvl="0">
              <a:buNone/>
            </a:pPr>
            <a:endParaRPr lang="en-US" dirty="0"/>
          </a:p>
          <a:p>
            <a:r>
              <a:rPr lang="en-US" sz="1900" dirty="0">
                <a:latin typeface="Times New Roman" pitchFamily="18" charset="0"/>
                <a:cs typeface="Times New Roman" pitchFamily="18" charset="0"/>
              </a:rPr>
              <a:t>The GROUP BY statement groups rows that have the same values into the summary rows like, “ find the number of customers  in each country”.</a:t>
            </a:r>
          </a:p>
          <a:p>
            <a:r>
              <a:rPr lang="en-US" sz="1900" dirty="0">
                <a:latin typeface="Times New Roman" pitchFamily="18" charset="0"/>
                <a:cs typeface="Times New Roman" pitchFamily="18" charset="0"/>
              </a:rPr>
              <a:t>The GROUP BY statement is often used with aggregate functions ( COUNT, MAX, MIN, AVG,SUM) to group the result –set by one or more columns.</a:t>
            </a:r>
          </a:p>
          <a:p>
            <a:r>
              <a:rPr lang="en-US" sz="1900" dirty="0">
                <a:latin typeface="Times New Roman" pitchFamily="18" charset="0"/>
                <a:cs typeface="Times New Roman" pitchFamily="18" charset="0"/>
              </a:rPr>
              <a:t>Syntax:</a:t>
            </a:r>
          </a:p>
          <a:p>
            <a:r>
              <a:rPr lang="en-US" sz="1900" dirty="0">
                <a:latin typeface="Times New Roman" pitchFamily="18" charset="0"/>
                <a:cs typeface="Times New Roman" pitchFamily="18" charset="0"/>
              </a:rPr>
              <a:t>Select </a:t>
            </a:r>
            <a:r>
              <a:rPr lang="en-US" sz="1900" dirty="0" err="1">
                <a:latin typeface="Times New Roman" pitchFamily="18" charset="0"/>
                <a:cs typeface="Times New Roman" pitchFamily="18" charset="0"/>
              </a:rPr>
              <a:t>Column_name</a:t>
            </a:r>
            <a:r>
              <a:rPr lang="en-US" sz="1900" dirty="0">
                <a:latin typeface="Times New Roman" pitchFamily="18" charset="0"/>
                <a:cs typeface="Times New Roman" pitchFamily="18" charset="0"/>
              </a:rPr>
              <a:t>(s) from </a:t>
            </a:r>
            <a:r>
              <a:rPr lang="en-US" sz="1900" dirty="0" err="1">
                <a:latin typeface="Times New Roman" pitchFamily="18" charset="0"/>
                <a:cs typeface="Times New Roman" pitchFamily="18" charset="0"/>
              </a:rPr>
              <a:t>Table_name</a:t>
            </a:r>
            <a:r>
              <a:rPr lang="en-US" sz="1900" dirty="0">
                <a:latin typeface="Times New Roman" pitchFamily="18" charset="0"/>
                <a:cs typeface="Times New Roman" pitchFamily="18" charset="0"/>
              </a:rPr>
              <a:t> GROUP BY column_name1, column_name2;</a:t>
            </a:r>
          </a:p>
          <a:p>
            <a:r>
              <a:rPr lang="en-US" sz="1900" dirty="0">
                <a:latin typeface="Times New Roman" pitchFamily="18" charset="0"/>
                <a:cs typeface="Times New Roman" pitchFamily="18" charset="0"/>
              </a:rPr>
              <a:t>Example:</a:t>
            </a:r>
          </a:p>
          <a:p>
            <a:r>
              <a:rPr lang="en-US" sz="1900" dirty="0">
                <a:latin typeface="Times New Roman" pitchFamily="18" charset="0"/>
                <a:cs typeface="Times New Roman" pitchFamily="18" charset="0"/>
              </a:rPr>
              <a:t>Select  </a:t>
            </a:r>
            <a:r>
              <a:rPr lang="en-US" sz="1900" dirty="0" err="1">
                <a:latin typeface="Times New Roman" pitchFamily="18" charset="0"/>
                <a:cs typeface="Times New Roman" pitchFamily="18" charset="0"/>
              </a:rPr>
              <a:t>studid</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studname</a:t>
            </a:r>
            <a:r>
              <a:rPr lang="en-US" sz="1900" dirty="0">
                <a:latin typeface="Times New Roman" pitchFamily="18" charset="0"/>
                <a:cs typeface="Times New Roman" pitchFamily="18" charset="0"/>
              </a:rPr>
              <a:t> from student  group by </a:t>
            </a:r>
            <a:r>
              <a:rPr lang="en-US" sz="1900" dirty="0" err="1">
                <a:latin typeface="Times New Roman" pitchFamily="18" charset="0"/>
                <a:cs typeface="Times New Roman" pitchFamily="18" charset="0"/>
              </a:rPr>
              <a:t>studadd</a:t>
            </a:r>
            <a:r>
              <a:rPr lang="en-US" sz="1900" dirty="0">
                <a:latin typeface="Times New Roman" pitchFamily="18" charset="0"/>
                <a:cs typeface="Times New Roman" pitchFamily="18" charset="0"/>
              </a:rPr>
              <a:t>;</a:t>
            </a:r>
          </a:p>
          <a:p>
            <a:pPr>
              <a:buNone/>
            </a:pPr>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Math operators and aggregate functions</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sz="2100" dirty="0">
                <a:latin typeface="Times New Roman" pitchFamily="18" charset="0"/>
                <a:cs typeface="Times New Roman" pitchFamily="18" charset="0"/>
              </a:rPr>
              <a:t>COUNT:</a:t>
            </a:r>
          </a:p>
          <a:p>
            <a:r>
              <a:rPr lang="en-US" sz="2100" dirty="0">
                <a:latin typeface="Times New Roman" pitchFamily="18" charset="0"/>
                <a:cs typeface="Times New Roman" pitchFamily="18" charset="0"/>
              </a:rPr>
              <a:t>The COUNT() functions returns the number of rows that matches a specified criteria.</a:t>
            </a:r>
          </a:p>
          <a:p>
            <a:r>
              <a:rPr lang="en-US" sz="2100" dirty="0">
                <a:latin typeface="Times New Roman" pitchFamily="18" charset="0"/>
                <a:cs typeface="Times New Roman" pitchFamily="18" charset="0"/>
              </a:rPr>
              <a:t>Syntax:</a:t>
            </a:r>
          </a:p>
          <a:p>
            <a:r>
              <a:rPr lang="en-US" sz="2100" dirty="0">
                <a:latin typeface="Times New Roman" pitchFamily="18" charset="0"/>
                <a:cs typeface="Times New Roman" pitchFamily="18" charset="0"/>
              </a:rPr>
              <a:t>Select Count(</a:t>
            </a:r>
            <a:r>
              <a:rPr lang="en-US" sz="2100" dirty="0" err="1">
                <a:latin typeface="Times New Roman" pitchFamily="18" charset="0"/>
                <a:cs typeface="Times New Roman" pitchFamily="18" charset="0"/>
              </a:rPr>
              <a:t>column_name</a:t>
            </a:r>
            <a:r>
              <a:rPr lang="en-US" sz="2100" dirty="0">
                <a:latin typeface="Times New Roman" pitchFamily="18" charset="0"/>
                <a:cs typeface="Times New Roman" pitchFamily="18" charset="0"/>
              </a:rPr>
              <a:t>) from </a:t>
            </a:r>
            <a:r>
              <a:rPr lang="en-US" sz="2100" dirty="0" err="1">
                <a:latin typeface="Times New Roman" pitchFamily="18" charset="0"/>
                <a:cs typeface="Times New Roman" pitchFamily="18" charset="0"/>
              </a:rPr>
              <a:t>table_name</a:t>
            </a:r>
            <a:r>
              <a:rPr lang="en-US" sz="2100" dirty="0">
                <a:latin typeface="Times New Roman" pitchFamily="18" charset="0"/>
                <a:cs typeface="Times New Roman" pitchFamily="18" charset="0"/>
              </a:rPr>
              <a:t> where condition;</a:t>
            </a:r>
          </a:p>
          <a:p>
            <a:r>
              <a:rPr lang="en-US" sz="2100" dirty="0">
                <a:latin typeface="Times New Roman" pitchFamily="18" charset="0"/>
                <a:cs typeface="Times New Roman" pitchFamily="18" charset="0"/>
              </a:rPr>
              <a:t>Example:</a:t>
            </a:r>
          </a:p>
          <a:p>
            <a:r>
              <a:rPr lang="en-US" sz="2100" dirty="0">
                <a:latin typeface="Times New Roman" pitchFamily="18" charset="0"/>
                <a:cs typeface="Times New Roman" pitchFamily="18" charset="0"/>
              </a:rPr>
              <a:t>Select count(</a:t>
            </a:r>
            <a:r>
              <a:rPr lang="en-US" sz="2100" dirty="0" err="1">
                <a:latin typeface="Times New Roman" pitchFamily="18" charset="0"/>
                <a:cs typeface="Times New Roman" pitchFamily="18" charset="0"/>
              </a:rPr>
              <a:t>studid</a:t>
            </a:r>
            <a:r>
              <a:rPr lang="en-US" sz="2100" dirty="0">
                <a:latin typeface="Times New Roman" pitchFamily="18" charset="0"/>
                <a:cs typeface="Times New Roman" pitchFamily="18" charset="0"/>
              </a:rPr>
              <a:t>) from student where </a:t>
            </a:r>
            <a:r>
              <a:rPr lang="en-US" sz="2100" dirty="0" err="1">
                <a:latin typeface="Times New Roman" pitchFamily="18" charset="0"/>
                <a:cs typeface="Times New Roman" pitchFamily="18" charset="0"/>
              </a:rPr>
              <a:t>studname</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Rinkal</a:t>
            </a:r>
            <a:r>
              <a:rPr lang="en-US" sz="2100" dirty="0">
                <a:latin typeface="Times New Roman" pitchFamily="18" charset="0"/>
                <a:cs typeface="Times New Roman" pitchFamily="18" charset="0"/>
              </a:rPr>
              <a:t>’;</a:t>
            </a:r>
          </a:p>
          <a:p>
            <a:r>
              <a:rPr lang="en-US" sz="2100" dirty="0">
                <a:latin typeface="Times New Roman" pitchFamily="18" charset="0"/>
                <a:cs typeface="Times New Roman" pitchFamily="18" charset="0"/>
              </a:rPr>
              <a:t> </a:t>
            </a:r>
          </a:p>
          <a:p>
            <a:pPr lvl="0"/>
            <a:r>
              <a:rPr lang="en-US" sz="2100" dirty="0">
                <a:latin typeface="Times New Roman" pitchFamily="18" charset="0"/>
                <a:cs typeface="Times New Roman" pitchFamily="18" charset="0"/>
              </a:rPr>
              <a:t>AVG:</a:t>
            </a:r>
          </a:p>
          <a:p>
            <a:r>
              <a:rPr lang="en-US" sz="2100" dirty="0">
                <a:latin typeface="Times New Roman" pitchFamily="18" charset="0"/>
                <a:cs typeface="Times New Roman" pitchFamily="18" charset="0"/>
              </a:rPr>
              <a:t>The  AVG() function returns the average value of a numeric column.</a:t>
            </a:r>
          </a:p>
          <a:p>
            <a:r>
              <a:rPr lang="en-US" sz="2100" dirty="0">
                <a:latin typeface="Times New Roman" pitchFamily="18" charset="0"/>
                <a:cs typeface="Times New Roman" pitchFamily="18" charset="0"/>
              </a:rPr>
              <a:t>Syntax:</a:t>
            </a:r>
          </a:p>
          <a:p>
            <a:r>
              <a:rPr lang="en-US" sz="2100" dirty="0">
                <a:latin typeface="Times New Roman" pitchFamily="18" charset="0"/>
                <a:cs typeface="Times New Roman" pitchFamily="18" charset="0"/>
              </a:rPr>
              <a:t>Select AVG(</a:t>
            </a:r>
            <a:r>
              <a:rPr lang="en-US" sz="2100" dirty="0" err="1">
                <a:latin typeface="Times New Roman" pitchFamily="18" charset="0"/>
                <a:cs typeface="Times New Roman" pitchFamily="18" charset="0"/>
              </a:rPr>
              <a:t>column_name</a:t>
            </a:r>
            <a:r>
              <a:rPr lang="en-US" sz="2100" dirty="0">
                <a:latin typeface="Times New Roman" pitchFamily="18" charset="0"/>
                <a:cs typeface="Times New Roman" pitchFamily="18" charset="0"/>
              </a:rPr>
              <a:t>) from </a:t>
            </a:r>
            <a:r>
              <a:rPr lang="en-US" sz="2100" dirty="0" err="1">
                <a:latin typeface="Times New Roman" pitchFamily="18" charset="0"/>
                <a:cs typeface="Times New Roman" pitchFamily="18" charset="0"/>
              </a:rPr>
              <a:t>table_name</a:t>
            </a:r>
            <a:r>
              <a:rPr lang="en-US" sz="2100" dirty="0">
                <a:latin typeface="Times New Roman" pitchFamily="18" charset="0"/>
                <a:cs typeface="Times New Roman" pitchFamily="18" charset="0"/>
              </a:rPr>
              <a:t> where condition;</a:t>
            </a:r>
          </a:p>
          <a:p>
            <a:r>
              <a:rPr lang="en-US" sz="2100" dirty="0">
                <a:latin typeface="Times New Roman" pitchFamily="18" charset="0"/>
                <a:cs typeface="Times New Roman" pitchFamily="18" charset="0"/>
              </a:rPr>
              <a:t>Example:</a:t>
            </a:r>
          </a:p>
          <a:p>
            <a:r>
              <a:rPr lang="en-US" sz="2100" dirty="0">
                <a:latin typeface="Times New Roman" pitchFamily="18" charset="0"/>
                <a:cs typeface="Times New Roman" pitchFamily="18" charset="0"/>
              </a:rPr>
              <a:t>Select AVG(</a:t>
            </a:r>
            <a:r>
              <a:rPr lang="en-US" sz="2100" dirty="0" err="1">
                <a:latin typeface="Times New Roman" pitchFamily="18" charset="0"/>
                <a:cs typeface="Times New Roman" pitchFamily="18" charset="0"/>
              </a:rPr>
              <a:t>Emppay</a:t>
            </a:r>
            <a:r>
              <a:rPr lang="en-US" sz="2100" dirty="0">
                <a:latin typeface="Times New Roman" pitchFamily="18" charset="0"/>
                <a:cs typeface="Times New Roman" pitchFamily="18" charset="0"/>
              </a:rPr>
              <a:t>) from </a:t>
            </a:r>
            <a:r>
              <a:rPr lang="en-US" sz="2100" dirty="0" err="1">
                <a:latin typeface="Times New Roman" pitchFamily="18" charset="0"/>
                <a:cs typeface="Times New Roman" pitchFamily="18" charset="0"/>
              </a:rPr>
              <a:t>emp</a:t>
            </a:r>
            <a:r>
              <a:rPr lang="en-US" sz="2100" dirty="0">
                <a:latin typeface="Times New Roman" pitchFamily="18" charset="0"/>
                <a:cs typeface="Times New Roman" pitchFamily="18" charset="0"/>
              </a:rPr>
              <a:t>;</a:t>
            </a:r>
          </a:p>
          <a:p>
            <a:pPr>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Math operators and aggregate functions</a:t>
            </a:r>
            <a:endParaRPr lang="en-US" dirty="0"/>
          </a:p>
        </p:txBody>
      </p:sp>
      <p:sp>
        <p:nvSpPr>
          <p:cNvPr id="3" name="Content Placeholder 2"/>
          <p:cNvSpPr>
            <a:spLocks noGrp="1"/>
          </p:cNvSpPr>
          <p:nvPr>
            <p:ph sz="quarter" idx="1"/>
          </p:nvPr>
        </p:nvSpPr>
        <p:spPr/>
        <p:txBody>
          <a:bodyPr>
            <a:normAutofit fontScale="92500"/>
          </a:bodyPr>
          <a:lstStyle/>
          <a:p>
            <a:pPr lvl="0"/>
            <a:r>
              <a:rPr lang="en-US" sz="2100" dirty="0">
                <a:latin typeface="Times New Roman" pitchFamily="18" charset="0"/>
                <a:cs typeface="Times New Roman" pitchFamily="18" charset="0"/>
              </a:rPr>
              <a:t>SUM:</a:t>
            </a:r>
          </a:p>
          <a:p>
            <a:r>
              <a:rPr lang="en-US" sz="2100" dirty="0">
                <a:latin typeface="Times New Roman" pitchFamily="18" charset="0"/>
                <a:cs typeface="Times New Roman" pitchFamily="18" charset="0"/>
              </a:rPr>
              <a:t>The SUM() function returns the total sum of a numeric column.</a:t>
            </a:r>
          </a:p>
          <a:p>
            <a:r>
              <a:rPr lang="en-US" sz="2100" dirty="0">
                <a:latin typeface="Times New Roman" pitchFamily="18" charset="0"/>
                <a:cs typeface="Times New Roman" pitchFamily="18" charset="0"/>
              </a:rPr>
              <a:t>Syntax:</a:t>
            </a:r>
          </a:p>
          <a:p>
            <a:r>
              <a:rPr lang="en-US" sz="2100" dirty="0">
                <a:latin typeface="Times New Roman" pitchFamily="18" charset="0"/>
                <a:cs typeface="Times New Roman" pitchFamily="18" charset="0"/>
              </a:rPr>
              <a:t>Select SUM(</a:t>
            </a:r>
            <a:r>
              <a:rPr lang="en-US" sz="2100" dirty="0" err="1">
                <a:latin typeface="Times New Roman" pitchFamily="18" charset="0"/>
                <a:cs typeface="Times New Roman" pitchFamily="18" charset="0"/>
              </a:rPr>
              <a:t>column_name</a:t>
            </a:r>
            <a:r>
              <a:rPr lang="en-US" sz="2100" dirty="0">
                <a:latin typeface="Times New Roman" pitchFamily="18" charset="0"/>
                <a:cs typeface="Times New Roman" pitchFamily="18" charset="0"/>
              </a:rPr>
              <a:t>) from </a:t>
            </a:r>
            <a:r>
              <a:rPr lang="en-US" sz="2100" dirty="0" err="1">
                <a:latin typeface="Times New Roman" pitchFamily="18" charset="0"/>
                <a:cs typeface="Times New Roman" pitchFamily="18" charset="0"/>
              </a:rPr>
              <a:t>table_name</a:t>
            </a:r>
            <a:r>
              <a:rPr lang="en-US" sz="2100" dirty="0">
                <a:latin typeface="Times New Roman" pitchFamily="18" charset="0"/>
                <a:cs typeface="Times New Roman" pitchFamily="18" charset="0"/>
              </a:rPr>
              <a:t> where condition;</a:t>
            </a:r>
          </a:p>
          <a:p>
            <a:r>
              <a:rPr lang="en-US" sz="2100" dirty="0">
                <a:latin typeface="Times New Roman" pitchFamily="18" charset="0"/>
                <a:cs typeface="Times New Roman" pitchFamily="18" charset="0"/>
              </a:rPr>
              <a:t>Select SUM(</a:t>
            </a:r>
            <a:r>
              <a:rPr lang="en-US" sz="2100" dirty="0" err="1">
                <a:latin typeface="Times New Roman" pitchFamily="18" charset="0"/>
                <a:cs typeface="Times New Roman" pitchFamily="18" charset="0"/>
              </a:rPr>
              <a:t>Empage</a:t>
            </a:r>
            <a:r>
              <a:rPr lang="en-US" sz="2100" dirty="0">
                <a:latin typeface="Times New Roman" pitchFamily="18" charset="0"/>
                <a:cs typeface="Times New Roman" pitchFamily="18" charset="0"/>
              </a:rPr>
              <a:t>) from </a:t>
            </a:r>
            <a:r>
              <a:rPr lang="en-US" sz="2100" dirty="0" err="1">
                <a:latin typeface="Times New Roman" pitchFamily="18" charset="0"/>
                <a:cs typeface="Times New Roman" pitchFamily="18" charset="0"/>
              </a:rPr>
              <a:t>emp</a:t>
            </a:r>
            <a:r>
              <a:rPr lang="en-US" sz="2100" dirty="0">
                <a:latin typeface="Times New Roman" pitchFamily="18" charset="0"/>
                <a:cs typeface="Times New Roman" pitchFamily="18" charset="0"/>
              </a:rPr>
              <a:t>;</a:t>
            </a:r>
          </a:p>
          <a:p>
            <a:r>
              <a:rPr lang="en-US" sz="2100" dirty="0">
                <a:latin typeface="Times New Roman" pitchFamily="18" charset="0"/>
                <a:cs typeface="Times New Roman" pitchFamily="18" charset="0"/>
              </a:rPr>
              <a:t> </a:t>
            </a:r>
          </a:p>
          <a:p>
            <a:pPr lvl="0"/>
            <a:r>
              <a:rPr lang="en-US" sz="2100" dirty="0">
                <a:latin typeface="Times New Roman" pitchFamily="18" charset="0"/>
                <a:cs typeface="Times New Roman" pitchFamily="18" charset="0"/>
              </a:rPr>
              <a:t>MAX:</a:t>
            </a:r>
          </a:p>
          <a:p>
            <a:r>
              <a:rPr lang="en-US" sz="2100" dirty="0">
                <a:latin typeface="Times New Roman" pitchFamily="18" charset="0"/>
                <a:cs typeface="Times New Roman" pitchFamily="18" charset="0"/>
              </a:rPr>
              <a:t>The MAX() function returns the largest value of the selected column.</a:t>
            </a:r>
          </a:p>
          <a:p>
            <a:r>
              <a:rPr lang="en-US" sz="2100" dirty="0">
                <a:latin typeface="Times New Roman" pitchFamily="18" charset="0"/>
                <a:cs typeface="Times New Roman" pitchFamily="18" charset="0"/>
              </a:rPr>
              <a:t>Syntax:</a:t>
            </a:r>
          </a:p>
          <a:p>
            <a:r>
              <a:rPr lang="en-US" sz="2100" dirty="0">
                <a:latin typeface="Times New Roman" pitchFamily="18" charset="0"/>
                <a:cs typeface="Times New Roman" pitchFamily="18" charset="0"/>
              </a:rPr>
              <a:t>Select Max(</a:t>
            </a:r>
            <a:r>
              <a:rPr lang="en-US" sz="2100" dirty="0" err="1">
                <a:latin typeface="Times New Roman" pitchFamily="18" charset="0"/>
                <a:cs typeface="Times New Roman" pitchFamily="18" charset="0"/>
              </a:rPr>
              <a:t>Coulmn_name</a:t>
            </a:r>
            <a:r>
              <a:rPr lang="en-US" sz="2100" dirty="0">
                <a:latin typeface="Times New Roman" pitchFamily="18" charset="0"/>
                <a:cs typeface="Times New Roman" pitchFamily="18" charset="0"/>
              </a:rPr>
              <a:t>) from </a:t>
            </a:r>
            <a:r>
              <a:rPr lang="en-US" sz="2100" dirty="0" err="1">
                <a:latin typeface="Times New Roman" pitchFamily="18" charset="0"/>
                <a:cs typeface="Times New Roman" pitchFamily="18" charset="0"/>
              </a:rPr>
              <a:t>table_name</a:t>
            </a:r>
            <a:r>
              <a:rPr lang="en-US" sz="2100" dirty="0">
                <a:latin typeface="Times New Roman" pitchFamily="18" charset="0"/>
                <a:cs typeface="Times New Roman" pitchFamily="18" charset="0"/>
              </a:rPr>
              <a:t> where condition;</a:t>
            </a:r>
          </a:p>
          <a:p>
            <a:r>
              <a:rPr lang="en-US" sz="2100" dirty="0">
                <a:latin typeface="Times New Roman" pitchFamily="18" charset="0"/>
                <a:cs typeface="Times New Roman" pitchFamily="18" charset="0"/>
              </a:rPr>
              <a:t>Example:</a:t>
            </a:r>
          </a:p>
          <a:p>
            <a:r>
              <a:rPr lang="en-US" sz="2100" dirty="0">
                <a:latin typeface="Times New Roman" pitchFamily="18" charset="0"/>
                <a:cs typeface="Times New Roman" pitchFamily="18" charset="0"/>
              </a:rPr>
              <a:t>Select Max(Price) from food;</a:t>
            </a:r>
          </a:p>
          <a:p>
            <a:r>
              <a:rPr lang="en-US" dirty="0"/>
              <a:t> </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Math operators and aggregate functions</a:t>
            </a:r>
            <a:endParaRPr lang="en-US" dirty="0"/>
          </a:p>
        </p:txBody>
      </p:sp>
      <p:sp>
        <p:nvSpPr>
          <p:cNvPr id="3" name="Content Placeholder 2"/>
          <p:cNvSpPr>
            <a:spLocks noGrp="1"/>
          </p:cNvSpPr>
          <p:nvPr>
            <p:ph sz="quarter" idx="1"/>
          </p:nvPr>
        </p:nvSpPr>
        <p:spPr/>
        <p:txBody>
          <a:bodyPr/>
          <a:lstStyle/>
          <a:p>
            <a:pPr lvl="0"/>
            <a:r>
              <a:rPr lang="en-US" sz="1800" dirty="0">
                <a:latin typeface="Times New Roman" pitchFamily="18" charset="0"/>
                <a:cs typeface="Times New Roman" pitchFamily="18" charset="0"/>
              </a:rPr>
              <a:t>MIN:</a:t>
            </a:r>
          </a:p>
          <a:p>
            <a:r>
              <a:rPr lang="en-US" sz="1800" dirty="0">
                <a:latin typeface="Times New Roman" pitchFamily="18" charset="0"/>
                <a:cs typeface="Times New Roman" pitchFamily="18" charset="0"/>
              </a:rPr>
              <a:t>The MIN() function returns the smallest value of the select column.</a:t>
            </a:r>
          </a:p>
          <a:p>
            <a:r>
              <a:rPr lang="en-US" sz="1800" dirty="0">
                <a:latin typeface="Times New Roman" pitchFamily="18" charset="0"/>
                <a:cs typeface="Times New Roman" pitchFamily="18" charset="0"/>
              </a:rPr>
              <a:t>Syntax:</a:t>
            </a:r>
          </a:p>
          <a:p>
            <a:r>
              <a:rPr lang="en-US" sz="1800" dirty="0">
                <a:latin typeface="Times New Roman" pitchFamily="18" charset="0"/>
                <a:cs typeface="Times New Roman" pitchFamily="18" charset="0"/>
              </a:rPr>
              <a:t>Select MIN(</a:t>
            </a:r>
            <a:r>
              <a:rPr lang="en-US" sz="1800" dirty="0" err="1">
                <a:latin typeface="Times New Roman" pitchFamily="18" charset="0"/>
                <a:cs typeface="Times New Roman" pitchFamily="18" charset="0"/>
              </a:rPr>
              <a:t>column_name</a:t>
            </a:r>
            <a:r>
              <a:rPr lang="en-US" sz="1800" dirty="0">
                <a:latin typeface="Times New Roman" pitchFamily="18" charset="0"/>
                <a:cs typeface="Times New Roman" pitchFamily="18" charset="0"/>
              </a:rPr>
              <a:t>) from </a:t>
            </a:r>
            <a:r>
              <a:rPr lang="en-US" sz="1800" dirty="0" err="1">
                <a:latin typeface="Times New Roman" pitchFamily="18" charset="0"/>
                <a:cs typeface="Times New Roman" pitchFamily="18" charset="0"/>
              </a:rPr>
              <a:t>table_name</a:t>
            </a:r>
            <a:r>
              <a:rPr lang="en-US" sz="1800" dirty="0">
                <a:latin typeface="Times New Roman" pitchFamily="18" charset="0"/>
                <a:cs typeface="Times New Roman" pitchFamily="18" charset="0"/>
              </a:rPr>
              <a:t> where condition;</a:t>
            </a:r>
          </a:p>
          <a:p>
            <a:r>
              <a:rPr lang="en-US" sz="1800" dirty="0">
                <a:latin typeface="Times New Roman" pitchFamily="18" charset="0"/>
                <a:cs typeface="Times New Roman" pitchFamily="18" charset="0"/>
              </a:rPr>
              <a:t>Example:</a:t>
            </a:r>
          </a:p>
          <a:p>
            <a:r>
              <a:rPr lang="en-US" sz="1800" dirty="0">
                <a:latin typeface="Times New Roman" pitchFamily="18" charset="0"/>
                <a:cs typeface="Times New Roman" pitchFamily="18" charset="0"/>
              </a:rPr>
              <a:t>Select MIN(Price) from food ;</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Wild card operators</a:t>
            </a:r>
            <a:br>
              <a:rPr lang="en-US" dirty="0"/>
            </a:br>
            <a:endParaRPr lang="en-US" dirty="0"/>
          </a:p>
        </p:txBody>
      </p:sp>
      <p:sp>
        <p:nvSpPr>
          <p:cNvPr id="3" name="Content Placeholder 2"/>
          <p:cNvSpPr>
            <a:spLocks noGrp="1"/>
          </p:cNvSpPr>
          <p:nvPr>
            <p:ph sz="quarter" idx="1"/>
          </p:nvPr>
        </p:nvSpPr>
        <p:spPr/>
        <p:txBody>
          <a:bodyPr/>
          <a:lstStyle/>
          <a:p>
            <a:r>
              <a:rPr lang="en-US" sz="1800" dirty="0">
                <a:latin typeface="Times New Roman" pitchFamily="18" charset="0"/>
                <a:cs typeface="Times New Roman" pitchFamily="18" charset="0"/>
              </a:rPr>
              <a:t>A wildcard  character is used to substitute one or more characters in a string.</a:t>
            </a:r>
          </a:p>
          <a:p>
            <a:r>
              <a:rPr lang="en-US" sz="1800" dirty="0">
                <a:latin typeface="Times New Roman" pitchFamily="18" charset="0"/>
                <a:cs typeface="Times New Roman" pitchFamily="18" charset="0"/>
              </a:rPr>
              <a:t>Wildcard characters are used with the </a:t>
            </a:r>
            <a:r>
              <a:rPr lang="en-US" sz="1800" u="sng" dirty="0">
                <a:latin typeface="Times New Roman" pitchFamily="18" charset="0"/>
                <a:cs typeface="Times New Roman" pitchFamily="18" charset="0"/>
                <a:hlinkClick r:id="rId2"/>
              </a:rPr>
              <a:t>SQL LIKE</a:t>
            </a:r>
            <a:r>
              <a:rPr lang="en-US" sz="1800" dirty="0">
                <a:latin typeface="Times New Roman" pitchFamily="18" charset="0"/>
                <a:cs typeface="Times New Roman" pitchFamily="18" charset="0"/>
              </a:rPr>
              <a:t> operator. The LIKE operator is used in a WHERE clause to search for a specified pattern in a column</a:t>
            </a:r>
            <a:r>
              <a:rPr lang="en-US" dirty="0"/>
              <a:t>.</a:t>
            </a:r>
          </a:p>
          <a:p>
            <a:pPr>
              <a:buNone/>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t>
            </a:r>
          </a:p>
        </p:txBody>
      </p:sp>
      <p:graphicFrame>
        <p:nvGraphicFramePr>
          <p:cNvPr id="6" name="Content Placeholder 5"/>
          <p:cNvGraphicFramePr>
            <a:graphicFrameLocks noGrp="1"/>
          </p:cNvGraphicFramePr>
          <p:nvPr>
            <p:ph sz="quarter" idx="1"/>
          </p:nvPr>
        </p:nvGraphicFramePr>
        <p:xfrm>
          <a:off x="457200" y="1600200"/>
          <a:ext cx="7467600" cy="43027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24892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70840">
                <a:tc>
                  <a:txBody>
                    <a:bodyPr/>
                    <a:lstStyle/>
                    <a:p>
                      <a:r>
                        <a:rPr lang="en-US" dirty="0"/>
                        <a:t>Symbol</a:t>
                      </a:r>
                    </a:p>
                  </a:txBody>
                  <a:tcPr marL="91054" marR="91054"/>
                </a:tc>
                <a:tc>
                  <a:txBody>
                    <a:bodyPr/>
                    <a:lstStyle/>
                    <a:p>
                      <a:r>
                        <a:rPr lang="en-US" dirty="0"/>
                        <a:t>Description</a:t>
                      </a:r>
                    </a:p>
                  </a:txBody>
                  <a:tcPr marL="91054" marR="91054"/>
                </a:tc>
                <a:tc>
                  <a:txBody>
                    <a:bodyPr/>
                    <a:lstStyle/>
                    <a:p>
                      <a:r>
                        <a:rPr lang="en-US" dirty="0"/>
                        <a:t>Example</a:t>
                      </a:r>
                    </a:p>
                  </a:txBody>
                  <a:tcPr marL="91054" marR="91054"/>
                </a:tc>
                <a:extLst>
                  <a:ext uri="{0D108BD9-81ED-4DB2-BD59-A6C34878D82A}">
                    <a16:rowId xmlns:a16="http://schemas.microsoft.com/office/drawing/2014/main" val="10000"/>
                  </a:ext>
                </a:extLst>
              </a:tr>
              <a:tr h="370840">
                <a:tc>
                  <a:txBody>
                    <a:bodyPr/>
                    <a:lstStyle/>
                    <a:p>
                      <a:r>
                        <a:rPr lang="en-US" dirty="0"/>
                        <a:t>%</a:t>
                      </a:r>
                    </a:p>
                  </a:txBody>
                  <a:tcPr marL="91054" marR="91054"/>
                </a:tc>
                <a:tc>
                  <a:txBody>
                    <a:bodyPr/>
                    <a:lstStyle/>
                    <a:p>
                      <a:r>
                        <a:rPr lang="en-US" dirty="0"/>
                        <a:t>Represents</a:t>
                      </a:r>
                      <a:r>
                        <a:rPr lang="en-US" baseline="0" dirty="0"/>
                        <a:t> 0 or more characters</a:t>
                      </a:r>
                      <a:endParaRPr lang="en-US" dirty="0"/>
                    </a:p>
                  </a:txBody>
                  <a:tcPr marL="91054" marR="91054"/>
                </a:tc>
                <a:tc>
                  <a:txBody>
                    <a:bodyPr/>
                    <a:lstStyle/>
                    <a:p>
                      <a:r>
                        <a:rPr kumimoji="0" lang="en-US" sz="1800" kern="1200" dirty="0" err="1">
                          <a:solidFill>
                            <a:schemeClr val="dk1"/>
                          </a:solidFill>
                          <a:latin typeface="+mn-lt"/>
                          <a:ea typeface="+mn-ea"/>
                          <a:cs typeface="+mn-cs"/>
                        </a:rPr>
                        <a:t>bl</a:t>
                      </a:r>
                      <a:r>
                        <a:rPr kumimoji="0" lang="en-US" sz="1800" kern="1200" dirty="0">
                          <a:solidFill>
                            <a:schemeClr val="dk1"/>
                          </a:solidFill>
                          <a:latin typeface="+mn-lt"/>
                          <a:ea typeface="+mn-ea"/>
                          <a:cs typeface="+mn-cs"/>
                        </a:rPr>
                        <a:t> % finds </a:t>
                      </a:r>
                      <a:r>
                        <a:rPr kumimoji="0" lang="en-US" sz="1800" kern="1200" dirty="0" err="1">
                          <a:solidFill>
                            <a:schemeClr val="dk1"/>
                          </a:solidFill>
                          <a:latin typeface="+mn-lt"/>
                          <a:ea typeface="+mn-ea"/>
                          <a:cs typeface="+mn-cs"/>
                        </a:rPr>
                        <a:t>blue,black</a:t>
                      </a:r>
                      <a:r>
                        <a:rPr kumimoji="0" lang="en-US" sz="1800" kern="1200" dirty="0">
                          <a:solidFill>
                            <a:schemeClr val="dk1"/>
                          </a:solidFill>
                          <a:latin typeface="+mn-lt"/>
                          <a:ea typeface="+mn-ea"/>
                          <a:cs typeface="+mn-cs"/>
                        </a:rPr>
                        <a:t>, blob.</a:t>
                      </a:r>
                      <a:endParaRPr lang="en-US" dirty="0"/>
                    </a:p>
                  </a:txBody>
                  <a:tcPr marL="91054" marR="91054"/>
                </a:tc>
                <a:extLst>
                  <a:ext uri="{0D108BD9-81ED-4DB2-BD59-A6C34878D82A}">
                    <a16:rowId xmlns:a16="http://schemas.microsoft.com/office/drawing/2014/main" val="10001"/>
                  </a:ext>
                </a:extLst>
              </a:tr>
              <a:tr h="370840">
                <a:tc>
                  <a:txBody>
                    <a:bodyPr/>
                    <a:lstStyle/>
                    <a:p>
                      <a:r>
                        <a:rPr lang="en-US" dirty="0"/>
                        <a:t>_</a:t>
                      </a:r>
                    </a:p>
                  </a:txBody>
                  <a:tcPr marL="91054" marR="91054"/>
                </a:tc>
                <a:tc>
                  <a:txBody>
                    <a:bodyPr/>
                    <a:lstStyle/>
                    <a:p>
                      <a:r>
                        <a:rPr kumimoji="0" lang="en-US" sz="1800" kern="1200" dirty="0">
                          <a:solidFill>
                            <a:schemeClr val="dk1"/>
                          </a:solidFill>
                          <a:latin typeface="+mn-lt"/>
                          <a:ea typeface="+mn-ea"/>
                          <a:cs typeface="+mn-cs"/>
                        </a:rPr>
                        <a:t>Represents a single character</a:t>
                      </a:r>
                      <a:endParaRPr lang="en-US" dirty="0"/>
                    </a:p>
                  </a:txBody>
                  <a:tcPr marL="91054" marR="91054"/>
                </a:tc>
                <a:tc>
                  <a:txBody>
                    <a:bodyPr/>
                    <a:lstStyle/>
                    <a:p>
                      <a:r>
                        <a:rPr kumimoji="0" lang="en-US" sz="1800" kern="1200" dirty="0" err="1">
                          <a:solidFill>
                            <a:schemeClr val="dk1"/>
                          </a:solidFill>
                          <a:latin typeface="+mn-lt"/>
                          <a:ea typeface="+mn-ea"/>
                          <a:cs typeface="+mn-cs"/>
                        </a:rPr>
                        <a:t>h_t</a:t>
                      </a:r>
                      <a:r>
                        <a:rPr kumimoji="0" lang="en-US" sz="1800" kern="1200" dirty="0">
                          <a:solidFill>
                            <a:schemeClr val="dk1"/>
                          </a:solidFill>
                          <a:latin typeface="+mn-lt"/>
                          <a:ea typeface="+mn-ea"/>
                          <a:cs typeface="+mn-cs"/>
                        </a:rPr>
                        <a:t> find hot, hat, hit</a:t>
                      </a:r>
                      <a:endParaRPr lang="en-US" dirty="0"/>
                    </a:p>
                  </a:txBody>
                  <a:tcPr marL="91054" marR="91054"/>
                </a:tc>
                <a:extLst>
                  <a:ext uri="{0D108BD9-81ED-4DB2-BD59-A6C34878D82A}">
                    <a16:rowId xmlns:a16="http://schemas.microsoft.com/office/drawing/2014/main" val="10002"/>
                  </a:ext>
                </a:extLst>
              </a:tr>
              <a:tr h="370840">
                <a:tc>
                  <a:txBody>
                    <a:bodyPr/>
                    <a:lstStyle/>
                    <a:p>
                      <a:r>
                        <a:rPr lang="en-US" dirty="0"/>
                        <a:t>[]</a:t>
                      </a:r>
                    </a:p>
                  </a:txBody>
                  <a:tcPr marL="91054" marR="91054"/>
                </a:tc>
                <a:tc>
                  <a:txBody>
                    <a:bodyPr/>
                    <a:lstStyle/>
                    <a:p>
                      <a:r>
                        <a:rPr kumimoji="0" lang="en-US" sz="1800" kern="1200" dirty="0">
                          <a:solidFill>
                            <a:schemeClr val="dk1"/>
                          </a:solidFill>
                          <a:latin typeface="+mn-lt"/>
                          <a:ea typeface="+mn-ea"/>
                          <a:cs typeface="+mn-cs"/>
                        </a:rPr>
                        <a:t>Represents any single character within the brackets</a:t>
                      </a:r>
                      <a:endParaRPr lang="en-US" dirty="0"/>
                    </a:p>
                  </a:txBody>
                  <a:tcPr marL="91054" marR="91054"/>
                </a:tc>
                <a:tc>
                  <a:txBody>
                    <a:bodyPr/>
                    <a:lstStyle/>
                    <a:p>
                      <a:r>
                        <a:rPr kumimoji="0" lang="en-US" sz="1800" kern="1200" dirty="0">
                          <a:solidFill>
                            <a:schemeClr val="dk1"/>
                          </a:solidFill>
                          <a:latin typeface="+mn-lt"/>
                          <a:ea typeface="+mn-ea"/>
                          <a:cs typeface="+mn-cs"/>
                        </a:rPr>
                        <a:t>h[</a:t>
                      </a:r>
                      <a:r>
                        <a:rPr kumimoji="0" lang="en-US" sz="1800" kern="1200" dirty="0" err="1">
                          <a:solidFill>
                            <a:schemeClr val="dk1"/>
                          </a:solidFill>
                          <a:latin typeface="+mn-lt"/>
                          <a:ea typeface="+mn-ea"/>
                          <a:cs typeface="+mn-cs"/>
                        </a:rPr>
                        <a:t>oa</a:t>
                      </a:r>
                      <a:r>
                        <a:rPr kumimoji="0" lang="en-US" sz="1800" kern="1200" dirty="0">
                          <a:solidFill>
                            <a:schemeClr val="dk1"/>
                          </a:solidFill>
                          <a:latin typeface="+mn-lt"/>
                          <a:ea typeface="+mn-ea"/>
                          <a:cs typeface="+mn-cs"/>
                        </a:rPr>
                        <a:t>]t finds hot and hat but not hit.</a:t>
                      </a:r>
                      <a:endParaRPr lang="en-US" dirty="0"/>
                    </a:p>
                  </a:txBody>
                  <a:tcPr marL="91054" marR="91054"/>
                </a:tc>
                <a:extLst>
                  <a:ext uri="{0D108BD9-81ED-4DB2-BD59-A6C34878D82A}">
                    <a16:rowId xmlns:a16="http://schemas.microsoft.com/office/drawing/2014/main" val="10003"/>
                  </a:ext>
                </a:extLst>
              </a:tr>
              <a:tr h="370840">
                <a:tc>
                  <a:txBody>
                    <a:bodyPr/>
                    <a:lstStyle/>
                    <a:p>
                      <a:r>
                        <a:rPr lang="en-US" dirty="0"/>
                        <a:t>^carat</a:t>
                      </a:r>
                    </a:p>
                    <a:p>
                      <a:endParaRPr lang="en-US" dirty="0"/>
                    </a:p>
                    <a:p>
                      <a:endParaRPr lang="en-US" dirty="0"/>
                    </a:p>
                    <a:p>
                      <a:endParaRPr lang="en-US" dirty="0"/>
                    </a:p>
                    <a:p>
                      <a:endParaRPr lang="en-US" dirty="0"/>
                    </a:p>
                    <a:p>
                      <a:r>
                        <a:rPr lang="en-US" dirty="0"/>
                        <a:t>-</a:t>
                      </a:r>
                    </a:p>
                  </a:txBody>
                  <a:tcPr marL="91054" marR="91054"/>
                </a:tc>
                <a:tc>
                  <a:txBody>
                    <a:bodyPr/>
                    <a:lstStyle/>
                    <a:p>
                      <a:r>
                        <a:rPr kumimoji="0" lang="en-US" sz="1800" kern="1200" dirty="0">
                          <a:solidFill>
                            <a:schemeClr val="dk1"/>
                          </a:solidFill>
                          <a:latin typeface="+mn-lt"/>
                          <a:ea typeface="+mn-ea"/>
                          <a:cs typeface="+mn-cs"/>
                        </a:rPr>
                        <a:t>Represents any character not in the bracket.</a:t>
                      </a:r>
                    </a:p>
                    <a:p>
                      <a:endParaRPr kumimoji="0" lang="en-US" sz="1800" kern="1200" dirty="0">
                        <a:solidFill>
                          <a:schemeClr val="dk1"/>
                        </a:solidFill>
                        <a:latin typeface="+mn-lt"/>
                        <a:ea typeface="+mn-ea"/>
                        <a:cs typeface="+mn-cs"/>
                      </a:endParaRPr>
                    </a:p>
                    <a:p>
                      <a:r>
                        <a:rPr kumimoji="0" lang="en-US" sz="1800" kern="1200" dirty="0">
                          <a:solidFill>
                            <a:schemeClr val="dk1"/>
                          </a:solidFill>
                          <a:latin typeface="+mn-lt"/>
                          <a:ea typeface="+mn-ea"/>
                          <a:cs typeface="+mn-cs"/>
                        </a:rPr>
                        <a:t>Represents a range  of         characters             </a:t>
                      </a:r>
                      <a:endParaRPr lang="en-US" dirty="0"/>
                    </a:p>
                  </a:txBody>
                  <a:tcPr marL="91054" marR="91054"/>
                </a:tc>
                <a:tc>
                  <a:txBody>
                    <a:bodyPr/>
                    <a:lstStyle/>
                    <a:p>
                      <a:r>
                        <a:rPr kumimoji="0" lang="en-US" sz="1800" kern="1200" dirty="0">
                          <a:solidFill>
                            <a:schemeClr val="dk1"/>
                          </a:solidFill>
                          <a:latin typeface="+mn-lt"/>
                          <a:ea typeface="+mn-ea"/>
                          <a:cs typeface="+mn-cs"/>
                        </a:rPr>
                        <a:t>h[^</a:t>
                      </a:r>
                      <a:r>
                        <a:rPr kumimoji="0" lang="en-US" sz="1800" kern="1200" dirty="0" err="1">
                          <a:solidFill>
                            <a:schemeClr val="dk1"/>
                          </a:solidFill>
                          <a:latin typeface="+mn-lt"/>
                          <a:ea typeface="+mn-ea"/>
                          <a:cs typeface="+mn-cs"/>
                        </a:rPr>
                        <a:t>oa</a:t>
                      </a:r>
                      <a:r>
                        <a:rPr kumimoji="0" lang="en-US" sz="1800" kern="1200" dirty="0">
                          <a:solidFill>
                            <a:schemeClr val="dk1"/>
                          </a:solidFill>
                          <a:latin typeface="+mn-lt"/>
                          <a:ea typeface="+mn-ea"/>
                          <a:cs typeface="+mn-cs"/>
                        </a:rPr>
                        <a:t>]t finds hit ,but not hot and hat</a:t>
                      </a:r>
                    </a:p>
                    <a:p>
                      <a:endParaRPr kumimoji="0" lang="en-US" sz="1800" kern="1200" dirty="0">
                        <a:solidFill>
                          <a:schemeClr val="dk1"/>
                        </a:solidFill>
                        <a:latin typeface="+mn-lt"/>
                        <a:ea typeface="+mn-ea"/>
                        <a:cs typeface="+mn-cs"/>
                      </a:endParaRPr>
                    </a:p>
                    <a:p>
                      <a:r>
                        <a:rPr kumimoji="0" lang="en-US" sz="1800" kern="1200" dirty="0">
                          <a:solidFill>
                            <a:schemeClr val="dk1"/>
                          </a:solidFill>
                          <a:latin typeface="+mn-lt"/>
                          <a:ea typeface="+mn-ea"/>
                          <a:cs typeface="+mn-cs"/>
                        </a:rPr>
                        <a:t>C[a-c]t finds cat and </a:t>
                      </a:r>
                      <a:r>
                        <a:rPr kumimoji="0" lang="en-US" sz="1800" kern="1200" dirty="0" err="1">
                          <a:solidFill>
                            <a:schemeClr val="dk1"/>
                          </a:solidFill>
                          <a:latin typeface="+mn-lt"/>
                          <a:ea typeface="+mn-ea"/>
                          <a:cs typeface="+mn-cs"/>
                        </a:rPr>
                        <a:t>cbt,cct</a:t>
                      </a:r>
                      <a:r>
                        <a:rPr kumimoji="0" lang="en-US" sz="1800" kern="1200" dirty="0">
                          <a:solidFill>
                            <a:schemeClr val="dk1"/>
                          </a:solidFill>
                          <a:latin typeface="+mn-lt"/>
                          <a:ea typeface="+mn-ea"/>
                          <a:cs typeface="+mn-cs"/>
                        </a:rPr>
                        <a:t>.</a:t>
                      </a:r>
                      <a:endParaRPr lang="en-US" dirty="0"/>
                    </a:p>
                  </a:txBody>
                  <a:tcPr marL="91054" marR="91054"/>
                </a:tc>
                <a:extLst>
                  <a:ext uri="{0D108BD9-81ED-4DB2-BD59-A6C34878D82A}">
                    <a16:rowId xmlns:a16="http://schemas.microsoft.com/office/drawing/2014/main" val="10004"/>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 operators</a:t>
            </a:r>
          </a:p>
        </p:txBody>
      </p:sp>
      <p:sp>
        <p:nvSpPr>
          <p:cNvPr id="3" name="Content Placeholder 2"/>
          <p:cNvSpPr>
            <a:spLocks noGrp="1"/>
          </p:cNvSpPr>
          <p:nvPr>
            <p:ph sz="quarter" idx="1"/>
          </p:nvPr>
        </p:nvSpPr>
        <p:spPr/>
        <p:txBody>
          <a:bodyPr/>
          <a:lstStyle/>
          <a:p>
            <a:pPr>
              <a:buNone/>
            </a:pPr>
            <a:r>
              <a:rPr lang="en-US" dirty="0"/>
              <a:t>   </a:t>
            </a:r>
            <a:r>
              <a:rPr lang="en-US" sz="1800" dirty="0">
                <a:latin typeface="Times New Roman" pitchFamily="18" charset="0"/>
                <a:cs typeface="Times New Roman" pitchFamily="18" charset="0"/>
              </a:rPr>
              <a:t>All the wild cards can also be used in the combinations. Here are few examples showing different LIKE operators with ‘%’ and ‘_’</a:t>
            </a:r>
          </a:p>
          <a:p>
            <a:pPr>
              <a:buNone/>
            </a:pPr>
            <a:endParaRPr lang="en-US" dirty="0"/>
          </a:p>
        </p:txBody>
      </p:sp>
      <p:graphicFrame>
        <p:nvGraphicFramePr>
          <p:cNvPr id="4" name="Table 3"/>
          <p:cNvGraphicFramePr>
            <a:graphicFrameLocks noGrp="1"/>
          </p:cNvGraphicFramePr>
          <p:nvPr/>
        </p:nvGraphicFramePr>
        <p:xfrm>
          <a:off x="1905000" y="2346960"/>
          <a:ext cx="5943600" cy="45110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284086">
                <a:tc>
                  <a:txBody>
                    <a:bodyPr/>
                    <a:lstStyle/>
                    <a:p>
                      <a:r>
                        <a:rPr lang="en-US" dirty="0"/>
                        <a:t>LIKE operator</a:t>
                      </a:r>
                    </a:p>
                  </a:txBody>
                  <a:tcPr/>
                </a:tc>
                <a:tc>
                  <a:txBody>
                    <a:bodyPr/>
                    <a:lstStyle/>
                    <a:p>
                      <a:r>
                        <a:rPr lang="en-US" dirty="0"/>
                        <a:t>Description</a:t>
                      </a:r>
                    </a:p>
                  </a:txBody>
                  <a:tcPr/>
                </a:tc>
                <a:extLst>
                  <a:ext uri="{0D108BD9-81ED-4DB2-BD59-A6C34878D82A}">
                    <a16:rowId xmlns:a16="http://schemas.microsoft.com/office/drawing/2014/main" val="10000"/>
                  </a:ext>
                </a:extLst>
              </a:tr>
              <a:tr h="4498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mn-lt"/>
                          <a:ea typeface="+mn-ea"/>
                          <a:cs typeface="+mn-cs"/>
                        </a:rPr>
                        <a:t>WHERE </a:t>
                      </a:r>
                      <a:r>
                        <a:rPr kumimoji="0" lang="en-US" sz="1400" kern="1200" dirty="0" err="1">
                          <a:solidFill>
                            <a:schemeClr val="dk1"/>
                          </a:solidFill>
                          <a:latin typeface="+mn-lt"/>
                          <a:ea typeface="+mn-ea"/>
                          <a:cs typeface="+mn-cs"/>
                        </a:rPr>
                        <a:t>CustomerName</a:t>
                      </a:r>
                      <a:r>
                        <a:rPr kumimoji="0" lang="en-US" sz="1400" kern="1200" dirty="0">
                          <a:solidFill>
                            <a:schemeClr val="dk1"/>
                          </a:solidFill>
                          <a:latin typeface="+mn-lt"/>
                          <a:ea typeface="+mn-ea"/>
                          <a:cs typeface="+mn-cs"/>
                        </a:rPr>
                        <a:t>  LIKE ’a%’</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mn-lt"/>
                          <a:ea typeface="+mn-ea"/>
                          <a:cs typeface="+mn-cs"/>
                        </a:rPr>
                        <a:t>Finds</a:t>
                      </a:r>
                      <a:r>
                        <a:rPr kumimoji="0" lang="en-US" sz="1400" kern="1200" baseline="0" dirty="0">
                          <a:solidFill>
                            <a:schemeClr val="dk1"/>
                          </a:solidFill>
                          <a:latin typeface="+mn-lt"/>
                          <a:ea typeface="+mn-ea"/>
                          <a:cs typeface="+mn-cs"/>
                        </a:rPr>
                        <a:t> any value that starts with ‘a’</a:t>
                      </a:r>
                      <a:endParaRPr kumimoji="0" lang="en-US" sz="1400" kern="1200" dirty="0">
                        <a:solidFill>
                          <a:schemeClr val="dk1"/>
                        </a:solidFill>
                        <a:latin typeface="+mn-lt"/>
                        <a:ea typeface="+mn-ea"/>
                        <a:cs typeface="+mn-cs"/>
                      </a:endParaRPr>
                    </a:p>
                    <a:p>
                      <a:endParaRPr lang="en-US" dirty="0"/>
                    </a:p>
                  </a:txBody>
                  <a:tcPr/>
                </a:tc>
                <a:extLst>
                  <a:ext uri="{0D108BD9-81ED-4DB2-BD59-A6C34878D82A}">
                    <a16:rowId xmlns:a16="http://schemas.microsoft.com/office/drawing/2014/main" val="10001"/>
                  </a:ext>
                </a:extLst>
              </a:tr>
              <a:tr h="4498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mn-lt"/>
                          <a:ea typeface="+mn-ea"/>
                          <a:cs typeface="+mn-cs"/>
                        </a:rPr>
                        <a:t>WHERE </a:t>
                      </a:r>
                      <a:r>
                        <a:rPr kumimoji="0" lang="en-US" sz="1400" kern="1200" dirty="0" err="1">
                          <a:solidFill>
                            <a:schemeClr val="dk1"/>
                          </a:solidFill>
                          <a:latin typeface="+mn-lt"/>
                          <a:ea typeface="+mn-ea"/>
                          <a:cs typeface="+mn-cs"/>
                        </a:rPr>
                        <a:t>CustomerName</a:t>
                      </a:r>
                      <a:r>
                        <a:rPr kumimoji="0" lang="en-US" sz="1400" kern="1200" dirty="0">
                          <a:solidFill>
                            <a:schemeClr val="dk1"/>
                          </a:solidFill>
                          <a:latin typeface="+mn-lt"/>
                          <a:ea typeface="+mn-ea"/>
                          <a:cs typeface="+mn-cs"/>
                        </a:rPr>
                        <a:t>  LIKE ’%a’</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mn-lt"/>
                          <a:ea typeface="+mn-ea"/>
                          <a:cs typeface="+mn-cs"/>
                        </a:rPr>
                        <a:t>Finds any value that ends with ‘a’</a:t>
                      </a:r>
                    </a:p>
                    <a:p>
                      <a:endParaRPr lang="en-US" dirty="0"/>
                    </a:p>
                  </a:txBody>
                  <a:tcPr/>
                </a:tc>
                <a:extLst>
                  <a:ext uri="{0D108BD9-81ED-4DB2-BD59-A6C34878D82A}">
                    <a16:rowId xmlns:a16="http://schemas.microsoft.com/office/drawing/2014/main" val="10002"/>
                  </a:ext>
                </a:extLst>
              </a:tr>
              <a:tr h="402454">
                <a:tc>
                  <a:txBody>
                    <a:bodyPr/>
                    <a:lstStyle/>
                    <a:p>
                      <a:r>
                        <a:rPr kumimoji="0" lang="en-US" sz="1400" kern="1200" dirty="0">
                          <a:solidFill>
                            <a:schemeClr val="dk1"/>
                          </a:solidFill>
                          <a:latin typeface="+mn-lt"/>
                          <a:ea typeface="+mn-ea"/>
                          <a:cs typeface="+mn-cs"/>
                        </a:rPr>
                        <a:t>WHERE </a:t>
                      </a:r>
                      <a:r>
                        <a:rPr kumimoji="0" lang="en-US" sz="1400" kern="1200" dirty="0" err="1">
                          <a:solidFill>
                            <a:schemeClr val="dk1"/>
                          </a:solidFill>
                          <a:latin typeface="+mn-lt"/>
                          <a:ea typeface="+mn-ea"/>
                          <a:cs typeface="+mn-cs"/>
                        </a:rPr>
                        <a:t>CustomerName</a:t>
                      </a:r>
                      <a:r>
                        <a:rPr kumimoji="0" lang="en-US" sz="1400" kern="1200" dirty="0">
                          <a:solidFill>
                            <a:schemeClr val="dk1"/>
                          </a:solidFill>
                          <a:latin typeface="+mn-lt"/>
                          <a:ea typeface="+mn-ea"/>
                          <a:cs typeface="+mn-cs"/>
                        </a:rPr>
                        <a:t>  LIKE ’%</a:t>
                      </a:r>
                      <a:r>
                        <a:rPr kumimoji="0" lang="en-US" sz="1400" kern="1200" dirty="0" err="1">
                          <a:solidFill>
                            <a:schemeClr val="dk1"/>
                          </a:solidFill>
                          <a:latin typeface="+mn-lt"/>
                          <a:ea typeface="+mn-ea"/>
                          <a:cs typeface="+mn-cs"/>
                        </a:rPr>
                        <a:t>ro</a:t>
                      </a:r>
                      <a:r>
                        <a:rPr kumimoji="0" lang="en-US" sz="1400" kern="1200" dirty="0">
                          <a:solidFill>
                            <a:schemeClr val="dk1"/>
                          </a:solidFill>
                          <a:latin typeface="+mn-lt"/>
                          <a:ea typeface="+mn-ea"/>
                          <a:cs typeface="+mn-cs"/>
                        </a:rPr>
                        <a:t>%’</a:t>
                      </a:r>
                      <a:endParaRPr lang="en-US" sz="1400" dirty="0"/>
                    </a:p>
                  </a:txBody>
                  <a:tcPr/>
                </a:tc>
                <a:tc>
                  <a:txBody>
                    <a:bodyPr/>
                    <a:lstStyle/>
                    <a:p>
                      <a:r>
                        <a:rPr kumimoji="0" lang="en-US" sz="1400" kern="1200" dirty="0">
                          <a:solidFill>
                            <a:schemeClr val="dk1"/>
                          </a:solidFill>
                          <a:latin typeface="+mn-lt"/>
                          <a:ea typeface="+mn-ea"/>
                          <a:cs typeface="+mn-cs"/>
                        </a:rPr>
                        <a:t>Finds any value that have ‘</a:t>
                      </a:r>
                      <a:r>
                        <a:rPr kumimoji="0" lang="en-US" sz="1400" kern="1200" dirty="0" err="1">
                          <a:solidFill>
                            <a:schemeClr val="dk1"/>
                          </a:solidFill>
                          <a:latin typeface="+mn-lt"/>
                          <a:ea typeface="+mn-ea"/>
                          <a:cs typeface="+mn-cs"/>
                        </a:rPr>
                        <a:t>ro</a:t>
                      </a:r>
                      <a:r>
                        <a:rPr kumimoji="0" lang="en-US" sz="1400" kern="1200" dirty="0">
                          <a:solidFill>
                            <a:schemeClr val="dk1"/>
                          </a:solidFill>
                          <a:latin typeface="+mn-lt"/>
                          <a:ea typeface="+mn-ea"/>
                          <a:cs typeface="+mn-cs"/>
                        </a:rPr>
                        <a:t>’ in position. </a:t>
                      </a:r>
                      <a:endParaRPr lang="en-US" sz="1400" dirty="0"/>
                    </a:p>
                  </a:txBody>
                  <a:tcPr/>
                </a:tc>
                <a:extLst>
                  <a:ext uri="{0D108BD9-81ED-4DB2-BD59-A6C34878D82A}">
                    <a16:rowId xmlns:a16="http://schemas.microsoft.com/office/drawing/2014/main" val="10003"/>
                  </a:ext>
                </a:extLst>
              </a:tr>
              <a:tr h="4498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mn-lt"/>
                          <a:ea typeface="+mn-ea"/>
                          <a:cs typeface="+mn-cs"/>
                        </a:rPr>
                        <a:t>WHERE </a:t>
                      </a:r>
                      <a:r>
                        <a:rPr kumimoji="0" lang="en-US" sz="1400" kern="1200" dirty="0" err="1">
                          <a:solidFill>
                            <a:schemeClr val="dk1"/>
                          </a:solidFill>
                          <a:latin typeface="+mn-lt"/>
                          <a:ea typeface="+mn-ea"/>
                          <a:cs typeface="+mn-cs"/>
                        </a:rPr>
                        <a:t>CustomerName</a:t>
                      </a:r>
                      <a:r>
                        <a:rPr kumimoji="0" lang="en-US" sz="1400" kern="1200" dirty="0">
                          <a:solidFill>
                            <a:schemeClr val="dk1"/>
                          </a:solidFill>
                          <a:latin typeface="+mn-lt"/>
                          <a:ea typeface="+mn-ea"/>
                          <a:cs typeface="+mn-cs"/>
                        </a:rPr>
                        <a:t>  LIKE ‘_r%’</a:t>
                      </a:r>
                    </a:p>
                    <a:p>
                      <a:endParaRPr lang="en-US" dirty="0"/>
                    </a:p>
                  </a:txBody>
                  <a:tcPr/>
                </a:tc>
                <a:tc>
                  <a:txBody>
                    <a:bodyPr/>
                    <a:lstStyle/>
                    <a:p>
                      <a:r>
                        <a:rPr kumimoji="0" lang="en-US" sz="1400" kern="1200" dirty="0">
                          <a:solidFill>
                            <a:schemeClr val="dk1"/>
                          </a:solidFill>
                          <a:latin typeface="+mn-lt"/>
                          <a:ea typeface="+mn-ea"/>
                          <a:cs typeface="+mn-cs"/>
                        </a:rPr>
                        <a:t>Finds any value that have ‘r’ in the second position</a:t>
                      </a:r>
                      <a:endParaRPr lang="en-US" sz="1400" dirty="0"/>
                    </a:p>
                  </a:txBody>
                  <a:tcPr/>
                </a:tc>
                <a:extLst>
                  <a:ext uri="{0D108BD9-81ED-4DB2-BD59-A6C34878D82A}">
                    <a16:rowId xmlns:a16="http://schemas.microsoft.com/office/drawing/2014/main" val="10004"/>
                  </a:ext>
                </a:extLst>
              </a:tr>
              <a:tr h="402454">
                <a:tc>
                  <a:txBody>
                    <a:bodyPr/>
                    <a:lstStyle/>
                    <a:p>
                      <a:r>
                        <a:rPr kumimoji="0" lang="en-US" sz="1400" kern="1200" dirty="0">
                          <a:solidFill>
                            <a:schemeClr val="dk1"/>
                          </a:solidFill>
                          <a:latin typeface="+mn-lt"/>
                          <a:ea typeface="+mn-ea"/>
                          <a:cs typeface="+mn-cs"/>
                        </a:rPr>
                        <a:t>WHERE </a:t>
                      </a:r>
                      <a:r>
                        <a:rPr kumimoji="0" lang="en-US" sz="1400" kern="1200" dirty="0" err="1">
                          <a:solidFill>
                            <a:schemeClr val="dk1"/>
                          </a:solidFill>
                          <a:latin typeface="+mn-lt"/>
                          <a:ea typeface="+mn-ea"/>
                          <a:cs typeface="+mn-cs"/>
                        </a:rPr>
                        <a:t>CustomerName</a:t>
                      </a:r>
                      <a:r>
                        <a:rPr kumimoji="0" lang="en-US" sz="1400" kern="1200" dirty="0">
                          <a:solidFill>
                            <a:schemeClr val="dk1"/>
                          </a:solidFill>
                          <a:latin typeface="+mn-lt"/>
                          <a:ea typeface="+mn-ea"/>
                          <a:cs typeface="+mn-cs"/>
                        </a:rPr>
                        <a:t> LIKE ‘a_%_%’</a:t>
                      </a:r>
                      <a:endParaRPr lang="en-US" sz="1400" dirty="0"/>
                    </a:p>
                  </a:txBody>
                  <a:tcPr/>
                </a:tc>
                <a:tc>
                  <a:txBody>
                    <a:bodyPr/>
                    <a:lstStyle/>
                    <a:p>
                      <a:r>
                        <a:rPr kumimoji="0" lang="en-US" sz="1400" kern="1200" dirty="0">
                          <a:solidFill>
                            <a:schemeClr val="dk1"/>
                          </a:solidFill>
                          <a:latin typeface="+mn-lt"/>
                          <a:ea typeface="+mn-ea"/>
                          <a:cs typeface="+mn-cs"/>
                        </a:rPr>
                        <a:t>Find any value that starts with ‘a’ and are </a:t>
                      </a:r>
                      <a:r>
                        <a:rPr kumimoji="0" lang="en-US" sz="1400" kern="1200" dirty="0" err="1">
                          <a:solidFill>
                            <a:schemeClr val="dk1"/>
                          </a:solidFill>
                          <a:latin typeface="+mn-lt"/>
                          <a:ea typeface="+mn-ea"/>
                          <a:cs typeface="+mn-cs"/>
                        </a:rPr>
                        <a:t>atleast</a:t>
                      </a:r>
                      <a:r>
                        <a:rPr kumimoji="0" lang="en-US" sz="1400" kern="1200" dirty="0">
                          <a:solidFill>
                            <a:schemeClr val="dk1"/>
                          </a:solidFill>
                          <a:latin typeface="+mn-lt"/>
                          <a:ea typeface="+mn-ea"/>
                          <a:cs typeface="+mn-cs"/>
                        </a:rPr>
                        <a:t> 3 characters in length.</a:t>
                      </a:r>
                      <a:endParaRPr lang="en-US" sz="1400" dirty="0"/>
                    </a:p>
                  </a:txBody>
                  <a:tcPr/>
                </a:tc>
                <a:extLst>
                  <a:ext uri="{0D108BD9-81ED-4DB2-BD59-A6C34878D82A}">
                    <a16:rowId xmlns:a16="http://schemas.microsoft.com/office/drawing/2014/main" val="10005"/>
                  </a:ext>
                </a:extLst>
              </a:tr>
              <a:tr h="402454">
                <a:tc>
                  <a:txBody>
                    <a:bodyPr/>
                    <a:lstStyle/>
                    <a:p>
                      <a:r>
                        <a:rPr kumimoji="0" lang="en-US" sz="1400" kern="1200" dirty="0">
                          <a:solidFill>
                            <a:schemeClr val="dk1"/>
                          </a:solidFill>
                          <a:latin typeface="+mn-lt"/>
                          <a:ea typeface="+mn-ea"/>
                          <a:cs typeface="+mn-cs"/>
                        </a:rPr>
                        <a:t>WHERE </a:t>
                      </a:r>
                      <a:r>
                        <a:rPr kumimoji="0" lang="en-US" sz="1400" kern="1200" dirty="0" err="1">
                          <a:solidFill>
                            <a:schemeClr val="dk1"/>
                          </a:solidFill>
                          <a:latin typeface="+mn-lt"/>
                          <a:ea typeface="+mn-ea"/>
                          <a:cs typeface="+mn-cs"/>
                        </a:rPr>
                        <a:t>CustomerName</a:t>
                      </a:r>
                      <a:r>
                        <a:rPr kumimoji="0" lang="en-US" sz="1400" kern="1200" dirty="0">
                          <a:solidFill>
                            <a:schemeClr val="dk1"/>
                          </a:solidFill>
                          <a:latin typeface="+mn-lt"/>
                          <a:ea typeface="+mn-ea"/>
                          <a:cs typeface="+mn-cs"/>
                        </a:rPr>
                        <a:t> LIKE ‘</a:t>
                      </a:r>
                      <a:r>
                        <a:rPr kumimoji="0" lang="en-US" sz="1400" kern="1200" dirty="0" err="1">
                          <a:solidFill>
                            <a:schemeClr val="dk1"/>
                          </a:solidFill>
                          <a:latin typeface="+mn-lt"/>
                          <a:ea typeface="+mn-ea"/>
                          <a:cs typeface="+mn-cs"/>
                        </a:rPr>
                        <a:t>a%o</a:t>
                      </a:r>
                      <a:r>
                        <a:rPr kumimoji="0" lang="en-US" sz="1400" kern="1200" dirty="0">
                          <a:solidFill>
                            <a:schemeClr val="dk1"/>
                          </a:solidFill>
                          <a:latin typeface="+mn-lt"/>
                          <a:ea typeface="+mn-ea"/>
                          <a:cs typeface="+mn-cs"/>
                        </a:rPr>
                        <a:t>’</a:t>
                      </a:r>
                      <a:endParaRPr lang="en-US" sz="1400" dirty="0"/>
                    </a:p>
                  </a:txBody>
                  <a:tcPr/>
                </a:tc>
                <a:tc>
                  <a:txBody>
                    <a:bodyPr/>
                    <a:lstStyle/>
                    <a:p>
                      <a:r>
                        <a:rPr kumimoji="0" lang="en-US" sz="1400" kern="1200" dirty="0">
                          <a:solidFill>
                            <a:schemeClr val="dk1"/>
                          </a:solidFill>
                          <a:latin typeface="+mn-lt"/>
                          <a:ea typeface="+mn-ea"/>
                          <a:cs typeface="+mn-cs"/>
                        </a:rPr>
                        <a:t>Find any values that starts with “a” and ends with “o”.</a:t>
                      </a:r>
                      <a:endParaRPr lang="en-US" sz="1400"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a:t>
            </a:r>
          </a:p>
        </p:txBody>
      </p:sp>
      <p:pic>
        <p:nvPicPr>
          <p:cNvPr id="4098" name="Picture 2"/>
          <p:cNvPicPr>
            <a:picLocks noGrp="1" noChangeAspect="1" noChangeArrowheads="1"/>
          </p:cNvPicPr>
          <p:nvPr>
            <p:ph sz="quarter" idx="1"/>
          </p:nvPr>
        </p:nvPicPr>
        <p:blipFill>
          <a:blip r:embed="rId2"/>
          <a:stretch>
            <a:fillRect/>
          </a:stretch>
        </p:blipFill>
        <p:spPr bwMode="auto">
          <a:xfrm>
            <a:off x="457200" y="2047110"/>
            <a:ext cx="7467600" cy="3979804"/>
          </a:xfrm>
          <a:prstGeom prst="rect">
            <a:avLst/>
          </a:prstGeom>
          <a:noFill/>
          <a:ln w="9525">
            <a:noFill/>
            <a:miter lim="800000"/>
            <a:headEnd/>
            <a:tailEnd/>
          </a:ln>
          <a:effectLst/>
        </p:spPr>
      </p:pic>
      <p:cxnSp>
        <p:nvCxnSpPr>
          <p:cNvPr id="6" name="Straight Arrow Connector 5"/>
          <p:cNvCxnSpPr/>
          <p:nvPr/>
        </p:nvCxnSpPr>
        <p:spPr>
          <a:xfrm rot="10800000">
            <a:off x="2667000" y="51054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72200" y="3048000"/>
            <a:ext cx="2057400" cy="646331"/>
          </a:xfrm>
          <a:prstGeom prst="rect">
            <a:avLst/>
          </a:prstGeom>
          <a:noFill/>
        </p:spPr>
        <p:txBody>
          <a:bodyPr wrap="square" rtlCol="0">
            <a:spAutoFit/>
          </a:bodyPr>
          <a:lstStyle/>
          <a:p>
            <a:r>
              <a:rPr lang="en-US" dirty="0"/>
              <a:t>Click on the , just start my download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sz="quarter" idx="1"/>
          </p:nvPr>
        </p:nvSpPr>
        <p:spPr/>
        <p:txBody>
          <a:bodyPr/>
          <a:lstStyle/>
          <a:p>
            <a:r>
              <a:rPr lang="en-US" sz="1800" dirty="0">
                <a:latin typeface="Times New Roman" pitchFamily="18" charset="0"/>
                <a:cs typeface="Times New Roman" pitchFamily="18" charset="0"/>
              </a:rPr>
              <a:t>Select * from </a:t>
            </a:r>
            <a:r>
              <a:rPr lang="en-US" sz="1800" dirty="0" err="1">
                <a:latin typeface="Times New Roman" pitchFamily="18" charset="0"/>
                <a:cs typeface="Times New Roman" pitchFamily="18" charset="0"/>
              </a:rPr>
              <a:t>emp</a:t>
            </a:r>
            <a:r>
              <a:rPr lang="en-US" sz="1800" dirty="0">
                <a:latin typeface="Times New Roman" pitchFamily="18" charset="0"/>
                <a:cs typeface="Times New Roman" pitchFamily="18" charset="0"/>
              </a:rPr>
              <a:t> where </a:t>
            </a:r>
            <a:r>
              <a:rPr lang="en-US" sz="1800" dirty="0" err="1">
                <a:latin typeface="Times New Roman" pitchFamily="18" charset="0"/>
                <a:cs typeface="Times New Roman" pitchFamily="18" charset="0"/>
              </a:rPr>
              <a:t>Empname</a:t>
            </a:r>
            <a:r>
              <a:rPr lang="en-US" sz="1800" dirty="0">
                <a:latin typeface="Times New Roman" pitchFamily="18" charset="0"/>
                <a:cs typeface="Times New Roman" pitchFamily="18" charset="0"/>
              </a:rPr>
              <a:t> LIKE ‘</a:t>
            </a:r>
            <a:r>
              <a:rPr lang="en-US" sz="1800" dirty="0" err="1">
                <a:latin typeface="Times New Roman" pitchFamily="18" charset="0"/>
                <a:cs typeface="Times New Roman" pitchFamily="18" charset="0"/>
              </a:rPr>
              <a:t>Kee</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Select * from </a:t>
            </a:r>
            <a:r>
              <a:rPr lang="en-US" sz="1800" dirty="0" err="1">
                <a:latin typeface="Times New Roman" pitchFamily="18" charset="0"/>
                <a:cs typeface="Times New Roman" pitchFamily="18" charset="0"/>
              </a:rPr>
              <a:t>emp</a:t>
            </a:r>
            <a:r>
              <a:rPr lang="en-US" sz="1800" dirty="0">
                <a:latin typeface="Times New Roman" pitchFamily="18" charset="0"/>
                <a:cs typeface="Times New Roman" pitchFamily="18" charset="0"/>
              </a:rPr>
              <a:t> where </a:t>
            </a:r>
            <a:r>
              <a:rPr lang="en-US" sz="1800" dirty="0" err="1">
                <a:latin typeface="Times New Roman" pitchFamily="18" charset="0"/>
                <a:cs typeface="Times New Roman" pitchFamily="18" charset="0"/>
              </a:rPr>
              <a:t>Empdes</a:t>
            </a:r>
            <a:r>
              <a:rPr lang="en-US" sz="1800" dirty="0">
                <a:latin typeface="Times New Roman" pitchFamily="18" charset="0"/>
                <a:cs typeface="Times New Roman" pitchFamily="18" charset="0"/>
              </a:rPr>
              <a:t> LIKE ‘%or%’;</a:t>
            </a:r>
          </a:p>
          <a:p>
            <a:r>
              <a:rPr lang="en-US" sz="1800" dirty="0">
                <a:latin typeface="Times New Roman" pitchFamily="18" charset="0"/>
                <a:cs typeface="Times New Roman" pitchFamily="18" charset="0"/>
              </a:rPr>
              <a:t>Select * from </a:t>
            </a:r>
            <a:r>
              <a:rPr lang="en-US" sz="1800" dirty="0" err="1">
                <a:latin typeface="Times New Roman" pitchFamily="18" charset="0"/>
                <a:cs typeface="Times New Roman" pitchFamily="18" charset="0"/>
              </a:rPr>
              <a:t>emp</a:t>
            </a:r>
            <a:r>
              <a:rPr lang="en-US" sz="1800" dirty="0">
                <a:latin typeface="Times New Roman" pitchFamily="18" charset="0"/>
                <a:cs typeface="Times New Roman" pitchFamily="18" charset="0"/>
              </a:rPr>
              <a:t> where </a:t>
            </a:r>
            <a:r>
              <a:rPr lang="en-US" sz="1800" dirty="0" err="1">
                <a:latin typeface="Times New Roman" pitchFamily="18" charset="0"/>
                <a:cs typeface="Times New Roman" pitchFamily="18" charset="0"/>
              </a:rPr>
              <a:t>Empname</a:t>
            </a:r>
            <a:r>
              <a:rPr lang="en-US" sz="1800" dirty="0">
                <a:latin typeface="Times New Roman" pitchFamily="18" charset="0"/>
                <a:cs typeface="Times New Roman" pitchFamily="18" charset="0"/>
              </a:rPr>
              <a:t> LIKE ‘a_%_%’;</a:t>
            </a:r>
          </a:p>
          <a:p>
            <a:r>
              <a:rPr lang="en-US" sz="1800" dirty="0">
                <a:latin typeface="Times New Roman" pitchFamily="18" charset="0"/>
                <a:cs typeface="Times New Roman" pitchFamily="18" charset="0"/>
              </a:rPr>
              <a:t>Select * from </a:t>
            </a:r>
            <a:r>
              <a:rPr lang="en-US" sz="1800" dirty="0" err="1">
                <a:latin typeface="Times New Roman" pitchFamily="18" charset="0"/>
                <a:cs typeface="Times New Roman" pitchFamily="18" charset="0"/>
              </a:rPr>
              <a:t>emp</a:t>
            </a:r>
            <a:r>
              <a:rPr lang="en-US" sz="1800" dirty="0">
                <a:latin typeface="Times New Roman" pitchFamily="18" charset="0"/>
                <a:cs typeface="Times New Roman" pitchFamily="18" charset="0"/>
              </a:rPr>
              <a:t> where </a:t>
            </a:r>
            <a:r>
              <a:rPr lang="en-US" sz="1800" dirty="0" err="1">
                <a:latin typeface="Times New Roman" pitchFamily="18" charset="0"/>
                <a:cs typeface="Times New Roman" pitchFamily="18" charset="0"/>
              </a:rPr>
              <a:t>Empname</a:t>
            </a:r>
            <a:r>
              <a:rPr lang="en-US" sz="1800" dirty="0">
                <a:latin typeface="Times New Roman" pitchFamily="18" charset="0"/>
                <a:cs typeface="Times New Roman" pitchFamily="18" charset="0"/>
              </a:rPr>
              <a:t> LIKE ‘[a-c]%’;</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wildcard:</a:t>
            </a:r>
          </a:p>
        </p:txBody>
      </p:sp>
      <p:sp>
        <p:nvSpPr>
          <p:cNvPr id="3" name="Content Placeholder 2"/>
          <p:cNvSpPr>
            <a:spLocks noGrp="1"/>
          </p:cNvSpPr>
          <p:nvPr>
            <p:ph sz="quarter" idx="1"/>
          </p:nvPr>
        </p:nvSpPr>
        <p:spPr/>
        <p:txBody>
          <a:bodyPr/>
          <a:lstStyle/>
          <a:p>
            <a:pPr lvl="0"/>
            <a:r>
              <a:rPr lang="en-US" sz="1800" dirty="0">
                <a:latin typeface="Times New Roman" pitchFamily="18" charset="0"/>
                <a:cs typeface="Times New Roman" pitchFamily="18" charset="0"/>
              </a:rPr>
              <a:t>Can only be used with strings</a:t>
            </a:r>
          </a:p>
          <a:p>
            <a:pPr lvl="0"/>
            <a:r>
              <a:rPr lang="en-US" sz="1800" dirty="0">
                <a:latin typeface="Times New Roman" pitchFamily="18" charset="0"/>
                <a:cs typeface="Times New Roman" pitchFamily="18" charset="0"/>
              </a:rPr>
              <a:t>Helpful for data scientists as they explore string variables</a:t>
            </a:r>
          </a:p>
          <a:p>
            <a:pPr lvl="0"/>
            <a:r>
              <a:rPr lang="en-US" sz="1800" dirty="0">
                <a:latin typeface="Times New Roman" pitchFamily="18" charset="0"/>
                <a:cs typeface="Times New Roman" pitchFamily="18" charset="0"/>
              </a:rPr>
              <a:t>Matches a single character</a:t>
            </a:r>
          </a:p>
          <a:p>
            <a:pPr lvl="0"/>
            <a:r>
              <a:rPr lang="en-US" sz="1800" dirty="0">
                <a:latin typeface="Times New Roman" pitchFamily="18" charset="0"/>
                <a:cs typeface="Times New Roman" pitchFamily="18" charset="0"/>
              </a:rPr>
              <a:t>Used to specify a set of characters in a specific location.</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wildcard</a:t>
            </a:r>
          </a:p>
        </p:txBody>
      </p:sp>
      <p:sp>
        <p:nvSpPr>
          <p:cNvPr id="3" name="Content Placeholder 2"/>
          <p:cNvSpPr>
            <a:spLocks noGrp="1"/>
          </p:cNvSpPr>
          <p:nvPr>
            <p:ph sz="quarter" idx="1"/>
          </p:nvPr>
        </p:nvSpPr>
        <p:spPr/>
        <p:txBody>
          <a:bodyPr/>
          <a:lstStyle/>
          <a:p>
            <a:pPr lvl="0"/>
            <a:r>
              <a:rPr lang="en-US" sz="1800" dirty="0">
                <a:latin typeface="Times New Roman" pitchFamily="18" charset="0"/>
                <a:cs typeface="Times New Roman" pitchFamily="18" charset="0"/>
              </a:rPr>
              <a:t>Cannot be used for non-text </a:t>
            </a:r>
            <a:r>
              <a:rPr lang="en-US" sz="1800" dirty="0" err="1">
                <a:latin typeface="Times New Roman" pitchFamily="18" charset="0"/>
                <a:cs typeface="Times New Roman" pitchFamily="18" charset="0"/>
              </a:rPr>
              <a:t>datatypes</a:t>
            </a: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It is not supported by DB2</a:t>
            </a:r>
          </a:p>
          <a:p>
            <a:pPr lvl="0"/>
            <a:r>
              <a:rPr lang="en-US" sz="1800" dirty="0">
                <a:latin typeface="Times New Roman" pitchFamily="18" charset="0"/>
                <a:cs typeface="Times New Roman" pitchFamily="18" charset="0"/>
              </a:rPr>
              <a:t>Does not work with all DBMS</a:t>
            </a:r>
          </a:p>
          <a:p>
            <a:pPr lvl="0"/>
            <a:r>
              <a:rPr lang="en-US" sz="1800" dirty="0">
                <a:latin typeface="Times New Roman" pitchFamily="18" charset="0"/>
                <a:cs typeface="Times New Roman" pitchFamily="18" charset="0"/>
              </a:rPr>
              <a:t>Does not work with </a:t>
            </a:r>
            <a:r>
              <a:rPr lang="en-US" sz="1800" dirty="0" err="1">
                <a:latin typeface="Times New Roman" pitchFamily="18" charset="0"/>
                <a:cs typeface="Times New Roman" pitchFamily="18" charset="0"/>
              </a:rPr>
              <a:t>SQLlite</a:t>
            </a:r>
            <a:endParaRPr lang="en-US" sz="1800"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3</a:t>
            </a:r>
            <a:br>
              <a:rPr lang="en-US" dirty="0"/>
            </a:br>
            <a:r>
              <a:rPr lang="en-US" b="1" dirty="0"/>
              <a:t> </a:t>
            </a:r>
            <a:r>
              <a:rPr lang="en-US" b="1" dirty="0" err="1"/>
              <a:t>Subqueries</a:t>
            </a:r>
            <a:r>
              <a:rPr lang="en-US" b="1" dirty="0"/>
              <a:t> and joins in SQL</a:t>
            </a:r>
            <a:endParaRPr lang="en-US" dirty="0"/>
          </a:p>
        </p:txBody>
      </p:sp>
      <p:sp>
        <p:nvSpPr>
          <p:cNvPr id="3" name="Content Placeholder 2"/>
          <p:cNvSpPr>
            <a:spLocks noGrp="1"/>
          </p:cNvSpPr>
          <p:nvPr>
            <p:ph sz="quarter" idx="1"/>
          </p:nvPr>
        </p:nvSpPr>
        <p:spPr/>
        <p:txBody>
          <a:bodyPr/>
          <a:lstStyle/>
          <a:p>
            <a:pPr>
              <a:buNone/>
            </a:pPr>
            <a:r>
              <a:rPr lang="en-US" sz="1800" dirty="0">
                <a:latin typeface="Times New Roman" pitchFamily="18" charset="0"/>
                <a:cs typeface="Times New Roman" pitchFamily="18" charset="0"/>
              </a:rPr>
              <a:t>1.Subquries , Advantage and Disadvantage</a:t>
            </a:r>
          </a:p>
          <a:p>
            <a:pPr>
              <a:buNone/>
            </a:pPr>
            <a:r>
              <a:rPr lang="en-US" sz="1800" dirty="0">
                <a:latin typeface="Times New Roman" pitchFamily="18" charset="0"/>
                <a:cs typeface="Times New Roman" pitchFamily="18" charset="0"/>
              </a:rPr>
              <a:t>2.Concept of key field</a:t>
            </a:r>
          </a:p>
          <a:p>
            <a:pPr>
              <a:buNone/>
            </a:pPr>
            <a:r>
              <a:rPr lang="en-US" sz="1800" dirty="0">
                <a:latin typeface="Times New Roman" pitchFamily="18" charset="0"/>
                <a:cs typeface="Times New Roman" pitchFamily="18" charset="0"/>
              </a:rPr>
              <a:t>3.Define joins and types of joins.</a:t>
            </a:r>
          </a:p>
          <a:p>
            <a:pPr>
              <a:buNone/>
            </a:pPr>
            <a:r>
              <a:rPr lang="en-US" sz="1800" dirty="0">
                <a:latin typeface="Times New Roman" pitchFamily="18" charset="0"/>
                <a:cs typeface="Times New Roman" pitchFamily="18" charset="0"/>
              </a:rPr>
              <a:t>4.Aliases and Pre-qualifiers</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
            </a:r>
            <a:r>
              <a:rPr lang="en-US" dirty="0" err="1"/>
              <a:t>Subquery</a:t>
            </a:r>
            <a:r>
              <a:rPr lang="en-US" dirty="0"/>
              <a:t>?</a:t>
            </a:r>
          </a:p>
        </p:txBody>
      </p:sp>
      <p:sp>
        <p:nvSpPr>
          <p:cNvPr id="3" name="Content Placeholder 2"/>
          <p:cNvSpPr>
            <a:spLocks noGrp="1"/>
          </p:cNvSpPr>
          <p:nvPr>
            <p:ph sz="quarter" idx="1"/>
          </p:nvPr>
        </p:nvSpPr>
        <p:spPr/>
        <p:txBody>
          <a:bodyPr>
            <a:normAutofit/>
          </a:bodyPr>
          <a:lstStyle/>
          <a:p>
            <a:r>
              <a:rPr lang="en-US" sz="1800" dirty="0" err="1">
                <a:latin typeface="Times New Roman" pitchFamily="18" charset="0"/>
                <a:cs typeface="Times New Roman" pitchFamily="18" charset="0"/>
              </a:rPr>
              <a:t>Subqueries</a:t>
            </a:r>
            <a:r>
              <a:rPr lang="en-US" sz="1800" dirty="0">
                <a:latin typeface="Times New Roman" pitchFamily="18" charset="0"/>
                <a:cs typeface="Times New Roman" pitchFamily="18" charset="0"/>
              </a:rPr>
              <a:t> are queries embedded in queries. They are used to retrieve data from one table based on data in another table. They generally are used when tables have some kind of relationship.</a:t>
            </a:r>
          </a:p>
          <a:p>
            <a:r>
              <a:rPr lang="en-US" sz="1800" dirty="0">
                <a:latin typeface="Times New Roman" pitchFamily="18" charset="0"/>
                <a:cs typeface="Times New Roman" pitchFamily="18" charset="0"/>
              </a:rPr>
              <a:t>Basic syntax:</a:t>
            </a:r>
          </a:p>
          <a:p>
            <a:r>
              <a:rPr lang="en-US" sz="1800" dirty="0">
                <a:latin typeface="Times New Roman" pitchFamily="18" charset="0"/>
                <a:cs typeface="Times New Roman" pitchFamily="18" charset="0"/>
              </a:rPr>
              <a:t>SELECT * FROM t1 WHERE column1 = (SELECT column1 FROM t2);</a:t>
            </a:r>
          </a:p>
          <a:p>
            <a:r>
              <a:rPr lang="en-US" sz="1800" u="sng" dirty="0">
                <a:latin typeface="Times New Roman" pitchFamily="18" charset="0"/>
                <a:cs typeface="Times New Roman" pitchFamily="18" charset="0"/>
              </a:rPr>
              <a:t>Code Sample:</a:t>
            </a:r>
          </a:p>
          <a:p>
            <a:pPr latinLnBrk="1"/>
            <a:r>
              <a:rPr lang="en-US" sz="1800" dirty="0">
                <a:latin typeface="Times New Roman" pitchFamily="18" charset="0"/>
                <a:cs typeface="Times New Roman" pitchFamily="18" charset="0"/>
              </a:rPr>
              <a:t>Find the name of the company that placed order 10290.</a:t>
            </a:r>
          </a:p>
          <a:p>
            <a:pPr latinLnBrk="1"/>
            <a:r>
              <a:rPr lang="en-US" sz="1800" dirty="0">
                <a:latin typeface="Times New Roman" pitchFamily="18" charset="0"/>
                <a:cs typeface="Times New Roman" pitchFamily="18" charset="0"/>
              </a:rPr>
              <a:t> SELECT </a:t>
            </a:r>
            <a:r>
              <a:rPr lang="en-US" sz="1800" dirty="0" err="1">
                <a:latin typeface="Times New Roman" pitchFamily="18" charset="0"/>
                <a:cs typeface="Times New Roman" pitchFamily="18" charset="0"/>
              </a:rPr>
              <a:t>CompanyName</a:t>
            </a:r>
            <a:endParaRPr lang="en-US" sz="1800" dirty="0">
              <a:latin typeface="Times New Roman" pitchFamily="18" charset="0"/>
              <a:cs typeface="Times New Roman" pitchFamily="18" charset="0"/>
            </a:endParaRPr>
          </a:p>
          <a:p>
            <a:pPr latinLnBrk="1"/>
            <a:r>
              <a:rPr lang="en-US" sz="1800" dirty="0">
                <a:latin typeface="Times New Roman" pitchFamily="18" charset="0"/>
                <a:cs typeface="Times New Roman" pitchFamily="18" charset="0"/>
              </a:rPr>
              <a:t>FROM Customers</a:t>
            </a:r>
          </a:p>
          <a:p>
            <a:pPr latinLnBrk="1"/>
            <a:r>
              <a:rPr lang="en-US" sz="1800" dirty="0">
                <a:latin typeface="Times New Roman" pitchFamily="18" charset="0"/>
                <a:cs typeface="Times New Roman" pitchFamily="18" charset="0"/>
              </a:rPr>
              <a:t>WHERE </a:t>
            </a:r>
            <a:r>
              <a:rPr lang="en-US" sz="1800" dirty="0" err="1">
                <a:latin typeface="Times New Roman" pitchFamily="18" charset="0"/>
                <a:cs typeface="Times New Roman" pitchFamily="18" charset="0"/>
              </a:rPr>
              <a:t>CustomerID</a:t>
            </a:r>
            <a:r>
              <a:rPr lang="en-US" sz="1800" dirty="0">
                <a:latin typeface="Times New Roman" pitchFamily="18" charset="0"/>
                <a:cs typeface="Times New Roman" pitchFamily="18" charset="0"/>
              </a:rPr>
              <a:t> = (SELECT </a:t>
            </a:r>
            <a:r>
              <a:rPr lang="en-US" sz="1800" dirty="0" err="1">
                <a:latin typeface="Times New Roman" pitchFamily="18" charset="0"/>
                <a:cs typeface="Times New Roman" pitchFamily="18" charset="0"/>
              </a:rPr>
              <a:t>CustomerID</a:t>
            </a:r>
            <a:r>
              <a:rPr lang="en-US" sz="1800" dirty="0">
                <a:latin typeface="Times New Roman" pitchFamily="18" charset="0"/>
                <a:cs typeface="Times New Roman" pitchFamily="18" charset="0"/>
              </a:rPr>
              <a:t> FROM Orders WHERE </a:t>
            </a:r>
            <a:r>
              <a:rPr lang="en-US" sz="1800" dirty="0" err="1">
                <a:latin typeface="Times New Roman" pitchFamily="18" charset="0"/>
                <a:cs typeface="Times New Roman" pitchFamily="18" charset="0"/>
              </a:rPr>
              <a:t>OrderID</a:t>
            </a:r>
            <a:r>
              <a:rPr lang="en-US" sz="1800" dirty="0">
                <a:latin typeface="Times New Roman" pitchFamily="18" charset="0"/>
                <a:cs typeface="Times New Roman" pitchFamily="18" charset="0"/>
              </a:rPr>
              <a:t> = 10290);</a:t>
            </a:r>
          </a:p>
          <a:p>
            <a:endParaRPr lang="en-US" dirty="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Sample Explanation</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subquery</a:t>
            </a:r>
            <a:r>
              <a:rPr lang="en-US" sz="1800" dirty="0">
                <a:latin typeface="Times New Roman" pitchFamily="18" charset="0"/>
                <a:cs typeface="Times New Roman" pitchFamily="18" charset="0"/>
              </a:rPr>
              <a:t> can contain any valid SELECT statement, but it must return a single column with the expected number of results. </a:t>
            </a:r>
          </a:p>
          <a:p>
            <a:r>
              <a:rPr lang="en-US" sz="1800" dirty="0">
                <a:latin typeface="Times New Roman" pitchFamily="18" charset="0"/>
                <a:cs typeface="Times New Roman" pitchFamily="18" charset="0"/>
              </a:rPr>
              <a:t>For example, if the </a:t>
            </a:r>
            <a:r>
              <a:rPr lang="en-US" sz="1800" dirty="0" err="1">
                <a:latin typeface="Times New Roman" pitchFamily="18" charset="0"/>
                <a:cs typeface="Times New Roman" pitchFamily="18" charset="0"/>
              </a:rPr>
              <a:t>subquery</a:t>
            </a:r>
            <a:r>
              <a:rPr lang="en-US" sz="1800" dirty="0">
                <a:latin typeface="Times New Roman" pitchFamily="18" charset="0"/>
                <a:cs typeface="Times New Roman" pitchFamily="18" charset="0"/>
              </a:rPr>
              <a:t> returns only one result, then the main query can check for equality, inequality, greater than, less than, etc. On the other hand, if the </a:t>
            </a:r>
            <a:r>
              <a:rPr lang="en-US" sz="1800" dirty="0" err="1">
                <a:latin typeface="Times New Roman" pitchFamily="18" charset="0"/>
                <a:cs typeface="Times New Roman" pitchFamily="18" charset="0"/>
              </a:rPr>
              <a:t>subquery</a:t>
            </a:r>
            <a:r>
              <a:rPr lang="en-US" sz="1800" dirty="0">
                <a:latin typeface="Times New Roman" pitchFamily="18" charset="0"/>
                <a:cs typeface="Times New Roman" pitchFamily="18" charset="0"/>
              </a:rPr>
              <a:t> returns more than one record, the main query must check to see if a field value is (or is NOT) IN the set of values returned.</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sz="quarter" idx="1"/>
          </p:nvPr>
        </p:nvSpPr>
        <p:spPr/>
        <p:txBody>
          <a:bodyPr>
            <a:normAutofit/>
          </a:bodyPr>
          <a:lstStyle/>
          <a:p>
            <a:pPr lvl="0"/>
            <a:r>
              <a:rPr lang="en-US" sz="1900" dirty="0">
                <a:latin typeface="Times New Roman" pitchFamily="18" charset="0"/>
                <a:cs typeface="Times New Roman" pitchFamily="18" charset="0"/>
              </a:rPr>
              <a:t>They allow queries that are structured so that it is possible to isolate each part of a statement.</a:t>
            </a:r>
          </a:p>
          <a:p>
            <a:pPr lvl="0"/>
            <a:r>
              <a:rPr lang="en-US" sz="1900" dirty="0">
                <a:latin typeface="Times New Roman" pitchFamily="18" charset="0"/>
                <a:cs typeface="Times New Roman" pitchFamily="18" charset="0"/>
              </a:rPr>
              <a:t>They provide alternative ways to perform operations that would otherwise require complex joins and unions. </a:t>
            </a:r>
          </a:p>
          <a:p>
            <a:pPr lvl="0"/>
            <a:r>
              <a:rPr lang="en-US" sz="1900" dirty="0">
                <a:latin typeface="Times New Roman" pitchFamily="18" charset="0"/>
                <a:cs typeface="Times New Roman" pitchFamily="18" charset="0"/>
              </a:rPr>
              <a:t>They are, in many people's opinion, more readable than complex joins or unions. According to the </a:t>
            </a:r>
            <a:r>
              <a:rPr lang="en-US" sz="1900" dirty="0" err="1">
                <a:latin typeface="Times New Roman" pitchFamily="18" charset="0"/>
                <a:cs typeface="Times New Roman" pitchFamily="18" charset="0"/>
              </a:rPr>
              <a:t>MySQL</a:t>
            </a:r>
            <a:r>
              <a:rPr lang="en-US" sz="1900" dirty="0">
                <a:latin typeface="Times New Roman" pitchFamily="18" charset="0"/>
                <a:cs typeface="Times New Roman" pitchFamily="18" charset="0"/>
              </a:rPr>
              <a:t> docs, “it was the innovation of </a:t>
            </a:r>
            <a:r>
              <a:rPr lang="en-US" sz="1900" dirty="0" err="1">
                <a:latin typeface="Times New Roman" pitchFamily="18" charset="0"/>
                <a:cs typeface="Times New Roman" pitchFamily="18" charset="0"/>
              </a:rPr>
              <a:t>subqueries</a:t>
            </a:r>
            <a:r>
              <a:rPr lang="en-US" sz="1900" dirty="0">
                <a:latin typeface="Times New Roman" pitchFamily="18" charset="0"/>
                <a:cs typeface="Times New Roman" pitchFamily="18" charset="0"/>
              </a:rPr>
              <a:t> that gave people the original idea of calling the early SQL ‘Structured Query Language.’” </a:t>
            </a:r>
          </a:p>
          <a:p>
            <a:pPr lvl="0"/>
            <a:r>
              <a:rPr lang="en-US" sz="1900" dirty="0" err="1">
                <a:latin typeface="Times New Roman" pitchFamily="18" charset="0"/>
                <a:cs typeface="Times New Roman" pitchFamily="18" charset="0"/>
              </a:rPr>
              <a:t>MySQL</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subqueries</a:t>
            </a:r>
            <a:r>
              <a:rPr lang="en-US" sz="1900" dirty="0">
                <a:latin typeface="Times New Roman" pitchFamily="18" charset="0"/>
                <a:cs typeface="Times New Roman" pitchFamily="18" charset="0"/>
              </a:rPr>
              <a:t> can return a single value, single row, single column, or a table,   which is a </a:t>
            </a:r>
            <a:r>
              <a:rPr lang="en-US" sz="1900" dirty="0" err="1">
                <a:latin typeface="Times New Roman" pitchFamily="18" charset="0"/>
                <a:cs typeface="Times New Roman" pitchFamily="18" charset="0"/>
              </a:rPr>
              <a:t>resultset</a:t>
            </a:r>
            <a:r>
              <a:rPr lang="en-US" sz="1900" dirty="0">
                <a:latin typeface="Times New Roman" pitchFamily="18" charset="0"/>
                <a:cs typeface="Times New Roman" pitchFamily="18" charset="0"/>
              </a:rPr>
              <a:t> containing one or more rows of one or more columns.</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sz="quarter" idx="1"/>
          </p:nvPr>
        </p:nvSpPr>
        <p:spPr/>
        <p:txBody>
          <a:bodyPr>
            <a:normAutofit/>
          </a:bodyPr>
          <a:lstStyle/>
          <a:p>
            <a:pPr lvl="0"/>
            <a:r>
              <a:rPr lang="en-US" sz="1800" dirty="0">
                <a:latin typeface="Times New Roman" pitchFamily="18" charset="0"/>
                <a:cs typeface="Times New Roman" pitchFamily="18" charset="0"/>
              </a:rPr>
              <a:t>A disadvantage is that you cannot modify a table and select from the same table within a </a:t>
            </a:r>
            <a:r>
              <a:rPr lang="en-US" sz="1800" dirty="0" err="1">
                <a:latin typeface="Times New Roman" pitchFamily="18" charset="0"/>
                <a:cs typeface="Times New Roman" pitchFamily="18" charset="0"/>
              </a:rPr>
              <a:t>subquery</a:t>
            </a:r>
            <a:r>
              <a:rPr lang="en-US" sz="1800" dirty="0">
                <a:latin typeface="Times New Roman" pitchFamily="18" charset="0"/>
                <a:cs typeface="Times New Roman" pitchFamily="18" charset="0"/>
              </a:rPr>
              <a:t> in the same SQL statement.</a:t>
            </a:r>
          </a:p>
          <a:p>
            <a:pPr lvl="0"/>
            <a:r>
              <a:rPr lang="en-US" sz="1800" dirty="0" err="1">
                <a:latin typeface="Times New Roman" pitchFamily="18" charset="0"/>
                <a:cs typeface="Times New Roman" pitchFamily="18" charset="0"/>
              </a:rPr>
              <a:t>Subqueries</a:t>
            </a:r>
            <a:r>
              <a:rPr lang="en-US" sz="1800" dirty="0">
                <a:latin typeface="Times New Roman" pitchFamily="18" charset="0"/>
                <a:cs typeface="Times New Roman" pitchFamily="18" charset="0"/>
              </a:rPr>
              <a:t> also can take longer to execute than a join because of how the database optimizer processes them.</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WHAT ARE JOINS</a:t>
            </a:r>
            <a:r>
              <a:rPr lang="en-US" dirty="0"/>
              <a:t>?</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A SQL join is a Structured Query Language (</a:t>
            </a:r>
            <a:r>
              <a:rPr lang="en-US" sz="1800" b="1" dirty="0">
                <a:latin typeface="Times New Roman" pitchFamily="18" charset="0"/>
                <a:cs typeface="Times New Roman" pitchFamily="18" charset="0"/>
              </a:rPr>
              <a:t>SQL</a:t>
            </a:r>
            <a:r>
              <a:rPr lang="en-US" sz="1800" dirty="0">
                <a:latin typeface="Times New Roman" pitchFamily="18" charset="0"/>
                <a:cs typeface="Times New Roman" pitchFamily="18" charset="0"/>
              </a:rPr>
              <a:t>) instruction to combine data from two sets of data (i.e. two tables). </a:t>
            </a:r>
          </a:p>
          <a:p>
            <a:r>
              <a:rPr lang="en-US" sz="1800" dirty="0">
                <a:latin typeface="Times New Roman" pitchFamily="18" charset="0"/>
                <a:cs typeface="Times New Roman" pitchFamily="18" charset="0"/>
              </a:rPr>
              <a:t>Before we dive into the details of a SQL join, let’s briefly discuss what SQL is, and why someone would want to perform a SQL join</a:t>
            </a:r>
          </a:p>
          <a:p>
            <a:r>
              <a:rPr lang="en-US" sz="1800" dirty="0">
                <a:latin typeface="Times New Roman" pitchFamily="18" charset="0"/>
                <a:cs typeface="Times New Roman" pitchFamily="18" charset="0"/>
              </a:rPr>
              <a:t>Consider the following tables:</a:t>
            </a:r>
          </a:p>
          <a:p>
            <a:r>
              <a:rPr lang="en-US" sz="1800" dirty="0">
                <a:latin typeface="Times New Roman" pitchFamily="18" charset="0"/>
                <a:cs typeface="Times New Roman" pitchFamily="18" charset="0"/>
              </a:rPr>
              <a:t>Now, let us JOIN these two tables using the SELECT statement :</a:t>
            </a:r>
          </a:p>
          <a:p>
            <a:r>
              <a:rPr lang="en-US" sz="1800" dirty="0">
                <a:latin typeface="Times New Roman" pitchFamily="18" charset="0"/>
                <a:cs typeface="Times New Roman" pitchFamily="18" charset="0"/>
              </a:rPr>
              <a:t>Select id, name, age, amount from customers, orders where customers.id= </a:t>
            </a:r>
            <a:r>
              <a:rPr lang="en-US" sz="1800" dirty="0" err="1">
                <a:latin typeface="Times New Roman" pitchFamily="18" charset="0"/>
                <a:cs typeface="Times New Roman" pitchFamily="18" charset="0"/>
              </a:rPr>
              <a:t>orders.Cust_id</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    Result:</a:t>
            </a:r>
          </a:p>
          <a:p>
            <a:r>
              <a:rPr lang="en-US" sz="1800" dirty="0">
                <a:latin typeface="Times New Roman" pitchFamily="18" charset="0"/>
                <a:cs typeface="Times New Roman" pitchFamily="18" charset="0"/>
              </a:rPr>
              <a:t>This will produce the result from both the tables:</a:t>
            </a:r>
          </a:p>
          <a:p>
            <a:r>
              <a:rPr lang="en-US" sz="1800" dirty="0">
                <a:latin typeface="Times New Roman" pitchFamily="18" charset="0"/>
                <a:cs typeface="Times New Roman" pitchFamily="18" charset="0"/>
              </a:rPr>
              <a:t>Id, name, age and amount will be displayed. </a:t>
            </a:r>
          </a:p>
          <a:p>
            <a:endParaRPr lang="en-US"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Pictorial Representation</a:t>
            </a:r>
          </a:p>
        </p:txBody>
      </p:sp>
      <p:pic>
        <p:nvPicPr>
          <p:cNvPr id="7" name="Picture 3" descr="C:\Users\Admin\Pictures\images.png"/>
          <p:cNvPicPr>
            <a:picLocks noGrp="1" noChangeAspect="1" noChangeArrowheads="1"/>
          </p:cNvPicPr>
          <p:nvPr>
            <p:ph sz="quarter" idx="1"/>
          </p:nvPr>
        </p:nvPicPr>
        <p:blipFill>
          <a:blip r:embed="rId2"/>
          <a:srcRect/>
          <a:stretch>
            <a:fillRect/>
          </a:stretch>
        </p:blipFill>
        <p:spPr bwMode="auto">
          <a:xfrm>
            <a:off x="457200" y="2231351"/>
            <a:ext cx="7467600" cy="361132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a:t>
            </a:r>
          </a:p>
        </p:txBody>
      </p:sp>
      <p:pic>
        <p:nvPicPr>
          <p:cNvPr id="5122" name="Picture 2"/>
          <p:cNvPicPr>
            <a:picLocks noGrp="1" noChangeAspect="1" noChangeArrowheads="1"/>
          </p:cNvPicPr>
          <p:nvPr>
            <p:ph sz="quarter" idx="1"/>
          </p:nvPr>
        </p:nvPicPr>
        <p:blipFill>
          <a:blip r:embed="rId2"/>
          <a:stretch>
            <a:fillRect/>
          </a:stretch>
        </p:blipFill>
        <p:spPr bwMode="auto">
          <a:xfrm>
            <a:off x="961093" y="1600200"/>
            <a:ext cx="6459813" cy="4873625"/>
          </a:xfrm>
          <a:prstGeom prst="rect">
            <a:avLst/>
          </a:prstGeom>
          <a:noFill/>
          <a:ln w="9525">
            <a:noFill/>
            <a:miter lim="800000"/>
            <a:headEnd/>
            <a:tailEnd/>
          </a:ln>
          <a:effectLst/>
        </p:spPr>
      </p:pic>
      <p:cxnSp>
        <p:nvCxnSpPr>
          <p:cNvPr id="6" name="Straight Arrow Connector 5"/>
          <p:cNvCxnSpPr/>
          <p:nvPr/>
        </p:nvCxnSpPr>
        <p:spPr>
          <a:xfrm rot="5400000" flipH="1" flipV="1">
            <a:off x="3886200" y="28956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6781800" y="5638800"/>
            <a:ext cx="457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DIFFERENT TYPES OF JOINS IN SQL</a:t>
            </a:r>
            <a:endParaRPr lang="en-US" dirty="0"/>
          </a:p>
        </p:txBody>
      </p:sp>
      <p:sp>
        <p:nvSpPr>
          <p:cNvPr id="3" name="Content Placeholder 2"/>
          <p:cNvSpPr>
            <a:spLocks noGrp="1"/>
          </p:cNvSpPr>
          <p:nvPr>
            <p:ph sz="quarter" idx="1"/>
          </p:nvPr>
        </p:nvSpPr>
        <p:spPr/>
        <p:txBody>
          <a:bodyPr>
            <a:normAutofit/>
          </a:bodyPr>
          <a:lstStyle/>
          <a:p>
            <a:pPr lvl="0"/>
            <a:r>
              <a:rPr lang="en-US" sz="1800" b="1" dirty="0">
                <a:latin typeface="Times New Roman" pitchFamily="18" charset="0"/>
                <a:cs typeface="Times New Roman" pitchFamily="18" charset="0"/>
              </a:rPr>
              <a:t>INNER JOIN:</a:t>
            </a: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The most important and frequently used of the joins is the INNER JOIN. They are also </a:t>
            </a:r>
            <a:r>
              <a:rPr lang="en-US" sz="1800" dirty="0" err="1">
                <a:latin typeface="Times New Roman" pitchFamily="18" charset="0"/>
                <a:cs typeface="Times New Roman" pitchFamily="18" charset="0"/>
              </a:rPr>
              <a:t>reffered</a:t>
            </a:r>
            <a:r>
              <a:rPr lang="en-US" sz="1800" dirty="0">
                <a:latin typeface="Times New Roman" pitchFamily="18" charset="0"/>
                <a:cs typeface="Times New Roman" pitchFamily="18" charset="0"/>
              </a:rPr>
              <a:t> as EQUI JOIN. </a:t>
            </a:r>
          </a:p>
          <a:p>
            <a:pPr>
              <a:buNone/>
            </a:pPr>
            <a:r>
              <a:rPr lang="en-US" sz="1800" dirty="0">
                <a:latin typeface="Times New Roman" pitchFamily="18" charset="0"/>
                <a:cs typeface="Times New Roman" pitchFamily="18" charset="0"/>
              </a:rPr>
              <a:t>    The INNER JOIN creates a new result by combining column values of two tables (table 1 and table 2) based upon the join- predicate. The query compares each row of table 1 with each row of table 2 to find all pairs of rows which satisfy the join –predicate. When the join-predicate is satisfied , column values for each matched pair of rows of A and B are combined into result row.</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.LEFT JOIN:</a:t>
            </a:r>
            <a:br>
              <a:rPr lang="en-US" dirty="0"/>
            </a:br>
            <a:endParaRPr lang="en-US" dirty="0"/>
          </a:p>
        </p:txBody>
      </p:sp>
      <p:sp>
        <p:nvSpPr>
          <p:cNvPr id="3" name="Content Placeholder 2"/>
          <p:cNvSpPr>
            <a:spLocks noGrp="1"/>
          </p:cNvSpPr>
          <p:nvPr>
            <p:ph sz="quarter" idx="1"/>
          </p:nvPr>
        </p:nvSpPr>
        <p:spPr/>
        <p:txBody>
          <a:bodyPr>
            <a:noAutofit/>
          </a:bodyPr>
          <a:lstStyle/>
          <a:p>
            <a:r>
              <a:rPr lang="en-US" sz="1800" b="1" dirty="0">
                <a:latin typeface="Times New Roman" pitchFamily="18" charset="0"/>
                <a:cs typeface="Times New Roman" pitchFamily="18" charset="0"/>
              </a:rPr>
              <a:t>T</a:t>
            </a:r>
            <a:r>
              <a:rPr lang="en-US" sz="1800" dirty="0">
                <a:latin typeface="Times New Roman" pitchFamily="18" charset="0"/>
                <a:cs typeface="Times New Roman" pitchFamily="18" charset="0"/>
              </a:rPr>
              <a:t>he SQL </a:t>
            </a:r>
            <a:r>
              <a:rPr lang="en-US" sz="1800" b="1" dirty="0">
                <a:latin typeface="Times New Roman" pitchFamily="18" charset="0"/>
                <a:cs typeface="Times New Roman" pitchFamily="18" charset="0"/>
              </a:rPr>
              <a:t>LEFT JOIN</a:t>
            </a:r>
            <a:r>
              <a:rPr lang="en-US" sz="1800" dirty="0">
                <a:latin typeface="Times New Roman" pitchFamily="18" charset="0"/>
                <a:cs typeface="Times New Roman" pitchFamily="18" charset="0"/>
              </a:rPr>
              <a:t> returns all rows from the left table, even if there are no   matches in the right table. This means that if the ON clause matches 0 (zero) records in the right table; the join will still return a row in the result, but with NULL in each column from the right table.</a:t>
            </a:r>
          </a:p>
          <a:p>
            <a:r>
              <a:rPr lang="en-US" sz="1800" dirty="0">
                <a:latin typeface="Times New Roman" pitchFamily="18" charset="0"/>
                <a:cs typeface="Times New Roman" pitchFamily="18" charset="0"/>
              </a:rPr>
              <a:t>This means that a left join returns all the values from the left table, plus matched values from the right table or NULL in case of no matching join predicate.</a:t>
            </a:r>
          </a:p>
          <a:p>
            <a:pPr>
              <a:buNone/>
            </a:pPr>
            <a:r>
              <a:rPr lang="en-US" sz="1800" b="1" dirty="0">
                <a:latin typeface="Times New Roman" pitchFamily="18" charset="0"/>
                <a:cs typeface="Times New Roman" pitchFamily="18" charset="0"/>
              </a:rPr>
              <a:t>    Syntax:</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SELECT table1.column1, table2.column2...FROM table1LEFT JOIN table2ON table1.common_field = table2.common_field;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3.RIGHT JOIN</a:t>
            </a:r>
            <a:endParaRPr lang="en-US" dirty="0"/>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SQL </a:t>
            </a:r>
            <a:r>
              <a:rPr lang="en-US" sz="1800" b="1" dirty="0">
                <a:latin typeface="Times New Roman" pitchFamily="18" charset="0"/>
                <a:cs typeface="Times New Roman" pitchFamily="18" charset="0"/>
              </a:rPr>
              <a:t>RIGHT JOIN</a:t>
            </a:r>
            <a:r>
              <a:rPr lang="en-US" sz="1800" dirty="0">
                <a:latin typeface="Times New Roman" pitchFamily="18" charset="0"/>
                <a:cs typeface="Times New Roman" pitchFamily="18" charset="0"/>
              </a:rPr>
              <a:t> returns all rows from the right table, even if there are no matches in the left table. This means that if the ON clause matches 0 (zero) records in the left table; the join will still return a row in the result, but with NULL in each column from the left table.</a:t>
            </a:r>
          </a:p>
          <a:p>
            <a:r>
              <a:rPr lang="en-US" sz="1800" dirty="0">
                <a:latin typeface="Times New Roman" pitchFamily="18" charset="0"/>
                <a:cs typeface="Times New Roman" pitchFamily="18" charset="0"/>
              </a:rPr>
              <a:t>This means that a right join returns all the values from the right table, plus matched values from the left table or NULL in case of no matching join predicate.</a:t>
            </a:r>
          </a:p>
          <a:p>
            <a:pPr>
              <a:buNone/>
            </a:pPr>
            <a:r>
              <a:rPr lang="en-US" sz="1800" b="1" dirty="0">
                <a:latin typeface="Times New Roman" pitchFamily="18" charset="0"/>
                <a:cs typeface="Times New Roman" pitchFamily="18" charset="0"/>
              </a:rPr>
              <a:t>    Syntax:</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SELECT table1.column1, table2.column2...        FROM table1        RIGHT JOIN table2        ON table1.common_field = table2.common_field;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4.FULL JOIN</a:t>
            </a:r>
            <a:r>
              <a:rPr lang="en-US" dirty="0"/>
              <a:t>:</a:t>
            </a:r>
            <a:br>
              <a:rPr lang="en-US" dirty="0"/>
            </a:br>
            <a:endParaRPr lang="en-US" dirty="0"/>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SQL </a:t>
            </a:r>
            <a:r>
              <a:rPr lang="en-US" sz="1800" b="1" dirty="0">
                <a:latin typeface="Times New Roman" pitchFamily="18" charset="0"/>
                <a:cs typeface="Times New Roman" pitchFamily="18" charset="0"/>
              </a:rPr>
              <a:t>FULL JOIN</a:t>
            </a:r>
            <a:r>
              <a:rPr lang="en-US" sz="1800" dirty="0">
                <a:latin typeface="Times New Roman" pitchFamily="18" charset="0"/>
                <a:cs typeface="Times New Roman" pitchFamily="18" charset="0"/>
              </a:rPr>
              <a:t> combines the results of both left and right outer joins </a:t>
            </a:r>
          </a:p>
          <a:p>
            <a:r>
              <a:rPr lang="en-US" sz="1800" dirty="0">
                <a:latin typeface="Times New Roman" pitchFamily="18" charset="0"/>
                <a:cs typeface="Times New Roman" pitchFamily="18" charset="0"/>
              </a:rPr>
              <a:t>The joined table will contain all records from both the tables and fill in </a:t>
            </a:r>
          </a:p>
          <a:p>
            <a:r>
              <a:rPr lang="en-US" sz="1800" dirty="0">
                <a:latin typeface="Times New Roman" pitchFamily="18" charset="0"/>
                <a:cs typeface="Times New Roman" pitchFamily="18" charset="0"/>
              </a:rPr>
              <a:t>NULLs for missing matches on either side.</a:t>
            </a:r>
          </a:p>
          <a:p>
            <a:r>
              <a:rPr lang="en-US" sz="1800" dirty="0">
                <a:latin typeface="Times New Roman" pitchFamily="18" charset="0"/>
                <a:cs typeface="Times New Roman" pitchFamily="18" charset="0"/>
              </a:rPr>
              <a:t>Syntax:</a:t>
            </a:r>
          </a:p>
          <a:p>
            <a:pPr>
              <a:buNone/>
            </a:pPr>
            <a:r>
              <a:rPr lang="en-US" sz="1800" dirty="0">
                <a:latin typeface="Times New Roman" pitchFamily="18" charset="0"/>
                <a:cs typeface="Times New Roman" pitchFamily="18" charset="0"/>
              </a:rPr>
              <a:t>   SELECT table1.column1, table2.column2... FROM table1  left join  table2 </a:t>
            </a:r>
          </a:p>
          <a:p>
            <a:pPr>
              <a:buNone/>
            </a:pP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   ON table1.common_field = table2.common_field</a:t>
            </a:r>
          </a:p>
          <a:p>
            <a:pPr>
              <a:buNone/>
            </a:pPr>
            <a:r>
              <a:rPr lang="en-US" sz="1800" dirty="0">
                <a:latin typeface="Times New Roman" pitchFamily="18" charset="0"/>
                <a:cs typeface="Times New Roman" pitchFamily="18" charset="0"/>
              </a:rPr>
              <a:t>Union all</a:t>
            </a:r>
          </a:p>
          <a:p>
            <a:pPr>
              <a:buNone/>
            </a:pPr>
            <a:r>
              <a:rPr lang="en-US" sz="1800" dirty="0">
                <a:latin typeface="Times New Roman" pitchFamily="18" charset="0"/>
                <a:cs typeface="Times New Roman" pitchFamily="18" charset="0"/>
              </a:rPr>
              <a:t> SELECT table1.column1, table2.column2... FROM table1  right join  table2 </a:t>
            </a:r>
          </a:p>
          <a:p>
            <a:pPr>
              <a:buNone/>
            </a:pP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   ON table1.common_field = table2.common_field;</a:t>
            </a:r>
          </a:p>
          <a:p>
            <a:pPr>
              <a:buNone/>
            </a:pPr>
            <a:r>
              <a:rPr lang="en-US" sz="1800" dirty="0">
                <a:latin typeface="Times New Roman" pitchFamily="18" charset="0"/>
                <a:cs typeface="Times New Roman" pitchFamily="18" charset="0"/>
              </a:rPr>
              <a:t>Note: if database does not support Full join then </a:t>
            </a:r>
            <a:r>
              <a:rPr lang="en-US" sz="1800" dirty="0" err="1">
                <a:latin typeface="Times New Roman" pitchFamily="18" charset="0"/>
                <a:cs typeface="Times New Roman" pitchFamily="18" charset="0"/>
              </a:rPr>
              <a:t>mysql</a:t>
            </a:r>
            <a:r>
              <a:rPr lang="en-US" sz="1800" dirty="0">
                <a:latin typeface="Times New Roman" pitchFamily="18" charset="0"/>
                <a:cs typeface="Times New Roman" pitchFamily="18" charset="0"/>
              </a:rPr>
              <a:t> will also not support full join. In this case ,union all clause is used to combine the two joins.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5.SELF JOIN:</a:t>
            </a:r>
            <a:br>
              <a:rPr lang="en-US" dirty="0"/>
            </a:br>
            <a:endParaRPr lang="en-US" dirty="0"/>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SQL </a:t>
            </a:r>
            <a:r>
              <a:rPr lang="en-US" sz="1800" b="1" dirty="0">
                <a:latin typeface="Times New Roman" pitchFamily="18" charset="0"/>
                <a:cs typeface="Times New Roman" pitchFamily="18" charset="0"/>
              </a:rPr>
              <a:t>SELF JOIN</a:t>
            </a:r>
            <a:r>
              <a:rPr lang="en-US" sz="1800" dirty="0">
                <a:latin typeface="Times New Roman" pitchFamily="18" charset="0"/>
                <a:cs typeface="Times New Roman" pitchFamily="18" charset="0"/>
              </a:rPr>
              <a:t> is used to join a table to itself as if the table were two tables; temporarily renaming at least one table in the SQL statement.</a:t>
            </a:r>
          </a:p>
          <a:p>
            <a:r>
              <a:rPr lang="en-US" sz="1800" dirty="0">
                <a:latin typeface="Times New Roman" pitchFamily="18" charset="0"/>
                <a:cs typeface="Times New Roman" pitchFamily="18" charset="0"/>
              </a:rPr>
              <a:t>This implies that each row in a table is joined with itself.</a:t>
            </a:r>
          </a:p>
          <a:p>
            <a:pPr>
              <a:buNone/>
            </a:pPr>
            <a:r>
              <a:rPr lang="en-US" sz="1800" b="1" dirty="0">
                <a:latin typeface="Times New Roman" pitchFamily="18" charset="0"/>
                <a:cs typeface="Times New Roman" pitchFamily="18" charset="0"/>
              </a:rPr>
              <a:t>   Syntax</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   SELECT a.coulmn1 , b.column2    </a:t>
            </a:r>
          </a:p>
          <a:p>
            <a:pPr>
              <a:buNone/>
            </a:pPr>
            <a:r>
              <a:rPr lang="en-US" sz="1800" dirty="0">
                <a:latin typeface="Times New Roman" pitchFamily="18" charset="0"/>
                <a:cs typeface="Times New Roman" pitchFamily="18" charset="0"/>
              </a:rPr>
              <a:t>    FROM </a:t>
            </a:r>
            <a:r>
              <a:rPr lang="en-US" sz="1800" dirty="0" err="1">
                <a:latin typeface="Times New Roman" pitchFamily="18" charset="0"/>
                <a:cs typeface="Times New Roman" pitchFamily="18" charset="0"/>
              </a:rPr>
              <a:t>table_name</a:t>
            </a:r>
            <a:r>
              <a:rPr lang="en-US" sz="1800" dirty="0">
                <a:latin typeface="Times New Roman" pitchFamily="18" charset="0"/>
                <a:cs typeface="Times New Roman" pitchFamily="18" charset="0"/>
              </a:rPr>
              <a:t> a, </a:t>
            </a:r>
            <a:r>
              <a:rPr lang="en-US" sz="1800" dirty="0" err="1">
                <a:latin typeface="Times New Roman" pitchFamily="18" charset="0"/>
                <a:cs typeface="Times New Roman" pitchFamily="18" charset="0"/>
              </a:rPr>
              <a:t>table_name</a:t>
            </a:r>
            <a:r>
              <a:rPr lang="en-US" sz="1800" dirty="0">
                <a:latin typeface="Times New Roman" pitchFamily="18" charset="0"/>
                <a:cs typeface="Times New Roman" pitchFamily="18" charset="0"/>
              </a:rPr>
              <a:t> b   </a:t>
            </a:r>
          </a:p>
          <a:p>
            <a:pPr>
              <a:buNone/>
            </a:pPr>
            <a:r>
              <a:rPr lang="en-US" sz="1800" dirty="0">
                <a:latin typeface="Times New Roman" pitchFamily="18" charset="0"/>
                <a:cs typeface="Times New Roman" pitchFamily="18" charset="0"/>
              </a:rPr>
              <a:t>     WHERE </a:t>
            </a:r>
            <a:r>
              <a:rPr lang="en-US" sz="1800" dirty="0" err="1">
                <a:latin typeface="Times New Roman" pitchFamily="18" charset="0"/>
                <a:cs typeface="Times New Roman" pitchFamily="18" charset="0"/>
              </a:rPr>
              <a:t>some_condition</a:t>
            </a:r>
            <a:r>
              <a:rPr lang="en-US" sz="1800" dirty="0">
                <a:latin typeface="Times New Roman" pitchFamily="18" charset="0"/>
                <a:cs typeface="Times New Roman" pitchFamily="18" charset="0"/>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6.CARTESIAN JOIN</a:t>
            </a:r>
            <a:endParaRPr lang="en-US" dirty="0"/>
          </a:p>
        </p:txBody>
      </p:sp>
      <p:sp>
        <p:nvSpPr>
          <p:cNvPr id="3" name="Content Placeholder 2"/>
          <p:cNvSpPr>
            <a:spLocks noGrp="1"/>
          </p:cNvSpPr>
          <p:nvPr>
            <p:ph sz="quarter" idx="1"/>
          </p:nvPr>
        </p:nvSpPr>
        <p:spPr/>
        <p:txBody>
          <a:bodyPr>
            <a:normAutofit/>
          </a:bodyPr>
          <a:lstStyle/>
          <a:p>
            <a:r>
              <a:rPr lang="en-US" sz="1900" dirty="0">
                <a:latin typeface="Times New Roman" pitchFamily="18" charset="0"/>
                <a:cs typeface="Times New Roman" pitchFamily="18" charset="0"/>
              </a:rPr>
              <a:t>The CARTESIAN JOIN is also known as CROSS JOIN. In a CARTESIAN JOIN there is a join for each row of one table to every row of another table. This usually happens when the matching column or WHERE condition is not specified.</a:t>
            </a:r>
          </a:p>
          <a:p>
            <a:pPr lvl="0" fontAlgn="base"/>
            <a:r>
              <a:rPr lang="en-US" sz="1900" dirty="0">
                <a:latin typeface="Times New Roman" pitchFamily="18" charset="0"/>
                <a:cs typeface="Times New Roman" pitchFamily="18" charset="0"/>
              </a:rPr>
              <a:t>In the absence of a WHERE condition the CARTESIAN JOIN will behave like a CARTESIAN PRODUCT . i.e., the number of rows in the result-set is the product of the number of rows of the two tables.</a:t>
            </a:r>
          </a:p>
          <a:p>
            <a:pPr lvl="0" fontAlgn="base"/>
            <a:r>
              <a:rPr lang="en-US" sz="1900" dirty="0">
                <a:latin typeface="Times New Roman" pitchFamily="18" charset="0"/>
                <a:cs typeface="Times New Roman" pitchFamily="18" charset="0"/>
              </a:rPr>
              <a:t>In the presence of WHERE condition this JOIN will function like a INNER JOIN.</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Join</a:t>
            </a:r>
          </a:p>
        </p:txBody>
      </p:sp>
      <p:sp>
        <p:nvSpPr>
          <p:cNvPr id="3" name="Content Placeholder 2"/>
          <p:cNvSpPr>
            <a:spLocks noGrp="1"/>
          </p:cNvSpPr>
          <p:nvPr>
            <p:ph sz="quarter" idx="1"/>
          </p:nvPr>
        </p:nvSpPr>
        <p:spPr/>
        <p:txBody>
          <a:bodyPr/>
          <a:lstStyle/>
          <a:p>
            <a:pPr lvl="0"/>
            <a:r>
              <a:rPr lang="en-US" sz="1800" dirty="0">
                <a:latin typeface="Times New Roman" pitchFamily="18" charset="0"/>
                <a:cs typeface="Times New Roman" pitchFamily="18" charset="0"/>
              </a:rPr>
              <a:t>Generally speaking, Cross join is similar to an inner join where the join-condition will always evaluate to True</a:t>
            </a:r>
          </a:p>
          <a:p>
            <a:pPr fontAlgn="base"/>
            <a:r>
              <a:rPr lang="en-US" sz="1800" dirty="0">
                <a:latin typeface="Times New Roman" pitchFamily="18" charset="0"/>
                <a:cs typeface="Times New Roman" pitchFamily="18" charset="0"/>
              </a:rPr>
              <a:t>Syntax:</a:t>
            </a:r>
          </a:p>
          <a:p>
            <a:pPr>
              <a:buNone/>
            </a:pPr>
            <a:r>
              <a:rPr lang="en-US" sz="1800" dirty="0">
                <a:latin typeface="Times New Roman" pitchFamily="18" charset="0"/>
                <a:cs typeface="Times New Roman" pitchFamily="18" charset="0"/>
              </a:rPr>
              <a:t>   SELECT table1.column1 , table1.column2, table2.column1...FROM table1CROSS JOIN table2;</a:t>
            </a:r>
          </a:p>
          <a:p>
            <a:pPr>
              <a:buNone/>
            </a:pPr>
            <a:r>
              <a:rPr lang="en-US" sz="1800" dirty="0">
                <a:latin typeface="Times New Roman" pitchFamily="18" charset="0"/>
                <a:cs typeface="Times New Roman" pitchFamily="18" charset="0"/>
              </a:rPr>
              <a:t>For example:</a:t>
            </a:r>
          </a:p>
          <a:p>
            <a:pPr>
              <a:buNone/>
            </a:pPr>
            <a:endParaRPr 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Pictorial representation of cross join</a:t>
            </a:r>
          </a:p>
        </p:txBody>
      </p:sp>
      <p:pic>
        <p:nvPicPr>
          <p:cNvPr id="1026" name="Picture 2" descr="C:\Users\Admin\Pictures\mysql-cross-join.gif"/>
          <p:cNvPicPr>
            <a:picLocks noGrp="1" noChangeAspect="1" noChangeArrowheads="1"/>
          </p:cNvPicPr>
          <p:nvPr>
            <p:ph sz="quarter" idx="1"/>
          </p:nvPr>
        </p:nvPicPr>
        <p:blipFill>
          <a:blip r:embed="rId2"/>
          <a:stretch>
            <a:fillRect/>
          </a:stretch>
        </p:blipFill>
        <p:spPr bwMode="auto">
          <a:xfrm>
            <a:off x="1222207" y="1600200"/>
            <a:ext cx="5937585" cy="4873625"/>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 OF ALIASES </a:t>
            </a:r>
            <a:endParaRPr lang="en-US" dirty="0"/>
          </a:p>
        </p:txBody>
      </p:sp>
      <p:sp>
        <p:nvSpPr>
          <p:cNvPr id="3" name="Content Placeholder 2"/>
          <p:cNvSpPr>
            <a:spLocks noGrp="1"/>
          </p:cNvSpPr>
          <p:nvPr>
            <p:ph sz="quarter" idx="1"/>
          </p:nvPr>
        </p:nvSpPr>
        <p:spPr>
          <a:xfrm>
            <a:off x="1219200" y="1600200"/>
            <a:ext cx="7498080" cy="4800600"/>
          </a:xfrm>
        </p:spPr>
        <p:txBody>
          <a:bodyPr>
            <a:normAutofit/>
          </a:bodyPr>
          <a:lstStyle/>
          <a:p>
            <a:r>
              <a:rPr lang="en-US" sz="1800" b="1" dirty="0">
                <a:latin typeface="Times New Roman" pitchFamily="18" charset="0"/>
                <a:cs typeface="Times New Roman" pitchFamily="18" charset="0"/>
              </a:rPr>
              <a:t>Learning Objectives:</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Create aliases for use in our queries.</a:t>
            </a:r>
          </a:p>
          <a:p>
            <a:r>
              <a:rPr lang="en-US" sz="1800" dirty="0">
                <a:latin typeface="Times New Roman" pitchFamily="18" charset="0"/>
                <a:cs typeface="Times New Roman" pitchFamily="18" charset="0"/>
              </a:rPr>
              <a:t>Discuss common naming conventions when using aliases.</a:t>
            </a:r>
          </a:p>
          <a:p>
            <a:r>
              <a:rPr lang="en-US" sz="1800" dirty="0">
                <a:latin typeface="Times New Roman" pitchFamily="18" charset="0"/>
                <a:cs typeface="Times New Roman" pitchFamily="18" charset="0"/>
              </a:rPr>
              <a:t>Discuss and establish self-joins within a SQL Database.</a:t>
            </a:r>
          </a:p>
          <a:p>
            <a:r>
              <a:rPr lang="en-US" sz="1800" dirty="0">
                <a:latin typeface="Times New Roman" pitchFamily="18" charset="0"/>
                <a:cs typeface="Times New Roman" pitchFamily="18" charset="0"/>
              </a:rPr>
              <a:t> </a:t>
            </a:r>
          </a:p>
          <a:p>
            <a:r>
              <a:rPr lang="en-US" sz="1800" b="1" dirty="0">
                <a:latin typeface="Times New Roman" pitchFamily="18" charset="0"/>
                <a:cs typeface="Times New Roman" pitchFamily="18" charset="0"/>
              </a:rPr>
              <a:t>What is an Alias?</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SQL aliases give a table or a column a temporary name.</a:t>
            </a:r>
          </a:p>
          <a:p>
            <a:r>
              <a:rPr lang="en-US" sz="1800" dirty="0">
                <a:latin typeface="Times New Roman" pitchFamily="18" charset="0"/>
                <a:cs typeface="Times New Roman" pitchFamily="18" charset="0"/>
              </a:rPr>
              <a:t>Make column names more readable.</a:t>
            </a:r>
          </a:p>
          <a:p>
            <a:r>
              <a:rPr lang="en-US" sz="1800" dirty="0">
                <a:latin typeface="Times New Roman" pitchFamily="18" charset="0"/>
                <a:cs typeface="Times New Roman" pitchFamily="18" charset="0"/>
              </a:rPr>
              <a:t>An Alias only exists  for the duration of the query</a:t>
            </a:r>
          </a:p>
          <a:p>
            <a:endParaRPr lang="en-US" sz="1800" dirty="0">
              <a:latin typeface="Times New Roman" pitchFamily="18" charset="0"/>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a:t>
            </a:r>
          </a:p>
        </p:txBody>
      </p:sp>
      <p:sp>
        <p:nvSpPr>
          <p:cNvPr id="3" name="Content Placeholder 2"/>
          <p:cNvSpPr>
            <a:spLocks noGrp="1"/>
          </p:cNvSpPr>
          <p:nvPr>
            <p:ph sz="quarter" idx="1"/>
          </p:nvPr>
        </p:nvSpPr>
        <p:spPr/>
        <p:txBody>
          <a:bodyPr/>
          <a:lstStyle/>
          <a:p>
            <a:r>
              <a:rPr lang="en-US" sz="1800" dirty="0">
                <a:latin typeface="Times New Roman" pitchFamily="18" charset="0"/>
                <a:cs typeface="Times New Roman" pitchFamily="18" charset="0"/>
              </a:rPr>
              <a:t>Syntax:</a:t>
            </a:r>
          </a:p>
          <a:p>
            <a:r>
              <a:rPr lang="en-US" sz="1800" dirty="0">
                <a:latin typeface="Times New Roman" pitchFamily="18" charset="0"/>
                <a:cs typeface="Times New Roman" pitchFamily="18" charset="0"/>
              </a:rPr>
              <a:t>Select </a:t>
            </a:r>
            <a:r>
              <a:rPr lang="en-US" sz="1800" dirty="0" err="1">
                <a:latin typeface="Times New Roman" pitchFamily="18" charset="0"/>
                <a:cs typeface="Times New Roman" pitchFamily="18" charset="0"/>
              </a:rPr>
              <a:t>column_name</a:t>
            </a:r>
            <a:r>
              <a:rPr lang="en-US" sz="1800" dirty="0">
                <a:latin typeface="Times New Roman" pitchFamily="18" charset="0"/>
                <a:cs typeface="Times New Roman" pitchFamily="18" charset="0"/>
              </a:rPr>
              <a:t> from </a:t>
            </a:r>
            <a:r>
              <a:rPr lang="en-US" sz="1800" dirty="0" err="1">
                <a:latin typeface="Times New Roman" pitchFamily="18" charset="0"/>
                <a:cs typeface="Times New Roman" pitchFamily="18" charset="0"/>
              </a:rPr>
              <a:t>table_name</a:t>
            </a:r>
            <a:r>
              <a:rPr lang="en-US" sz="1800" dirty="0">
                <a:latin typeface="Times New Roman" pitchFamily="18" charset="0"/>
                <a:cs typeface="Times New Roman" pitchFamily="18" charset="0"/>
              </a:rPr>
              <a:t> As </a:t>
            </a:r>
            <a:r>
              <a:rPr lang="en-US" sz="1800" dirty="0" err="1">
                <a:latin typeface="Times New Roman" pitchFamily="18" charset="0"/>
                <a:cs typeface="Times New Roman" pitchFamily="18" charset="0"/>
              </a:rPr>
              <a:t>alias_name</a:t>
            </a:r>
            <a:r>
              <a:rPr lang="en-US" sz="1800" dirty="0">
                <a:latin typeface="Times New Roman" pitchFamily="18" charset="0"/>
                <a:cs typeface="Times New Roman" pitchFamily="18" charset="0"/>
              </a:rPr>
              <a:t>;</a:t>
            </a:r>
          </a:p>
          <a:p>
            <a:endParaRPr lang="en-US"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a:t>
            </a:r>
          </a:p>
        </p:txBody>
      </p:sp>
      <p:pic>
        <p:nvPicPr>
          <p:cNvPr id="6146" name="Picture 2"/>
          <p:cNvPicPr>
            <a:picLocks noGrp="1" noChangeAspect="1" noChangeArrowheads="1"/>
          </p:cNvPicPr>
          <p:nvPr>
            <p:ph sz="quarter" idx="1"/>
          </p:nvPr>
        </p:nvPicPr>
        <p:blipFill>
          <a:blip r:embed="rId2"/>
          <a:stretch>
            <a:fillRect/>
          </a:stretch>
        </p:blipFill>
        <p:spPr bwMode="auto">
          <a:xfrm>
            <a:off x="961093" y="1600200"/>
            <a:ext cx="6459813" cy="4873625"/>
          </a:xfrm>
          <a:prstGeom prst="rect">
            <a:avLst/>
          </a:prstGeom>
          <a:noFill/>
          <a:ln w="9525">
            <a:noFill/>
            <a:miter lim="800000"/>
            <a:headEnd/>
            <a:tailEnd/>
          </a:ln>
          <a:effectLst/>
        </p:spPr>
      </p:pic>
      <p:cxnSp>
        <p:nvCxnSpPr>
          <p:cNvPr id="8" name="Straight Arrow Connector 7"/>
          <p:cNvCxnSpPr/>
          <p:nvPr/>
        </p:nvCxnSpPr>
        <p:spPr>
          <a:xfrm rot="16200000" flipH="1">
            <a:off x="6896100" y="56769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dirty="0"/>
              <a:t>Module 4</a:t>
            </a:r>
            <a:br>
              <a:rPr lang="en-US" dirty="0"/>
            </a:br>
            <a:r>
              <a:rPr lang="en-US" b="1" dirty="0"/>
              <a:t>Modifying and Analyzing Data with SQL </a:t>
            </a:r>
          </a:p>
        </p:txBody>
      </p:sp>
      <p:sp>
        <p:nvSpPr>
          <p:cNvPr id="3" name="Content Placeholder 2"/>
          <p:cNvSpPr>
            <a:spLocks noGrp="1"/>
          </p:cNvSpPr>
          <p:nvPr>
            <p:ph sz="quarter" idx="1"/>
          </p:nvPr>
        </p:nvSpPr>
        <p:spPr/>
        <p:txBody>
          <a:bodyPr>
            <a:normAutofit fontScale="77500" lnSpcReduction="20000"/>
          </a:bodyPr>
          <a:lstStyle/>
          <a:p>
            <a:pPr lvl="0"/>
            <a:endParaRPr lang="en-US" b="1" dirty="0"/>
          </a:p>
          <a:p>
            <a:pPr lvl="0"/>
            <a:r>
              <a:rPr lang="en-US" sz="2300" b="1" dirty="0">
                <a:latin typeface="Times New Roman" pitchFamily="18" charset="0"/>
                <a:cs typeface="Times New Roman" pitchFamily="18" charset="0"/>
              </a:rPr>
              <a:t>How to modify strings by concatenating</a:t>
            </a:r>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 </a:t>
            </a:r>
          </a:p>
          <a:p>
            <a:r>
              <a:rPr lang="en-US" sz="2300" dirty="0">
                <a:latin typeface="Times New Roman" pitchFamily="18" charset="0"/>
                <a:cs typeface="Times New Roman" pitchFamily="18" charset="0"/>
              </a:rPr>
              <a:t>*CONCAT()</a:t>
            </a:r>
          </a:p>
          <a:p>
            <a:r>
              <a:rPr lang="en-US" sz="2300" dirty="0">
                <a:latin typeface="Times New Roman" pitchFamily="18" charset="0"/>
                <a:cs typeface="Times New Roman" pitchFamily="18" charset="0"/>
              </a:rPr>
              <a:t>The CONCAT() function adds two or more strings together.</a:t>
            </a:r>
          </a:p>
          <a:p>
            <a:r>
              <a:rPr lang="en-US" sz="2300" dirty="0">
                <a:latin typeface="Times New Roman" pitchFamily="18" charset="0"/>
                <a:cs typeface="Times New Roman" pitchFamily="18" charset="0"/>
              </a:rPr>
              <a:t>Syntax:</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CONCAT(string1,string2,…….</a:t>
            </a:r>
            <a:r>
              <a:rPr lang="en-US" sz="2300" dirty="0" err="1">
                <a:latin typeface="Times New Roman" pitchFamily="18" charset="0"/>
                <a:cs typeface="Times New Roman" pitchFamily="18" charset="0"/>
              </a:rPr>
              <a:t>string_n</a:t>
            </a:r>
            <a:r>
              <a:rPr lang="en-US" sz="2300" dirty="0">
                <a:latin typeface="Times New Roman" pitchFamily="18" charset="0"/>
                <a:cs typeface="Times New Roman" pitchFamily="18" charset="0"/>
              </a:rPr>
              <a:t>)</a:t>
            </a:r>
          </a:p>
          <a:p>
            <a:r>
              <a:rPr lang="en-US" sz="2300" dirty="0">
                <a:latin typeface="Times New Roman" pitchFamily="18" charset="0"/>
                <a:cs typeface="Times New Roman" pitchFamily="18" charset="0"/>
              </a:rPr>
              <a:t> </a:t>
            </a:r>
          </a:p>
          <a:p>
            <a:r>
              <a:rPr lang="en-US" sz="2300" dirty="0">
                <a:latin typeface="Times New Roman" pitchFamily="18" charset="0"/>
                <a:cs typeface="Times New Roman" pitchFamily="18" charset="0"/>
              </a:rPr>
              <a:t>Parameter values:</a:t>
            </a:r>
          </a:p>
          <a:p>
            <a:r>
              <a:rPr lang="en-US" sz="2300" dirty="0">
                <a:latin typeface="Times New Roman" pitchFamily="18" charset="0"/>
                <a:cs typeface="Times New Roman" pitchFamily="18" charset="0"/>
              </a:rPr>
              <a:t>Parameter                                           Description</a:t>
            </a:r>
          </a:p>
          <a:p>
            <a:r>
              <a:rPr lang="en-US" sz="2300" dirty="0">
                <a:latin typeface="Times New Roman" pitchFamily="18" charset="0"/>
                <a:cs typeface="Times New Roman" pitchFamily="18" charset="0"/>
              </a:rPr>
              <a:t>String1,String 2….</a:t>
            </a:r>
            <a:r>
              <a:rPr lang="en-US" sz="2300" dirty="0" err="1">
                <a:latin typeface="Times New Roman" pitchFamily="18" charset="0"/>
                <a:cs typeface="Times New Roman" pitchFamily="18" charset="0"/>
              </a:rPr>
              <a:t>String_n</a:t>
            </a:r>
            <a:r>
              <a:rPr lang="en-US" sz="2300" dirty="0">
                <a:latin typeface="Times New Roman" pitchFamily="18" charset="0"/>
                <a:cs typeface="Times New Roman" pitchFamily="18" charset="0"/>
              </a:rPr>
              <a:t>            The strings to add together.</a:t>
            </a:r>
          </a:p>
          <a:p>
            <a:r>
              <a:rPr lang="en-US" sz="2300" b="1" dirty="0">
                <a:latin typeface="Times New Roman" pitchFamily="18" charset="0"/>
                <a:cs typeface="Times New Roman" pitchFamily="18" charset="0"/>
              </a:rPr>
              <a:t>Example:</a:t>
            </a:r>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Add 3 strings together.</a:t>
            </a:r>
          </a:p>
          <a:p>
            <a:r>
              <a:rPr lang="en-US" sz="2300" dirty="0">
                <a:latin typeface="Times New Roman" pitchFamily="18" charset="0"/>
                <a:cs typeface="Times New Roman" pitchFamily="18" charset="0"/>
              </a:rPr>
              <a:t>Select CONCAT(‘ SQL ’, ‘ is ’, ‘ fun! ’);</a:t>
            </a:r>
          </a:p>
          <a:p>
            <a:r>
              <a:rPr lang="en-US" sz="2300" b="1" dirty="0">
                <a:latin typeface="Times New Roman" pitchFamily="18" charset="0"/>
                <a:cs typeface="Times New Roman" pitchFamily="18" charset="0"/>
              </a:rPr>
              <a:t>Result</a:t>
            </a:r>
            <a:r>
              <a:rPr lang="en-US" sz="2300" dirty="0">
                <a:latin typeface="Times New Roman" pitchFamily="18" charset="0"/>
                <a:cs typeface="Times New Roman" pitchFamily="18" charset="0"/>
              </a:rPr>
              <a:t>:</a:t>
            </a:r>
          </a:p>
          <a:p>
            <a:r>
              <a:rPr lang="en-US" sz="2300" dirty="0">
                <a:latin typeface="Times New Roman" pitchFamily="18" charset="0"/>
                <a:cs typeface="Times New Roman" pitchFamily="18" charset="0"/>
              </a:rPr>
              <a:t>SQL is fun!</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endParaRPr lang="en-US" dirty="0"/>
          </a:p>
        </p:txBody>
      </p:sp>
      <p:sp>
        <p:nvSpPr>
          <p:cNvPr id="3" name="Content Placeholder 2"/>
          <p:cNvSpPr>
            <a:spLocks noGrp="1"/>
          </p:cNvSpPr>
          <p:nvPr>
            <p:ph sz="quarter" idx="1"/>
          </p:nvPr>
        </p:nvSpPr>
        <p:spPr/>
        <p:txBody>
          <a:bodyPr>
            <a:normAutofit fontScale="25000" lnSpcReduction="20000"/>
          </a:bodyPr>
          <a:lstStyle/>
          <a:p>
            <a:pPr lvl="0"/>
            <a:r>
              <a:rPr lang="en-US" sz="7200" b="1" dirty="0">
                <a:latin typeface="Times New Roman" pitchFamily="18" charset="0"/>
                <a:cs typeface="Times New Roman" pitchFamily="18" charset="0"/>
              </a:rPr>
              <a:t>How to modify strings by Trimming</a:t>
            </a:r>
            <a:endParaRPr lang="en-US" sz="7200" dirty="0">
              <a:latin typeface="Times New Roman" pitchFamily="18" charset="0"/>
              <a:cs typeface="Times New Roman" pitchFamily="18" charset="0"/>
            </a:endParaRPr>
          </a:p>
          <a:p>
            <a:r>
              <a:rPr lang="en-US" sz="7200" dirty="0">
                <a:latin typeface="Times New Roman" pitchFamily="18" charset="0"/>
                <a:cs typeface="Times New Roman" pitchFamily="18" charset="0"/>
              </a:rPr>
              <a:t>*TRIM()</a:t>
            </a:r>
          </a:p>
          <a:p>
            <a:pPr>
              <a:buNone/>
            </a:pPr>
            <a:r>
              <a:rPr lang="en-US" sz="7200" dirty="0">
                <a:latin typeface="Times New Roman" pitchFamily="18" charset="0"/>
                <a:cs typeface="Times New Roman" pitchFamily="18" charset="0"/>
              </a:rPr>
              <a:t>  The TRIM() function removes the space character OR other specified</a:t>
            </a:r>
          </a:p>
          <a:p>
            <a:pPr>
              <a:buNone/>
            </a:pPr>
            <a:r>
              <a:rPr lang="en-US" sz="7200" dirty="0">
                <a:latin typeface="Times New Roman" pitchFamily="18" charset="0"/>
                <a:cs typeface="Times New Roman" pitchFamily="18" charset="0"/>
              </a:rPr>
              <a:t>  characters from the start or end of a string.   </a:t>
            </a:r>
          </a:p>
          <a:p>
            <a:pPr>
              <a:buNone/>
            </a:pPr>
            <a:r>
              <a:rPr lang="en-US" sz="7200" dirty="0">
                <a:latin typeface="Times New Roman" pitchFamily="18" charset="0"/>
                <a:cs typeface="Times New Roman" pitchFamily="18" charset="0"/>
              </a:rPr>
              <a:t>By default, the TRIM() function removes leading and trailing spaces   </a:t>
            </a:r>
          </a:p>
          <a:p>
            <a:pPr>
              <a:buNone/>
            </a:pPr>
            <a:r>
              <a:rPr lang="en-US" sz="7200" dirty="0">
                <a:latin typeface="Times New Roman" pitchFamily="18" charset="0"/>
                <a:cs typeface="Times New Roman" pitchFamily="18" charset="0"/>
              </a:rPr>
              <a:t> from a string.</a:t>
            </a:r>
          </a:p>
          <a:p>
            <a:r>
              <a:rPr lang="en-US" sz="7200" dirty="0">
                <a:latin typeface="Times New Roman" pitchFamily="18" charset="0"/>
                <a:cs typeface="Times New Roman" pitchFamily="18" charset="0"/>
              </a:rPr>
              <a:t>   Syntax:</a:t>
            </a:r>
          </a:p>
          <a:p>
            <a:r>
              <a:rPr lang="en-US" sz="7200" dirty="0">
                <a:latin typeface="Times New Roman" pitchFamily="18" charset="0"/>
                <a:cs typeface="Times New Roman" pitchFamily="18" charset="0"/>
              </a:rPr>
              <a:t>   TRIM([ characters FROM ] string)</a:t>
            </a:r>
          </a:p>
          <a:p>
            <a:r>
              <a:rPr lang="en-US" sz="7200" dirty="0">
                <a:latin typeface="Times New Roman" pitchFamily="18" charset="0"/>
                <a:cs typeface="Times New Roman" pitchFamily="18" charset="0"/>
              </a:rPr>
              <a:t> Parameter values:</a:t>
            </a:r>
          </a:p>
          <a:p>
            <a:r>
              <a:rPr lang="en-US" sz="7200" dirty="0">
                <a:latin typeface="Times New Roman" pitchFamily="18" charset="0"/>
                <a:cs typeface="Times New Roman" pitchFamily="18" charset="0"/>
              </a:rPr>
              <a:t>Parameter                                                               Description</a:t>
            </a:r>
          </a:p>
          <a:p>
            <a:r>
              <a:rPr lang="en-US" sz="7200" dirty="0">
                <a:latin typeface="Times New Roman" pitchFamily="18" charset="0"/>
                <a:cs typeface="Times New Roman" pitchFamily="18" charset="0"/>
              </a:rPr>
              <a:t>Characters FROM                            Optional. Specific characters to remove</a:t>
            </a:r>
          </a:p>
          <a:p>
            <a:r>
              <a:rPr lang="en-US" sz="7200" dirty="0">
                <a:latin typeface="Times New Roman" pitchFamily="18" charset="0"/>
                <a:cs typeface="Times New Roman" pitchFamily="18" charset="0"/>
              </a:rPr>
              <a:t>String                    Required. The string to remove spaces or characters from</a:t>
            </a:r>
          </a:p>
          <a:p>
            <a:r>
              <a:rPr lang="en-US" sz="7200" dirty="0">
                <a:latin typeface="Times New Roman" pitchFamily="18" charset="0"/>
                <a:cs typeface="Times New Roman" pitchFamily="18" charset="0"/>
              </a:rPr>
              <a:t> </a:t>
            </a:r>
            <a:r>
              <a:rPr lang="en-US" sz="7200" b="1" dirty="0">
                <a:latin typeface="Times New Roman" pitchFamily="18" charset="0"/>
                <a:cs typeface="Times New Roman" pitchFamily="18" charset="0"/>
              </a:rPr>
              <a:t>Example:</a:t>
            </a:r>
            <a:endParaRPr lang="en-US" sz="7200" dirty="0">
              <a:latin typeface="Times New Roman" pitchFamily="18" charset="0"/>
              <a:cs typeface="Times New Roman" pitchFamily="18" charset="0"/>
            </a:endParaRPr>
          </a:p>
          <a:p>
            <a:r>
              <a:rPr lang="en-US" sz="7200" dirty="0">
                <a:latin typeface="Times New Roman" pitchFamily="18" charset="0"/>
                <a:cs typeface="Times New Roman" pitchFamily="18" charset="0"/>
              </a:rPr>
              <a:t>Remove leading and trailing spaces from a string.</a:t>
            </a:r>
          </a:p>
          <a:p>
            <a:r>
              <a:rPr lang="en-US" sz="7200" dirty="0">
                <a:latin typeface="Times New Roman" pitchFamily="18" charset="0"/>
                <a:cs typeface="Times New Roman" pitchFamily="18" charset="0"/>
              </a:rPr>
              <a:t>Select TRIM(‘#!’    ‘   FROM    ‘     #HELLO SQL!       ‘)As </a:t>
            </a:r>
            <a:r>
              <a:rPr lang="en-US" sz="7200" dirty="0" err="1">
                <a:latin typeface="Times New Roman" pitchFamily="18" charset="0"/>
                <a:cs typeface="Times New Roman" pitchFamily="18" charset="0"/>
              </a:rPr>
              <a:t>TrimmedString</a:t>
            </a:r>
            <a:r>
              <a:rPr lang="en-US" sz="7200" dirty="0">
                <a:latin typeface="Times New Roman" pitchFamily="18" charset="0"/>
                <a:cs typeface="Times New Roman" pitchFamily="18" charset="0"/>
              </a:rPr>
              <a:t>;</a:t>
            </a:r>
          </a:p>
          <a:p>
            <a:r>
              <a:rPr lang="en-US" sz="7200" b="1" dirty="0">
                <a:latin typeface="Times New Roman" pitchFamily="18" charset="0"/>
                <a:cs typeface="Times New Roman" pitchFamily="18" charset="0"/>
              </a:rPr>
              <a:t>Result</a:t>
            </a:r>
            <a:r>
              <a:rPr lang="en-US" sz="7200" dirty="0">
                <a:latin typeface="Times New Roman" pitchFamily="18" charset="0"/>
                <a:cs typeface="Times New Roman" pitchFamily="18" charset="0"/>
              </a:rPr>
              <a:t>:</a:t>
            </a:r>
          </a:p>
          <a:p>
            <a:r>
              <a:rPr lang="en-US" sz="7200" dirty="0">
                <a:latin typeface="Times New Roman" pitchFamily="18" charset="0"/>
                <a:cs typeface="Times New Roman" pitchFamily="18" charset="0"/>
              </a:rPr>
              <a:t>HELLO SQL</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Date and Time strings</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a:t>
            </a:r>
            <a:r>
              <a:rPr lang="en-US" sz="1800" dirty="0">
                <a:latin typeface="Times New Roman" pitchFamily="18" charset="0"/>
                <a:cs typeface="Times New Roman" pitchFamily="18" charset="0"/>
              </a:rPr>
              <a:t>CURRENT_TIMESTAMP</a:t>
            </a:r>
          </a:p>
          <a:p>
            <a:r>
              <a:rPr lang="en-US" sz="1800" dirty="0">
                <a:latin typeface="Times New Roman" pitchFamily="18" charset="0"/>
                <a:cs typeface="Times New Roman" pitchFamily="18" charset="0"/>
              </a:rPr>
              <a:t>The CURRENT_TIMESTAMP function returns the current date and time, in a 'YYYY-MM-DD </a:t>
            </a:r>
            <a:r>
              <a:rPr lang="en-US" sz="1800" dirty="0" err="1">
                <a:latin typeface="Times New Roman" pitchFamily="18" charset="0"/>
                <a:cs typeface="Times New Roman" pitchFamily="18" charset="0"/>
              </a:rPr>
              <a:t>hh:mm:ss.mmm</a:t>
            </a:r>
            <a:r>
              <a:rPr lang="en-US" sz="1800" dirty="0">
                <a:latin typeface="Times New Roman" pitchFamily="18" charset="0"/>
                <a:cs typeface="Times New Roman" pitchFamily="18" charset="0"/>
              </a:rPr>
              <a:t>' format.</a:t>
            </a:r>
          </a:p>
          <a:p>
            <a:r>
              <a:rPr lang="en-US" sz="1800" dirty="0">
                <a:latin typeface="Times New Roman" pitchFamily="18" charset="0"/>
                <a:cs typeface="Times New Roman" pitchFamily="18" charset="0"/>
              </a:rPr>
              <a:t>Syntax:</a:t>
            </a:r>
          </a:p>
          <a:p>
            <a:r>
              <a:rPr lang="en-US" sz="1800" dirty="0" err="1">
                <a:latin typeface="Times New Roman" pitchFamily="18" charset="0"/>
                <a:cs typeface="Times New Roman" pitchFamily="18" charset="0"/>
              </a:rPr>
              <a:t>Current_timestamp</a:t>
            </a:r>
            <a:r>
              <a:rPr lang="en-US" sz="1800" dirty="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Example:</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Return the current date and time:</a:t>
            </a:r>
          </a:p>
          <a:p>
            <a:r>
              <a:rPr lang="en-US" sz="1800" dirty="0">
                <a:latin typeface="Times New Roman" pitchFamily="18" charset="0"/>
                <a:cs typeface="Times New Roman" pitchFamily="18" charset="0"/>
              </a:rPr>
              <a:t>Select CURRENT_TIMESTAMP;</a:t>
            </a:r>
          </a:p>
          <a:p>
            <a:r>
              <a:rPr lang="en-US" sz="1800" b="1" dirty="0">
                <a:latin typeface="Times New Roman" pitchFamily="18" charset="0"/>
                <a:cs typeface="Times New Roman" pitchFamily="18" charset="0"/>
              </a:rPr>
              <a:t>Result</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The current time and date will be displayed.</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Date functions</a:t>
            </a:r>
            <a:endParaRPr lang="en-US" dirty="0"/>
          </a:p>
        </p:txBody>
      </p:sp>
      <p:sp>
        <p:nvSpPr>
          <p:cNvPr id="3" name="Content Placeholder 2"/>
          <p:cNvSpPr>
            <a:spLocks noGrp="1"/>
          </p:cNvSpPr>
          <p:nvPr>
            <p:ph sz="quarter" idx="1"/>
          </p:nvPr>
        </p:nvSpPr>
        <p:spPr/>
        <p:txBody>
          <a:bodyPr>
            <a:normAutofit/>
          </a:bodyPr>
          <a:lstStyle/>
          <a:p>
            <a:r>
              <a:rPr lang="en-US" sz="1900" b="1" dirty="0">
                <a:latin typeface="Times New Roman" pitchFamily="18" charset="0"/>
                <a:cs typeface="Times New Roman" pitchFamily="18" charset="0"/>
              </a:rPr>
              <a:t>*</a:t>
            </a:r>
            <a:r>
              <a:rPr lang="en-US" sz="1900" dirty="0">
                <a:latin typeface="Times New Roman" pitchFamily="18" charset="0"/>
                <a:cs typeface="Times New Roman" pitchFamily="18" charset="0"/>
              </a:rPr>
              <a:t>DATEADD()</a:t>
            </a:r>
          </a:p>
          <a:p>
            <a:r>
              <a:rPr lang="en-US" sz="1900" dirty="0">
                <a:latin typeface="Times New Roman" pitchFamily="18" charset="0"/>
                <a:cs typeface="Times New Roman" pitchFamily="18" charset="0"/>
              </a:rPr>
              <a:t> The DATEADD() function adds a   time/date interval to a date and then   returns the date.</a:t>
            </a:r>
          </a:p>
          <a:p>
            <a:r>
              <a:rPr lang="en-US" sz="1900" dirty="0">
                <a:latin typeface="Times New Roman" pitchFamily="18" charset="0"/>
                <a:cs typeface="Times New Roman" pitchFamily="18" charset="0"/>
              </a:rPr>
              <a:t> Syntax:</a:t>
            </a:r>
          </a:p>
          <a:p>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DateAdd</a:t>
            </a:r>
            <a:r>
              <a:rPr lang="en-US" sz="1900" dirty="0">
                <a:latin typeface="Times New Roman" pitchFamily="18" charset="0"/>
                <a:cs typeface="Times New Roman" pitchFamily="18" charset="0"/>
              </a:rPr>
              <a:t>(interval, number, date)</a:t>
            </a:r>
          </a:p>
          <a:p>
            <a:r>
              <a:rPr lang="en-US" sz="1900" b="1" dirty="0">
                <a:latin typeface="Times New Roman" pitchFamily="18" charset="0"/>
                <a:cs typeface="Times New Roman" pitchFamily="18" charset="0"/>
              </a:rPr>
              <a:t>Example 1:</a:t>
            </a: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Add one year to date, then return the date.</a:t>
            </a:r>
          </a:p>
          <a:p>
            <a:r>
              <a:rPr lang="en-US" sz="1900" dirty="0">
                <a:latin typeface="Times New Roman" pitchFamily="18" charset="0"/>
                <a:cs typeface="Times New Roman" pitchFamily="18" charset="0"/>
              </a:rPr>
              <a:t>Select  DATEADD(year, 1, ‘2017/08/20’) As </a:t>
            </a:r>
            <a:r>
              <a:rPr lang="en-US" sz="1900" dirty="0" err="1">
                <a:latin typeface="Times New Roman" pitchFamily="18" charset="0"/>
                <a:cs typeface="Times New Roman" pitchFamily="18" charset="0"/>
              </a:rPr>
              <a:t>DateAdd</a:t>
            </a:r>
            <a:r>
              <a:rPr lang="en-US" sz="1900" dirty="0">
                <a:latin typeface="Times New Roman" pitchFamily="18" charset="0"/>
                <a:cs typeface="Times New Roman" pitchFamily="18" charset="0"/>
              </a:rPr>
              <a:t>;</a:t>
            </a:r>
          </a:p>
          <a:p>
            <a:r>
              <a:rPr lang="en-US" sz="1900" b="1" dirty="0">
                <a:latin typeface="Times New Roman" pitchFamily="18" charset="0"/>
                <a:cs typeface="Times New Roman" pitchFamily="18" charset="0"/>
              </a:rPr>
              <a:t>Result</a:t>
            </a:r>
            <a:r>
              <a:rPr lang="en-US" sz="1900" dirty="0">
                <a:latin typeface="Times New Roman" pitchFamily="18" charset="0"/>
                <a:cs typeface="Times New Roman" pitchFamily="18" charset="0"/>
              </a:rPr>
              <a:t> :</a:t>
            </a:r>
          </a:p>
          <a:p>
            <a:r>
              <a:rPr lang="en-US" sz="1900" dirty="0">
                <a:latin typeface="Times New Roman" pitchFamily="18" charset="0"/>
                <a:cs typeface="Times New Roman" pitchFamily="18" charset="0"/>
              </a:rPr>
              <a:t>2018/08/20</a:t>
            </a:r>
          </a:p>
          <a:p>
            <a:pPr>
              <a:buNone/>
            </a:pPr>
            <a:endParaRPr lang="en-US" dirty="0"/>
          </a:p>
          <a:p>
            <a:pPr>
              <a:buNone/>
            </a:pPr>
            <a:r>
              <a:rPr lang="en-US" dirty="0"/>
              <a:t> </a:t>
            </a:r>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sz="quarter" idx="1"/>
          </p:nvPr>
        </p:nvSpPr>
        <p:spPr/>
        <p:txBody>
          <a:bodyPr/>
          <a:lstStyle/>
          <a:p>
            <a:r>
              <a:rPr lang="en-US" sz="1800" b="1" dirty="0">
                <a:latin typeface="Times New Roman" pitchFamily="18" charset="0"/>
                <a:cs typeface="Times New Roman" pitchFamily="18" charset="0"/>
              </a:rPr>
              <a:t>Example 2:</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Add two months to a date, then return the date</a:t>
            </a:r>
          </a:p>
          <a:p>
            <a:r>
              <a:rPr lang="en-US" sz="1800" dirty="0">
                <a:latin typeface="Times New Roman" pitchFamily="18" charset="0"/>
                <a:cs typeface="Times New Roman" pitchFamily="18" charset="0"/>
              </a:rPr>
              <a:t>Select </a:t>
            </a:r>
            <a:r>
              <a:rPr lang="en-US" sz="1800" dirty="0" err="1">
                <a:latin typeface="Times New Roman" pitchFamily="18" charset="0"/>
                <a:cs typeface="Times New Roman" pitchFamily="18" charset="0"/>
              </a:rPr>
              <a:t>DateAdd</a:t>
            </a:r>
            <a:r>
              <a:rPr lang="en-US" sz="1800" dirty="0">
                <a:latin typeface="Times New Roman" pitchFamily="18" charset="0"/>
                <a:cs typeface="Times New Roman" pitchFamily="18" charset="0"/>
              </a:rPr>
              <a:t>(month, 2, ‘2018/06/23’) As </a:t>
            </a:r>
            <a:r>
              <a:rPr lang="en-US" sz="1800" dirty="0" err="1">
                <a:latin typeface="Times New Roman" pitchFamily="18" charset="0"/>
                <a:cs typeface="Times New Roman" pitchFamily="18" charset="0"/>
              </a:rPr>
              <a:t>DateAdd</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Result: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2018/08/23</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*DATEDIFF()</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DATEDIFF() function returns the difference between two dates.</a:t>
            </a:r>
          </a:p>
          <a:p>
            <a:pPr>
              <a:buNone/>
            </a:pPr>
            <a:r>
              <a:rPr lang="en-US" sz="1800" dirty="0">
                <a:latin typeface="Times New Roman" pitchFamily="18" charset="0"/>
                <a:cs typeface="Times New Roman" pitchFamily="18" charset="0"/>
              </a:rPr>
              <a:t>   Syntax:</a:t>
            </a:r>
          </a:p>
          <a:p>
            <a:pPr>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DateDiff</a:t>
            </a:r>
            <a:r>
              <a:rPr lang="en-US" sz="1800" dirty="0">
                <a:latin typeface="Times New Roman" pitchFamily="18" charset="0"/>
                <a:cs typeface="Times New Roman" pitchFamily="18" charset="0"/>
              </a:rPr>
              <a:t>(interval, date1, date2)</a:t>
            </a:r>
          </a:p>
          <a:p>
            <a:r>
              <a:rPr lang="en-US" sz="1800" b="1" dirty="0">
                <a:latin typeface="Times New Roman" pitchFamily="18" charset="0"/>
                <a:cs typeface="Times New Roman" pitchFamily="18" charset="0"/>
              </a:rPr>
              <a:t>Example:</a:t>
            </a: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Return the differences between two date values in years.</a:t>
            </a:r>
          </a:p>
          <a:p>
            <a:r>
              <a:rPr lang="en-US" sz="1800" dirty="0">
                <a:latin typeface="Times New Roman" pitchFamily="18" charset="0"/>
                <a:cs typeface="Times New Roman" pitchFamily="18" charset="0"/>
              </a:rPr>
              <a:t>     Select DATEDIFF(year, '2017/08/25', '2011/08/25') AS </a:t>
            </a:r>
            <a:r>
              <a:rPr lang="en-US" sz="1800" dirty="0" err="1">
                <a:latin typeface="Times New Roman" pitchFamily="18" charset="0"/>
                <a:cs typeface="Times New Roman" pitchFamily="18" charset="0"/>
              </a:rPr>
              <a:t>DateDiff</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Result: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-6</a:t>
            </a:r>
          </a:p>
          <a:p>
            <a:pPr>
              <a:buNone/>
            </a:pP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*DATEFROMPARTS()</a:t>
            </a:r>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 The DATEFROMPARTS() function returns a date from the specified parts</a:t>
            </a:r>
          </a:p>
          <a:p>
            <a:pPr>
              <a:buNone/>
            </a:pPr>
            <a:r>
              <a:rPr lang="en-US" sz="1800" dirty="0">
                <a:latin typeface="Times New Roman" pitchFamily="18" charset="0"/>
                <a:cs typeface="Times New Roman" pitchFamily="18" charset="0"/>
              </a:rPr>
              <a:t>    (year, month, and day values).    </a:t>
            </a:r>
          </a:p>
          <a:p>
            <a:r>
              <a:rPr lang="en-US" sz="1800" b="1" dirty="0">
                <a:latin typeface="Times New Roman" pitchFamily="18" charset="0"/>
                <a:cs typeface="Times New Roman" pitchFamily="18" charset="0"/>
              </a:rPr>
              <a:t>  Syntax:	</a:t>
            </a:r>
          </a:p>
          <a:p>
            <a:pPr>
              <a:buNone/>
            </a:pPr>
            <a:r>
              <a:rPr lang="en-US" sz="1800" dirty="0">
                <a:latin typeface="Times New Roman" pitchFamily="18" charset="0"/>
                <a:cs typeface="Times New Roman" pitchFamily="18" charset="0"/>
              </a:rPr>
              <a:t>     DATEFROMPARTS(</a:t>
            </a:r>
            <a:r>
              <a:rPr lang="en-US" sz="1800" i="1" dirty="0">
                <a:latin typeface="Times New Roman" pitchFamily="18" charset="0"/>
                <a:cs typeface="Times New Roman" pitchFamily="18" charset="0"/>
              </a:rPr>
              <a:t>year</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month</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day</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Example:</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Return a date from its parts</a:t>
            </a:r>
          </a:p>
          <a:p>
            <a:r>
              <a:rPr lang="en-US" sz="1800" dirty="0">
                <a:latin typeface="Times New Roman" pitchFamily="18" charset="0"/>
                <a:cs typeface="Times New Roman" pitchFamily="18" charset="0"/>
              </a:rPr>
              <a:t>Select DATEFROMPARTS(2018, 10, 31) AS </a:t>
            </a:r>
            <a:r>
              <a:rPr lang="en-US" sz="1800" dirty="0" err="1">
                <a:latin typeface="Times New Roman" pitchFamily="18" charset="0"/>
                <a:cs typeface="Times New Roman" pitchFamily="18" charset="0"/>
              </a:rPr>
              <a:t>DateFromParts</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Result: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2018-10-31</a:t>
            </a:r>
          </a:p>
          <a:p>
            <a:pPr>
              <a:buNone/>
            </a:pPr>
            <a:endParaRPr lang="en-US" dirty="0"/>
          </a:p>
          <a:p>
            <a:pPr>
              <a:buNone/>
            </a:pPr>
            <a:endParaRPr lang="en-US" dirty="0"/>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*DATENAME()</a:t>
            </a:r>
            <a:br>
              <a:rPr lang="en-US" dirty="0"/>
            </a:br>
            <a:endParaRPr lang="en-US" dirty="0"/>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DATENAME() function returns a specified part of a date.</a:t>
            </a:r>
          </a:p>
          <a:p>
            <a:r>
              <a:rPr lang="en-US" sz="1800" dirty="0">
                <a:latin typeface="Times New Roman" pitchFamily="18" charset="0"/>
                <a:cs typeface="Times New Roman" pitchFamily="18" charset="0"/>
              </a:rPr>
              <a:t>  This function returns the result as a string value.</a:t>
            </a:r>
          </a:p>
          <a:p>
            <a:r>
              <a:rPr lang="en-US" sz="1800" dirty="0">
                <a:latin typeface="Times New Roman" pitchFamily="18" charset="0"/>
                <a:cs typeface="Times New Roman" pitchFamily="18" charset="0"/>
              </a:rPr>
              <a:t>   Syntax:</a:t>
            </a:r>
          </a:p>
          <a:p>
            <a:r>
              <a:rPr lang="en-US" sz="1800" dirty="0">
                <a:latin typeface="Times New Roman" pitchFamily="18" charset="0"/>
                <a:cs typeface="Times New Roman" pitchFamily="18" charset="0"/>
              </a:rPr>
              <a:t>  DATENAME(</a:t>
            </a:r>
            <a:r>
              <a:rPr lang="en-US" sz="1800" i="1" dirty="0">
                <a:latin typeface="Times New Roman" pitchFamily="18" charset="0"/>
                <a:cs typeface="Times New Roman" pitchFamily="18" charset="0"/>
              </a:rPr>
              <a:t>interval</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date</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Example:</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Return a specified part of a date:</a:t>
            </a:r>
          </a:p>
          <a:p>
            <a:r>
              <a:rPr lang="en-US" sz="1800" dirty="0">
                <a:latin typeface="Times New Roman" pitchFamily="18" charset="0"/>
                <a:cs typeface="Times New Roman" pitchFamily="18" charset="0"/>
              </a:rPr>
              <a:t>Select DATENAME(year, '2017/08/25') AS </a:t>
            </a:r>
            <a:r>
              <a:rPr lang="en-US" sz="1800" dirty="0" err="1">
                <a:latin typeface="Times New Roman" pitchFamily="18" charset="0"/>
                <a:cs typeface="Times New Roman" pitchFamily="18" charset="0"/>
              </a:rPr>
              <a:t>DatePartString</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Result</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2017.</a:t>
            </a:r>
          </a:p>
          <a:p>
            <a:endParaRPr lang="en-US" dirty="0"/>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*DATEPART()</a:t>
            </a:r>
            <a:br>
              <a:rPr lang="en-US" dirty="0"/>
            </a:br>
            <a:endParaRPr lang="en-US" dirty="0"/>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DATEPART() function returns a specified part of a date.</a:t>
            </a:r>
          </a:p>
          <a:p>
            <a:r>
              <a:rPr lang="en-US" sz="1800" dirty="0">
                <a:latin typeface="Times New Roman" pitchFamily="18" charset="0"/>
                <a:cs typeface="Times New Roman" pitchFamily="18" charset="0"/>
              </a:rPr>
              <a:t>  This function returns the result as an integer value.</a:t>
            </a:r>
          </a:p>
          <a:p>
            <a:r>
              <a:rPr lang="en-US" sz="1800" dirty="0">
                <a:latin typeface="Times New Roman" pitchFamily="18" charset="0"/>
                <a:cs typeface="Times New Roman" pitchFamily="18" charset="0"/>
              </a:rPr>
              <a:t>  Syntax:</a:t>
            </a:r>
          </a:p>
          <a:p>
            <a:r>
              <a:rPr lang="en-US" sz="1800" dirty="0">
                <a:latin typeface="Times New Roman" pitchFamily="18" charset="0"/>
                <a:cs typeface="Times New Roman" pitchFamily="18" charset="0"/>
              </a:rPr>
              <a:t>  DATEPART(</a:t>
            </a:r>
            <a:r>
              <a:rPr lang="en-US" sz="1800" i="1" dirty="0">
                <a:latin typeface="Times New Roman" pitchFamily="18" charset="0"/>
                <a:cs typeface="Times New Roman" pitchFamily="18" charset="0"/>
              </a:rPr>
              <a:t>interval</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date</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    Example:</a:t>
            </a:r>
          </a:p>
          <a:p>
            <a:r>
              <a:rPr lang="en-US" sz="1800" dirty="0">
                <a:latin typeface="Times New Roman" pitchFamily="18" charset="0"/>
                <a:cs typeface="Times New Roman" pitchFamily="18" charset="0"/>
              </a:rPr>
              <a:t>Return a specified part of the date</a:t>
            </a:r>
          </a:p>
          <a:p>
            <a:r>
              <a:rPr lang="en-US" sz="1800" dirty="0">
                <a:latin typeface="Times New Roman" pitchFamily="18" charset="0"/>
                <a:cs typeface="Times New Roman" pitchFamily="18" charset="0"/>
              </a:rPr>
              <a:t>Select DATEPART(day, '2017/08/25') AS </a:t>
            </a:r>
            <a:r>
              <a:rPr lang="en-US" sz="1800" dirty="0" err="1">
                <a:latin typeface="Times New Roman" pitchFamily="18" charset="0"/>
                <a:cs typeface="Times New Roman" pitchFamily="18" charset="0"/>
              </a:rPr>
              <a:t>DatePartInt</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Result</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25</a:t>
            </a:r>
          </a:p>
          <a:p>
            <a:r>
              <a:rPr lang="en-US" sz="1800" dirty="0">
                <a:latin typeface="Times New Roman" pitchFamily="18" charset="0"/>
                <a:cs typeface="Times New Roman" pitchFamily="18" charset="0"/>
              </a:rPr>
              <a:t> </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*DAY()</a:t>
            </a:r>
            <a:br>
              <a:rPr lang="en-US" dirty="0"/>
            </a:br>
            <a:endParaRPr lang="en-US" dirty="0"/>
          </a:p>
        </p:txBody>
      </p:sp>
      <p:sp>
        <p:nvSpPr>
          <p:cNvPr id="3" name="Content Placeholder 2"/>
          <p:cNvSpPr>
            <a:spLocks noGrp="1"/>
          </p:cNvSpPr>
          <p:nvPr>
            <p:ph sz="quarter" idx="1"/>
          </p:nvPr>
        </p:nvSpPr>
        <p:spPr/>
        <p:txBody>
          <a:bodyPr>
            <a:normAutofit/>
          </a:bodyPr>
          <a:lstStyle/>
          <a:p>
            <a:r>
              <a:rPr lang="en-US" sz="1800" dirty="0">
                <a:latin typeface="Times New Roman" pitchFamily="18" charset="0"/>
                <a:cs typeface="Times New Roman" pitchFamily="18" charset="0"/>
              </a:rPr>
              <a:t>The DAY() function returns the day of the month (from 1 to 31) for a specified</a:t>
            </a:r>
          </a:p>
          <a:p>
            <a:r>
              <a:rPr lang="en-US" sz="1800" dirty="0">
                <a:latin typeface="Times New Roman" pitchFamily="18" charset="0"/>
                <a:cs typeface="Times New Roman" pitchFamily="18" charset="0"/>
              </a:rPr>
              <a:t>  date.  </a:t>
            </a:r>
          </a:p>
          <a:p>
            <a:r>
              <a:rPr lang="en-US" sz="1800" dirty="0">
                <a:latin typeface="Times New Roman" pitchFamily="18" charset="0"/>
                <a:cs typeface="Times New Roman" pitchFamily="18" charset="0"/>
              </a:rPr>
              <a:t>  Syntax:</a:t>
            </a:r>
          </a:p>
          <a:p>
            <a:r>
              <a:rPr lang="en-US" sz="1800" dirty="0">
                <a:latin typeface="Times New Roman" pitchFamily="18" charset="0"/>
                <a:cs typeface="Times New Roman" pitchFamily="18" charset="0"/>
              </a:rPr>
              <a:t> DAY(</a:t>
            </a:r>
            <a:r>
              <a:rPr lang="en-US" sz="1800" i="1" dirty="0">
                <a:latin typeface="Times New Roman" pitchFamily="18" charset="0"/>
                <a:cs typeface="Times New Roman" pitchFamily="18" charset="0"/>
              </a:rPr>
              <a:t>date</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Example:</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Return the day of the month for a date:</a:t>
            </a:r>
          </a:p>
          <a:p>
            <a:r>
              <a:rPr lang="en-US" sz="1800" dirty="0">
                <a:latin typeface="Times New Roman" pitchFamily="18" charset="0"/>
                <a:cs typeface="Times New Roman" pitchFamily="18" charset="0"/>
              </a:rPr>
              <a:t> Select DAY('2017/08/25') AS </a:t>
            </a:r>
            <a:r>
              <a:rPr lang="en-US" sz="1800" dirty="0" err="1">
                <a:latin typeface="Times New Roman" pitchFamily="18" charset="0"/>
                <a:cs typeface="Times New Roman" pitchFamily="18" charset="0"/>
              </a:rPr>
              <a:t>DayOfMonth</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Result: </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25</a:t>
            </a:r>
          </a:p>
          <a:p>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9386</TotalTime>
  <Words>5034</Words>
  <Application>Microsoft Office PowerPoint</Application>
  <PresentationFormat>On-screen Show (4:3)</PresentationFormat>
  <Paragraphs>636</Paragraphs>
  <Slides>105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105</vt:i4>
      </vt:variant>
    </vt:vector>
  </HeadingPairs>
  <TitlesOfParts>
    <vt:vector size="112" baseType="lpstr">
      <vt:lpstr>Agency FB</vt:lpstr>
      <vt:lpstr>Calibri</vt:lpstr>
      <vt:lpstr>Century Schoolbook</vt:lpstr>
      <vt:lpstr>Times New Roman</vt:lpstr>
      <vt:lpstr>Wingdings</vt:lpstr>
      <vt:lpstr>Wingdings 2</vt:lpstr>
      <vt:lpstr>Oriel</vt:lpstr>
      <vt:lpstr>Data Wrankling and Data Analysis </vt:lpstr>
      <vt:lpstr>Index</vt:lpstr>
      <vt:lpstr>Index</vt:lpstr>
      <vt:lpstr>Installation of SQL  Step1  </vt:lpstr>
      <vt:lpstr>Step2</vt:lpstr>
      <vt:lpstr>Step 3</vt:lpstr>
      <vt:lpstr>Step 4</vt:lpstr>
      <vt:lpstr>Step 5</vt:lpstr>
      <vt:lpstr>Step 6</vt:lpstr>
      <vt:lpstr>Step 7</vt:lpstr>
      <vt:lpstr>Step 8</vt:lpstr>
      <vt:lpstr>Step 9</vt:lpstr>
      <vt:lpstr>Step 10</vt:lpstr>
      <vt:lpstr>Step 11</vt:lpstr>
      <vt:lpstr>Step 12</vt:lpstr>
      <vt:lpstr>Step 13</vt:lpstr>
      <vt:lpstr>Step 13</vt:lpstr>
      <vt:lpstr>Step 14</vt:lpstr>
      <vt:lpstr>Step 15</vt:lpstr>
      <vt:lpstr>Step 16</vt:lpstr>
      <vt:lpstr>Step 17</vt:lpstr>
      <vt:lpstr>Step 18</vt:lpstr>
      <vt:lpstr>Step 19</vt:lpstr>
      <vt:lpstr>Step 20</vt:lpstr>
      <vt:lpstr>Step 21</vt:lpstr>
      <vt:lpstr>Step 22</vt:lpstr>
      <vt:lpstr>Step 23</vt:lpstr>
      <vt:lpstr>Overview</vt:lpstr>
      <vt:lpstr>SQL Syntax</vt:lpstr>
      <vt:lpstr>DDL-Data Definition Language</vt:lpstr>
      <vt:lpstr>DML-Data Manipulation language</vt:lpstr>
      <vt:lpstr>1.How to Create a table </vt:lpstr>
      <vt:lpstr>3. How to view the table.</vt:lpstr>
      <vt:lpstr>4.How to Rename a table?</vt:lpstr>
      <vt:lpstr>6.How to add a column in a table?</vt:lpstr>
      <vt:lpstr>8.How to modify a column in a table</vt:lpstr>
      <vt:lpstr>10.How to delete an existing record in a table?</vt:lpstr>
      <vt:lpstr>TCL-Transaction Control Language</vt:lpstr>
      <vt:lpstr>How do we commit? </vt:lpstr>
      <vt:lpstr>How do we use Savepoint?</vt:lpstr>
      <vt:lpstr>One to one Relationship</vt:lpstr>
      <vt:lpstr>Example:</vt:lpstr>
      <vt:lpstr>One to many Relationship</vt:lpstr>
      <vt:lpstr>Example:</vt:lpstr>
      <vt:lpstr>Many to many Relationship</vt:lpstr>
      <vt:lpstr>Example:</vt:lpstr>
      <vt:lpstr>Exercise:</vt:lpstr>
      <vt:lpstr>Module 2 Filtering, sorting,calculating the data</vt:lpstr>
      <vt:lpstr>Module 2</vt:lpstr>
      <vt:lpstr>Why filter?</vt:lpstr>
      <vt:lpstr>Operator and description</vt:lpstr>
      <vt:lpstr>How Operator Works</vt:lpstr>
      <vt:lpstr>Filtering on a single value </vt:lpstr>
      <vt:lpstr>Filtering with a  range of values:</vt:lpstr>
      <vt:lpstr>Different operator</vt:lpstr>
      <vt:lpstr>IN operator examples</vt:lpstr>
      <vt:lpstr>OR operator</vt:lpstr>
      <vt:lpstr>OR Operator syntax </vt:lpstr>
      <vt:lpstr>AND Operator</vt:lpstr>
      <vt:lpstr>NOT Operator</vt:lpstr>
      <vt:lpstr>LIKE Operator</vt:lpstr>
      <vt:lpstr>ORDER BY</vt:lpstr>
      <vt:lpstr>GROUP BY</vt:lpstr>
      <vt:lpstr>Math operators and aggregate functions </vt:lpstr>
      <vt:lpstr>Math operators and aggregate functions</vt:lpstr>
      <vt:lpstr>Math operators and aggregate functions</vt:lpstr>
      <vt:lpstr>Wild card operators </vt:lpstr>
      <vt:lpstr>Table</vt:lpstr>
      <vt:lpstr>Wildcard operators</vt:lpstr>
      <vt:lpstr>Examples:</vt:lpstr>
      <vt:lpstr>Advantage of wildcard:</vt:lpstr>
      <vt:lpstr>Disadvantage of wildcard</vt:lpstr>
      <vt:lpstr>Module 3  Subqueries and joins in SQL</vt:lpstr>
      <vt:lpstr>What are Subquery?</vt:lpstr>
      <vt:lpstr>Code Sample Explanation</vt:lpstr>
      <vt:lpstr>Advantages</vt:lpstr>
      <vt:lpstr>Disadvantages</vt:lpstr>
      <vt:lpstr> WHAT ARE JOINS?</vt:lpstr>
      <vt:lpstr>Pictorial Representation</vt:lpstr>
      <vt:lpstr>DIFFERENT TYPES OF JOINS IN SQL</vt:lpstr>
      <vt:lpstr>.LEFT JOIN: </vt:lpstr>
      <vt:lpstr> 3.RIGHT JOIN</vt:lpstr>
      <vt:lpstr>4.FULL JOIN: </vt:lpstr>
      <vt:lpstr>5.SELF JOIN: </vt:lpstr>
      <vt:lpstr>6.CARTESIAN JOIN</vt:lpstr>
      <vt:lpstr>Cartesian Join</vt:lpstr>
      <vt:lpstr>Pictorial representation of cross join</vt:lpstr>
      <vt:lpstr>USAGE OF ALIASES </vt:lpstr>
      <vt:lpstr>Syntax </vt:lpstr>
      <vt:lpstr> Module 4 Modifying and Analyzing Data with SQL </vt:lpstr>
      <vt:lpstr>Contd</vt:lpstr>
      <vt:lpstr>Date and Time strings </vt:lpstr>
      <vt:lpstr>Different Date functions</vt:lpstr>
      <vt:lpstr>Contd..</vt:lpstr>
      <vt:lpstr> *DATEDIFF()</vt:lpstr>
      <vt:lpstr>*DATEFROMPARTS()</vt:lpstr>
      <vt:lpstr>*DATENAME() </vt:lpstr>
      <vt:lpstr>*DATEPART() </vt:lpstr>
      <vt:lpstr>*DAY() </vt:lpstr>
      <vt:lpstr>*GETDATE() </vt:lpstr>
      <vt:lpstr>*ISDATE() </vt:lpstr>
      <vt:lpstr>*MONTH()</vt:lpstr>
      <vt:lpstr>*SYSDATETIME()</vt:lpstr>
      <vt:lpstr>*YEAR() </vt:lpstr>
      <vt:lpstr> SQL Case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of My sql</dc:title>
  <dc:creator>Admin</dc:creator>
  <cp:lastModifiedBy>Praisy</cp:lastModifiedBy>
  <cp:revision>132</cp:revision>
  <dcterms:created xsi:type="dcterms:W3CDTF">2019-11-06T07:43:38Z</dcterms:created>
  <dcterms:modified xsi:type="dcterms:W3CDTF">2021-11-03T07:29:03Z</dcterms:modified>
</cp:coreProperties>
</file>