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2" r:id="rId1"/>
  </p:sldMasterIdLst>
  <p:sldIdLst>
    <p:sldId id="256" r:id="rId2"/>
    <p:sldId id="257" r:id="rId3"/>
    <p:sldId id="258" r:id="rId4"/>
    <p:sldId id="259" r:id="rId5"/>
    <p:sldId id="260" r:id="rId6"/>
    <p:sldId id="261" r:id="rId7"/>
    <p:sldId id="262" r:id="rId8"/>
    <p:sldId id="265" r:id="rId9"/>
    <p:sldId id="266" r:id="rId10"/>
    <p:sldId id="267" r:id="rId11"/>
    <p:sldId id="268" r:id="rId12"/>
    <p:sldId id="263" r:id="rId13"/>
    <p:sldId id="269" r:id="rId14"/>
    <p:sldId id="270" r:id="rId15"/>
    <p:sldId id="271" r:id="rId16"/>
    <p:sldId id="272" r:id="rId17"/>
    <p:sldId id="273" r:id="rId18"/>
    <p:sldId id="274" r:id="rId19"/>
    <p:sldId id="275" r:id="rId20"/>
    <p:sldId id="264" r:id="rId21"/>
    <p:sldId id="276" r:id="rId22"/>
    <p:sldId id="277" r:id="rId23"/>
    <p:sldId id="278" r:id="rId24"/>
    <p:sldId id="281" r:id="rId25"/>
    <p:sldId id="279" r:id="rId26"/>
    <p:sldId id="282" r:id="rId27"/>
    <p:sldId id="280"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300" r:id="rId45"/>
    <p:sldId id="301" r:id="rId46"/>
    <p:sldId id="302" r:id="rId47"/>
    <p:sldId id="299" r:id="rId48"/>
    <p:sldId id="303" r:id="rId49"/>
    <p:sldId id="304" r:id="rId50"/>
    <p:sldId id="305" r:id="rId51"/>
    <p:sldId id="306" r:id="rId52"/>
    <p:sldId id="307" r:id="rId53"/>
    <p:sldId id="308" r:id="rId54"/>
    <p:sldId id="309" r:id="rId5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BD6DAFE-DBA1-4245-A3A8-55F6AE594C21}" type="datetimeFigureOut">
              <a:rPr lang="en-IN" smtClean="0"/>
              <a:t>03-01-2022</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CACB6FFF-6561-489F-8EF6-8C3653D9A601}" type="slidenum">
              <a:rPr lang="en-IN" smtClean="0"/>
              <a:t>‹#›</a:t>
            </a:fld>
            <a:endParaRPr lang="en-IN"/>
          </a:p>
        </p:txBody>
      </p:sp>
    </p:spTree>
    <p:extLst>
      <p:ext uri="{BB962C8B-B14F-4D97-AF65-F5344CB8AC3E}">
        <p14:creationId xmlns:p14="http://schemas.microsoft.com/office/powerpoint/2010/main" val="25907970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BD6DAFE-DBA1-4245-A3A8-55F6AE594C21}" type="datetimeFigureOut">
              <a:rPr lang="en-IN" smtClean="0"/>
              <a:t>03-01-2022</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ACB6FFF-6561-489F-8EF6-8C3653D9A601}" type="slidenum">
              <a:rPr lang="en-IN" smtClean="0"/>
              <a:t>‹#›</a:t>
            </a:fld>
            <a:endParaRPr lang="en-IN"/>
          </a:p>
        </p:txBody>
      </p:sp>
    </p:spTree>
    <p:extLst>
      <p:ext uri="{BB962C8B-B14F-4D97-AF65-F5344CB8AC3E}">
        <p14:creationId xmlns:p14="http://schemas.microsoft.com/office/powerpoint/2010/main" val="9023545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BD6DAFE-DBA1-4245-A3A8-55F6AE594C21}" type="datetimeFigureOut">
              <a:rPr lang="en-IN" smtClean="0"/>
              <a:t>03-01-2022</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ACB6FFF-6561-489F-8EF6-8C3653D9A601}"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6176690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3BD6DAFE-DBA1-4245-A3A8-55F6AE594C21}" type="datetimeFigureOut">
              <a:rPr lang="en-IN" smtClean="0"/>
              <a:t>03-01-2022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ACB6FFF-6561-489F-8EF6-8C3653D9A601}" type="slidenum">
              <a:rPr lang="en-IN" smtClean="0"/>
              <a:t>‹#›</a:t>
            </a:fld>
            <a:endParaRPr lang="en-IN"/>
          </a:p>
        </p:txBody>
      </p:sp>
    </p:spTree>
    <p:extLst>
      <p:ext uri="{BB962C8B-B14F-4D97-AF65-F5344CB8AC3E}">
        <p14:creationId xmlns:p14="http://schemas.microsoft.com/office/powerpoint/2010/main" val="12509990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3BD6DAFE-DBA1-4245-A3A8-55F6AE594C21}" type="datetimeFigureOut">
              <a:rPr lang="en-IN" smtClean="0"/>
              <a:t>03-01-2022</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ACB6FFF-6561-489F-8EF6-8C3653D9A601}"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151575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3BD6DAFE-DBA1-4245-A3A8-55F6AE594C21}" type="datetimeFigureOut">
              <a:rPr lang="en-IN" smtClean="0"/>
              <a:t>03-01-2022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ACB6FFF-6561-489F-8EF6-8C3653D9A601}" type="slidenum">
              <a:rPr lang="en-IN" smtClean="0"/>
              <a:t>‹#›</a:t>
            </a:fld>
            <a:endParaRPr lang="en-IN"/>
          </a:p>
        </p:txBody>
      </p:sp>
    </p:spTree>
    <p:extLst>
      <p:ext uri="{BB962C8B-B14F-4D97-AF65-F5344CB8AC3E}">
        <p14:creationId xmlns:p14="http://schemas.microsoft.com/office/powerpoint/2010/main" val="39911040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D6DAFE-DBA1-4245-A3A8-55F6AE594C21}" type="datetimeFigureOut">
              <a:rPr lang="en-IN" smtClean="0"/>
              <a:t>03-01-2022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ACB6FFF-6561-489F-8EF6-8C3653D9A601}" type="slidenum">
              <a:rPr lang="en-IN" smtClean="0"/>
              <a:t>‹#›</a:t>
            </a:fld>
            <a:endParaRPr lang="en-IN"/>
          </a:p>
        </p:txBody>
      </p:sp>
    </p:spTree>
    <p:extLst>
      <p:ext uri="{BB962C8B-B14F-4D97-AF65-F5344CB8AC3E}">
        <p14:creationId xmlns:p14="http://schemas.microsoft.com/office/powerpoint/2010/main" val="1420598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D6DAFE-DBA1-4245-A3A8-55F6AE594C21}" type="datetimeFigureOut">
              <a:rPr lang="en-IN" smtClean="0"/>
              <a:t>03-01-2022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ACB6FFF-6561-489F-8EF6-8C3653D9A601}" type="slidenum">
              <a:rPr lang="en-IN" smtClean="0"/>
              <a:t>‹#›</a:t>
            </a:fld>
            <a:endParaRPr lang="en-IN"/>
          </a:p>
        </p:txBody>
      </p:sp>
    </p:spTree>
    <p:extLst>
      <p:ext uri="{BB962C8B-B14F-4D97-AF65-F5344CB8AC3E}">
        <p14:creationId xmlns:p14="http://schemas.microsoft.com/office/powerpoint/2010/main" val="37309768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D6DAFE-DBA1-4245-A3A8-55F6AE594C21}" type="datetimeFigureOut">
              <a:rPr lang="en-IN" smtClean="0"/>
              <a:t>03-01-2022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ACB6FFF-6561-489F-8EF6-8C3653D9A601}" type="slidenum">
              <a:rPr lang="en-IN" smtClean="0"/>
              <a:t>‹#›</a:t>
            </a:fld>
            <a:endParaRPr lang="en-IN"/>
          </a:p>
        </p:txBody>
      </p:sp>
    </p:spTree>
    <p:extLst>
      <p:ext uri="{BB962C8B-B14F-4D97-AF65-F5344CB8AC3E}">
        <p14:creationId xmlns:p14="http://schemas.microsoft.com/office/powerpoint/2010/main" val="17477442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BD6DAFE-DBA1-4245-A3A8-55F6AE594C21}" type="datetimeFigureOut">
              <a:rPr lang="en-IN" smtClean="0"/>
              <a:t>03-01-2022</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ACB6FFF-6561-489F-8EF6-8C3653D9A601}" type="slidenum">
              <a:rPr lang="en-IN" smtClean="0"/>
              <a:t>‹#›</a:t>
            </a:fld>
            <a:endParaRPr lang="en-IN"/>
          </a:p>
        </p:txBody>
      </p:sp>
    </p:spTree>
    <p:extLst>
      <p:ext uri="{BB962C8B-B14F-4D97-AF65-F5344CB8AC3E}">
        <p14:creationId xmlns:p14="http://schemas.microsoft.com/office/powerpoint/2010/main" val="23589086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6DAFE-DBA1-4245-A3A8-55F6AE594C21}" type="datetimeFigureOut">
              <a:rPr lang="en-IN" smtClean="0"/>
              <a:t>03-01-2022</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CACB6FFF-6561-489F-8EF6-8C3653D9A601}" type="slidenum">
              <a:rPr lang="en-IN" smtClean="0"/>
              <a:t>‹#›</a:t>
            </a:fld>
            <a:endParaRPr lang="en-IN"/>
          </a:p>
        </p:txBody>
      </p:sp>
    </p:spTree>
    <p:extLst>
      <p:ext uri="{BB962C8B-B14F-4D97-AF65-F5344CB8AC3E}">
        <p14:creationId xmlns:p14="http://schemas.microsoft.com/office/powerpoint/2010/main" val="10447387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BD6DAFE-DBA1-4245-A3A8-55F6AE594C21}" type="datetimeFigureOut">
              <a:rPr lang="en-IN" smtClean="0"/>
              <a:t>03-01-2022</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CACB6FFF-6561-489F-8EF6-8C3653D9A601}" type="slidenum">
              <a:rPr lang="en-IN" smtClean="0"/>
              <a:t>‹#›</a:t>
            </a:fld>
            <a:endParaRPr lang="en-IN"/>
          </a:p>
        </p:txBody>
      </p:sp>
    </p:spTree>
    <p:extLst>
      <p:ext uri="{BB962C8B-B14F-4D97-AF65-F5344CB8AC3E}">
        <p14:creationId xmlns:p14="http://schemas.microsoft.com/office/powerpoint/2010/main" val="36482063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BD6DAFE-DBA1-4245-A3A8-55F6AE594C21}" type="datetimeFigureOut">
              <a:rPr lang="en-IN" smtClean="0"/>
              <a:t>03-01-2022</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CACB6FFF-6561-489F-8EF6-8C3653D9A601}" type="slidenum">
              <a:rPr lang="en-IN" smtClean="0"/>
              <a:t>‹#›</a:t>
            </a:fld>
            <a:endParaRPr lang="en-IN"/>
          </a:p>
        </p:txBody>
      </p:sp>
    </p:spTree>
    <p:extLst>
      <p:ext uri="{BB962C8B-B14F-4D97-AF65-F5344CB8AC3E}">
        <p14:creationId xmlns:p14="http://schemas.microsoft.com/office/powerpoint/2010/main" val="15973829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D6DAFE-DBA1-4245-A3A8-55F6AE594C21}" type="datetimeFigureOut">
              <a:rPr lang="en-IN" smtClean="0"/>
              <a:t>03-01-2022</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CACB6FFF-6561-489F-8EF6-8C3653D9A601}" type="slidenum">
              <a:rPr lang="en-IN" smtClean="0"/>
              <a:t>‹#›</a:t>
            </a:fld>
            <a:endParaRPr lang="en-IN"/>
          </a:p>
        </p:txBody>
      </p:sp>
    </p:spTree>
    <p:extLst>
      <p:ext uri="{BB962C8B-B14F-4D97-AF65-F5344CB8AC3E}">
        <p14:creationId xmlns:p14="http://schemas.microsoft.com/office/powerpoint/2010/main" val="23137313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BD6DAFE-DBA1-4245-A3A8-55F6AE594C21}" type="datetimeFigureOut">
              <a:rPr lang="en-IN" smtClean="0"/>
              <a:t>03-01-2022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CACB6FFF-6561-489F-8EF6-8C3653D9A601}" type="slidenum">
              <a:rPr lang="en-IN" smtClean="0"/>
              <a:t>‹#›</a:t>
            </a:fld>
            <a:endParaRPr lang="en-IN"/>
          </a:p>
        </p:txBody>
      </p:sp>
    </p:spTree>
    <p:extLst>
      <p:ext uri="{BB962C8B-B14F-4D97-AF65-F5344CB8AC3E}">
        <p14:creationId xmlns:p14="http://schemas.microsoft.com/office/powerpoint/2010/main" val="20487100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BD6DAFE-DBA1-4245-A3A8-55F6AE594C21}" type="datetimeFigureOut">
              <a:rPr lang="en-IN" smtClean="0"/>
              <a:t>03-01-2022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ACB6FFF-6561-489F-8EF6-8C3653D9A601}" type="slidenum">
              <a:rPr lang="en-IN" smtClean="0"/>
              <a:t>‹#›</a:t>
            </a:fld>
            <a:endParaRPr lang="en-IN"/>
          </a:p>
        </p:txBody>
      </p:sp>
    </p:spTree>
    <p:extLst>
      <p:ext uri="{BB962C8B-B14F-4D97-AF65-F5344CB8AC3E}">
        <p14:creationId xmlns:p14="http://schemas.microsoft.com/office/powerpoint/2010/main" val="14811856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3BD6DAFE-DBA1-4245-A3A8-55F6AE594C21}" type="datetimeFigureOut">
              <a:rPr lang="en-IN" smtClean="0"/>
              <a:t>03-01-2022</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CACB6FFF-6561-489F-8EF6-8C3653D9A601}" type="slidenum">
              <a:rPr lang="en-IN" smtClean="0"/>
              <a:t>‹#›</a:t>
            </a:fld>
            <a:endParaRPr lang="en-IN"/>
          </a:p>
        </p:txBody>
      </p:sp>
    </p:spTree>
    <p:extLst>
      <p:ext uri="{BB962C8B-B14F-4D97-AF65-F5344CB8AC3E}">
        <p14:creationId xmlns:p14="http://schemas.microsoft.com/office/powerpoint/2010/main" val="1967777439"/>
      </p:ext>
    </p:extLst>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 id="2147483774" r:id="rId12"/>
    <p:sldLayoutId id="2147483775" r:id="rId13"/>
    <p:sldLayoutId id="2147483776" r:id="rId14"/>
    <p:sldLayoutId id="2147483777" r:id="rId15"/>
    <p:sldLayoutId id="2147483778"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www.javatpoint.com/machine-learning"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hyperlink" Target="https://www.javatpoint.com/clustering-in-machine-learning" TargetMode="External"/><Relationship Id="rId2" Type="http://schemas.openxmlformats.org/officeDocument/2006/relationships/hyperlink" Target="https://www.javatpoint.com/unsupervised-machine-learning" TargetMode="Externa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11ABC-BB58-4E45-A701-0B2938C3DFD4}"/>
              </a:ext>
            </a:extLst>
          </p:cNvPr>
          <p:cNvSpPr>
            <a:spLocks noGrp="1"/>
          </p:cNvSpPr>
          <p:nvPr>
            <p:ph type="ctrTitle"/>
          </p:nvPr>
        </p:nvSpPr>
        <p:spPr/>
        <p:txBody>
          <a:bodyPr/>
          <a:lstStyle/>
          <a:p>
            <a:r>
              <a:rPr lang="en-IN" dirty="0"/>
              <a:t>Machine Learning</a:t>
            </a:r>
          </a:p>
        </p:txBody>
      </p:sp>
      <p:sp>
        <p:nvSpPr>
          <p:cNvPr id="3" name="Subtitle 2">
            <a:extLst>
              <a:ext uri="{FF2B5EF4-FFF2-40B4-BE49-F238E27FC236}">
                <a16:creationId xmlns:a16="http://schemas.microsoft.com/office/drawing/2014/main" id="{1D7D897E-7418-46AF-B723-DF10540B9FB5}"/>
              </a:ext>
            </a:extLst>
          </p:cNvPr>
          <p:cNvSpPr>
            <a:spLocks noGrp="1"/>
          </p:cNvSpPr>
          <p:nvPr>
            <p:ph type="subTitle" idx="1"/>
          </p:nvPr>
        </p:nvSpPr>
        <p:spPr/>
        <p:txBody>
          <a:bodyPr/>
          <a:lstStyle/>
          <a:p>
            <a:r>
              <a:rPr lang="en-IN" dirty="0"/>
              <a:t>In Data Analytics</a:t>
            </a:r>
          </a:p>
        </p:txBody>
      </p:sp>
    </p:spTree>
    <p:extLst>
      <p:ext uri="{BB962C8B-B14F-4D97-AF65-F5344CB8AC3E}">
        <p14:creationId xmlns:p14="http://schemas.microsoft.com/office/powerpoint/2010/main" val="35850888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A6260-B1A4-453E-B319-DC990E2F79FE}"/>
              </a:ext>
            </a:extLst>
          </p:cNvPr>
          <p:cNvSpPr>
            <a:spLocks noGrp="1"/>
          </p:cNvSpPr>
          <p:nvPr>
            <p:ph type="title"/>
          </p:nvPr>
        </p:nvSpPr>
        <p:spPr/>
        <p:txBody>
          <a:bodyPr>
            <a:normAutofit/>
          </a:bodyPr>
          <a:lstStyle/>
          <a:p>
            <a:r>
              <a:rPr lang="en-US" b="0" i="0" dirty="0">
                <a:solidFill>
                  <a:srgbClr val="610B38"/>
                </a:solidFill>
                <a:effectLst/>
                <a:latin typeface="erdana"/>
              </a:rPr>
              <a:t>Steps Involved in Supervised Learning:</a:t>
            </a:r>
            <a:br>
              <a:rPr lang="en-US"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55F36827-4F34-4F07-A55C-DDDABBE2C4BC}"/>
              </a:ext>
            </a:extLst>
          </p:cNvPr>
          <p:cNvSpPr>
            <a:spLocks noGrp="1"/>
          </p:cNvSpPr>
          <p:nvPr>
            <p:ph idx="1"/>
          </p:nvPr>
        </p:nvSpPr>
        <p:spPr/>
        <p:txBody>
          <a:bodyPr>
            <a:normAutofit fontScale="92500" lnSpcReduction="20000"/>
          </a:bodyPr>
          <a:lstStyle/>
          <a:p>
            <a:pPr algn="just">
              <a:buFont typeface="Arial" panose="020B0604020202020204" pitchFamily="34" charset="0"/>
              <a:buChar char="•"/>
            </a:pPr>
            <a:r>
              <a:rPr lang="en-US" sz="1900" b="0" i="0" dirty="0">
                <a:solidFill>
                  <a:srgbClr val="000000"/>
                </a:solidFill>
                <a:effectLst/>
              </a:rPr>
              <a:t>First Determine the type of training dataset</a:t>
            </a:r>
          </a:p>
          <a:p>
            <a:pPr algn="just">
              <a:buFont typeface="Arial" panose="020B0604020202020204" pitchFamily="34" charset="0"/>
              <a:buChar char="•"/>
            </a:pPr>
            <a:r>
              <a:rPr lang="en-US" sz="1900" b="0" i="0" dirty="0">
                <a:solidFill>
                  <a:srgbClr val="000000"/>
                </a:solidFill>
                <a:effectLst/>
              </a:rPr>
              <a:t>Collect/Gather the labelled training data.</a:t>
            </a:r>
          </a:p>
          <a:p>
            <a:pPr algn="just">
              <a:buFont typeface="Arial" panose="020B0604020202020204" pitchFamily="34" charset="0"/>
              <a:buChar char="•"/>
            </a:pPr>
            <a:r>
              <a:rPr lang="en-US" sz="1900" b="0" i="0" dirty="0">
                <a:solidFill>
                  <a:srgbClr val="000000"/>
                </a:solidFill>
                <a:effectLst/>
              </a:rPr>
              <a:t>Split the training dataset into training </a:t>
            </a:r>
            <a:r>
              <a:rPr lang="en-US" sz="1900" b="1" i="0" dirty="0">
                <a:solidFill>
                  <a:srgbClr val="000000"/>
                </a:solidFill>
                <a:effectLst/>
              </a:rPr>
              <a:t>dataset, test dataset, and validation dataset</a:t>
            </a:r>
            <a:r>
              <a:rPr lang="en-US" sz="1900" b="0" i="0" dirty="0">
                <a:solidFill>
                  <a:srgbClr val="000000"/>
                </a:solidFill>
                <a:effectLst/>
              </a:rPr>
              <a:t>.</a:t>
            </a:r>
          </a:p>
          <a:p>
            <a:pPr algn="just">
              <a:buFont typeface="Arial" panose="020B0604020202020204" pitchFamily="34" charset="0"/>
              <a:buChar char="•"/>
            </a:pPr>
            <a:r>
              <a:rPr lang="en-US" sz="1900" b="0" i="0" dirty="0">
                <a:solidFill>
                  <a:srgbClr val="000000"/>
                </a:solidFill>
                <a:effectLst/>
              </a:rPr>
              <a:t>Determine the input features of the training dataset, which should have enough knowledge so that the model can accurately predict the output.</a:t>
            </a:r>
          </a:p>
          <a:p>
            <a:pPr algn="just">
              <a:buFont typeface="Arial" panose="020B0604020202020204" pitchFamily="34" charset="0"/>
              <a:buChar char="•"/>
            </a:pPr>
            <a:r>
              <a:rPr lang="en-US" sz="1900" b="0" i="0" dirty="0">
                <a:solidFill>
                  <a:srgbClr val="000000"/>
                </a:solidFill>
                <a:effectLst/>
              </a:rPr>
              <a:t>Determine the suitable algorithm for the model, such as support vector machine, decision tree, etc.</a:t>
            </a:r>
          </a:p>
          <a:p>
            <a:pPr algn="just">
              <a:buFont typeface="Arial" panose="020B0604020202020204" pitchFamily="34" charset="0"/>
              <a:buChar char="•"/>
            </a:pPr>
            <a:r>
              <a:rPr lang="en-US" sz="1900" b="0" i="0" dirty="0">
                <a:solidFill>
                  <a:srgbClr val="000000"/>
                </a:solidFill>
                <a:effectLst/>
              </a:rPr>
              <a:t>Execute the algorithm on the training dataset. Sometimes we need validation sets as the control parameters, which are the subset of training datasets.</a:t>
            </a:r>
          </a:p>
          <a:p>
            <a:pPr algn="just">
              <a:buFont typeface="Arial" panose="020B0604020202020204" pitchFamily="34" charset="0"/>
              <a:buChar char="•"/>
            </a:pPr>
            <a:r>
              <a:rPr lang="en-US" sz="1900" b="0" i="0" dirty="0">
                <a:solidFill>
                  <a:srgbClr val="000000"/>
                </a:solidFill>
                <a:effectLst/>
              </a:rPr>
              <a:t>Evaluate the accuracy of the model by providing the test set. If the model predicts the correct output, which means our model is accurate.</a:t>
            </a:r>
          </a:p>
          <a:p>
            <a:endParaRPr lang="en-IN" dirty="0"/>
          </a:p>
        </p:txBody>
      </p:sp>
    </p:spTree>
    <p:extLst>
      <p:ext uri="{BB962C8B-B14F-4D97-AF65-F5344CB8AC3E}">
        <p14:creationId xmlns:p14="http://schemas.microsoft.com/office/powerpoint/2010/main" val="11551865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44881-5E8C-4C78-A98E-88263A5F430B}"/>
              </a:ext>
            </a:extLst>
          </p:cNvPr>
          <p:cNvSpPr>
            <a:spLocks noGrp="1"/>
          </p:cNvSpPr>
          <p:nvPr>
            <p:ph type="title"/>
          </p:nvPr>
        </p:nvSpPr>
        <p:spPr/>
        <p:txBody>
          <a:bodyPr>
            <a:normAutofit fontScale="90000"/>
          </a:bodyPr>
          <a:lstStyle/>
          <a:p>
            <a:r>
              <a:rPr lang="en-US" b="0" i="0" dirty="0">
                <a:solidFill>
                  <a:srgbClr val="610B38"/>
                </a:solidFill>
                <a:effectLst/>
                <a:latin typeface="erdana"/>
              </a:rPr>
              <a:t>Types of supervised Machine learning Algorithms:</a:t>
            </a:r>
            <a:br>
              <a:rPr lang="en-US" b="0" i="0" dirty="0">
                <a:solidFill>
                  <a:srgbClr val="610B38"/>
                </a:solidFill>
                <a:effectLst/>
                <a:latin typeface="erdana"/>
              </a:rPr>
            </a:br>
            <a:endParaRPr lang="en-IN" dirty="0"/>
          </a:p>
        </p:txBody>
      </p:sp>
      <p:pic>
        <p:nvPicPr>
          <p:cNvPr id="5" name="Content Placeholder 4">
            <a:extLst>
              <a:ext uri="{FF2B5EF4-FFF2-40B4-BE49-F238E27FC236}">
                <a16:creationId xmlns:a16="http://schemas.microsoft.com/office/drawing/2014/main" id="{59FCCA99-D7DE-423A-BD26-5108B0EE0FE6}"/>
              </a:ext>
            </a:extLst>
          </p:cNvPr>
          <p:cNvPicPr>
            <a:picLocks noGrp="1" noChangeAspect="1"/>
          </p:cNvPicPr>
          <p:nvPr>
            <p:ph idx="1"/>
          </p:nvPr>
        </p:nvPicPr>
        <p:blipFill>
          <a:blip r:embed="rId2"/>
          <a:stretch>
            <a:fillRect/>
          </a:stretch>
        </p:blipFill>
        <p:spPr>
          <a:xfrm>
            <a:off x="1324360" y="1920489"/>
            <a:ext cx="4038950" cy="2225233"/>
          </a:xfrm>
        </p:spPr>
      </p:pic>
      <p:sp>
        <p:nvSpPr>
          <p:cNvPr id="7" name="TextBox 6">
            <a:extLst>
              <a:ext uri="{FF2B5EF4-FFF2-40B4-BE49-F238E27FC236}">
                <a16:creationId xmlns:a16="http://schemas.microsoft.com/office/drawing/2014/main" id="{DBF062B6-3652-447D-B17C-4917F5C306E5}"/>
              </a:ext>
            </a:extLst>
          </p:cNvPr>
          <p:cNvSpPr txBox="1"/>
          <p:nvPr/>
        </p:nvSpPr>
        <p:spPr>
          <a:xfrm>
            <a:off x="5363310" y="1690688"/>
            <a:ext cx="6096000" cy="3693319"/>
          </a:xfrm>
          <a:prstGeom prst="rect">
            <a:avLst/>
          </a:prstGeom>
          <a:noFill/>
        </p:spPr>
        <p:txBody>
          <a:bodyPr wrap="square">
            <a:spAutoFit/>
          </a:bodyPr>
          <a:lstStyle/>
          <a:p>
            <a:pPr algn="l"/>
            <a:r>
              <a:rPr lang="en-IN" sz="1800" b="1" i="0" u="none" strike="noStrike" baseline="0" dirty="0">
                <a:latin typeface="Calibri-Bold"/>
              </a:rPr>
              <a:t>1.Classification</a:t>
            </a:r>
            <a:r>
              <a:rPr lang="en-IN" sz="1800" b="0" i="0" u="none" strike="noStrike" baseline="0" dirty="0">
                <a:latin typeface="Calibri" panose="020F0502020204030204" pitchFamily="34" charset="0"/>
              </a:rPr>
              <a:t>:</a:t>
            </a:r>
          </a:p>
          <a:p>
            <a:pPr algn="l"/>
            <a:r>
              <a:rPr lang="en-US" sz="1800" b="0" i="0" u="none" strike="noStrike" baseline="0" dirty="0">
                <a:latin typeface="Calibri" panose="020F0502020204030204" pitchFamily="34" charset="0"/>
              </a:rPr>
              <a:t>To predict the outcome of a given sample where the output variable is in the form of </a:t>
            </a:r>
            <a:r>
              <a:rPr lang="en-US" sz="1800" b="1" i="0" u="none" strike="noStrike" baseline="0" dirty="0">
                <a:latin typeface="Calibri-Bold"/>
              </a:rPr>
              <a:t>categories </a:t>
            </a:r>
            <a:r>
              <a:rPr lang="en-US" sz="1800" b="0" i="0" u="none" strike="noStrike" baseline="0" dirty="0">
                <a:latin typeface="Calibri" panose="020F0502020204030204" pitchFamily="34" charset="0"/>
              </a:rPr>
              <a:t>or</a:t>
            </a:r>
          </a:p>
          <a:p>
            <a:pPr algn="l"/>
            <a:r>
              <a:rPr lang="en-IN" sz="1800" b="1" i="0" u="none" strike="noStrike" baseline="0" dirty="0">
                <a:latin typeface="Calibri-Bold"/>
              </a:rPr>
              <a:t>groups</a:t>
            </a:r>
            <a:r>
              <a:rPr lang="en-IN" sz="1800" b="0" i="0" u="none" strike="noStrike" baseline="0" dirty="0">
                <a:latin typeface="Calibri" panose="020F0502020204030204" pitchFamily="34" charset="0"/>
              </a:rPr>
              <a:t>.</a:t>
            </a:r>
          </a:p>
          <a:p>
            <a:pPr algn="l"/>
            <a:r>
              <a:rPr lang="en-US" sz="1800" b="0" i="0" u="none" strike="noStrike" baseline="0" dirty="0">
                <a:latin typeface="Calibri" panose="020F0502020204030204" pitchFamily="34" charset="0"/>
              </a:rPr>
              <a:t>Examples include labels such as “male” and “female”, “spam“ and “no spam”, “sick” and</a:t>
            </a:r>
          </a:p>
          <a:p>
            <a:pPr algn="l"/>
            <a:r>
              <a:rPr lang="en-IN" sz="1800" b="0" i="0" u="none" strike="noStrike" baseline="0" dirty="0">
                <a:latin typeface="Calibri" panose="020F0502020204030204" pitchFamily="34" charset="0"/>
              </a:rPr>
              <a:t>“healthy”, etc.</a:t>
            </a:r>
          </a:p>
          <a:p>
            <a:pPr algn="l"/>
            <a:r>
              <a:rPr lang="en-IN" sz="1800" b="1" i="0" u="none" strike="noStrike" baseline="0" dirty="0">
                <a:latin typeface="Calibri-Bold"/>
              </a:rPr>
              <a:t>2. Regression:</a:t>
            </a:r>
          </a:p>
          <a:p>
            <a:pPr algn="l"/>
            <a:r>
              <a:rPr lang="en-US" sz="1800" b="0" i="0" u="none" strike="noStrike" baseline="0" dirty="0">
                <a:latin typeface="Calibri" panose="020F0502020204030204" pitchFamily="34" charset="0"/>
              </a:rPr>
              <a:t>To predict the outcome of a given sample where the output variable is in the form of </a:t>
            </a:r>
            <a:r>
              <a:rPr lang="en-US" sz="1800" b="1" i="0" u="none" strike="noStrike" baseline="0" dirty="0">
                <a:latin typeface="Calibri-Bold"/>
              </a:rPr>
              <a:t>real values</a:t>
            </a:r>
            <a:r>
              <a:rPr lang="en-US" sz="1800" b="0" i="0" u="none" strike="noStrike" baseline="0" dirty="0">
                <a:latin typeface="Calibri" panose="020F0502020204030204" pitchFamily="34" charset="0"/>
              </a:rPr>
              <a:t>.</a:t>
            </a:r>
          </a:p>
          <a:p>
            <a:pPr algn="l"/>
            <a:r>
              <a:rPr lang="en-US" sz="1800" b="0" i="0" u="none" strike="noStrike" baseline="0" dirty="0">
                <a:latin typeface="Calibri" panose="020F0502020204030204" pitchFamily="34" charset="0"/>
              </a:rPr>
              <a:t>Examples include real-valued labels denoting the “amount of rainfall”, “the height of a person”,</a:t>
            </a:r>
          </a:p>
          <a:p>
            <a:pPr algn="l"/>
            <a:r>
              <a:rPr lang="en-IN" sz="1800" b="0" i="0" u="none" strike="noStrike" baseline="0" dirty="0">
                <a:latin typeface="Calibri" panose="020F0502020204030204" pitchFamily="34" charset="0"/>
              </a:rPr>
              <a:t>etc.</a:t>
            </a:r>
            <a:endParaRPr lang="en-IN" dirty="0"/>
          </a:p>
        </p:txBody>
      </p:sp>
    </p:spTree>
    <p:extLst>
      <p:ext uri="{BB962C8B-B14F-4D97-AF65-F5344CB8AC3E}">
        <p14:creationId xmlns:p14="http://schemas.microsoft.com/office/powerpoint/2010/main" val="37503966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DB32C-5E90-49D1-9026-C2CD11C1DA10}"/>
              </a:ext>
            </a:extLst>
          </p:cNvPr>
          <p:cNvSpPr>
            <a:spLocks noGrp="1"/>
          </p:cNvSpPr>
          <p:nvPr>
            <p:ph type="title"/>
          </p:nvPr>
        </p:nvSpPr>
        <p:spPr/>
        <p:txBody>
          <a:bodyPr>
            <a:normAutofit/>
          </a:bodyPr>
          <a:lstStyle/>
          <a:p>
            <a:r>
              <a:rPr lang="en-IN" b="0" i="0" dirty="0">
                <a:solidFill>
                  <a:srgbClr val="610B4B"/>
                </a:solidFill>
                <a:effectLst/>
                <a:latin typeface="erdana"/>
              </a:rPr>
              <a:t>2) Unsupervised Learning</a:t>
            </a:r>
            <a:br>
              <a:rPr lang="en-IN" b="0" i="0" dirty="0">
                <a:solidFill>
                  <a:srgbClr val="610B4B"/>
                </a:solidFill>
                <a:effectLst/>
                <a:latin typeface="erdana"/>
              </a:rPr>
            </a:br>
            <a:endParaRPr lang="en-IN" dirty="0"/>
          </a:p>
        </p:txBody>
      </p:sp>
      <p:sp>
        <p:nvSpPr>
          <p:cNvPr id="3" name="Content Placeholder 2">
            <a:extLst>
              <a:ext uri="{FF2B5EF4-FFF2-40B4-BE49-F238E27FC236}">
                <a16:creationId xmlns:a16="http://schemas.microsoft.com/office/drawing/2014/main" id="{BCE15A57-B8E5-42E4-BCE6-67EB0282C632}"/>
              </a:ext>
            </a:extLst>
          </p:cNvPr>
          <p:cNvSpPr>
            <a:spLocks noGrp="1"/>
          </p:cNvSpPr>
          <p:nvPr>
            <p:ph idx="1"/>
          </p:nvPr>
        </p:nvSpPr>
        <p:spPr/>
        <p:txBody>
          <a:bodyPr/>
          <a:lstStyle/>
          <a:p>
            <a:pPr algn="just"/>
            <a:r>
              <a:rPr lang="en-US" sz="1600" b="0" i="0" dirty="0">
                <a:solidFill>
                  <a:srgbClr val="333333"/>
                </a:solidFill>
                <a:effectLst/>
              </a:rPr>
              <a:t>Unsupervised learning is a learning method in which a machine learns without any supervision.</a:t>
            </a:r>
          </a:p>
          <a:p>
            <a:pPr algn="just"/>
            <a:r>
              <a:rPr lang="en-US" sz="1600" b="0" i="0" dirty="0">
                <a:solidFill>
                  <a:srgbClr val="333333"/>
                </a:solidFill>
                <a:effectLst/>
              </a:rPr>
              <a:t>The training is provided to the machine with the set of data that has not been labeled, classified, or categorized, and the algorithm needs to act on that data without any supervision. The goal of unsupervised learning is to restructure the input data into new features or a group of objects with similar patterns.</a:t>
            </a:r>
          </a:p>
          <a:p>
            <a:pPr algn="just"/>
            <a:r>
              <a:rPr lang="en-US" sz="1600" b="0" i="0" dirty="0">
                <a:solidFill>
                  <a:srgbClr val="333333"/>
                </a:solidFill>
                <a:effectLst/>
              </a:rPr>
              <a:t>In unsupervised learning, we don't have a predetermined result. The machine tries to find useful insights from the huge amount of data. It can be further classifieds into two categories of algorithms:</a:t>
            </a:r>
          </a:p>
          <a:p>
            <a:pPr algn="just">
              <a:buFont typeface="Arial" panose="020B0604020202020204" pitchFamily="34" charset="0"/>
              <a:buChar char="•"/>
            </a:pPr>
            <a:r>
              <a:rPr lang="en-US" sz="1600" b="1" i="0" dirty="0">
                <a:solidFill>
                  <a:srgbClr val="000000"/>
                </a:solidFill>
                <a:effectLst/>
              </a:rPr>
              <a:t>Clustering</a:t>
            </a:r>
            <a:endParaRPr lang="en-US" sz="1600" b="0" i="0" dirty="0">
              <a:solidFill>
                <a:srgbClr val="000000"/>
              </a:solidFill>
              <a:effectLst/>
            </a:endParaRPr>
          </a:p>
          <a:p>
            <a:pPr algn="just">
              <a:buFont typeface="Arial" panose="020B0604020202020204" pitchFamily="34" charset="0"/>
              <a:buChar char="•"/>
            </a:pPr>
            <a:r>
              <a:rPr lang="en-US" sz="1600" b="1" i="0" dirty="0">
                <a:solidFill>
                  <a:srgbClr val="000000"/>
                </a:solidFill>
                <a:effectLst/>
              </a:rPr>
              <a:t>Association</a:t>
            </a:r>
            <a:endParaRPr lang="en-US" sz="1600" b="0" i="0" dirty="0">
              <a:solidFill>
                <a:srgbClr val="000000"/>
              </a:solidFill>
              <a:effectLst/>
            </a:endParaRPr>
          </a:p>
          <a:p>
            <a:endParaRPr lang="en-IN" sz="1400" dirty="0"/>
          </a:p>
        </p:txBody>
      </p:sp>
    </p:spTree>
    <p:extLst>
      <p:ext uri="{BB962C8B-B14F-4D97-AF65-F5344CB8AC3E}">
        <p14:creationId xmlns:p14="http://schemas.microsoft.com/office/powerpoint/2010/main" val="25196413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D4980-4336-4B8F-8F06-F493FA83EDC1}"/>
              </a:ext>
            </a:extLst>
          </p:cNvPr>
          <p:cNvSpPr>
            <a:spLocks noGrp="1"/>
          </p:cNvSpPr>
          <p:nvPr>
            <p:ph type="title"/>
          </p:nvPr>
        </p:nvSpPr>
        <p:spPr/>
        <p:txBody>
          <a:bodyPr/>
          <a:lstStyle/>
          <a:p>
            <a:r>
              <a:rPr lang="en-IN" dirty="0"/>
              <a:t>Example</a:t>
            </a:r>
          </a:p>
        </p:txBody>
      </p:sp>
      <p:sp>
        <p:nvSpPr>
          <p:cNvPr id="3" name="Content Placeholder 2">
            <a:extLst>
              <a:ext uri="{FF2B5EF4-FFF2-40B4-BE49-F238E27FC236}">
                <a16:creationId xmlns:a16="http://schemas.microsoft.com/office/drawing/2014/main" id="{22008131-940A-4ADC-A8AB-2DDFBB7FA4C7}"/>
              </a:ext>
            </a:extLst>
          </p:cNvPr>
          <p:cNvSpPr>
            <a:spLocks noGrp="1"/>
          </p:cNvSpPr>
          <p:nvPr>
            <p:ph idx="1"/>
          </p:nvPr>
        </p:nvSpPr>
        <p:spPr/>
        <p:txBody>
          <a:bodyPr/>
          <a:lstStyle/>
          <a:p>
            <a:pPr algn="l"/>
            <a:r>
              <a:rPr lang="en-US" sz="1800" b="0" i="0" u="none" strike="noStrike" baseline="0" dirty="0">
                <a:latin typeface="Calibri" panose="020F0502020204030204" pitchFamily="34" charset="0"/>
              </a:rPr>
              <a:t>For example, suppose we give an image having both cats and dogs to the machine that it has never seen. Thus, the machine has no idea about the features of dogs and cats and so, it can’t categorize it in dogs and cats. </a:t>
            </a:r>
          </a:p>
          <a:p>
            <a:pPr algn="l"/>
            <a:r>
              <a:rPr lang="en-US" sz="1800" b="0" i="0" u="none" strike="noStrike" baseline="0" dirty="0">
                <a:latin typeface="Calibri" panose="020F0502020204030204" pitchFamily="34" charset="0"/>
              </a:rPr>
              <a:t>However, the machine can easily categorize the pictures into two parts.</a:t>
            </a:r>
          </a:p>
          <a:p>
            <a:pPr algn="l"/>
            <a:r>
              <a:rPr lang="en-US" sz="1800" b="0" i="0" u="none" strike="noStrike" baseline="0" dirty="0">
                <a:latin typeface="Calibri" panose="020F0502020204030204" pitchFamily="34" charset="0"/>
              </a:rPr>
              <a:t> One part may contain all pictures having cat, while the other part may contain all the pictures having cats in it. </a:t>
            </a:r>
          </a:p>
          <a:p>
            <a:pPr algn="l"/>
            <a:r>
              <a:rPr lang="en-US" sz="1800" b="0" i="0" u="none" strike="noStrike" baseline="0" dirty="0">
                <a:latin typeface="Calibri" panose="020F0502020204030204" pitchFamily="34" charset="0"/>
              </a:rPr>
              <a:t>Here, the machine didn’t learn anything before, means no training data </a:t>
            </a:r>
            <a:r>
              <a:rPr lang="en-IN" sz="1800" b="0" i="0" u="none" strike="noStrike" baseline="0" dirty="0">
                <a:latin typeface="Calibri" panose="020F0502020204030204" pitchFamily="34" charset="0"/>
              </a:rPr>
              <a:t>or examples.</a:t>
            </a:r>
            <a:endParaRPr lang="en-IN" dirty="0"/>
          </a:p>
        </p:txBody>
      </p:sp>
      <p:pic>
        <p:nvPicPr>
          <p:cNvPr id="5" name="Picture 4">
            <a:extLst>
              <a:ext uri="{FF2B5EF4-FFF2-40B4-BE49-F238E27FC236}">
                <a16:creationId xmlns:a16="http://schemas.microsoft.com/office/drawing/2014/main" id="{DE5E20AF-52B4-4426-999F-E2DB1C63C2FD}"/>
              </a:ext>
            </a:extLst>
          </p:cNvPr>
          <p:cNvPicPr>
            <a:picLocks noChangeAspect="1"/>
          </p:cNvPicPr>
          <p:nvPr/>
        </p:nvPicPr>
        <p:blipFill>
          <a:blip r:embed="rId2"/>
          <a:stretch>
            <a:fillRect/>
          </a:stretch>
        </p:blipFill>
        <p:spPr>
          <a:xfrm>
            <a:off x="8796724" y="4153332"/>
            <a:ext cx="2720576" cy="2339543"/>
          </a:xfrm>
          <a:prstGeom prst="rect">
            <a:avLst/>
          </a:prstGeom>
        </p:spPr>
      </p:pic>
    </p:spTree>
    <p:extLst>
      <p:ext uri="{BB962C8B-B14F-4D97-AF65-F5344CB8AC3E}">
        <p14:creationId xmlns:p14="http://schemas.microsoft.com/office/powerpoint/2010/main" val="29530429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9D74A-CED2-4E03-901D-1075E5CE34C2}"/>
              </a:ext>
            </a:extLst>
          </p:cNvPr>
          <p:cNvSpPr>
            <a:spLocks noGrp="1"/>
          </p:cNvSpPr>
          <p:nvPr>
            <p:ph type="title"/>
          </p:nvPr>
        </p:nvSpPr>
        <p:spPr/>
        <p:txBody>
          <a:bodyPr>
            <a:normAutofit/>
          </a:bodyPr>
          <a:lstStyle/>
          <a:p>
            <a:r>
              <a:rPr lang="en-IN" b="0" i="0" dirty="0">
                <a:solidFill>
                  <a:srgbClr val="610B38"/>
                </a:solidFill>
                <a:effectLst/>
                <a:latin typeface="erdana"/>
              </a:rPr>
              <a:t>Why use Unsupervised Learning?</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6278EF4E-874F-4528-9301-398A752C0F8D}"/>
              </a:ext>
            </a:extLst>
          </p:cNvPr>
          <p:cNvSpPr>
            <a:spLocks noGrp="1"/>
          </p:cNvSpPr>
          <p:nvPr>
            <p:ph idx="1"/>
          </p:nvPr>
        </p:nvSpPr>
        <p:spPr/>
        <p:txBody>
          <a:bodyPr>
            <a:normAutofit/>
          </a:bodyPr>
          <a:lstStyle/>
          <a:p>
            <a:pPr algn="just"/>
            <a:r>
              <a:rPr lang="en-US" sz="1900" b="0" i="0" dirty="0">
                <a:solidFill>
                  <a:srgbClr val="333333"/>
                </a:solidFill>
                <a:effectLst/>
              </a:rPr>
              <a:t>Below are some main reasons which describe the importance of Unsupervised Learning:</a:t>
            </a:r>
          </a:p>
          <a:p>
            <a:pPr algn="just">
              <a:buFont typeface="Arial" panose="020B0604020202020204" pitchFamily="34" charset="0"/>
              <a:buChar char="•"/>
            </a:pPr>
            <a:r>
              <a:rPr lang="en-US" sz="1900" b="0" i="0" dirty="0">
                <a:solidFill>
                  <a:srgbClr val="000000"/>
                </a:solidFill>
                <a:effectLst/>
              </a:rPr>
              <a:t>Unsupervised learning is helpful for finding useful insights from the data.</a:t>
            </a:r>
          </a:p>
          <a:p>
            <a:pPr algn="just">
              <a:buFont typeface="Arial" panose="020B0604020202020204" pitchFamily="34" charset="0"/>
              <a:buChar char="•"/>
            </a:pPr>
            <a:r>
              <a:rPr lang="en-US" sz="1900" b="0" i="0" dirty="0">
                <a:solidFill>
                  <a:srgbClr val="000000"/>
                </a:solidFill>
                <a:effectLst/>
              </a:rPr>
              <a:t>Unsupervised learning is much similar as a human learns to think by their own experiences, which makes it closer to the real AI.</a:t>
            </a:r>
          </a:p>
          <a:p>
            <a:pPr algn="just">
              <a:buFont typeface="Arial" panose="020B0604020202020204" pitchFamily="34" charset="0"/>
              <a:buChar char="•"/>
            </a:pPr>
            <a:r>
              <a:rPr lang="en-US" sz="1900" b="0" i="0" dirty="0">
                <a:solidFill>
                  <a:srgbClr val="000000"/>
                </a:solidFill>
                <a:effectLst/>
              </a:rPr>
              <a:t>Unsupervised learning works on unlabeled and uncategorized data which make unsupervised learning more important.</a:t>
            </a:r>
          </a:p>
          <a:p>
            <a:pPr algn="just">
              <a:buFont typeface="Arial" panose="020B0604020202020204" pitchFamily="34" charset="0"/>
              <a:buChar char="•"/>
            </a:pPr>
            <a:r>
              <a:rPr lang="en-US" sz="1900" b="0" i="0" dirty="0">
                <a:solidFill>
                  <a:srgbClr val="000000"/>
                </a:solidFill>
                <a:effectLst/>
              </a:rPr>
              <a:t>In real-world, we do not always have input data with the corresponding output so to solve such cases, we need unsupervised learning</a:t>
            </a:r>
            <a:r>
              <a:rPr lang="en-US" b="0" i="0" dirty="0">
                <a:solidFill>
                  <a:srgbClr val="000000"/>
                </a:solidFill>
                <a:effectLst/>
                <a:latin typeface="inter-regular"/>
              </a:rPr>
              <a:t>.</a:t>
            </a:r>
          </a:p>
          <a:p>
            <a:pPr marL="0" indent="0">
              <a:buNone/>
            </a:pPr>
            <a:endParaRPr lang="en-IN" dirty="0"/>
          </a:p>
        </p:txBody>
      </p:sp>
    </p:spTree>
    <p:extLst>
      <p:ext uri="{BB962C8B-B14F-4D97-AF65-F5344CB8AC3E}">
        <p14:creationId xmlns:p14="http://schemas.microsoft.com/office/powerpoint/2010/main" val="22030244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411A2E-E37A-4DEA-9A4C-C5E5969E6B65}"/>
              </a:ext>
            </a:extLst>
          </p:cNvPr>
          <p:cNvSpPr>
            <a:spLocks noGrp="1"/>
          </p:cNvSpPr>
          <p:nvPr>
            <p:ph type="title"/>
          </p:nvPr>
        </p:nvSpPr>
        <p:spPr/>
        <p:txBody>
          <a:bodyPr>
            <a:normAutofit/>
          </a:bodyPr>
          <a:lstStyle/>
          <a:p>
            <a:r>
              <a:rPr lang="en-IN" b="0" i="0" dirty="0">
                <a:solidFill>
                  <a:srgbClr val="610B38"/>
                </a:solidFill>
                <a:effectLst/>
                <a:latin typeface="erdana"/>
              </a:rPr>
              <a:t>Working of Unsupervised Learning</a:t>
            </a:r>
            <a:br>
              <a:rPr lang="en-IN" b="0" i="0" dirty="0">
                <a:solidFill>
                  <a:srgbClr val="610B38"/>
                </a:solidFill>
                <a:effectLst/>
                <a:latin typeface="erdana"/>
              </a:rPr>
            </a:br>
            <a:endParaRPr lang="en-IN" dirty="0"/>
          </a:p>
        </p:txBody>
      </p:sp>
      <p:pic>
        <p:nvPicPr>
          <p:cNvPr id="5" name="Content Placeholder 4">
            <a:extLst>
              <a:ext uri="{FF2B5EF4-FFF2-40B4-BE49-F238E27FC236}">
                <a16:creationId xmlns:a16="http://schemas.microsoft.com/office/drawing/2014/main" id="{1847730C-332C-4F3A-8882-CF98AC6D2170}"/>
              </a:ext>
            </a:extLst>
          </p:cNvPr>
          <p:cNvPicPr>
            <a:picLocks noGrp="1" noChangeAspect="1"/>
          </p:cNvPicPr>
          <p:nvPr>
            <p:ph idx="1"/>
          </p:nvPr>
        </p:nvPicPr>
        <p:blipFill>
          <a:blip r:embed="rId2"/>
          <a:stretch>
            <a:fillRect/>
          </a:stretch>
        </p:blipFill>
        <p:spPr>
          <a:xfrm>
            <a:off x="838200" y="1690688"/>
            <a:ext cx="6226080" cy="2491956"/>
          </a:xfrm>
        </p:spPr>
      </p:pic>
      <p:sp>
        <p:nvSpPr>
          <p:cNvPr id="7" name="TextBox 6">
            <a:extLst>
              <a:ext uri="{FF2B5EF4-FFF2-40B4-BE49-F238E27FC236}">
                <a16:creationId xmlns:a16="http://schemas.microsoft.com/office/drawing/2014/main" id="{A936FC55-8665-432F-BF12-9B209457DE57}"/>
              </a:ext>
            </a:extLst>
          </p:cNvPr>
          <p:cNvSpPr txBox="1"/>
          <p:nvPr/>
        </p:nvSpPr>
        <p:spPr>
          <a:xfrm>
            <a:off x="6633882" y="1845439"/>
            <a:ext cx="4446494" cy="3293209"/>
          </a:xfrm>
          <a:prstGeom prst="rect">
            <a:avLst/>
          </a:prstGeom>
          <a:noFill/>
        </p:spPr>
        <p:txBody>
          <a:bodyPr wrap="square">
            <a:spAutoFit/>
          </a:bodyPr>
          <a:lstStyle/>
          <a:p>
            <a:pPr marL="285750" indent="-285750" algn="just">
              <a:buFont typeface="Arial" panose="020B0604020202020204" pitchFamily="34" charset="0"/>
              <a:buChar char="•"/>
            </a:pPr>
            <a:r>
              <a:rPr lang="en-US" sz="1600" b="0" i="0" dirty="0">
                <a:solidFill>
                  <a:srgbClr val="333333"/>
                </a:solidFill>
                <a:effectLst/>
              </a:rPr>
              <a:t>Here, we have taken an unlabeled input data, which means it is not categorized and corresponding outputs are also not given. </a:t>
            </a:r>
            <a:endParaRPr lang="en-US" sz="1600" dirty="0">
              <a:solidFill>
                <a:srgbClr val="333333"/>
              </a:solidFill>
            </a:endParaRPr>
          </a:p>
          <a:p>
            <a:pPr marL="285750" indent="-285750" algn="just">
              <a:buFont typeface="Arial" panose="020B0604020202020204" pitchFamily="34" charset="0"/>
              <a:buChar char="•"/>
            </a:pPr>
            <a:r>
              <a:rPr lang="en-US" sz="1600" b="0" i="0" dirty="0">
                <a:solidFill>
                  <a:srgbClr val="333333"/>
                </a:solidFill>
                <a:effectLst/>
              </a:rPr>
              <a:t>Now, this unlabeled input data is fed to the machine learning model in order to train it.</a:t>
            </a:r>
          </a:p>
          <a:p>
            <a:pPr marL="285750" indent="-285750" algn="just">
              <a:buFont typeface="Arial" panose="020B0604020202020204" pitchFamily="34" charset="0"/>
              <a:buChar char="•"/>
            </a:pPr>
            <a:r>
              <a:rPr lang="en-US" sz="1600" b="0" i="0" dirty="0">
                <a:solidFill>
                  <a:srgbClr val="333333"/>
                </a:solidFill>
                <a:effectLst/>
              </a:rPr>
              <a:t>Firstly, it will interpret the raw data to find the hidden patterns from the data and then will apply suitable algorithms such as k-means clustering, Decision tree, etc.</a:t>
            </a:r>
          </a:p>
          <a:p>
            <a:pPr marL="285750" indent="-285750" algn="just">
              <a:buFont typeface="Arial" panose="020B0604020202020204" pitchFamily="34" charset="0"/>
              <a:buChar char="•"/>
            </a:pPr>
            <a:r>
              <a:rPr lang="en-US" sz="1600" b="0" i="0" dirty="0">
                <a:solidFill>
                  <a:srgbClr val="333333"/>
                </a:solidFill>
                <a:effectLst/>
              </a:rPr>
              <a:t>Once it applies the suitable algorithm, the algorithm divides the data objects into groups according to the similarities and difference between the objects.</a:t>
            </a:r>
          </a:p>
        </p:txBody>
      </p:sp>
    </p:spTree>
    <p:extLst>
      <p:ext uri="{BB962C8B-B14F-4D97-AF65-F5344CB8AC3E}">
        <p14:creationId xmlns:p14="http://schemas.microsoft.com/office/powerpoint/2010/main" val="31809383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29846-EB0A-4B2D-9479-1798E3484590}"/>
              </a:ext>
            </a:extLst>
          </p:cNvPr>
          <p:cNvSpPr>
            <a:spLocks noGrp="1"/>
          </p:cNvSpPr>
          <p:nvPr>
            <p:ph type="title"/>
          </p:nvPr>
        </p:nvSpPr>
        <p:spPr/>
        <p:txBody>
          <a:bodyPr>
            <a:normAutofit/>
          </a:bodyPr>
          <a:lstStyle/>
          <a:p>
            <a:r>
              <a:rPr lang="en-US" b="0" i="0" dirty="0">
                <a:solidFill>
                  <a:srgbClr val="610B38"/>
                </a:solidFill>
                <a:effectLst/>
                <a:latin typeface="erdana"/>
              </a:rPr>
              <a:t>Types of Unsupervised Learning Algorithm:</a:t>
            </a:r>
            <a:br>
              <a:rPr lang="en-US" b="0" i="0" dirty="0">
                <a:solidFill>
                  <a:srgbClr val="610B38"/>
                </a:solidFill>
                <a:effectLst/>
                <a:latin typeface="erdana"/>
              </a:rPr>
            </a:br>
            <a:endParaRPr lang="en-IN" dirty="0"/>
          </a:p>
        </p:txBody>
      </p:sp>
      <p:pic>
        <p:nvPicPr>
          <p:cNvPr id="5" name="Content Placeholder 4">
            <a:extLst>
              <a:ext uri="{FF2B5EF4-FFF2-40B4-BE49-F238E27FC236}">
                <a16:creationId xmlns:a16="http://schemas.microsoft.com/office/drawing/2014/main" id="{32DE948B-E3BF-4B67-BA04-8F5F580A192B}"/>
              </a:ext>
            </a:extLst>
          </p:cNvPr>
          <p:cNvPicPr>
            <a:picLocks noGrp="1" noChangeAspect="1"/>
          </p:cNvPicPr>
          <p:nvPr>
            <p:ph idx="1"/>
          </p:nvPr>
        </p:nvPicPr>
        <p:blipFill>
          <a:blip r:embed="rId2"/>
          <a:stretch>
            <a:fillRect/>
          </a:stretch>
        </p:blipFill>
        <p:spPr>
          <a:xfrm>
            <a:off x="838200" y="1463040"/>
            <a:ext cx="4214225" cy="2781541"/>
          </a:xfrm>
        </p:spPr>
      </p:pic>
      <p:sp>
        <p:nvSpPr>
          <p:cNvPr id="7" name="TextBox 6">
            <a:extLst>
              <a:ext uri="{FF2B5EF4-FFF2-40B4-BE49-F238E27FC236}">
                <a16:creationId xmlns:a16="http://schemas.microsoft.com/office/drawing/2014/main" id="{C6F14032-6D65-4B69-B071-C3DFE93320CC}"/>
              </a:ext>
            </a:extLst>
          </p:cNvPr>
          <p:cNvSpPr txBox="1"/>
          <p:nvPr/>
        </p:nvSpPr>
        <p:spPr>
          <a:xfrm>
            <a:off x="4867835" y="1101368"/>
            <a:ext cx="6096000" cy="2862322"/>
          </a:xfrm>
          <a:prstGeom prst="rect">
            <a:avLst/>
          </a:prstGeom>
          <a:noFill/>
        </p:spPr>
        <p:txBody>
          <a:bodyPr wrap="square">
            <a:spAutoFit/>
          </a:bodyPr>
          <a:lstStyle/>
          <a:p>
            <a:pPr algn="l"/>
            <a:r>
              <a:rPr lang="en-IN" sz="1800" b="1" i="0" u="none" strike="noStrike" baseline="0" dirty="0">
                <a:latin typeface="Calibri-Bold"/>
              </a:rPr>
              <a:t>1. Association</a:t>
            </a:r>
            <a:r>
              <a:rPr lang="en-IN" sz="1800" b="0" i="0" u="none" strike="noStrike" baseline="0" dirty="0">
                <a:latin typeface="Calibri" panose="020F0502020204030204" pitchFamily="34" charset="0"/>
              </a:rPr>
              <a:t>:</a:t>
            </a:r>
          </a:p>
          <a:p>
            <a:pPr algn="l"/>
            <a:r>
              <a:rPr lang="en-US" sz="1800" b="0" i="0" u="none" strike="noStrike" baseline="0" dirty="0">
                <a:latin typeface="Wingdings-Regular"/>
              </a:rPr>
              <a:t>▪ </a:t>
            </a:r>
            <a:r>
              <a:rPr lang="en-US" sz="1800" b="0" i="0" u="none" strike="noStrike" baseline="0" dirty="0">
                <a:latin typeface="Calibri" panose="020F0502020204030204" pitchFamily="34" charset="0"/>
              </a:rPr>
              <a:t>To discover the probability of the co-occurrence of items in a collection. It is extensively</a:t>
            </a:r>
          </a:p>
          <a:p>
            <a:pPr algn="l"/>
            <a:r>
              <a:rPr lang="en-IN" sz="1800" b="0" i="0" u="none" strike="noStrike" baseline="0" dirty="0">
                <a:latin typeface="Calibri" panose="020F0502020204030204" pitchFamily="34" charset="0"/>
              </a:rPr>
              <a:t>used in market-basket analysis.</a:t>
            </a:r>
          </a:p>
          <a:p>
            <a:pPr algn="l"/>
            <a:r>
              <a:rPr lang="en-US" sz="1800" b="0" i="0" u="none" strike="noStrike" baseline="0" dirty="0">
                <a:latin typeface="Wingdings-Regular"/>
              </a:rPr>
              <a:t>▪ </a:t>
            </a:r>
            <a:r>
              <a:rPr lang="en-US" sz="1800" b="0" i="0" u="none" strike="noStrike" baseline="0" dirty="0">
                <a:latin typeface="Calibri" panose="020F0502020204030204" pitchFamily="34" charset="0"/>
              </a:rPr>
              <a:t>An association rule learning problem is where you want to discover rules that describe</a:t>
            </a:r>
          </a:p>
          <a:p>
            <a:pPr algn="l"/>
            <a:r>
              <a:rPr lang="en-US" sz="1800" b="0" i="0" u="none" strike="noStrike" baseline="0" dirty="0">
                <a:latin typeface="Calibri" panose="020F0502020204030204" pitchFamily="34" charset="0"/>
              </a:rPr>
              <a:t>large portions of your data, such as “people that buy X also tend to buy Y”.</a:t>
            </a:r>
          </a:p>
          <a:p>
            <a:pPr algn="l"/>
            <a:r>
              <a:rPr lang="en-US" sz="1800" b="0" i="0" u="none" strike="noStrike" baseline="0" dirty="0">
                <a:latin typeface="Wingdings-Regular"/>
              </a:rPr>
              <a:t>▪ </a:t>
            </a:r>
            <a:r>
              <a:rPr lang="en-US" sz="1800" b="0" i="0" u="none" strike="noStrike" baseline="0" dirty="0">
                <a:latin typeface="Calibri" panose="020F0502020204030204" pitchFamily="34" charset="0"/>
              </a:rPr>
              <a:t>Example: If a customer purchases bread, he is 80% likely to also purchase eggs.</a:t>
            </a:r>
            <a:endParaRPr lang="en-IN" dirty="0"/>
          </a:p>
        </p:txBody>
      </p:sp>
      <p:pic>
        <p:nvPicPr>
          <p:cNvPr id="9" name="Picture 8">
            <a:extLst>
              <a:ext uri="{FF2B5EF4-FFF2-40B4-BE49-F238E27FC236}">
                <a16:creationId xmlns:a16="http://schemas.microsoft.com/office/drawing/2014/main" id="{93987108-93AF-49DA-BDEC-17604A26859A}"/>
              </a:ext>
            </a:extLst>
          </p:cNvPr>
          <p:cNvPicPr>
            <a:picLocks noChangeAspect="1"/>
          </p:cNvPicPr>
          <p:nvPr/>
        </p:nvPicPr>
        <p:blipFill>
          <a:blip r:embed="rId3"/>
          <a:stretch>
            <a:fillRect/>
          </a:stretch>
        </p:blipFill>
        <p:spPr>
          <a:xfrm>
            <a:off x="5052425" y="3944105"/>
            <a:ext cx="6142252" cy="2796782"/>
          </a:xfrm>
          <a:prstGeom prst="rect">
            <a:avLst/>
          </a:prstGeom>
        </p:spPr>
      </p:pic>
    </p:spTree>
    <p:extLst>
      <p:ext uri="{BB962C8B-B14F-4D97-AF65-F5344CB8AC3E}">
        <p14:creationId xmlns:p14="http://schemas.microsoft.com/office/powerpoint/2010/main" val="213117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E5072-64E4-43CA-B912-53A25A6E2939}"/>
              </a:ext>
            </a:extLst>
          </p:cNvPr>
          <p:cNvSpPr>
            <a:spLocks noGrp="1"/>
          </p:cNvSpPr>
          <p:nvPr>
            <p:ph type="title"/>
          </p:nvPr>
        </p:nvSpPr>
        <p:spPr/>
        <p:txBody>
          <a:bodyPr/>
          <a:lstStyle/>
          <a:p>
            <a:r>
              <a:rPr lang="en-IN" b="1" dirty="0"/>
              <a:t>2.Clustering</a:t>
            </a:r>
          </a:p>
        </p:txBody>
      </p:sp>
      <p:sp>
        <p:nvSpPr>
          <p:cNvPr id="3" name="Content Placeholder 2">
            <a:extLst>
              <a:ext uri="{FF2B5EF4-FFF2-40B4-BE49-F238E27FC236}">
                <a16:creationId xmlns:a16="http://schemas.microsoft.com/office/drawing/2014/main" id="{966A3157-BA11-482D-A912-C14E441923E6}"/>
              </a:ext>
            </a:extLst>
          </p:cNvPr>
          <p:cNvSpPr>
            <a:spLocks noGrp="1"/>
          </p:cNvSpPr>
          <p:nvPr>
            <p:ph idx="1"/>
          </p:nvPr>
        </p:nvSpPr>
        <p:spPr/>
        <p:txBody>
          <a:bodyPr>
            <a:normAutofit/>
          </a:bodyPr>
          <a:lstStyle/>
          <a:p>
            <a:r>
              <a:rPr lang="en-US" sz="1800" b="0" i="0" dirty="0">
                <a:solidFill>
                  <a:srgbClr val="404040"/>
                </a:solidFill>
                <a:effectLst/>
              </a:rPr>
              <a:t>Clustering is the process of dividing uncategorized data into similar groups or clusters. This process ensures that similar data points are identified and grouped. Clustering algorithms is key in the processing of data and identification of groups (natural clusters).</a:t>
            </a:r>
          </a:p>
          <a:p>
            <a:pPr marL="0" indent="0">
              <a:buNone/>
            </a:pPr>
            <a:endParaRPr lang="en-IN" sz="1600" dirty="0"/>
          </a:p>
        </p:txBody>
      </p:sp>
      <p:pic>
        <p:nvPicPr>
          <p:cNvPr id="5" name="Picture 4">
            <a:extLst>
              <a:ext uri="{FF2B5EF4-FFF2-40B4-BE49-F238E27FC236}">
                <a16:creationId xmlns:a16="http://schemas.microsoft.com/office/drawing/2014/main" id="{95FEDD9D-B129-4CFB-8C06-F62D7BA40EEC}"/>
              </a:ext>
            </a:extLst>
          </p:cNvPr>
          <p:cNvPicPr>
            <a:picLocks noChangeAspect="1"/>
          </p:cNvPicPr>
          <p:nvPr/>
        </p:nvPicPr>
        <p:blipFill>
          <a:blip r:embed="rId2"/>
          <a:stretch>
            <a:fillRect/>
          </a:stretch>
        </p:blipFill>
        <p:spPr>
          <a:xfrm>
            <a:off x="2891512" y="3429000"/>
            <a:ext cx="6408975" cy="2956816"/>
          </a:xfrm>
          <a:prstGeom prst="rect">
            <a:avLst/>
          </a:prstGeom>
        </p:spPr>
      </p:pic>
    </p:spTree>
    <p:extLst>
      <p:ext uri="{BB962C8B-B14F-4D97-AF65-F5344CB8AC3E}">
        <p14:creationId xmlns:p14="http://schemas.microsoft.com/office/powerpoint/2010/main" val="15249967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68004-8B68-4118-BCA5-94E878403CB5}"/>
              </a:ext>
            </a:extLst>
          </p:cNvPr>
          <p:cNvSpPr>
            <a:spLocks noGrp="1"/>
          </p:cNvSpPr>
          <p:nvPr>
            <p:ph type="title"/>
          </p:nvPr>
        </p:nvSpPr>
        <p:spPr/>
        <p:txBody>
          <a:bodyPr/>
          <a:lstStyle/>
          <a:p>
            <a:r>
              <a:rPr lang="en-IN" b="0" i="0" dirty="0">
                <a:solidFill>
                  <a:srgbClr val="610B38"/>
                </a:solidFill>
                <a:effectLst/>
                <a:latin typeface="erdana"/>
              </a:rPr>
              <a:t>3]Dimensionality Reduction?</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2048B422-97FE-4E78-8038-2E8F46D9AAA0}"/>
              </a:ext>
            </a:extLst>
          </p:cNvPr>
          <p:cNvSpPr>
            <a:spLocks noGrp="1"/>
          </p:cNvSpPr>
          <p:nvPr>
            <p:ph idx="1"/>
          </p:nvPr>
        </p:nvSpPr>
        <p:spPr/>
        <p:txBody>
          <a:bodyPr>
            <a:normAutofit fontScale="92500"/>
          </a:bodyPr>
          <a:lstStyle/>
          <a:p>
            <a:pPr algn="just"/>
            <a:r>
              <a:rPr lang="en-US" sz="1600" b="0" i="0" dirty="0">
                <a:solidFill>
                  <a:srgbClr val="333333"/>
                </a:solidFill>
                <a:effectLst/>
              </a:rPr>
              <a:t>The number of input features, variables, or columns present in a given dataset is known as dimensionality, and the process to reduce these features is called dimensionality reduction.</a:t>
            </a:r>
          </a:p>
          <a:p>
            <a:pPr algn="just"/>
            <a:r>
              <a:rPr lang="en-US" sz="1600" b="0" i="0" dirty="0">
                <a:solidFill>
                  <a:srgbClr val="333333"/>
                </a:solidFill>
                <a:effectLst/>
              </a:rPr>
              <a:t>A dataset contains a huge number of input features in various cases, which makes the predictive modeling task more complicated. Because it is very difficult to visualize or make predictions for the training dataset with a high number of features, for such cases, dimensionality reduction techniques are required to use.</a:t>
            </a:r>
          </a:p>
          <a:p>
            <a:pPr algn="just"/>
            <a:r>
              <a:rPr lang="en-US" sz="1600" b="0" i="0" dirty="0">
                <a:solidFill>
                  <a:srgbClr val="333333"/>
                </a:solidFill>
                <a:effectLst/>
              </a:rPr>
              <a:t>Dimensionality reduction technique can be defined as, </a:t>
            </a:r>
            <a:r>
              <a:rPr lang="en-US" sz="1600" b="1" i="1" dirty="0">
                <a:solidFill>
                  <a:srgbClr val="333333"/>
                </a:solidFill>
                <a:effectLst/>
              </a:rPr>
              <a:t>"It is a way of converting the higher dimensions dataset into lesser dimensions dataset ensuring that it provides similar information."</a:t>
            </a:r>
            <a:r>
              <a:rPr lang="en-US" sz="1600" b="0" i="0" dirty="0">
                <a:solidFill>
                  <a:srgbClr val="333333"/>
                </a:solidFill>
                <a:effectLst/>
              </a:rPr>
              <a:t> These techniques are widely used in </a:t>
            </a:r>
            <a:r>
              <a:rPr lang="en-US" sz="1600" b="0" i="0" u="none" strike="noStrike" dirty="0">
                <a:solidFill>
                  <a:srgbClr val="008000"/>
                </a:solidFill>
                <a:effectLst/>
                <a:hlinkClick r:id="rId2"/>
              </a:rPr>
              <a:t>machine learning</a:t>
            </a:r>
            <a:r>
              <a:rPr lang="en-US" sz="1600" b="0" i="0" dirty="0">
                <a:solidFill>
                  <a:srgbClr val="333333"/>
                </a:solidFill>
                <a:effectLst/>
              </a:rPr>
              <a:t> for obtaining a better fit predictive model while solving the classification and regression problems.</a:t>
            </a:r>
          </a:p>
          <a:p>
            <a:pPr algn="just"/>
            <a:r>
              <a:rPr lang="en-US" sz="1600" b="0" i="0" dirty="0">
                <a:solidFill>
                  <a:srgbClr val="333333"/>
                </a:solidFill>
                <a:effectLst/>
              </a:rPr>
              <a:t>It is commonly used in the fields that deal with high-dimensional data, such as </a:t>
            </a:r>
            <a:r>
              <a:rPr lang="en-US" sz="1600" b="1" i="0" dirty="0">
                <a:solidFill>
                  <a:srgbClr val="333333"/>
                </a:solidFill>
                <a:effectLst/>
              </a:rPr>
              <a:t>speech recognition, signal processing, bioinformatics, etc. It can also be used for data visualization, noise reduction, cluster analysis</a:t>
            </a:r>
            <a:r>
              <a:rPr lang="en-US" sz="1600" b="0" i="0" dirty="0">
                <a:solidFill>
                  <a:srgbClr val="333333"/>
                </a:solidFill>
                <a:effectLst/>
              </a:rPr>
              <a:t>, etc</a:t>
            </a:r>
            <a:r>
              <a:rPr lang="en-US" b="0" i="0" dirty="0">
                <a:solidFill>
                  <a:srgbClr val="333333"/>
                </a:solidFill>
                <a:effectLst/>
                <a:latin typeface="inter-regular"/>
              </a:rPr>
              <a:t>.</a:t>
            </a:r>
          </a:p>
          <a:p>
            <a:endParaRPr lang="en-IN" dirty="0"/>
          </a:p>
        </p:txBody>
      </p:sp>
    </p:spTree>
    <p:extLst>
      <p:ext uri="{BB962C8B-B14F-4D97-AF65-F5344CB8AC3E}">
        <p14:creationId xmlns:p14="http://schemas.microsoft.com/office/powerpoint/2010/main" val="6251738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11F66-9DA4-43EC-B19C-D21AC783A298}"/>
              </a:ext>
            </a:extLst>
          </p:cNvPr>
          <p:cNvSpPr>
            <a:spLocks noGrp="1"/>
          </p:cNvSpPr>
          <p:nvPr>
            <p:ph type="title"/>
          </p:nvPr>
        </p:nvSpPr>
        <p:spPr/>
        <p:txBody>
          <a:bodyPr/>
          <a:lstStyle/>
          <a:p>
            <a:r>
              <a:rPr lang="en-IN" dirty="0"/>
              <a:t>Contd.</a:t>
            </a:r>
          </a:p>
        </p:txBody>
      </p:sp>
      <p:pic>
        <p:nvPicPr>
          <p:cNvPr id="4" name="Content Placeholder 3">
            <a:extLst>
              <a:ext uri="{FF2B5EF4-FFF2-40B4-BE49-F238E27FC236}">
                <a16:creationId xmlns:a16="http://schemas.microsoft.com/office/drawing/2014/main" id="{C4E593A8-0070-415A-A2F7-6BA7043852C4}"/>
              </a:ext>
            </a:extLst>
          </p:cNvPr>
          <p:cNvPicPr>
            <a:picLocks noGrp="1" noChangeAspect="1"/>
          </p:cNvPicPr>
          <p:nvPr>
            <p:ph idx="1"/>
          </p:nvPr>
        </p:nvPicPr>
        <p:blipFill>
          <a:blip r:embed="rId2"/>
          <a:stretch>
            <a:fillRect/>
          </a:stretch>
        </p:blipFill>
        <p:spPr>
          <a:xfrm>
            <a:off x="2730186" y="1757257"/>
            <a:ext cx="6135907" cy="4391301"/>
          </a:xfrm>
          <a:prstGeom prst="rect">
            <a:avLst/>
          </a:prstGeom>
        </p:spPr>
      </p:pic>
    </p:spTree>
    <p:extLst>
      <p:ext uri="{BB962C8B-B14F-4D97-AF65-F5344CB8AC3E}">
        <p14:creationId xmlns:p14="http://schemas.microsoft.com/office/powerpoint/2010/main" val="33866671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1FAB8-CAE0-48C2-99BE-63C9A1AACE87}"/>
              </a:ext>
            </a:extLst>
          </p:cNvPr>
          <p:cNvSpPr>
            <a:spLocks noGrp="1"/>
          </p:cNvSpPr>
          <p:nvPr>
            <p:ph type="title"/>
          </p:nvPr>
        </p:nvSpPr>
        <p:spPr/>
        <p:txBody>
          <a:bodyPr>
            <a:normAutofit/>
          </a:bodyPr>
          <a:lstStyle/>
          <a:p>
            <a:r>
              <a:rPr lang="en-IN" b="0" i="0" dirty="0">
                <a:solidFill>
                  <a:srgbClr val="610B38"/>
                </a:solidFill>
                <a:effectLst/>
                <a:latin typeface="erdana"/>
              </a:rPr>
              <a:t>What is Machine Learning</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CBEDCBE4-DD83-4480-96E9-CE3608734B59}"/>
              </a:ext>
            </a:extLst>
          </p:cNvPr>
          <p:cNvSpPr>
            <a:spLocks noGrp="1"/>
          </p:cNvSpPr>
          <p:nvPr>
            <p:ph idx="1"/>
          </p:nvPr>
        </p:nvSpPr>
        <p:spPr/>
        <p:txBody>
          <a:bodyPr>
            <a:noAutofit/>
          </a:bodyPr>
          <a:lstStyle/>
          <a:p>
            <a:r>
              <a:rPr lang="en-US" sz="1200" b="0" i="0" dirty="0">
                <a:solidFill>
                  <a:srgbClr val="333333"/>
                </a:solidFill>
                <a:effectLst/>
              </a:rPr>
              <a:t>Machine learning is a growing technology which enables computers to learn automatically from past data. </a:t>
            </a:r>
          </a:p>
          <a:p>
            <a:r>
              <a:rPr lang="en-US" sz="1200" b="0" i="0" dirty="0">
                <a:solidFill>
                  <a:srgbClr val="333333"/>
                </a:solidFill>
                <a:effectLst/>
              </a:rPr>
              <a:t>Machine learning uses various algorithms for </a:t>
            </a:r>
            <a:r>
              <a:rPr lang="en-US" sz="1200" b="1" i="0" dirty="0">
                <a:solidFill>
                  <a:srgbClr val="333333"/>
                </a:solidFill>
                <a:effectLst/>
              </a:rPr>
              <a:t>building mathematical models and making predictions using historical data or information</a:t>
            </a:r>
            <a:r>
              <a:rPr lang="en-US" sz="1200" b="0" i="0" dirty="0">
                <a:solidFill>
                  <a:srgbClr val="333333"/>
                </a:solidFill>
                <a:effectLst/>
              </a:rPr>
              <a:t>.</a:t>
            </a:r>
            <a:endParaRPr lang="en-US" sz="1200" dirty="0">
              <a:solidFill>
                <a:srgbClr val="333333"/>
              </a:solidFill>
            </a:endParaRPr>
          </a:p>
          <a:p>
            <a:r>
              <a:rPr lang="en-US" sz="1200" b="0" i="0" dirty="0">
                <a:solidFill>
                  <a:srgbClr val="333333"/>
                </a:solidFill>
                <a:effectLst/>
              </a:rPr>
              <a:t>it is being used for various tasks such as </a:t>
            </a:r>
            <a:r>
              <a:rPr lang="en-US" sz="1200" b="1" i="0" dirty="0">
                <a:solidFill>
                  <a:srgbClr val="333333"/>
                </a:solidFill>
                <a:effectLst/>
              </a:rPr>
              <a:t>image recognition</a:t>
            </a:r>
            <a:r>
              <a:rPr lang="en-US" sz="1200" b="0" i="0" dirty="0">
                <a:solidFill>
                  <a:srgbClr val="333333"/>
                </a:solidFill>
                <a:effectLst/>
              </a:rPr>
              <a:t>, </a:t>
            </a:r>
            <a:r>
              <a:rPr lang="en-US" sz="1200" b="1" i="0" dirty="0">
                <a:solidFill>
                  <a:srgbClr val="333333"/>
                </a:solidFill>
                <a:effectLst/>
              </a:rPr>
              <a:t>speech recognition</a:t>
            </a:r>
            <a:r>
              <a:rPr lang="en-US" sz="1200" b="0" i="0" dirty="0">
                <a:solidFill>
                  <a:srgbClr val="333333"/>
                </a:solidFill>
                <a:effectLst/>
              </a:rPr>
              <a:t>, </a:t>
            </a:r>
            <a:r>
              <a:rPr lang="en-US" sz="1200" b="1" i="0" dirty="0">
                <a:solidFill>
                  <a:srgbClr val="333333"/>
                </a:solidFill>
                <a:effectLst/>
              </a:rPr>
              <a:t>email filtering</a:t>
            </a:r>
            <a:r>
              <a:rPr lang="en-US" sz="1200" b="0" i="0" dirty="0">
                <a:solidFill>
                  <a:srgbClr val="333333"/>
                </a:solidFill>
                <a:effectLst/>
              </a:rPr>
              <a:t>, </a:t>
            </a:r>
            <a:r>
              <a:rPr lang="en-US" sz="1200" b="1" i="0" dirty="0">
                <a:solidFill>
                  <a:srgbClr val="333333"/>
                </a:solidFill>
                <a:effectLst/>
              </a:rPr>
              <a:t>Facebook auto-tagging</a:t>
            </a:r>
            <a:r>
              <a:rPr lang="en-US" sz="1200" b="0" i="0" dirty="0">
                <a:solidFill>
                  <a:srgbClr val="333333"/>
                </a:solidFill>
                <a:effectLst/>
              </a:rPr>
              <a:t>, </a:t>
            </a:r>
            <a:r>
              <a:rPr lang="en-US" sz="1200" b="1" i="0" dirty="0">
                <a:solidFill>
                  <a:srgbClr val="333333"/>
                </a:solidFill>
                <a:effectLst/>
              </a:rPr>
              <a:t>recommender system</a:t>
            </a:r>
            <a:r>
              <a:rPr lang="en-US" sz="1200" b="0" i="0" dirty="0">
                <a:solidFill>
                  <a:srgbClr val="333333"/>
                </a:solidFill>
                <a:effectLst/>
              </a:rPr>
              <a:t>, and many more.</a:t>
            </a:r>
          </a:p>
          <a:p>
            <a:r>
              <a:rPr lang="en-US" sz="1200" b="0" i="0" dirty="0">
                <a:solidFill>
                  <a:srgbClr val="333333"/>
                </a:solidFill>
                <a:effectLst/>
              </a:rPr>
              <a:t>In the real world, we are surrounded by humans who can learn everything from their experiences with their learning capability, and we have computers or machines which work on our instructions. But can a machine also learn from experiences or past data like a human does? So here comes the role of </a:t>
            </a:r>
            <a:r>
              <a:rPr lang="en-US" sz="1200" b="1" i="0" dirty="0">
                <a:solidFill>
                  <a:srgbClr val="333333"/>
                </a:solidFill>
                <a:effectLst/>
              </a:rPr>
              <a:t>Machine Learning</a:t>
            </a:r>
            <a:r>
              <a:rPr lang="en-US" sz="1200" b="0" i="0" dirty="0">
                <a:solidFill>
                  <a:srgbClr val="333333"/>
                </a:solidFill>
                <a:effectLst/>
              </a:rPr>
              <a:t>.</a:t>
            </a:r>
          </a:p>
          <a:p>
            <a:r>
              <a:rPr lang="en-US" sz="1200" b="0" i="0" dirty="0">
                <a:solidFill>
                  <a:srgbClr val="333333"/>
                </a:solidFill>
                <a:effectLst/>
              </a:rPr>
              <a:t>Machine Learning is said as a subset of </a:t>
            </a:r>
            <a:r>
              <a:rPr lang="en-US" sz="1200" b="1" i="0" dirty="0">
                <a:solidFill>
                  <a:srgbClr val="333333"/>
                </a:solidFill>
                <a:effectLst/>
              </a:rPr>
              <a:t>artificial intelligence</a:t>
            </a:r>
            <a:r>
              <a:rPr lang="en-US" sz="1200" b="0" i="0" dirty="0">
                <a:solidFill>
                  <a:srgbClr val="333333"/>
                </a:solidFill>
                <a:effectLst/>
              </a:rPr>
              <a:t> that is mainly concerned with the development of algorithms which allow a computer to learn from the data and past experiences on their own. The term machine learning was first introduced by </a:t>
            </a:r>
            <a:r>
              <a:rPr lang="en-US" sz="1200" b="1" i="0" dirty="0">
                <a:solidFill>
                  <a:srgbClr val="333333"/>
                </a:solidFill>
                <a:effectLst/>
              </a:rPr>
              <a:t>Arthur Samuel</a:t>
            </a:r>
            <a:r>
              <a:rPr lang="en-US" sz="1200" b="0" i="0" dirty="0">
                <a:solidFill>
                  <a:srgbClr val="333333"/>
                </a:solidFill>
                <a:effectLst/>
              </a:rPr>
              <a:t> in </a:t>
            </a:r>
            <a:r>
              <a:rPr lang="en-US" sz="1200" b="1" i="0" dirty="0">
                <a:solidFill>
                  <a:srgbClr val="333333"/>
                </a:solidFill>
                <a:effectLst/>
              </a:rPr>
              <a:t>1959</a:t>
            </a:r>
            <a:r>
              <a:rPr lang="en-US" sz="1200" b="0" i="0" dirty="0">
                <a:solidFill>
                  <a:srgbClr val="333333"/>
                </a:solidFill>
                <a:effectLst/>
              </a:rPr>
              <a:t>. We can define it in a </a:t>
            </a:r>
            <a:r>
              <a:rPr lang="en-US" sz="1200" b="0" i="0" dirty="0" err="1">
                <a:solidFill>
                  <a:srgbClr val="333333"/>
                </a:solidFill>
                <a:effectLst/>
              </a:rPr>
              <a:t>summaryzed</a:t>
            </a:r>
            <a:r>
              <a:rPr lang="en-US" sz="1200" b="0" i="0" dirty="0">
                <a:solidFill>
                  <a:srgbClr val="333333"/>
                </a:solidFill>
                <a:effectLst/>
              </a:rPr>
              <a:t> way as:</a:t>
            </a:r>
          </a:p>
          <a:p>
            <a:r>
              <a:rPr lang="en-US" sz="1200" b="0" i="0" dirty="0">
                <a:solidFill>
                  <a:srgbClr val="333333"/>
                </a:solidFill>
                <a:effectLst/>
              </a:rPr>
              <a:t>With the help of sample historical data, which is known as </a:t>
            </a:r>
            <a:r>
              <a:rPr lang="en-US" sz="1200" b="1" i="0" dirty="0">
                <a:solidFill>
                  <a:srgbClr val="333333"/>
                </a:solidFill>
                <a:effectLst/>
              </a:rPr>
              <a:t>training data</a:t>
            </a:r>
            <a:r>
              <a:rPr lang="en-US" sz="1200" b="0" i="0" dirty="0">
                <a:solidFill>
                  <a:srgbClr val="333333"/>
                </a:solidFill>
                <a:effectLst/>
              </a:rPr>
              <a:t>, machine learning algorithms build a </a:t>
            </a:r>
            <a:r>
              <a:rPr lang="en-US" sz="1200" b="1" i="0" dirty="0">
                <a:solidFill>
                  <a:srgbClr val="333333"/>
                </a:solidFill>
                <a:effectLst/>
              </a:rPr>
              <a:t>mathematical model</a:t>
            </a:r>
            <a:r>
              <a:rPr lang="en-US" sz="1200" b="0" i="0" dirty="0">
                <a:solidFill>
                  <a:srgbClr val="333333"/>
                </a:solidFill>
                <a:effectLst/>
              </a:rPr>
              <a:t> that helps in making predictions or decisions without being explicitly programmed. Machine learning brings computer science and statistics together for creating predictive models. Machine learning constructs or uses the algorithms that learn from historical data. The more we will provide the information, the higher will be the performance.</a:t>
            </a:r>
            <a:endParaRPr lang="en-IN" sz="1200" dirty="0"/>
          </a:p>
        </p:txBody>
      </p:sp>
    </p:spTree>
    <p:extLst>
      <p:ext uri="{BB962C8B-B14F-4D97-AF65-F5344CB8AC3E}">
        <p14:creationId xmlns:p14="http://schemas.microsoft.com/office/powerpoint/2010/main" val="11813080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CBF9D-4E8C-443E-B2FF-BE2872E8FA89}"/>
              </a:ext>
            </a:extLst>
          </p:cNvPr>
          <p:cNvSpPr>
            <a:spLocks noGrp="1"/>
          </p:cNvSpPr>
          <p:nvPr>
            <p:ph type="title"/>
          </p:nvPr>
        </p:nvSpPr>
        <p:spPr/>
        <p:txBody>
          <a:bodyPr>
            <a:normAutofit/>
          </a:bodyPr>
          <a:lstStyle/>
          <a:p>
            <a:r>
              <a:rPr lang="en-IN" b="0" i="0" dirty="0">
                <a:solidFill>
                  <a:srgbClr val="610B4B"/>
                </a:solidFill>
                <a:effectLst/>
                <a:latin typeface="erdana"/>
              </a:rPr>
              <a:t>3) Reinforcement Learning</a:t>
            </a:r>
            <a:br>
              <a:rPr lang="en-IN" b="0" i="0" dirty="0">
                <a:solidFill>
                  <a:srgbClr val="610B4B"/>
                </a:solidFill>
                <a:effectLst/>
                <a:latin typeface="erdana"/>
              </a:rPr>
            </a:br>
            <a:endParaRPr lang="en-IN" dirty="0"/>
          </a:p>
        </p:txBody>
      </p:sp>
      <p:sp>
        <p:nvSpPr>
          <p:cNvPr id="3" name="Content Placeholder 2">
            <a:extLst>
              <a:ext uri="{FF2B5EF4-FFF2-40B4-BE49-F238E27FC236}">
                <a16:creationId xmlns:a16="http://schemas.microsoft.com/office/drawing/2014/main" id="{945CDBBC-F524-4E92-A38E-A65DE13C0147}"/>
              </a:ext>
            </a:extLst>
          </p:cNvPr>
          <p:cNvSpPr>
            <a:spLocks noGrp="1"/>
          </p:cNvSpPr>
          <p:nvPr>
            <p:ph idx="1"/>
          </p:nvPr>
        </p:nvSpPr>
        <p:spPr/>
        <p:txBody>
          <a:bodyPr/>
          <a:lstStyle/>
          <a:p>
            <a:pPr algn="just"/>
            <a:r>
              <a:rPr lang="en-US" sz="1800" b="0" i="0" dirty="0">
                <a:solidFill>
                  <a:srgbClr val="333333"/>
                </a:solidFill>
                <a:effectLst/>
              </a:rPr>
              <a:t>Reinforcement learning is a feedback-based learning method, in which a learning agent gets a reward for each right action and gets a penalty for each wrong action. The agent learns automatically with these feedbacks and improves its performance. In reinforcement learning, the agent interacts with the environment and explores it. The goal of an agent is to get the most reward points, and hence, it improves its performance.</a:t>
            </a:r>
          </a:p>
          <a:p>
            <a:pPr algn="just"/>
            <a:r>
              <a:rPr lang="en-US" sz="1800" b="0" i="0" dirty="0">
                <a:solidFill>
                  <a:srgbClr val="333333"/>
                </a:solidFill>
                <a:effectLst/>
              </a:rPr>
              <a:t>The robotic dog, which automatically learns the movement of his arms, is an example of Reinforcement learning.</a:t>
            </a:r>
          </a:p>
          <a:p>
            <a:endParaRPr lang="en-IN" dirty="0"/>
          </a:p>
        </p:txBody>
      </p:sp>
      <p:pic>
        <p:nvPicPr>
          <p:cNvPr id="5" name="Picture 4">
            <a:extLst>
              <a:ext uri="{FF2B5EF4-FFF2-40B4-BE49-F238E27FC236}">
                <a16:creationId xmlns:a16="http://schemas.microsoft.com/office/drawing/2014/main" id="{62DE5DA2-1432-4CB7-9602-3560B79532AB}"/>
              </a:ext>
            </a:extLst>
          </p:cNvPr>
          <p:cNvPicPr>
            <a:picLocks noChangeAspect="1"/>
          </p:cNvPicPr>
          <p:nvPr/>
        </p:nvPicPr>
        <p:blipFill>
          <a:blip r:embed="rId2"/>
          <a:stretch>
            <a:fillRect/>
          </a:stretch>
        </p:blipFill>
        <p:spPr>
          <a:xfrm>
            <a:off x="7663227" y="4204281"/>
            <a:ext cx="3677127" cy="3105585"/>
          </a:xfrm>
          <a:prstGeom prst="rect">
            <a:avLst/>
          </a:prstGeom>
        </p:spPr>
      </p:pic>
    </p:spTree>
    <p:extLst>
      <p:ext uri="{BB962C8B-B14F-4D97-AF65-F5344CB8AC3E}">
        <p14:creationId xmlns:p14="http://schemas.microsoft.com/office/powerpoint/2010/main" val="11764901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9E56F-E9C2-4A8E-9672-848BC1AAE1EF}"/>
              </a:ext>
            </a:extLst>
          </p:cNvPr>
          <p:cNvSpPr>
            <a:spLocks noGrp="1"/>
          </p:cNvSpPr>
          <p:nvPr>
            <p:ph type="title"/>
          </p:nvPr>
        </p:nvSpPr>
        <p:spPr/>
        <p:txBody>
          <a:bodyPr/>
          <a:lstStyle/>
          <a:p>
            <a:r>
              <a:rPr lang="en-IN" dirty="0"/>
              <a:t>Let’s dive in deeper.</a:t>
            </a:r>
          </a:p>
        </p:txBody>
      </p:sp>
      <p:sp>
        <p:nvSpPr>
          <p:cNvPr id="3" name="Content Placeholder 2">
            <a:extLst>
              <a:ext uri="{FF2B5EF4-FFF2-40B4-BE49-F238E27FC236}">
                <a16:creationId xmlns:a16="http://schemas.microsoft.com/office/drawing/2014/main" id="{55146BC5-7057-4C77-8AF8-BBB6C7F14536}"/>
              </a:ext>
            </a:extLst>
          </p:cNvPr>
          <p:cNvSpPr>
            <a:spLocks noGrp="1"/>
          </p:cNvSpPr>
          <p:nvPr>
            <p:ph idx="1"/>
          </p:nvPr>
        </p:nvSpPr>
        <p:spPr/>
        <p:txBody>
          <a:bodyPr>
            <a:normAutofit/>
          </a:bodyPr>
          <a:lstStyle/>
          <a:p>
            <a:pPr marL="0" indent="0">
              <a:buNone/>
            </a:pPr>
            <a:r>
              <a:rPr lang="en-IN" sz="6600" b="1" i="0" u="none" strike="noStrike" baseline="0" dirty="0">
                <a:solidFill>
                  <a:srgbClr val="FF0000"/>
                </a:solidFill>
              </a:rPr>
              <a:t>Supervised learning  algorithms</a:t>
            </a:r>
            <a:endParaRPr lang="en-IN" sz="6600" dirty="0">
              <a:solidFill>
                <a:srgbClr val="FF0000"/>
              </a:solidFill>
            </a:endParaRPr>
          </a:p>
        </p:txBody>
      </p:sp>
    </p:spTree>
    <p:extLst>
      <p:ext uri="{BB962C8B-B14F-4D97-AF65-F5344CB8AC3E}">
        <p14:creationId xmlns:p14="http://schemas.microsoft.com/office/powerpoint/2010/main" val="28829977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77410-0CF0-4FD0-9B6A-A210A14775B9}"/>
              </a:ext>
            </a:extLst>
          </p:cNvPr>
          <p:cNvSpPr>
            <a:spLocks noGrp="1"/>
          </p:cNvSpPr>
          <p:nvPr>
            <p:ph type="title"/>
          </p:nvPr>
        </p:nvSpPr>
        <p:spPr/>
        <p:txBody>
          <a:bodyPr/>
          <a:lstStyle/>
          <a:p>
            <a:r>
              <a:rPr lang="en-IN" sz="1800" b="1" i="0" u="none" strike="noStrike" baseline="0" dirty="0">
                <a:latin typeface="Calibri-Bold"/>
              </a:rPr>
              <a:t>1. Linear Regression</a:t>
            </a:r>
            <a:endParaRPr lang="en-IN" dirty="0"/>
          </a:p>
        </p:txBody>
      </p:sp>
      <p:sp>
        <p:nvSpPr>
          <p:cNvPr id="3" name="Content Placeholder 2">
            <a:extLst>
              <a:ext uri="{FF2B5EF4-FFF2-40B4-BE49-F238E27FC236}">
                <a16:creationId xmlns:a16="http://schemas.microsoft.com/office/drawing/2014/main" id="{02CD821B-75CE-47B6-A273-9284C1C6767B}"/>
              </a:ext>
            </a:extLst>
          </p:cNvPr>
          <p:cNvSpPr>
            <a:spLocks noGrp="1"/>
          </p:cNvSpPr>
          <p:nvPr>
            <p:ph idx="1"/>
          </p:nvPr>
        </p:nvSpPr>
        <p:spPr/>
        <p:txBody>
          <a:bodyPr>
            <a:normAutofit lnSpcReduction="10000"/>
          </a:bodyPr>
          <a:lstStyle/>
          <a:p>
            <a:pPr algn="just"/>
            <a:r>
              <a:rPr lang="en-US" sz="1700" b="0" i="0" dirty="0">
                <a:solidFill>
                  <a:srgbClr val="333333"/>
                </a:solidFill>
                <a:effectLst/>
              </a:rPr>
              <a:t>Linear regression is one of the easiest and most popular Machine Learning algorithms. </a:t>
            </a:r>
          </a:p>
          <a:p>
            <a:pPr algn="just"/>
            <a:r>
              <a:rPr lang="en-US" sz="1700" b="0" i="0" dirty="0">
                <a:solidFill>
                  <a:srgbClr val="333333"/>
                </a:solidFill>
                <a:effectLst/>
              </a:rPr>
              <a:t>It is a statistical method that is used for predictive analysis.</a:t>
            </a:r>
          </a:p>
          <a:p>
            <a:pPr algn="just"/>
            <a:r>
              <a:rPr lang="en-US" sz="1700" b="0" i="0" dirty="0">
                <a:solidFill>
                  <a:srgbClr val="333333"/>
                </a:solidFill>
                <a:effectLst/>
              </a:rPr>
              <a:t> Linear regression makes predictions for continuous/real or numeric variables such as </a:t>
            </a:r>
            <a:r>
              <a:rPr lang="en-US" sz="1700" b="1" i="0" dirty="0">
                <a:solidFill>
                  <a:srgbClr val="333333"/>
                </a:solidFill>
                <a:effectLst/>
              </a:rPr>
              <a:t>sales, salary, age, product price,</a:t>
            </a:r>
            <a:r>
              <a:rPr lang="en-US" sz="1700" b="0" i="0" dirty="0">
                <a:solidFill>
                  <a:srgbClr val="333333"/>
                </a:solidFill>
                <a:effectLst/>
              </a:rPr>
              <a:t> etc.</a:t>
            </a:r>
          </a:p>
          <a:p>
            <a:pPr algn="just"/>
            <a:r>
              <a:rPr lang="en-US" sz="1700" b="0" i="0" dirty="0">
                <a:solidFill>
                  <a:srgbClr val="333333"/>
                </a:solidFill>
                <a:effectLst/>
              </a:rPr>
              <a:t>Linear regression algorithm shows a linear relationship between a dependent (X) and one or more independent (y) variables, hence called as linear regression. </a:t>
            </a:r>
          </a:p>
          <a:p>
            <a:pPr algn="just"/>
            <a:r>
              <a:rPr lang="en-US" sz="1700" b="0" i="0" dirty="0">
                <a:solidFill>
                  <a:srgbClr val="333333"/>
                </a:solidFill>
                <a:effectLst/>
              </a:rPr>
              <a:t>Since linear regression shows the linear relationship, which means it finds how the value of the dependent variable is changing according to the value of the independent variable.</a:t>
            </a:r>
          </a:p>
          <a:p>
            <a:pPr algn="just"/>
            <a:r>
              <a:rPr lang="en-US" sz="1700" b="0" i="0" dirty="0">
                <a:solidFill>
                  <a:srgbClr val="333333"/>
                </a:solidFill>
                <a:effectLst/>
              </a:rPr>
              <a:t>The linear regression model provides a sloped straight line representing the relationship between the variables.</a:t>
            </a:r>
          </a:p>
          <a:p>
            <a:endParaRPr lang="en-IN" dirty="0"/>
          </a:p>
        </p:txBody>
      </p:sp>
    </p:spTree>
    <p:extLst>
      <p:ext uri="{BB962C8B-B14F-4D97-AF65-F5344CB8AC3E}">
        <p14:creationId xmlns:p14="http://schemas.microsoft.com/office/powerpoint/2010/main" val="21195517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6BC41-0524-4316-A555-7EE72835931D}"/>
              </a:ext>
            </a:extLst>
          </p:cNvPr>
          <p:cNvSpPr>
            <a:spLocks noGrp="1"/>
          </p:cNvSpPr>
          <p:nvPr>
            <p:ph type="title"/>
          </p:nvPr>
        </p:nvSpPr>
        <p:spPr/>
        <p:txBody>
          <a:bodyPr/>
          <a:lstStyle/>
          <a:p>
            <a:r>
              <a:rPr lang="en-IN" b="0" i="0" dirty="0">
                <a:solidFill>
                  <a:srgbClr val="333333"/>
                </a:solidFill>
                <a:effectLst/>
                <a:latin typeface="inter-regular"/>
              </a:rPr>
              <a:t>Consider the below image:</a:t>
            </a:r>
            <a:endParaRPr lang="en-IN" dirty="0"/>
          </a:p>
        </p:txBody>
      </p:sp>
      <p:pic>
        <p:nvPicPr>
          <p:cNvPr id="5" name="Content Placeholder 4">
            <a:extLst>
              <a:ext uri="{FF2B5EF4-FFF2-40B4-BE49-F238E27FC236}">
                <a16:creationId xmlns:a16="http://schemas.microsoft.com/office/drawing/2014/main" id="{372BE797-D98D-4BFC-8ECE-122B2BA793E2}"/>
              </a:ext>
            </a:extLst>
          </p:cNvPr>
          <p:cNvPicPr>
            <a:picLocks noGrp="1" noChangeAspect="1"/>
          </p:cNvPicPr>
          <p:nvPr>
            <p:ph idx="1"/>
          </p:nvPr>
        </p:nvPicPr>
        <p:blipFill>
          <a:blip r:embed="rId2"/>
          <a:stretch>
            <a:fillRect/>
          </a:stretch>
        </p:blipFill>
        <p:spPr>
          <a:xfrm>
            <a:off x="581192" y="2622730"/>
            <a:ext cx="4153260" cy="3734124"/>
          </a:xfrm>
        </p:spPr>
      </p:pic>
      <p:sp>
        <p:nvSpPr>
          <p:cNvPr id="93" name="TextBox 92">
            <a:extLst>
              <a:ext uri="{FF2B5EF4-FFF2-40B4-BE49-F238E27FC236}">
                <a16:creationId xmlns:a16="http://schemas.microsoft.com/office/drawing/2014/main" id="{19F3E392-2470-4ED5-ACF2-C412AF5A403A}"/>
              </a:ext>
            </a:extLst>
          </p:cNvPr>
          <p:cNvSpPr txBox="1"/>
          <p:nvPr/>
        </p:nvSpPr>
        <p:spPr>
          <a:xfrm>
            <a:off x="5384607" y="1506022"/>
            <a:ext cx="6096000" cy="369332"/>
          </a:xfrm>
          <a:prstGeom prst="rect">
            <a:avLst/>
          </a:prstGeom>
          <a:noFill/>
        </p:spPr>
        <p:txBody>
          <a:bodyPr wrap="square">
            <a:spAutoFit/>
          </a:bodyPr>
          <a:lstStyle/>
          <a:p>
            <a:r>
              <a:rPr lang="en-US" b="0" i="0" dirty="0">
                <a:solidFill>
                  <a:srgbClr val="333333"/>
                </a:solidFill>
                <a:effectLst/>
                <a:latin typeface="inter-regular"/>
              </a:rPr>
              <a:t>Mathematically, we can represent a linear regression as:</a:t>
            </a:r>
            <a:endParaRPr lang="en-IN" dirty="0"/>
          </a:p>
        </p:txBody>
      </p:sp>
      <p:sp>
        <p:nvSpPr>
          <p:cNvPr id="2070" name="Rectangle 86">
            <a:extLst>
              <a:ext uri="{FF2B5EF4-FFF2-40B4-BE49-F238E27FC236}">
                <a16:creationId xmlns:a16="http://schemas.microsoft.com/office/drawing/2014/main" id="{6E7BEF50-2839-4E3B-8825-9584BF6F77A1}"/>
              </a:ext>
            </a:extLst>
          </p:cNvPr>
          <p:cNvSpPr>
            <a:spLocks noChangeArrowheads="1"/>
          </p:cNvSpPr>
          <p:nvPr/>
        </p:nvSpPr>
        <p:spPr bwMode="auto">
          <a:xfrm rot="10800000" flipV="1">
            <a:off x="5710518" y="2055813"/>
            <a:ext cx="4775586" cy="243397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480" tIns="31740" rIns="91440" bIns="3174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333333"/>
                </a:solidFill>
                <a:effectLst/>
                <a:latin typeface="+mn-lt"/>
              </a:rPr>
              <a:t>y= a</a:t>
            </a:r>
            <a:r>
              <a:rPr kumimoji="0" lang="en-US" altLang="en-US" sz="1400" b="0" i="0" u="none" strike="noStrike" cap="none" normalizeH="0" baseline="-30000" dirty="0">
                <a:ln>
                  <a:noFill/>
                </a:ln>
                <a:solidFill>
                  <a:srgbClr val="333333"/>
                </a:solidFill>
                <a:effectLst/>
                <a:latin typeface="+mn-lt"/>
              </a:rPr>
              <a:t>0</a:t>
            </a:r>
            <a:r>
              <a:rPr kumimoji="0" lang="en-US" altLang="en-US" sz="1400" b="0" i="0" u="none" strike="noStrike" cap="none" normalizeH="0" baseline="0" dirty="0">
                <a:ln>
                  <a:noFill/>
                </a:ln>
                <a:solidFill>
                  <a:srgbClr val="333333"/>
                </a:solidFill>
                <a:effectLst/>
                <a:latin typeface="+mn-lt"/>
              </a:rPr>
              <a:t>+a</a:t>
            </a:r>
            <a:r>
              <a:rPr kumimoji="0" lang="en-US" altLang="en-US" sz="1400" b="0" i="0" u="none" strike="noStrike" cap="none" normalizeH="0" baseline="-30000" dirty="0">
                <a:ln>
                  <a:noFill/>
                </a:ln>
                <a:solidFill>
                  <a:srgbClr val="333333"/>
                </a:solidFill>
                <a:effectLst/>
                <a:latin typeface="+mn-lt"/>
              </a:rPr>
              <a:t>1</a:t>
            </a:r>
            <a:r>
              <a:rPr kumimoji="0" lang="en-US" altLang="en-US" sz="1400" b="0" i="0" u="none" strike="noStrike" cap="none" normalizeH="0" baseline="0" dirty="0">
                <a:ln>
                  <a:noFill/>
                </a:ln>
                <a:solidFill>
                  <a:srgbClr val="333333"/>
                </a:solidFill>
                <a:effectLst/>
                <a:latin typeface="+mn-lt"/>
              </a:rPr>
              <a:t>x+ ε </a:t>
            </a:r>
            <a:endParaRPr kumimoji="0" lang="en-US" altLang="en-US" sz="1400" b="0" i="0" u="none" strike="noStrike" cap="none" normalizeH="0" baseline="0" dirty="0">
              <a:ln>
                <a:noFill/>
              </a:ln>
              <a:solidFill>
                <a:schemeClr val="tx1"/>
              </a:solidFill>
              <a:effectLst/>
              <a:latin typeface="+mn-l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333333"/>
                </a:solidFill>
                <a:effectLst/>
                <a:latin typeface="+mn-lt"/>
              </a:rPr>
              <a:t>Here,</a:t>
            </a:r>
            <a:endParaRPr kumimoji="0" lang="en-US" altLang="en-US" sz="1400" b="0" i="0" u="none" strike="noStrike" cap="none" normalizeH="0" baseline="0" dirty="0">
              <a:ln>
                <a:noFill/>
              </a:ln>
              <a:solidFill>
                <a:schemeClr val="tx1"/>
              </a:solidFill>
              <a:effectLst/>
              <a:latin typeface="+mn-l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333333"/>
                </a:solidFill>
                <a:effectLst/>
                <a:latin typeface="+mn-lt"/>
              </a:rPr>
              <a:t>Y= Dependent Variable (Target Variable)</a:t>
            </a:r>
            <a:br>
              <a:rPr kumimoji="0" lang="en-US" altLang="en-US" sz="1400" b="0" i="0" u="none" strike="noStrike" cap="none" normalizeH="0" baseline="0" dirty="0">
                <a:ln>
                  <a:noFill/>
                </a:ln>
                <a:solidFill>
                  <a:srgbClr val="333333"/>
                </a:solidFill>
                <a:effectLst/>
                <a:latin typeface="+mn-lt"/>
              </a:rPr>
            </a:br>
            <a:r>
              <a:rPr kumimoji="0" lang="en-US" altLang="en-US" sz="1400" b="0" i="0" u="none" strike="noStrike" cap="none" normalizeH="0" baseline="0" dirty="0">
                <a:ln>
                  <a:noFill/>
                </a:ln>
                <a:solidFill>
                  <a:srgbClr val="333333"/>
                </a:solidFill>
                <a:effectLst/>
                <a:latin typeface="+mn-lt"/>
              </a:rPr>
              <a:t>X= Independent Variable (predictor Variable)</a:t>
            </a:r>
            <a:br>
              <a:rPr kumimoji="0" lang="en-US" altLang="en-US" sz="1400" b="0" i="0" u="none" strike="noStrike" cap="none" normalizeH="0" baseline="0" dirty="0">
                <a:ln>
                  <a:noFill/>
                </a:ln>
                <a:solidFill>
                  <a:srgbClr val="333333"/>
                </a:solidFill>
                <a:effectLst/>
                <a:latin typeface="+mn-lt"/>
              </a:rPr>
            </a:br>
            <a:r>
              <a:rPr kumimoji="0" lang="en-US" altLang="en-US" sz="1400" b="0" i="0" u="none" strike="noStrike" cap="none" normalizeH="0" baseline="0" dirty="0">
                <a:ln>
                  <a:noFill/>
                </a:ln>
                <a:solidFill>
                  <a:srgbClr val="333333"/>
                </a:solidFill>
                <a:effectLst/>
                <a:latin typeface="+mn-lt"/>
              </a:rPr>
              <a:t>a0= intercept of the line (Gives an additional degree of freedom)</a:t>
            </a:r>
            <a:br>
              <a:rPr kumimoji="0" lang="en-US" altLang="en-US" sz="1400" b="0" i="0" u="none" strike="noStrike" cap="none" normalizeH="0" baseline="0" dirty="0">
                <a:ln>
                  <a:noFill/>
                </a:ln>
                <a:solidFill>
                  <a:srgbClr val="333333"/>
                </a:solidFill>
                <a:effectLst/>
                <a:latin typeface="+mn-lt"/>
              </a:rPr>
            </a:br>
            <a:r>
              <a:rPr kumimoji="0" lang="en-US" altLang="en-US" sz="1400" b="0" i="0" u="none" strike="noStrike" cap="none" normalizeH="0" baseline="0" dirty="0">
                <a:ln>
                  <a:noFill/>
                </a:ln>
                <a:solidFill>
                  <a:srgbClr val="333333"/>
                </a:solidFill>
                <a:effectLst/>
                <a:latin typeface="+mn-lt"/>
              </a:rPr>
              <a:t>a1 = Linear regression coefficient (scale factor to each input value).</a:t>
            </a:r>
            <a:br>
              <a:rPr kumimoji="0" lang="en-US" altLang="en-US" sz="1400" b="0" i="0" u="none" strike="noStrike" cap="none" normalizeH="0" baseline="0" dirty="0">
                <a:ln>
                  <a:noFill/>
                </a:ln>
                <a:solidFill>
                  <a:srgbClr val="333333"/>
                </a:solidFill>
                <a:effectLst/>
                <a:latin typeface="+mn-lt"/>
              </a:rPr>
            </a:br>
            <a:r>
              <a:rPr kumimoji="0" lang="en-US" altLang="en-US" sz="1400" b="0" i="0" u="none" strike="noStrike" cap="none" normalizeH="0" baseline="0" dirty="0">
                <a:ln>
                  <a:noFill/>
                </a:ln>
                <a:solidFill>
                  <a:srgbClr val="333333"/>
                </a:solidFill>
                <a:effectLst/>
                <a:latin typeface="+mn-lt"/>
              </a:rPr>
              <a:t>ε = random error</a:t>
            </a:r>
            <a:endParaRPr kumimoji="0" lang="en-US" altLang="en-US" sz="1400" b="0" i="0" u="none" strike="noStrike" cap="none" normalizeH="0" baseline="0" dirty="0">
              <a:ln>
                <a:noFill/>
              </a:ln>
              <a:solidFill>
                <a:schemeClr val="tx1"/>
              </a:solidFill>
              <a:effectLst/>
              <a:latin typeface="+mn-l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333333"/>
                </a:solidFill>
                <a:effectLst/>
                <a:latin typeface="+mn-lt"/>
              </a:rPr>
              <a:t>The values for x and y variables are training datasets for Linear Regression model representation.</a:t>
            </a:r>
            <a:endParaRPr kumimoji="0" lang="en-US" altLang="en-US" sz="1400" b="0" i="0" u="none" strike="noStrike" cap="none" normalizeH="0" baseline="0" dirty="0">
              <a:ln>
                <a:noFill/>
              </a:ln>
              <a:solidFill>
                <a:schemeClr val="tx1"/>
              </a:solidFill>
              <a:effectLst/>
              <a:latin typeface="+mn-lt"/>
            </a:endParaRPr>
          </a:p>
        </p:txBody>
      </p:sp>
    </p:spTree>
    <p:extLst>
      <p:ext uri="{BB962C8B-B14F-4D97-AF65-F5344CB8AC3E}">
        <p14:creationId xmlns:p14="http://schemas.microsoft.com/office/powerpoint/2010/main" val="20468546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0313B-CD95-4E92-92F9-3BF0826F3B1F}"/>
              </a:ext>
            </a:extLst>
          </p:cNvPr>
          <p:cNvSpPr>
            <a:spLocks noGrp="1"/>
          </p:cNvSpPr>
          <p:nvPr>
            <p:ph type="title"/>
          </p:nvPr>
        </p:nvSpPr>
        <p:spPr/>
        <p:txBody>
          <a:bodyPr/>
          <a:lstStyle/>
          <a:p>
            <a:r>
              <a:rPr lang="en-IN" dirty="0"/>
              <a:t>Example</a:t>
            </a:r>
          </a:p>
        </p:txBody>
      </p:sp>
      <p:sp>
        <p:nvSpPr>
          <p:cNvPr id="3" name="Content Placeholder 2">
            <a:extLst>
              <a:ext uri="{FF2B5EF4-FFF2-40B4-BE49-F238E27FC236}">
                <a16:creationId xmlns:a16="http://schemas.microsoft.com/office/drawing/2014/main" id="{A55F8C89-9C67-4170-BA4E-E40E7AA5E830}"/>
              </a:ext>
            </a:extLst>
          </p:cNvPr>
          <p:cNvSpPr>
            <a:spLocks noGrp="1"/>
          </p:cNvSpPr>
          <p:nvPr>
            <p:ph idx="1"/>
          </p:nvPr>
        </p:nvSpPr>
        <p:spPr/>
        <p:txBody>
          <a:bodyPr/>
          <a:lstStyle/>
          <a:p>
            <a:pPr algn="just"/>
            <a:r>
              <a:rPr lang="en-US" b="1" i="0" dirty="0">
                <a:solidFill>
                  <a:srgbClr val="333333"/>
                </a:solidFill>
                <a:effectLst/>
                <a:latin typeface="inter-bold"/>
              </a:rPr>
              <a:t>Problem Statement example for Simple Linear Regression:</a:t>
            </a:r>
            <a:endParaRPr lang="en-US" b="0" i="0" dirty="0">
              <a:solidFill>
                <a:srgbClr val="333333"/>
              </a:solidFill>
              <a:effectLst/>
              <a:latin typeface="inter-regular"/>
            </a:endParaRPr>
          </a:p>
          <a:p>
            <a:pPr algn="just"/>
            <a:r>
              <a:rPr lang="en-US" b="0" i="0" dirty="0">
                <a:solidFill>
                  <a:srgbClr val="333333"/>
                </a:solidFill>
                <a:effectLst/>
                <a:latin typeface="inter-regular"/>
              </a:rPr>
              <a:t>Here we are taking a dataset that has two variables: salary (dependent variable) and experience (Independent variable). The goals of this problem is:</a:t>
            </a:r>
          </a:p>
          <a:p>
            <a:pPr algn="just">
              <a:buFont typeface="Arial" panose="020B0604020202020204" pitchFamily="34" charset="0"/>
              <a:buChar char="•"/>
            </a:pPr>
            <a:r>
              <a:rPr lang="en-US" b="1" i="0" dirty="0">
                <a:solidFill>
                  <a:srgbClr val="000000"/>
                </a:solidFill>
                <a:effectLst/>
                <a:latin typeface="inter-bold"/>
              </a:rPr>
              <a:t>We want to find out if there is any correlation between these two variables</a:t>
            </a:r>
            <a:endParaRPr lang="en-US" b="0" i="0" dirty="0">
              <a:solidFill>
                <a:srgbClr val="000000"/>
              </a:solidFill>
              <a:effectLst/>
              <a:latin typeface="inter-regular"/>
            </a:endParaRPr>
          </a:p>
          <a:p>
            <a:pPr algn="just">
              <a:buFont typeface="Arial" panose="020B0604020202020204" pitchFamily="34" charset="0"/>
              <a:buChar char="•"/>
            </a:pPr>
            <a:r>
              <a:rPr lang="en-US" b="1" i="0" dirty="0">
                <a:solidFill>
                  <a:srgbClr val="000000"/>
                </a:solidFill>
                <a:effectLst/>
                <a:latin typeface="inter-bold"/>
              </a:rPr>
              <a:t>We will find the best fit line for the dataset.</a:t>
            </a:r>
            <a:endParaRPr lang="en-US" b="0" i="0" dirty="0">
              <a:solidFill>
                <a:srgbClr val="000000"/>
              </a:solidFill>
              <a:effectLst/>
              <a:latin typeface="inter-regular"/>
            </a:endParaRPr>
          </a:p>
          <a:p>
            <a:pPr algn="just">
              <a:buFont typeface="Arial" panose="020B0604020202020204" pitchFamily="34" charset="0"/>
              <a:buChar char="•"/>
            </a:pPr>
            <a:r>
              <a:rPr lang="en-US" b="1" i="0" dirty="0">
                <a:solidFill>
                  <a:srgbClr val="000000"/>
                </a:solidFill>
                <a:effectLst/>
                <a:latin typeface="inter-bold"/>
              </a:rPr>
              <a:t>How the dependent variable is changing by changing the independent variable.</a:t>
            </a:r>
            <a:endParaRPr lang="en-US" b="0" i="0" dirty="0">
              <a:solidFill>
                <a:srgbClr val="000000"/>
              </a:solidFill>
              <a:effectLst/>
              <a:latin typeface="inter-regular"/>
            </a:endParaRPr>
          </a:p>
          <a:p>
            <a:endParaRPr lang="en-IN" dirty="0"/>
          </a:p>
        </p:txBody>
      </p:sp>
    </p:spTree>
    <p:extLst>
      <p:ext uri="{BB962C8B-B14F-4D97-AF65-F5344CB8AC3E}">
        <p14:creationId xmlns:p14="http://schemas.microsoft.com/office/powerpoint/2010/main" val="28033888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DDA18-9D92-431A-B7F2-B5195E505216}"/>
              </a:ext>
            </a:extLst>
          </p:cNvPr>
          <p:cNvSpPr>
            <a:spLocks noGrp="1"/>
          </p:cNvSpPr>
          <p:nvPr>
            <p:ph type="title"/>
          </p:nvPr>
        </p:nvSpPr>
        <p:spPr/>
        <p:txBody>
          <a:bodyPr/>
          <a:lstStyle/>
          <a:p>
            <a:r>
              <a:rPr lang="en-IN" dirty="0"/>
              <a:t>2.Logistic Regression</a:t>
            </a:r>
          </a:p>
        </p:txBody>
      </p:sp>
      <p:sp>
        <p:nvSpPr>
          <p:cNvPr id="3" name="Content Placeholder 2">
            <a:extLst>
              <a:ext uri="{FF2B5EF4-FFF2-40B4-BE49-F238E27FC236}">
                <a16:creationId xmlns:a16="http://schemas.microsoft.com/office/drawing/2014/main" id="{14E29128-A59E-4FCA-A835-ACF290473109}"/>
              </a:ext>
            </a:extLst>
          </p:cNvPr>
          <p:cNvSpPr>
            <a:spLocks noGrp="1"/>
          </p:cNvSpPr>
          <p:nvPr>
            <p:ph idx="1"/>
          </p:nvPr>
        </p:nvSpPr>
        <p:spPr/>
        <p:txBody>
          <a:bodyPr/>
          <a:lstStyle/>
          <a:p>
            <a:r>
              <a:rPr lang="en-US" b="0" i="0" dirty="0">
                <a:solidFill>
                  <a:srgbClr val="000000"/>
                </a:solidFill>
                <a:effectLst/>
                <a:latin typeface="inter-regular"/>
              </a:rPr>
              <a:t>Logistic regression predicts the output of a categorical dependent variable. Therefore the outcome must be a categorical or discrete value. It can be either Yes or No, 0 or 1, true or False, etc. but instead of giving the exact value as 0 and 1, </a:t>
            </a:r>
            <a:r>
              <a:rPr lang="en-US" b="1" i="0" dirty="0">
                <a:solidFill>
                  <a:srgbClr val="000000"/>
                </a:solidFill>
                <a:effectLst/>
                <a:latin typeface="inter-bold"/>
              </a:rPr>
              <a:t>it gives the probabilistic values which lie between 0 and 1</a:t>
            </a:r>
            <a:r>
              <a:rPr lang="en-US" b="0" i="0" dirty="0">
                <a:solidFill>
                  <a:srgbClr val="000000"/>
                </a:solidFill>
                <a:effectLst/>
                <a:latin typeface="inter-regular"/>
              </a:rPr>
              <a:t>.</a:t>
            </a:r>
          </a:p>
          <a:p>
            <a:pPr algn="l"/>
            <a:r>
              <a:rPr lang="en-US" sz="1800" b="0" i="0" u="none" strike="noStrike" baseline="0" dirty="0">
                <a:latin typeface="Calibri" panose="020F0502020204030204" pitchFamily="34" charset="0"/>
              </a:rPr>
              <a:t>The general mathematical equation for logistic regression is −</a:t>
            </a:r>
          </a:p>
          <a:p>
            <a:pPr algn="l"/>
            <a:r>
              <a:rPr lang="en-IN" sz="1800" b="0" i="0" u="none" strike="noStrike" baseline="0" dirty="0">
                <a:latin typeface="Calibri" panose="020F0502020204030204" pitchFamily="34" charset="0"/>
              </a:rPr>
              <a:t>y = 1/(1+e^-(a+b1x1+b2x2+b3x3+...))</a:t>
            </a:r>
          </a:p>
          <a:p>
            <a:pPr algn="l"/>
            <a:r>
              <a:rPr lang="en-US" sz="1800" b="0" i="0" u="none" strike="noStrike" baseline="0" dirty="0">
                <a:latin typeface="Calibri" panose="020F0502020204030204" pitchFamily="34" charset="0"/>
              </a:rPr>
              <a:t>Following is the description of the parameters used −</a:t>
            </a:r>
          </a:p>
          <a:p>
            <a:pPr algn="l"/>
            <a:r>
              <a:rPr lang="en-US" sz="1800" b="0" i="0" u="none" strike="noStrike" baseline="0" dirty="0">
                <a:latin typeface="SymbolMT"/>
              </a:rPr>
              <a:t>• </a:t>
            </a:r>
            <a:r>
              <a:rPr lang="en-US" sz="1800" b="0" i="0" u="none" strike="noStrike" baseline="0" dirty="0">
                <a:latin typeface="Calibri" panose="020F0502020204030204" pitchFamily="34" charset="0"/>
              </a:rPr>
              <a:t>y is the response variable.</a:t>
            </a:r>
          </a:p>
          <a:p>
            <a:pPr algn="l"/>
            <a:r>
              <a:rPr lang="en-US" sz="1800" b="0" i="0" u="none" strike="noStrike" baseline="0" dirty="0">
                <a:latin typeface="SymbolMT"/>
              </a:rPr>
              <a:t>• </a:t>
            </a:r>
            <a:r>
              <a:rPr lang="en-US" sz="1800" b="0" i="0" u="none" strike="noStrike" baseline="0" dirty="0">
                <a:latin typeface="Calibri" panose="020F0502020204030204" pitchFamily="34" charset="0"/>
              </a:rPr>
              <a:t>x is the predictor variable.</a:t>
            </a:r>
          </a:p>
          <a:p>
            <a:pPr algn="l"/>
            <a:r>
              <a:rPr lang="en-US" sz="1800" b="0" i="0" u="none" strike="noStrike" baseline="0" dirty="0">
                <a:latin typeface="SymbolMT"/>
              </a:rPr>
              <a:t>• </a:t>
            </a:r>
            <a:r>
              <a:rPr lang="en-US" sz="1800" b="0" i="0" u="none" strike="noStrike" baseline="0" dirty="0">
                <a:latin typeface="Calibri" panose="020F0502020204030204" pitchFamily="34" charset="0"/>
              </a:rPr>
              <a:t>a and b are the coefficients which are numeric constants.</a:t>
            </a:r>
            <a:endParaRPr lang="en-IN" dirty="0"/>
          </a:p>
        </p:txBody>
      </p:sp>
    </p:spTree>
    <p:extLst>
      <p:ext uri="{BB962C8B-B14F-4D97-AF65-F5344CB8AC3E}">
        <p14:creationId xmlns:p14="http://schemas.microsoft.com/office/powerpoint/2010/main" val="31613033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8E78D-93AF-4EC6-8A92-8E5B71EAD708}"/>
              </a:ext>
            </a:extLst>
          </p:cNvPr>
          <p:cNvSpPr>
            <a:spLocks noGrp="1"/>
          </p:cNvSpPr>
          <p:nvPr>
            <p:ph type="title"/>
          </p:nvPr>
        </p:nvSpPr>
        <p:spPr/>
        <p:txBody>
          <a:bodyPr/>
          <a:lstStyle/>
          <a:p>
            <a:r>
              <a:rPr lang="en-IN" dirty="0"/>
              <a:t>Representation</a:t>
            </a:r>
          </a:p>
        </p:txBody>
      </p:sp>
      <p:pic>
        <p:nvPicPr>
          <p:cNvPr id="5" name="Content Placeholder 4">
            <a:extLst>
              <a:ext uri="{FF2B5EF4-FFF2-40B4-BE49-F238E27FC236}">
                <a16:creationId xmlns:a16="http://schemas.microsoft.com/office/drawing/2014/main" id="{261E6FE4-CD38-4F8D-8D4C-DF5E5233BD0B}"/>
              </a:ext>
            </a:extLst>
          </p:cNvPr>
          <p:cNvPicPr>
            <a:picLocks noGrp="1" noChangeAspect="1"/>
          </p:cNvPicPr>
          <p:nvPr>
            <p:ph idx="1"/>
          </p:nvPr>
        </p:nvPicPr>
        <p:blipFill>
          <a:blip r:embed="rId2"/>
          <a:stretch>
            <a:fillRect/>
          </a:stretch>
        </p:blipFill>
        <p:spPr>
          <a:xfrm>
            <a:off x="867996" y="2178329"/>
            <a:ext cx="5006774" cy="3025402"/>
          </a:xfrm>
        </p:spPr>
      </p:pic>
      <p:sp>
        <p:nvSpPr>
          <p:cNvPr id="7" name="TextBox 6">
            <a:extLst>
              <a:ext uri="{FF2B5EF4-FFF2-40B4-BE49-F238E27FC236}">
                <a16:creationId xmlns:a16="http://schemas.microsoft.com/office/drawing/2014/main" id="{B25AF79C-B2DB-469F-847F-EBD635E210F1}"/>
              </a:ext>
            </a:extLst>
          </p:cNvPr>
          <p:cNvSpPr txBox="1"/>
          <p:nvPr/>
        </p:nvSpPr>
        <p:spPr>
          <a:xfrm>
            <a:off x="5874770" y="1905000"/>
            <a:ext cx="6096000" cy="3416320"/>
          </a:xfrm>
          <a:prstGeom prst="rect">
            <a:avLst/>
          </a:prstGeom>
          <a:noFill/>
        </p:spPr>
        <p:txBody>
          <a:bodyPr wrap="square">
            <a:spAutoFit/>
          </a:bodyPr>
          <a:lstStyle/>
          <a:p>
            <a:pPr algn="just">
              <a:buFont typeface="Arial" panose="020B0604020202020204" pitchFamily="34" charset="0"/>
              <a:buChar char="•"/>
            </a:pPr>
            <a:r>
              <a:rPr lang="en-US" b="0" i="0" dirty="0">
                <a:solidFill>
                  <a:srgbClr val="000000"/>
                </a:solidFill>
                <a:effectLst/>
                <a:latin typeface="inter-regular"/>
              </a:rPr>
              <a:t>The sigmoid function is a mathematical function used to map the predicted values to probabilities.</a:t>
            </a:r>
          </a:p>
          <a:p>
            <a:pPr algn="just">
              <a:buFont typeface="Arial" panose="020B0604020202020204" pitchFamily="34" charset="0"/>
              <a:buChar char="•"/>
            </a:pPr>
            <a:r>
              <a:rPr lang="en-US" b="0" i="0" dirty="0">
                <a:solidFill>
                  <a:srgbClr val="000000"/>
                </a:solidFill>
                <a:effectLst/>
                <a:latin typeface="inter-regular"/>
              </a:rPr>
              <a:t>It maps any real value into another value within a range of 0 and 1.</a:t>
            </a:r>
          </a:p>
          <a:p>
            <a:pPr algn="just">
              <a:buFont typeface="Arial" panose="020B0604020202020204" pitchFamily="34" charset="0"/>
              <a:buChar char="•"/>
            </a:pPr>
            <a:r>
              <a:rPr lang="en-US" b="0" i="0" dirty="0">
                <a:solidFill>
                  <a:srgbClr val="000000"/>
                </a:solidFill>
                <a:effectLst/>
                <a:latin typeface="inter-regular"/>
              </a:rPr>
              <a:t>The value of the logistic regression must be between 0 and 1, which cannot go beyond this limit, so it forms a curve like the "S" form. The S-form curve is called the Sigmoid function or the logistic function.</a:t>
            </a:r>
          </a:p>
          <a:p>
            <a:pPr algn="just">
              <a:buFont typeface="Arial" panose="020B0604020202020204" pitchFamily="34" charset="0"/>
              <a:buChar char="•"/>
            </a:pPr>
            <a:r>
              <a:rPr lang="en-US" b="0" i="0" dirty="0">
                <a:solidFill>
                  <a:srgbClr val="000000"/>
                </a:solidFill>
                <a:effectLst/>
                <a:latin typeface="inter-regular"/>
              </a:rPr>
              <a:t>In logistic regression, we use the concept of the threshold value, which defines the probability of either 0 or 1. Such as values above the threshold value tends to 1, and a value below the threshold values tends to 0.</a:t>
            </a:r>
          </a:p>
        </p:txBody>
      </p:sp>
    </p:spTree>
    <p:extLst>
      <p:ext uri="{BB962C8B-B14F-4D97-AF65-F5344CB8AC3E}">
        <p14:creationId xmlns:p14="http://schemas.microsoft.com/office/powerpoint/2010/main" val="11715436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27799-533F-4F00-9E18-379B1476C10C}"/>
              </a:ext>
            </a:extLst>
          </p:cNvPr>
          <p:cNvSpPr>
            <a:spLocks noGrp="1"/>
          </p:cNvSpPr>
          <p:nvPr>
            <p:ph type="title"/>
          </p:nvPr>
        </p:nvSpPr>
        <p:spPr/>
        <p:txBody>
          <a:bodyPr/>
          <a:lstStyle/>
          <a:p>
            <a:r>
              <a:rPr lang="en-IN" dirty="0"/>
              <a:t>Example</a:t>
            </a:r>
          </a:p>
        </p:txBody>
      </p:sp>
      <p:sp>
        <p:nvSpPr>
          <p:cNvPr id="3" name="Content Placeholder 2">
            <a:extLst>
              <a:ext uri="{FF2B5EF4-FFF2-40B4-BE49-F238E27FC236}">
                <a16:creationId xmlns:a16="http://schemas.microsoft.com/office/drawing/2014/main" id="{B7FCE92E-3C67-421A-A3E8-18FD9CFEC2C3}"/>
              </a:ext>
            </a:extLst>
          </p:cNvPr>
          <p:cNvSpPr>
            <a:spLocks noGrp="1"/>
          </p:cNvSpPr>
          <p:nvPr>
            <p:ph idx="1"/>
          </p:nvPr>
        </p:nvSpPr>
        <p:spPr/>
        <p:txBody>
          <a:bodyPr>
            <a:normAutofit fontScale="85000" lnSpcReduction="10000"/>
          </a:bodyPr>
          <a:lstStyle/>
          <a:p>
            <a:pPr algn="just"/>
            <a:r>
              <a:rPr lang="en-US" b="1" i="0" dirty="0">
                <a:solidFill>
                  <a:srgbClr val="333333"/>
                </a:solidFill>
                <a:effectLst/>
                <a:latin typeface="inter-bold"/>
              </a:rPr>
              <a:t>Example:</a:t>
            </a:r>
            <a:r>
              <a:rPr lang="en-US" b="0" i="0" dirty="0">
                <a:solidFill>
                  <a:srgbClr val="333333"/>
                </a:solidFill>
                <a:effectLst/>
                <a:latin typeface="inter-regular"/>
              </a:rPr>
              <a:t> There is a dataset given which contains the information of various users obtained from the social networking sites. There is a car making company that has recently launched a new SUV car. So the company wanted to check how many users from the dataset, wants to purchase the car.</a:t>
            </a:r>
          </a:p>
          <a:p>
            <a:pPr algn="just"/>
            <a:r>
              <a:rPr lang="en-US" b="0" i="0" dirty="0">
                <a:solidFill>
                  <a:srgbClr val="333333"/>
                </a:solidFill>
                <a:effectLst/>
                <a:latin typeface="inter-regular"/>
              </a:rPr>
              <a:t>For this problem, we will build a Machine Learning model using the Logistic regression algorithm. The dataset is shown in the below image. In this problem, we will predict the </a:t>
            </a:r>
            <a:r>
              <a:rPr lang="en-US" b="1" i="0" dirty="0">
                <a:solidFill>
                  <a:srgbClr val="333333"/>
                </a:solidFill>
                <a:effectLst/>
                <a:latin typeface="inter-bold"/>
              </a:rPr>
              <a:t>purchased variable (Dependent Variable)</a:t>
            </a:r>
            <a:r>
              <a:rPr lang="en-US" b="0" i="0" dirty="0">
                <a:solidFill>
                  <a:srgbClr val="333333"/>
                </a:solidFill>
                <a:effectLst/>
                <a:latin typeface="inter-regular"/>
              </a:rPr>
              <a:t> by using </a:t>
            </a:r>
            <a:r>
              <a:rPr lang="en-US" b="1" i="0" dirty="0">
                <a:solidFill>
                  <a:srgbClr val="333333"/>
                </a:solidFill>
                <a:effectLst/>
                <a:latin typeface="inter-bold"/>
              </a:rPr>
              <a:t>age and salary (Independent variables)</a:t>
            </a:r>
            <a:r>
              <a:rPr lang="en-US" b="0" i="0" dirty="0">
                <a:solidFill>
                  <a:srgbClr val="333333"/>
                </a:solidFill>
                <a:effectLst/>
                <a:latin typeface="inter-regular"/>
              </a:rPr>
              <a:t>.</a:t>
            </a:r>
          </a:p>
          <a:p>
            <a:pPr algn="just"/>
            <a:r>
              <a:rPr lang="en-US" b="1" i="0" dirty="0">
                <a:solidFill>
                  <a:srgbClr val="333333"/>
                </a:solidFill>
                <a:effectLst/>
                <a:latin typeface="inter-bold"/>
              </a:rPr>
              <a:t>Steps in Logistic Regression:</a:t>
            </a:r>
            <a:r>
              <a:rPr lang="en-US" b="0" i="0" dirty="0">
                <a:solidFill>
                  <a:srgbClr val="333333"/>
                </a:solidFill>
                <a:effectLst/>
                <a:latin typeface="inter-regular"/>
              </a:rPr>
              <a:t> To implement the Logistic Regression using Python, we will use the same steps as we have done in previous topics of Regression. Below are the steps:</a:t>
            </a:r>
          </a:p>
          <a:p>
            <a:pPr algn="just">
              <a:buFont typeface="Arial" panose="020B0604020202020204" pitchFamily="34" charset="0"/>
              <a:buChar char="•"/>
            </a:pPr>
            <a:r>
              <a:rPr lang="en-US" b="0" i="0" dirty="0">
                <a:solidFill>
                  <a:srgbClr val="000000"/>
                </a:solidFill>
                <a:effectLst/>
                <a:latin typeface="inter-regular"/>
              </a:rPr>
              <a:t>Data Pre-processing step</a:t>
            </a:r>
          </a:p>
          <a:p>
            <a:pPr algn="just">
              <a:buFont typeface="Arial" panose="020B0604020202020204" pitchFamily="34" charset="0"/>
              <a:buChar char="•"/>
            </a:pPr>
            <a:r>
              <a:rPr lang="en-US" b="0" i="0" dirty="0">
                <a:solidFill>
                  <a:srgbClr val="000000"/>
                </a:solidFill>
                <a:effectLst/>
                <a:latin typeface="inter-regular"/>
              </a:rPr>
              <a:t>Fitting Logistic Regression to the Training set</a:t>
            </a:r>
          </a:p>
          <a:p>
            <a:pPr algn="just">
              <a:buFont typeface="Arial" panose="020B0604020202020204" pitchFamily="34" charset="0"/>
              <a:buChar char="•"/>
            </a:pPr>
            <a:r>
              <a:rPr lang="en-US" b="0" i="0" dirty="0">
                <a:solidFill>
                  <a:srgbClr val="000000"/>
                </a:solidFill>
                <a:effectLst/>
                <a:latin typeface="inter-regular"/>
              </a:rPr>
              <a:t>Predicting the test result</a:t>
            </a:r>
          </a:p>
          <a:p>
            <a:pPr algn="just">
              <a:buFont typeface="Arial" panose="020B0604020202020204" pitchFamily="34" charset="0"/>
              <a:buChar char="•"/>
            </a:pPr>
            <a:r>
              <a:rPr lang="en-US" b="0" i="0" dirty="0">
                <a:solidFill>
                  <a:srgbClr val="000000"/>
                </a:solidFill>
                <a:effectLst/>
                <a:latin typeface="inter-regular"/>
              </a:rPr>
              <a:t>Test accuracy of the result(Creation of Confusion matrix)</a:t>
            </a:r>
          </a:p>
          <a:p>
            <a:pPr algn="just">
              <a:buFont typeface="Arial" panose="020B0604020202020204" pitchFamily="34" charset="0"/>
              <a:buChar char="•"/>
            </a:pPr>
            <a:r>
              <a:rPr lang="en-US" b="0" i="0" dirty="0">
                <a:solidFill>
                  <a:srgbClr val="000000"/>
                </a:solidFill>
                <a:effectLst/>
                <a:latin typeface="inter-regular"/>
              </a:rPr>
              <a:t>Visualizing the test set result.</a:t>
            </a:r>
          </a:p>
          <a:p>
            <a:pPr algn="just"/>
            <a:endParaRPr lang="en-US" b="0" i="0" dirty="0">
              <a:solidFill>
                <a:srgbClr val="333333"/>
              </a:solidFill>
              <a:effectLst/>
              <a:latin typeface="inter-regular"/>
            </a:endParaRPr>
          </a:p>
          <a:p>
            <a:endParaRPr lang="en-IN" dirty="0"/>
          </a:p>
        </p:txBody>
      </p:sp>
    </p:spTree>
    <p:extLst>
      <p:ext uri="{BB962C8B-B14F-4D97-AF65-F5344CB8AC3E}">
        <p14:creationId xmlns:p14="http://schemas.microsoft.com/office/powerpoint/2010/main" val="39482950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DD55D-09B8-4232-B8CD-1383FDA7519A}"/>
              </a:ext>
            </a:extLst>
          </p:cNvPr>
          <p:cNvSpPr>
            <a:spLocks noGrp="1"/>
          </p:cNvSpPr>
          <p:nvPr>
            <p:ph type="title"/>
          </p:nvPr>
        </p:nvSpPr>
        <p:spPr/>
        <p:txBody>
          <a:bodyPr/>
          <a:lstStyle/>
          <a:p>
            <a:r>
              <a:rPr lang="en-IN" dirty="0"/>
              <a:t>3.CART( Classification and Regression tree)</a:t>
            </a:r>
          </a:p>
        </p:txBody>
      </p:sp>
      <p:sp>
        <p:nvSpPr>
          <p:cNvPr id="3" name="Content Placeholder 2">
            <a:extLst>
              <a:ext uri="{FF2B5EF4-FFF2-40B4-BE49-F238E27FC236}">
                <a16:creationId xmlns:a16="http://schemas.microsoft.com/office/drawing/2014/main" id="{AD76BC73-F27F-4191-BF8D-03D372C1F92B}"/>
              </a:ext>
            </a:extLst>
          </p:cNvPr>
          <p:cNvSpPr>
            <a:spLocks noGrp="1"/>
          </p:cNvSpPr>
          <p:nvPr>
            <p:ph idx="1"/>
          </p:nvPr>
        </p:nvSpPr>
        <p:spPr/>
        <p:txBody>
          <a:bodyPr/>
          <a:lstStyle/>
          <a:p>
            <a:pPr algn="l" rtl="0"/>
            <a:r>
              <a:rPr lang="en-US" b="0" i="0" dirty="0">
                <a:solidFill>
                  <a:srgbClr val="000000"/>
                </a:solidFill>
                <a:effectLst/>
                <a:latin typeface="roboto" panose="02000000000000000000" pitchFamily="2" charset="0"/>
              </a:rPr>
              <a:t>CART is an umbrella word that refers to the following types of decision trees: </a:t>
            </a:r>
          </a:p>
          <a:p>
            <a:pPr algn="l" rtl="0">
              <a:buFont typeface="Arial" panose="020B0604020202020204" pitchFamily="34" charset="0"/>
              <a:buChar char="•"/>
            </a:pPr>
            <a:r>
              <a:rPr lang="en-US" b="1" i="0" dirty="0">
                <a:solidFill>
                  <a:srgbClr val="000000"/>
                </a:solidFill>
                <a:effectLst/>
                <a:latin typeface="roboto" panose="02000000000000000000" pitchFamily="2" charset="0"/>
              </a:rPr>
              <a:t>Classification Trees:</a:t>
            </a:r>
            <a:r>
              <a:rPr lang="en-US" b="0" i="0" dirty="0">
                <a:solidFill>
                  <a:srgbClr val="000000"/>
                </a:solidFill>
                <a:effectLst/>
                <a:latin typeface="roboto" panose="02000000000000000000" pitchFamily="2" charset="0"/>
              </a:rPr>
              <a:t> When the target variable is continuous, the tree is used to find the "class" into which the target variable is most likely to fall.</a:t>
            </a:r>
          </a:p>
          <a:p>
            <a:pPr algn="l" rtl="0">
              <a:buFont typeface="Arial" panose="020B0604020202020204" pitchFamily="34" charset="0"/>
              <a:buChar char="•"/>
            </a:pPr>
            <a:r>
              <a:rPr lang="en-US" b="1" i="0" dirty="0">
                <a:solidFill>
                  <a:srgbClr val="000000"/>
                </a:solidFill>
                <a:effectLst/>
                <a:latin typeface="roboto" panose="02000000000000000000" pitchFamily="2" charset="0"/>
              </a:rPr>
              <a:t>Regression trees:</a:t>
            </a:r>
            <a:r>
              <a:rPr lang="en-US" b="0" i="0" dirty="0">
                <a:solidFill>
                  <a:srgbClr val="000000"/>
                </a:solidFill>
                <a:effectLst/>
                <a:latin typeface="roboto" panose="02000000000000000000" pitchFamily="2" charset="0"/>
              </a:rPr>
              <a:t> These are used to forecast the value of a continuous variable.</a:t>
            </a:r>
          </a:p>
          <a:p>
            <a:endParaRPr lang="en-IN" dirty="0"/>
          </a:p>
        </p:txBody>
      </p:sp>
    </p:spTree>
    <p:extLst>
      <p:ext uri="{BB962C8B-B14F-4D97-AF65-F5344CB8AC3E}">
        <p14:creationId xmlns:p14="http://schemas.microsoft.com/office/powerpoint/2010/main" val="22100685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AD6C9-1D21-42B5-80CD-66553B084A31}"/>
              </a:ext>
            </a:extLst>
          </p:cNvPr>
          <p:cNvSpPr>
            <a:spLocks noGrp="1"/>
          </p:cNvSpPr>
          <p:nvPr>
            <p:ph type="title"/>
          </p:nvPr>
        </p:nvSpPr>
        <p:spPr/>
        <p:txBody>
          <a:bodyPr/>
          <a:lstStyle/>
          <a:p>
            <a:r>
              <a:rPr lang="en-IN" b="0" i="0" dirty="0">
                <a:solidFill>
                  <a:srgbClr val="610B38"/>
                </a:solidFill>
                <a:effectLst/>
                <a:latin typeface="erdana"/>
              </a:rPr>
              <a:t>Decision Tree Classification Algorithm</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475BDA42-4CFF-4444-8132-79D79AC9B882}"/>
              </a:ext>
            </a:extLst>
          </p:cNvPr>
          <p:cNvSpPr>
            <a:spLocks noGrp="1"/>
          </p:cNvSpPr>
          <p:nvPr>
            <p:ph idx="1"/>
          </p:nvPr>
        </p:nvSpPr>
        <p:spPr/>
        <p:txBody>
          <a:bodyPr/>
          <a:lstStyle/>
          <a:p>
            <a:pPr algn="just">
              <a:buFont typeface="Arial" panose="020B0604020202020204" pitchFamily="34" charset="0"/>
              <a:buChar char="•"/>
            </a:pPr>
            <a:r>
              <a:rPr lang="en-US" sz="1600" b="0" i="0" dirty="0">
                <a:solidFill>
                  <a:srgbClr val="000000"/>
                </a:solidFill>
                <a:effectLst/>
                <a:latin typeface="Calibri" panose="020F0502020204030204" pitchFamily="34" charset="0"/>
                <a:cs typeface="Calibri" panose="020F0502020204030204" pitchFamily="34" charset="0"/>
              </a:rPr>
              <a:t>Decision Tree is a </a:t>
            </a:r>
            <a:r>
              <a:rPr lang="en-US" sz="1600" b="1" i="0" dirty="0">
                <a:solidFill>
                  <a:srgbClr val="000000"/>
                </a:solidFill>
                <a:effectLst/>
                <a:latin typeface="Calibri" panose="020F0502020204030204" pitchFamily="34" charset="0"/>
                <a:cs typeface="Calibri" panose="020F0502020204030204" pitchFamily="34" charset="0"/>
              </a:rPr>
              <a:t>Supervised learning technique </a:t>
            </a:r>
            <a:r>
              <a:rPr lang="en-US" sz="1600" b="0" i="0" dirty="0">
                <a:solidFill>
                  <a:srgbClr val="000000"/>
                </a:solidFill>
                <a:effectLst/>
                <a:latin typeface="Calibri" panose="020F0502020204030204" pitchFamily="34" charset="0"/>
                <a:cs typeface="Calibri" panose="020F0502020204030204" pitchFamily="34" charset="0"/>
              </a:rPr>
              <a:t>that can be used for both classification and Regression problems, but mostly it is preferred for solving Classification problems. It is a tree-structured classifier, where</a:t>
            </a:r>
            <a:r>
              <a:rPr lang="en-US" sz="1600" b="1" i="0" dirty="0">
                <a:solidFill>
                  <a:srgbClr val="000000"/>
                </a:solidFill>
                <a:effectLst/>
                <a:latin typeface="Calibri" panose="020F0502020204030204" pitchFamily="34" charset="0"/>
                <a:cs typeface="Calibri" panose="020F0502020204030204" pitchFamily="34" charset="0"/>
              </a:rPr>
              <a:t> internal nodes represent the features of a dataset, branches represent the decision rules</a:t>
            </a:r>
            <a:r>
              <a:rPr lang="en-US" sz="1600" b="0" i="0" dirty="0">
                <a:solidFill>
                  <a:srgbClr val="000000"/>
                </a:solidFill>
                <a:effectLst/>
                <a:latin typeface="Calibri" panose="020F0502020204030204" pitchFamily="34" charset="0"/>
                <a:cs typeface="Calibri" panose="020F0502020204030204" pitchFamily="34" charset="0"/>
              </a:rPr>
              <a:t> and </a:t>
            </a:r>
            <a:r>
              <a:rPr lang="en-US" sz="1600" b="1" i="0" dirty="0">
                <a:solidFill>
                  <a:srgbClr val="000000"/>
                </a:solidFill>
                <a:effectLst/>
                <a:latin typeface="Calibri" panose="020F0502020204030204" pitchFamily="34" charset="0"/>
                <a:cs typeface="Calibri" panose="020F0502020204030204" pitchFamily="34" charset="0"/>
              </a:rPr>
              <a:t>each leaf node represents the outcome.</a:t>
            </a:r>
            <a:endParaRPr lang="en-US" sz="1600" b="0" i="0" dirty="0">
              <a:solidFill>
                <a:srgbClr val="000000"/>
              </a:solidFill>
              <a:effectLst/>
              <a:latin typeface="Calibri" panose="020F0502020204030204" pitchFamily="34" charset="0"/>
              <a:cs typeface="Calibri" panose="020F0502020204030204" pitchFamily="34" charset="0"/>
            </a:endParaRPr>
          </a:p>
          <a:p>
            <a:pPr algn="just">
              <a:buFont typeface="Arial" panose="020B0604020202020204" pitchFamily="34" charset="0"/>
              <a:buChar char="•"/>
            </a:pPr>
            <a:r>
              <a:rPr lang="en-US" sz="1600" b="0" i="0" dirty="0">
                <a:solidFill>
                  <a:srgbClr val="000000"/>
                </a:solidFill>
                <a:effectLst/>
                <a:latin typeface="Calibri" panose="020F0502020204030204" pitchFamily="34" charset="0"/>
                <a:cs typeface="Calibri" panose="020F0502020204030204" pitchFamily="34" charset="0"/>
              </a:rPr>
              <a:t>In a Decision tree, there are two nodes, which are the </a:t>
            </a:r>
            <a:r>
              <a:rPr lang="en-US" sz="1600" b="1" i="0" dirty="0">
                <a:solidFill>
                  <a:srgbClr val="000000"/>
                </a:solidFill>
                <a:effectLst/>
                <a:latin typeface="Calibri" panose="020F0502020204030204" pitchFamily="34" charset="0"/>
                <a:cs typeface="Calibri" panose="020F0502020204030204" pitchFamily="34" charset="0"/>
              </a:rPr>
              <a:t>Decision Node</a:t>
            </a:r>
            <a:r>
              <a:rPr lang="en-US" sz="1600" b="0" i="0" dirty="0">
                <a:solidFill>
                  <a:srgbClr val="000000"/>
                </a:solidFill>
                <a:effectLst/>
                <a:latin typeface="Calibri" panose="020F0502020204030204" pitchFamily="34" charset="0"/>
                <a:cs typeface="Calibri" panose="020F0502020204030204" pitchFamily="34" charset="0"/>
              </a:rPr>
              <a:t> and</a:t>
            </a:r>
            <a:r>
              <a:rPr lang="en-US" sz="1600" b="1" i="0" dirty="0">
                <a:solidFill>
                  <a:srgbClr val="000000"/>
                </a:solidFill>
                <a:effectLst/>
                <a:latin typeface="Calibri" panose="020F0502020204030204" pitchFamily="34" charset="0"/>
                <a:cs typeface="Calibri" panose="020F0502020204030204" pitchFamily="34" charset="0"/>
              </a:rPr>
              <a:t> Leaf Node.</a:t>
            </a:r>
            <a:r>
              <a:rPr lang="en-US" sz="1600" b="0" i="0" dirty="0">
                <a:solidFill>
                  <a:srgbClr val="000000"/>
                </a:solidFill>
                <a:effectLst/>
                <a:latin typeface="Calibri" panose="020F0502020204030204" pitchFamily="34" charset="0"/>
                <a:cs typeface="Calibri" panose="020F0502020204030204" pitchFamily="34" charset="0"/>
              </a:rPr>
              <a:t> Decision nodes are used to make any decision and have multiple branches, whereas Leaf nodes are the output of those decisions and do not contain any further branches.</a:t>
            </a:r>
          </a:p>
          <a:p>
            <a:pPr algn="just">
              <a:buFont typeface="Arial" panose="020B0604020202020204" pitchFamily="34" charset="0"/>
              <a:buChar char="•"/>
            </a:pPr>
            <a:r>
              <a:rPr lang="en-US" sz="1600" b="0" i="0" dirty="0">
                <a:solidFill>
                  <a:srgbClr val="000000"/>
                </a:solidFill>
                <a:effectLst/>
                <a:latin typeface="Calibri" panose="020F0502020204030204" pitchFamily="34" charset="0"/>
                <a:cs typeface="Calibri" panose="020F0502020204030204" pitchFamily="34" charset="0"/>
              </a:rPr>
              <a:t>The decisions or the test are performed on the basis of features of the given dataset.</a:t>
            </a:r>
          </a:p>
          <a:p>
            <a:pPr algn="just">
              <a:buFont typeface="Arial" panose="020B0604020202020204" pitchFamily="34" charset="0"/>
              <a:buChar char="•"/>
            </a:pPr>
            <a:r>
              <a:rPr lang="en-US" sz="1600" b="0" i="0" dirty="0">
                <a:solidFill>
                  <a:srgbClr val="000000"/>
                </a:solidFill>
                <a:effectLst/>
                <a:latin typeface="inter-regular"/>
              </a:rPr>
              <a:t>A decision tree simply asks a question, and based on the answer (Yes/No), it further split the tree into subtrees.</a:t>
            </a:r>
          </a:p>
          <a:p>
            <a:pPr algn="just">
              <a:buFont typeface="Arial" panose="020B0604020202020204" pitchFamily="34" charset="0"/>
              <a:buChar char="•"/>
            </a:pPr>
            <a:endParaRPr lang="en-US" sz="1600" b="0" i="0" dirty="0">
              <a:solidFill>
                <a:srgbClr val="000000"/>
              </a:solidFill>
              <a:effectLst/>
              <a:latin typeface="Calibri" panose="020F0502020204030204" pitchFamily="34" charset="0"/>
              <a:cs typeface="Calibri" panose="020F0502020204030204" pitchFamily="34" charset="0"/>
            </a:endParaRPr>
          </a:p>
          <a:p>
            <a:pPr marL="0" indent="0">
              <a:buNone/>
            </a:pPr>
            <a:endParaRPr lang="en-IN" dirty="0"/>
          </a:p>
        </p:txBody>
      </p:sp>
    </p:spTree>
    <p:extLst>
      <p:ext uri="{BB962C8B-B14F-4D97-AF65-F5344CB8AC3E}">
        <p14:creationId xmlns:p14="http://schemas.microsoft.com/office/powerpoint/2010/main" val="21747655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67982-CC4D-4B7F-BBBA-87FBDF5EA86F}"/>
              </a:ext>
            </a:extLst>
          </p:cNvPr>
          <p:cNvSpPr>
            <a:spLocks noGrp="1"/>
          </p:cNvSpPr>
          <p:nvPr>
            <p:ph type="title"/>
          </p:nvPr>
        </p:nvSpPr>
        <p:spPr/>
        <p:txBody>
          <a:bodyPr>
            <a:normAutofit/>
          </a:bodyPr>
          <a:lstStyle/>
          <a:p>
            <a:r>
              <a:rPr lang="en-US" b="0" i="0" dirty="0">
                <a:solidFill>
                  <a:srgbClr val="610B38"/>
                </a:solidFill>
                <a:effectLst/>
                <a:latin typeface="erdana"/>
              </a:rPr>
              <a:t>How does Machine Learning work</a:t>
            </a:r>
            <a:br>
              <a:rPr lang="en-US"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39DBC3B5-3148-471A-9E3D-DD969E9EC218}"/>
              </a:ext>
            </a:extLst>
          </p:cNvPr>
          <p:cNvSpPr>
            <a:spLocks noGrp="1"/>
          </p:cNvSpPr>
          <p:nvPr>
            <p:ph idx="1"/>
          </p:nvPr>
        </p:nvSpPr>
        <p:spPr/>
        <p:txBody>
          <a:bodyPr>
            <a:normAutofit/>
          </a:bodyPr>
          <a:lstStyle/>
          <a:p>
            <a:r>
              <a:rPr lang="en-US" sz="1600" b="0" i="0" dirty="0">
                <a:solidFill>
                  <a:srgbClr val="333333"/>
                </a:solidFill>
                <a:effectLst/>
              </a:rPr>
              <a:t>A Machine Learning system </a:t>
            </a:r>
            <a:r>
              <a:rPr lang="en-US" sz="1600" b="1" i="0" dirty="0">
                <a:solidFill>
                  <a:srgbClr val="333333"/>
                </a:solidFill>
                <a:effectLst/>
              </a:rPr>
              <a:t>learns from historical data, builds the prediction models, and whenever it receives new data, predicts the output for it</a:t>
            </a:r>
            <a:r>
              <a:rPr lang="en-US" sz="1600" b="0" i="0" dirty="0">
                <a:solidFill>
                  <a:srgbClr val="333333"/>
                </a:solidFill>
                <a:effectLst/>
              </a:rPr>
              <a:t>. The accuracy of predicted output depends upon the amount of data, as the huge amount of data helps to build a better model which predicts the output more accurately.</a:t>
            </a:r>
          </a:p>
          <a:p>
            <a:r>
              <a:rPr lang="en-US" sz="1600" b="0" i="0" dirty="0">
                <a:solidFill>
                  <a:srgbClr val="333333"/>
                </a:solidFill>
                <a:effectLst/>
              </a:rPr>
              <a:t>Suppose we have a complex problem, where we need to perform some predictions, so instead of writing a code for it, we just need to feed the data to generic algorithms, and with the help of these algorithms, machine builds the logic as per the data and predict the output. Machine learning has changed our way of thinking about the problem. The below block diagram explains the working of Machine Learning algorithm</a:t>
            </a:r>
          </a:p>
          <a:p>
            <a:endParaRPr lang="en-US" sz="1600" dirty="0">
              <a:solidFill>
                <a:srgbClr val="333333"/>
              </a:solidFill>
            </a:endParaRPr>
          </a:p>
          <a:p>
            <a:endParaRPr lang="en-IN" sz="1600" dirty="0"/>
          </a:p>
        </p:txBody>
      </p:sp>
      <p:pic>
        <p:nvPicPr>
          <p:cNvPr id="5" name="Picture 4">
            <a:extLst>
              <a:ext uri="{FF2B5EF4-FFF2-40B4-BE49-F238E27FC236}">
                <a16:creationId xmlns:a16="http://schemas.microsoft.com/office/drawing/2014/main" id="{F359E0D9-3046-4349-AF4F-AE36B92F8121}"/>
              </a:ext>
            </a:extLst>
          </p:cNvPr>
          <p:cNvPicPr>
            <a:picLocks noChangeAspect="1"/>
          </p:cNvPicPr>
          <p:nvPr/>
        </p:nvPicPr>
        <p:blipFill>
          <a:blip r:embed="rId2"/>
          <a:stretch>
            <a:fillRect/>
          </a:stretch>
        </p:blipFill>
        <p:spPr>
          <a:xfrm>
            <a:off x="3616075" y="4883669"/>
            <a:ext cx="6645216" cy="1806097"/>
          </a:xfrm>
          <a:prstGeom prst="rect">
            <a:avLst/>
          </a:prstGeom>
        </p:spPr>
      </p:pic>
    </p:spTree>
    <p:extLst>
      <p:ext uri="{BB962C8B-B14F-4D97-AF65-F5344CB8AC3E}">
        <p14:creationId xmlns:p14="http://schemas.microsoft.com/office/powerpoint/2010/main" val="17781831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4E8A2-1593-40B4-B0F4-2E946B8802D8}"/>
              </a:ext>
            </a:extLst>
          </p:cNvPr>
          <p:cNvSpPr>
            <a:spLocks noGrp="1"/>
          </p:cNvSpPr>
          <p:nvPr>
            <p:ph type="title"/>
          </p:nvPr>
        </p:nvSpPr>
        <p:spPr/>
        <p:txBody>
          <a:bodyPr/>
          <a:lstStyle/>
          <a:p>
            <a:r>
              <a:rPr lang="en-IN" dirty="0"/>
              <a:t>Representation</a:t>
            </a:r>
          </a:p>
        </p:txBody>
      </p:sp>
      <p:pic>
        <p:nvPicPr>
          <p:cNvPr id="5" name="Content Placeholder 4">
            <a:extLst>
              <a:ext uri="{FF2B5EF4-FFF2-40B4-BE49-F238E27FC236}">
                <a16:creationId xmlns:a16="http://schemas.microsoft.com/office/drawing/2014/main" id="{3F670E15-4506-4EC2-8DBA-80600A493AEC}"/>
              </a:ext>
            </a:extLst>
          </p:cNvPr>
          <p:cNvPicPr>
            <a:picLocks noGrp="1" noChangeAspect="1"/>
          </p:cNvPicPr>
          <p:nvPr>
            <p:ph idx="1"/>
          </p:nvPr>
        </p:nvPicPr>
        <p:blipFill>
          <a:blip r:embed="rId2"/>
          <a:stretch>
            <a:fillRect/>
          </a:stretch>
        </p:blipFill>
        <p:spPr>
          <a:xfrm>
            <a:off x="1334025" y="2088776"/>
            <a:ext cx="5903515" cy="3778250"/>
          </a:xfrm>
        </p:spPr>
      </p:pic>
      <p:sp>
        <p:nvSpPr>
          <p:cNvPr id="7" name="Rectangle 2">
            <a:extLst>
              <a:ext uri="{FF2B5EF4-FFF2-40B4-BE49-F238E27FC236}">
                <a16:creationId xmlns:a16="http://schemas.microsoft.com/office/drawing/2014/main" id="{9E766246-3A45-4C64-BB00-63CA8DEF7748}"/>
              </a:ext>
            </a:extLst>
          </p:cNvPr>
          <p:cNvSpPr>
            <a:spLocks noChangeArrowheads="1"/>
          </p:cNvSpPr>
          <p:nvPr/>
        </p:nvSpPr>
        <p:spPr bwMode="auto">
          <a:xfrm>
            <a:off x="7564086" y="2463833"/>
            <a:ext cx="4090031" cy="272382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610B4B"/>
                </a:solidFill>
                <a:effectLst/>
                <a:latin typeface="erdana"/>
              </a:rPr>
              <a:t>Decision Tree Terminologies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rgbClr val="000000"/>
                </a:solidFill>
                <a:effectLst/>
                <a:latin typeface="inter-bold"/>
              </a:rPr>
              <a:t>Root Node:</a:t>
            </a:r>
            <a:r>
              <a:rPr kumimoji="0" lang="en-US" altLang="en-US" sz="1200" b="0" i="0" u="none" strike="noStrike" cap="none" normalizeH="0" baseline="0" dirty="0">
                <a:ln>
                  <a:noFill/>
                </a:ln>
                <a:solidFill>
                  <a:srgbClr val="000000"/>
                </a:solidFill>
                <a:effectLst/>
                <a:latin typeface="inter-regular"/>
              </a:rPr>
              <a:t> Root node is from where the decision tree starts. It represents the entire dataset, which further gets divided into two or more homogeneous sets.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rgbClr val="000000"/>
                </a:solidFill>
                <a:effectLst/>
                <a:latin typeface="inter-bold"/>
              </a:rPr>
              <a:t>Leaf Node:</a:t>
            </a:r>
            <a:r>
              <a:rPr kumimoji="0" lang="en-US" altLang="en-US" sz="1200" b="0" i="0" u="none" strike="noStrike" cap="none" normalizeH="0" baseline="0" dirty="0">
                <a:ln>
                  <a:noFill/>
                </a:ln>
                <a:solidFill>
                  <a:srgbClr val="000000"/>
                </a:solidFill>
                <a:effectLst/>
                <a:latin typeface="inter-regular"/>
              </a:rPr>
              <a:t> Leaf nodes are the final output node, and the tree cannot be segregated further after getting a leaf node.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rgbClr val="000000"/>
                </a:solidFill>
                <a:effectLst/>
                <a:latin typeface="inter-bold"/>
              </a:rPr>
              <a:t>Splitting:</a:t>
            </a:r>
            <a:r>
              <a:rPr kumimoji="0" lang="en-US" altLang="en-US" sz="1200" b="0" i="0" u="none" strike="noStrike" cap="none" normalizeH="0" baseline="0" dirty="0">
                <a:ln>
                  <a:noFill/>
                </a:ln>
                <a:solidFill>
                  <a:srgbClr val="000000"/>
                </a:solidFill>
                <a:effectLst/>
                <a:latin typeface="inter-regular"/>
              </a:rPr>
              <a:t> Splitting is the process of dividing the decision node/root node into sub-nodes according to the given conditions.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rgbClr val="000000"/>
                </a:solidFill>
                <a:effectLst/>
                <a:latin typeface="inter-bold"/>
              </a:rPr>
              <a:t>Branch/Sub Tree:</a:t>
            </a:r>
            <a:r>
              <a:rPr kumimoji="0" lang="en-US" altLang="en-US" sz="1200" b="0" i="0" u="none" strike="noStrike" cap="none" normalizeH="0" baseline="0" dirty="0">
                <a:ln>
                  <a:noFill/>
                </a:ln>
                <a:solidFill>
                  <a:srgbClr val="000000"/>
                </a:solidFill>
                <a:effectLst/>
                <a:latin typeface="inter-regular"/>
              </a:rPr>
              <a:t> A tree formed by splitting the tree.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rgbClr val="000000"/>
                </a:solidFill>
                <a:effectLst/>
                <a:latin typeface="inter-bold"/>
              </a:rPr>
              <a:t>Pruning:</a:t>
            </a:r>
            <a:r>
              <a:rPr kumimoji="0" lang="en-US" altLang="en-US" sz="1200" b="0" i="0" u="none" strike="noStrike" cap="none" normalizeH="0" baseline="0" dirty="0">
                <a:ln>
                  <a:noFill/>
                </a:ln>
                <a:solidFill>
                  <a:srgbClr val="000000"/>
                </a:solidFill>
                <a:effectLst/>
                <a:latin typeface="inter-regular"/>
              </a:rPr>
              <a:t> Pruning is the process of removing the unwanted branches from the tree.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rgbClr val="000000"/>
                </a:solidFill>
                <a:effectLst/>
                <a:latin typeface="inter-bold"/>
              </a:rPr>
              <a:t>Parent/Child node:</a:t>
            </a:r>
            <a:r>
              <a:rPr kumimoji="0" lang="en-US" altLang="en-US" sz="1200" b="0" i="0" u="none" strike="noStrike" cap="none" normalizeH="0" baseline="0" dirty="0">
                <a:ln>
                  <a:noFill/>
                </a:ln>
                <a:solidFill>
                  <a:srgbClr val="000000"/>
                </a:solidFill>
                <a:effectLst/>
                <a:latin typeface="inter-regular"/>
              </a:rPr>
              <a:t> The root node of the tree is called the parent node, and other nodes are called the child nodes.</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737555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13BDB-8F76-44FF-B0B9-AB4F640F0F45}"/>
              </a:ext>
            </a:extLst>
          </p:cNvPr>
          <p:cNvSpPr>
            <a:spLocks noGrp="1"/>
          </p:cNvSpPr>
          <p:nvPr>
            <p:ph type="title"/>
          </p:nvPr>
        </p:nvSpPr>
        <p:spPr/>
        <p:txBody>
          <a:bodyPr/>
          <a:lstStyle/>
          <a:p>
            <a:r>
              <a:rPr lang="en-US" b="1" i="0" dirty="0">
                <a:solidFill>
                  <a:srgbClr val="333333"/>
                </a:solidFill>
                <a:effectLst/>
                <a:latin typeface="inter-bold"/>
              </a:rPr>
              <a:t>How does the Decision Tree algorithm Work?</a:t>
            </a:r>
            <a:endParaRPr lang="en-IN" dirty="0"/>
          </a:p>
        </p:txBody>
      </p:sp>
      <p:sp>
        <p:nvSpPr>
          <p:cNvPr id="3" name="Content Placeholder 2">
            <a:extLst>
              <a:ext uri="{FF2B5EF4-FFF2-40B4-BE49-F238E27FC236}">
                <a16:creationId xmlns:a16="http://schemas.microsoft.com/office/drawing/2014/main" id="{4BDA48C1-3FC1-42C7-866B-25CB15A5D64F}"/>
              </a:ext>
            </a:extLst>
          </p:cNvPr>
          <p:cNvSpPr>
            <a:spLocks noGrp="1"/>
          </p:cNvSpPr>
          <p:nvPr>
            <p:ph idx="1"/>
          </p:nvPr>
        </p:nvSpPr>
        <p:spPr/>
        <p:txBody>
          <a:bodyPr/>
          <a:lstStyle/>
          <a:p>
            <a:pPr algn="just">
              <a:buFont typeface="Arial" panose="020B0604020202020204" pitchFamily="34" charset="0"/>
              <a:buChar char="•"/>
            </a:pPr>
            <a:r>
              <a:rPr lang="en-US" b="1" i="0" dirty="0">
                <a:solidFill>
                  <a:srgbClr val="000000"/>
                </a:solidFill>
                <a:effectLst/>
                <a:latin typeface="inter-bold"/>
              </a:rPr>
              <a:t>Step-1:</a:t>
            </a:r>
            <a:r>
              <a:rPr lang="en-US" b="0" i="0" dirty="0">
                <a:solidFill>
                  <a:srgbClr val="000000"/>
                </a:solidFill>
                <a:effectLst/>
                <a:latin typeface="inter-regular"/>
              </a:rPr>
              <a:t> Begin the tree with the root node, says S, which contains the complete dataset.</a:t>
            </a:r>
          </a:p>
          <a:p>
            <a:pPr algn="just">
              <a:buFont typeface="Arial" panose="020B0604020202020204" pitchFamily="34" charset="0"/>
              <a:buChar char="•"/>
            </a:pPr>
            <a:r>
              <a:rPr lang="en-US" b="1" i="0" dirty="0">
                <a:solidFill>
                  <a:srgbClr val="000000"/>
                </a:solidFill>
                <a:effectLst/>
                <a:latin typeface="inter-bold"/>
              </a:rPr>
              <a:t>Step-2:</a:t>
            </a:r>
            <a:r>
              <a:rPr lang="en-US" b="0" i="0" dirty="0">
                <a:solidFill>
                  <a:srgbClr val="000000"/>
                </a:solidFill>
                <a:effectLst/>
                <a:latin typeface="inter-regular"/>
              </a:rPr>
              <a:t> Find the best attribute in the dataset using </a:t>
            </a:r>
            <a:r>
              <a:rPr lang="en-US" b="1" i="0" dirty="0">
                <a:solidFill>
                  <a:srgbClr val="000000"/>
                </a:solidFill>
                <a:effectLst/>
                <a:latin typeface="inter-bold"/>
              </a:rPr>
              <a:t>Attribute Selection Measure (ASM).</a:t>
            </a:r>
            <a:endParaRPr lang="en-US" b="0" i="0" dirty="0">
              <a:solidFill>
                <a:srgbClr val="000000"/>
              </a:solidFill>
              <a:effectLst/>
              <a:latin typeface="inter-regular"/>
            </a:endParaRPr>
          </a:p>
          <a:p>
            <a:pPr algn="just">
              <a:buFont typeface="Arial" panose="020B0604020202020204" pitchFamily="34" charset="0"/>
              <a:buChar char="•"/>
            </a:pPr>
            <a:r>
              <a:rPr lang="en-US" b="1" i="0" dirty="0">
                <a:solidFill>
                  <a:srgbClr val="000000"/>
                </a:solidFill>
                <a:effectLst/>
                <a:latin typeface="inter-bold"/>
              </a:rPr>
              <a:t>Step-3:</a:t>
            </a:r>
            <a:r>
              <a:rPr lang="en-US" b="0" i="0" dirty="0">
                <a:solidFill>
                  <a:srgbClr val="000000"/>
                </a:solidFill>
                <a:effectLst/>
                <a:latin typeface="inter-regular"/>
              </a:rPr>
              <a:t> Divide the S into subsets that contains possible values for the best attributes.</a:t>
            </a:r>
          </a:p>
          <a:p>
            <a:pPr algn="just">
              <a:buFont typeface="Arial" panose="020B0604020202020204" pitchFamily="34" charset="0"/>
              <a:buChar char="•"/>
            </a:pPr>
            <a:r>
              <a:rPr lang="en-US" b="1" i="0" dirty="0">
                <a:solidFill>
                  <a:srgbClr val="000000"/>
                </a:solidFill>
                <a:effectLst/>
                <a:latin typeface="inter-bold"/>
              </a:rPr>
              <a:t>Step-4:</a:t>
            </a:r>
            <a:r>
              <a:rPr lang="en-US" b="0" i="0" dirty="0">
                <a:solidFill>
                  <a:srgbClr val="000000"/>
                </a:solidFill>
                <a:effectLst/>
                <a:latin typeface="inter-regular"/>
              </a:rPr>
              <a:t> Generate the decision tree node, which contains the best attribute.</a:t>
            </a:r>
          </a:p>
          <a:p>
            <a:pPr algn="just">
              <a:buFont typeface="Arial" panose="020B0604020202020204" pitchFamily="34" charset="0"/>
              <a:buChar char="•"/>
            </a:pPr>
            <a:r>
              <a:rPr lang="en-US" b="1" i="0" dirty="0">
                <a:solidFill>
                  <a:srgbClr val="000000"/>
                </a:solidFill>
                <a:effectLst/>
                <a:latin typeface="inter-bold"/>
              </a:rPr>
              <a:t>Step-5:</a:t>
            </a:r>
            <a:r>
              <a:rPr lang="en-US" b="0" i="0" dirty="0">
                <a:solidFill>
                  <a:srgbClr val="000000"/>
                </a:solidFill>
                <a:effectLst/>
                <a:latin typeface="inter-regular"/>
              </a:rPr>
              <a:t> Recursively make new decision trees using the subsets of the dataset created in step -3. Continue this process until a stage is reached where you cannot further classify the nodes and called the final node as a leaf node.</a:t>
            </a:r>
          </a:p>
          <a:p>
            <a:endParaRPr lang="en-IN" dirty="0"/>
          </a:p>
        </p:txBody>
      </p:sp>
    </p:spTree>
    <p:extLst>
      <p:ext uri="{BB962C8B-B14F-4D97-AF65-F5344CB8AC3E}">
        <p14:creationId xmlns:p14="http://schemas.microsoft.com/office/powerpoint/2010/main" val="23226171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2888A-F533-4EA6-911F-1C3581AC4BC6}"/>
              </a:ext>
            </a:extLst>
          </p:cNvPr>
          <p:cNvSpPr>
            <a:spLocks noGrp="1"/>
          </p:cNvSpPr>
          <p:nvPr>
            <p:ph type="title"/>
          </p:nvPr>
        </p:nvSpPr>
        <p:spPr/>
        <p:txBody>
          <a:bodyPr/>
          <a:lstStyle/>
          <a:p>
            <a:r>
              <a:rPr lang="en-IN" dirty="0"/>
              <a:t>Example</a:t>
            </a:r>
          </a:p>
        </p:txBody>
      </p:sp>
      <p:sp>
        <p:nvSpPr>
          <p:cNvPr id="3" name="Content Placeholder 2">
            <a:extLst>
              <a:ext uri="{FF2B5EF4-FFF2-40B4-BE49-F238E27FC236}">
                <a16:creationId xmlns:a16="http://schemas.microsoft.com/office/drawing/2014/main" id="{2C17419E-5521-4732-9D7E-CB05AB501118}"/>
              </a:ext>
            </a:extLst>
          </p:cNvPr>
          <p:cNvSpPr>
            <a:spLocks noGrp="1"/>
          </p:cNvSpPr>
          <p:nvPr>
            <p:ph idx="1"/>
          </p:nvPr>
        </p:nvSpPr>
        <p:spPr/>
        <p:txBody>
          <a:bodyPr/>
          <a:lstStyle/>
          <a:p>
            <a:pPr algn="just">
              <a:buFont typeface="Arial" panose="020B0604020202020204" pitchFamily="34" charset="0"/>
              <a:buChar char="•"/>
            </a:pPr>
            <a:r>
              <a:rPr lang="en-US" b="1" i="0" dirty="0">
                <a:solidFill>
                  <a:srgbClr val="333333"/>
                </a:solidFill>
                <a:effectLst/>
                <a:latin typeface="inter-bold"/>
              </a:rPr>
              <a:t>Example:</a:t>
            </a:r>
            <a:r>
              <a:rPr lang="en-US" b="0" i="0" dirty="0">
                <a:solidFill>
                  <a:srgbClr val="333333"/>
                </a:solidFill>
                <a:effectLst/>
                <a:latin typeface="inter-regular"/>
              </a:rPr>
              <a:t> Suppose there is a candidate who has a job offer and wants to decide whether he should accept the offer or Not. So, to solve this problem, the decision tree starts with the root node (Salary attribute by ASM). The root node splits further into the next decision node (distance from the office) and one leaf node based on the corresponding labels. The next decision node further gets split into one decision node (Cab facility) and one leaf node. Finally, the decision node splits into two leaf nodes (Accepted offers and Declined offer). Consider the below diagram:</a:t>
            </a:r>
            <a:endParaRPr lang="en-IN" dirty="0"/>
          </a:p>
        </p:txBody>
      </p:sp>
      <p:pic>
        <p:nvPicPr>
          <p:cNvPr id="5" name="Picture 4">
            <a:extLst>
              <a:ext uri="{FF2B5EF4-FFF2-40B4-BE49-F238E27FC236}">
                <a16:creationId xmlns:a16="http://schemas.microsoft.com/office/drawing/2014/main" id="{88E58956-8AE9-46B7-91D4-49F41BB31CAD}"/>
              </a:ext>
            </a:extLst>
          </p:cNvPr>
          <p:cNvPicPr>
            <a:picLocks noChangeAspect="1"/>
          </p:cNvPicPr>
          <p:nvPr/>
        </p:nvPicPr>
        <p:blipFill>
          <a:blip r:embed="rId2"/>
          <a:stretch>
            <a:fillRect/>
          </a:stretch>
        </p:blipFill>
        <p:spPr>
          <a:xfrm>
            <a:off x="7761659" y="3915388"/>
            <a:ext cx="3306989" cy="2709529"/>
          </a:xfrm>
          <a:prstGeom prst="rect">
            <a:avLst/>
          </a:prstGeom>
        </p:spPr>
      </p:pic>
      <p:sp>
        <p:nvSpPr>
          <p:cNvPr id="7" name="TextBox 6">
            <a:extLst>
              <a:ext uri="{FF2B5EF4-FFF2-40B4-BE49-F238E27FC236}">
                <a16:creationId xmlns:a16="http://schemas.microsoft.com/office/drawing/2014/main" id="{B68D6428-12F4-4096-9D8F-17B38F96B94D}"/>
              </a:ext>
            </a:extLst>
          </p:cNvPr>
          <p:cNvSpPr txBox="1"/>
          <p:nvPr/>
        </p:nvSpPr>
        <p:spPr>
          <a:xfrm>
            <a:off x="1918447" y="4684075"/>
            <a:ext cx="6096000" cy="923330"/>
          </a:xfrm>
          <a:prstGeom prst="rect">
            <a:avLst/>
          </a:prstGeom>
          <a:noFill/>
        </p:spPr>
        <p:txBody>
          <a:bodyPr wrap="square">
            <a:spAutoFit/>
          </a:bodyPr>
          <a:lstStyle/>
          <a:p>
            <a:r>
              <a:rPr lang="en-US" dirty="0">
                <a:solidFill>
                  <a:srgbClr val="333333"/>
                </a:solidFill>
                <a:latin typeface="inter-regular"/>
              </a:rPr>
              <a:t>For </a:t>
            </a:r>
            <a:r>
              <a:rPr lang="en-US" b="0" i="0" dirty="0">
                <a:solidFill>
                  <a:srgbClr val="333333"/>
                </a:solidFill>
                <a:effectLst/>
                <a:latin typeface="inter-regular"/>
              </a:rPr>
              <a:t>implementing  the Decision tree using Python. </a:t>
            </a:r>
            <a:r>
              <a:rPr lang="en-US" dirty="0">
                <a:solidFill>
                  <a:srgbClr val="333333"/>
                </a:solidFill>
                <a:latin typeface="inter-regular"/>
              </a:rPr>
              <a:t>W</a:t>
            </a:r>
            <a:r>
              <a:rPr lang="en-US" b="0" i="0" dirty="0">
                <a:solidFill>
                  <a:srgbClr val="333333"/>
                </a:solidFill>
                <a:effectLst/>
                <a:latin typeface="inter-regular"/>
              </a:rPr>
              <a:t>e will use the dataset "</a:t>
            </a:r>
            <a:r>
              <a:rPr lang="en-US" b="1" i="0" dirty="0">
                <a:solidFill>
                  <a:srgbClr val="333333"/>
                </a:solidFill>
                <a:effectLst/>
                <a:latin typeface="inter-bold"/>
              </a:rPr>
              <a:t>user_data.csv</a:t>
            </a:r>
            <a:r>
              <a:rPr lang="en-US" b="0" i="0" dirty="0">
                <a:solidFill>
                  <a:srgbClr val="333333"/>
                </a:solidFill>
                <a:effectLst/>
                <a:latin typeface="inter-regular"/>
              </a:rPr>
              <a:t>," which we have used in previous classification models.</a:t>
            </a:r>
            <a:endParaRPr lang="en-IN" dirty="0"/>
          </a:p>
        </p:txBody>
      </p:sp>
    </p:spTree>
    <p:extLst>
      <p:ext uri="{BB962C8B-B14F-4D97-AF65-F5344CB8AC3E}">
        <p14:creationId xmlns:p14="http://schemas.microsoft.com/office/powerpoint/2010/main" val="1867877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C03EC-8BA8-4869-8CFA-7A9B1FBC541C}"/>
              </a:ext>
            </a:extLst>
          </p:cNvPr>
          <p:cNvSpPr>
            <a:spLocks noGrp="1"/>
          </p:cNvSpPr>
          <p:nvPr>
            <p:ph type="title"/>
          </p:nvPr>
        </p:nvSpPr>
        <p:spPr/>
        <p:txBody>
          <a:bodyPr/>
          <a:lstStyle/>
          <a:p>
            <a:r>
              <a:rPr lang="en-IN" dirty="0"/>
              <a:t>4.Naïve Bayes</a:t>
            </a:r>
          </a:p>
        </p:txBody>
      </p:sp>
      <p:sp>
        <p:nvSpPr>
          <p:cNvPr id="3" name="Content Placeholder 2">
            <a:extLst>
              <a:ext uri="{FF2B5EF4-FFF2-40B4-BE49-F238E27FC236}">
                <a16:creationId xmlns:a16="http://schemas.microsoft.com/office/drawing/2014/main" id="{DA8DD57C-FFEC-4EB6-A1C1-99CE7004340B}"/>
              </a:ext>
            </a:extLst>
          </p:cNvPr>
          <p:cNvSpPr>
            <a:spLocks noGrp="1"/>
          </p:cNvSpPr>
          <p:nvPr>
            <p:ph idx="1"/>
          </p:nvPr>
        </p:nvSpPr>
        <p:spPr/>
        <p:txBody>
          <a:bodyPr/>
          <a:lstStyle/>
          <a:p>
            <a:pPr algn="just">
              <a:buFont typeface="Arial" panose="020B0604020202020204" pitchFamily="34" charset="0"/>
              <a:buChar char="•"/>
            </a:pPr>
            <a:r>
              <a:rPr lang="en-US" sz="1600" b="0" i="0" dirty="0">
                <a:solidFill>
                  <a:srgbClr val="000000"/>
                </a:solidFill>
                <a:effectLst/>
                <a:latin typeface="Calibri" panose="020F0502020204030204" pitchFamily="34" charset="0"/>
                <a:cs typeface="Calibri" panose="020F0502020204030204" pitchFamily="34" charset="0"/>
              </a:rPr>
              <a:t>Naïve Bayes algorithm is a supervised learning algorithm, which is based on </a:t>
            </a:r>
            <a:r>
              <a:rPr lang="en-US" sz="1600" b="1" i="0" dirty="0">
                <a:solidFill>
                  <a:srgbClr val="000000"/>
                </a:solidFill>
                <a:effectLst/>
                <a:latin typeface="Calibri" panose="020F0502020204030204" pitchFamily="34" charset="0"/>
                <a:cs typeface="Calibri" panose="020F0502020204030204" pitchFamily="34" charset="0"/>
              </a:rPr>
              <a:t>Bayes theorem</a:t>
            </a:r>
            <a:r>
              <a:rPr lang="en-US" sz="1600" b="0" i="0" dirty="0">
                <a:solidFill>
                  <a:srgbClr val="000000"/>
                </a:solidFill>
                <a:effectLst/>
                <a:latin typeface="Calibri" panose="020F0502020204030204" pitchFamily="34" charset="0"/>
                <a:cs typeface="Calibri" panose="020F0502020204030204" pitchFamily="34" charset="0"/>
              </a:rPr>
              <a:t> and used for solving classification problems.</a:t>
            </a:r>
          </a:p>
          <a:p>
            <a:pPr algn="just">
              <a:buFont typeface="Arial" panose="020B0604020202020204" pitchFamily="34" charset="0"/>
              <a:buChar char="•"/>
            </a:pPr>
            <a:r>
              <a:rPr lang="en-US" sz="1600" b="0" i="0" dirty="0">
                <a:solidFill>
                  <a:srgbClr val="000000"/>
                </a:solidFill>
                <a:effectLst/>
                <a:latin typeface="Calibri" panose="020F0502020204030204" pitchFamily="34" charset="0"/>
                <a:cs typeface="Calibri" panose="020F0502020204030204" pitchFamily="34" charset="0"/>
              </a:rPr>
              <a:t>It is mainly used in </a:t>
            </a:r>
            <a:r>
              <a:rPr lang="en-US" sz="1600" b="0" i="1" dirty="0">
                <a:solidFill>
                  <a:srgbClr val="000000"/>
                </a:solidFill>
                <a:effectLst/>
                <a:latin typeface="Calibri" panose="020F0502020204030204" pitchFamily="34" charset="0"/>
                <a:cs typeface="Calibri" panose="020F0502020204030204" pitchFamily="34" charset="0"/>
              </a:rPr>
              <a:t>text classification</a:t>
            </a:r>
            <a:r>
              <a:rPr lang="en-US" sz="1600" b="0" i="0" dirty="0">
                <a:solidFill>
                  <a:srgbClr val="000000"/>
                </a:solidFill>
                <a:effectLst/>
                <a:latin typeface="Calibri" panose="020F0502020204030204" pitchFamily="34" charset="0"/>
                <a:cs typeface="Calibri" panose="020F0502020204030204" pitchFamily="34" charset="0"/>
              </a:rPr>
              <a:t> that includes a high-dimensional training dataset.</a:t>
            </a:r>
          </a:p>
          <a:p>
            <a:pPr algn="just">
              <a:buFont typeface="Arial" panose="020B0604020202020204" pitchFamily="34" charset="0"/>
              <a:buChar char="•"/>
            </a:pPr>
            <a:r>
              <a:rPr lang="en-US" sz="1600" b="0" i="0" dirty="0">
                <a:solidFill>
                  <a:srgbClr val="000000"/>
                </a:solidFill>
                <a:effectLst/>
                <a:latin typeface="Calibri" panose="020F0502020204030204" pitchFamily="34" charset="0"/>
                <a:cs typeface="Calibri" panose="020F0502020204030204" pitchFamily="34" charset="0"/>
              </a:rPr>
              <a:t>Naïve Bayes Classifier is one of the simple and most effective Classification algorithms which helps in building the fast machine learning models that can make quick predictions.</a:t>
            </a:r>
          </a:p>
          <a:p>
            <a:pPr algn="just">
              <a:buFont typeface="Arial" panose="020B0604020202020204" pitchFamily="34" charset="0"/>
              <a:buChar char="•"/>
            </a:pPr>
            <a:r>
              <a:rPr lang="en-US" sz="1600" b="1" i="0" dirty="0">
                <a:solidFill>
                  <a:srgbClr val="000000"/>
                </a:solidFill>
                <a:effectLst/>
                <a:latin typeface="Calibri" panose="020F0502020204030204" pitchFamily="34" charset="0"/>
                <a:cs typeface="Calibri" panose="020F0502020204030204" pitchFamily="34" charset="0"/>
              </a:rPr>
              <a:t>It is a probabilistic classifier, which means it predicts on the basis of the probability of an object</a:t>
            </a:r>
            <a:r>
              <a:rPr lang="en-US" sz="1600" b="0" i="0" dirty="0">
                <a:solidFill>
                  <a:srgbClr val="000000"/>
                </a:solidFill>
                <a:effectLst/>
                <a:latin typeface="Calibri" panose="020F0502020204030204" pitchFamily="34" charset="0"/>
                <a:cs typeface="Calibri" panose="020F0502020204030204" pitchFamily="34" charset="0"/>
              </a:rPr>
              <a:t>.</a:t>
            </a:r>
          </a:p>
          <a:p>
            <a:pPr algn="just">
              <a:buFont typeface="Arial" panose="020B0604020202020204" pitchFamily="34" charset="0"/>
              <a:buChar char="•"/>
            </a:pPr>
            <a:r>
              <a:rPr lang="en-US" sz="1600" b="0" i="0" dirty="0">
                <a:solidFill>
                  <a:srgbClr val="000000"/>
                </a:solidFill>
                <a:effectLst/>
                <a:latin typeface="Calibri" panose="020F0502020204030204" pitchFamily="34" charset="0"/>
                <a:cs typeface="Calibri" panose="020F0502020204030204" pitchFamily="34" charset="0"/>
              </a:rPr>
              <a:t>Some popular examples of Naïve Bayes Algorithm are </a:t>
            </a:r>
            <a:r>
              <a:rPr lang="en-US" sz="1600" b="1" i="0" dirty="0">
                <a:solidFill>
                  <a:srgbClr val="000000"/>
                </a:solidFill>
                <a:effectLst/>
                <a:latin typeface="Calibri" panose="020F0502020204030204" pitchFamily="34" charset="0"/>
                <a:cs typeface="Calibri" panose="020F0502020204030204" pitchFamily="34" charset="0"/>
              </a:rPr>
              <a:t>spam filtration, Sentimental analysis, and classifying articles</a:t>
            </a:r>
            <a:r>
              <a:rPr lang="en-US" sz="1600" b="0" i="0" dirty="0">
                <a:solidFill>
                  <a:srgbClr val="000000"/>
                </a:solidFill>
                <a:effectLst/>
                <a:latin typeface="Calibri" panose="020F0502020204030204" pitchFamily="34" charset="0"/>
                <a:cs typeface="Calibri" panose="020F0502020204030204" pitchFamily="34" charset="0"/>
              </a:rPr>
              <a:t>.</a:t>
            </a:r>
          </a:p>
          <a:p>
            <a:pPr algn="just">
              <a:buFont typeface="Arial" panose="020B0604020202020204" pitchFamily="34" charset="0"/>
              <a:buChar char="•"/>
            </a:pPr>
            <a:endParaRPr lang="en-US" sz="1600" b="0" i="0" dirty="0">
              <a:solidFill>
                <a:srgbClr val="000000"/>
              </a:solidFill>
              <a:effectLst/>
              <a:latin typeface="Calibri" panose="020F0502020204030204" pitchFamily="34" charset="0"/>
              <a:cs typeface="Calibri" panose="020F0502020204030204" pitchFamily="34" charset="0"/>
            </a:endParaRPr>
          </a:p>
          <a:p>
            <a:endParaRPr lang="en-IN" dirty="0"/>
          </a:p>
        </p:txBody>
      </p:sp>
    </p:spTree>
    <p:extLst>
      <p:ext uri="{BB962C8B-B14F-4D97-AF65-F5344CB8AC3E}">
        <p14:creationId xmlns:p14="http://schemas.microsoft.com/office/powerpoint/2010/main" val="15607229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3A4D6-A328-4C53-9F60-A19B86F2068D}"/>
              </a:ext>
            </a:extLst>
          </p:cNvPr>
          <p:cNvSpPr>
            <a:spLocks noGrp="1"/>
          </p:cNvSpPr>
          <p:nvPr>
            <p:ph type="title"/>
          </p:nvPr>
        </p:nvSpPr>
        <p:spPr/>
        <p:txBody>
          <a:bodyPr/>
          <a:lstStyle/>
          <a:p>
            <a:r>
              <a:rPr lang="en-US" b="0" i="0" dirty="0">
                <a:solidFill>
                  <a:srgbClr val="610B38"/>
                </a:solidFill>
                <a:effectLst/>
                <a:latin typeface="erdana"/>
              </a:rPr>
              <a:t>Bayes' Theorem:</a:t>
            </a:r>
            <a:br>
              <a:rPr lang="en-US"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F5119C5B-651D-498F-954D-D2310B631727}"/>
              </a:ext>
            </a:extLst>
          </p:cNvPr>
          <p:cNvSpPr>
            <a:spLocks noGrp="1"/>
          </p:cNvSpPr>
          <p:nvPr>
            <p:ph idx="1"/>
          </p:nvPr>
        </p:nvSpPr>
        <p:spPr/>
        <p:txBody>
          <a:bodyPr>
            <a:normAutofit lnSpcReduction="10000"/>
          </a:bodyPr>
          <a:lstStyle/>
          <a:p>
            <a:pPr algn="just">
              <a:buFont typeface="Arial" panose="020B0604020202020204" pitchFamily="34" charset="0"/>
              <a:buChar char="•"/>
            </a:pPr>
            <a:r>
              <a:rPr lang="en-US" b="0" i="0" dirty="0">
                <a:solidFill>
                  <a:srgbClr val="000000"/>
                </a:solidFill>
                <a:effectLst/>
                <a:latin typeface="inter-regular"/>
              </a:rPr>
              <a:t>Bayes' theorem is also known as </a:t>
            </a:r>
            <a:r>
              <a:rPr lang="en-US" b="1" i="0" dirty="0">
                <a:solidFill>
                  <a:srgbClr val="000000"/>
                </a:solidFill>
                <a:effectLst/>
                <a:latin typeface="inter-bold"/>
              </a:rPr>
              <a:t>Bayes' Rule</a:t>
            </a:r>
            <a:r>
              <a:rPr lang="en-US" b="0" i="0" dirty="0">
                <a:solidFill>
                  <a:srgbClr val="000000"/>
                </a:solidFill>
                <a:effectLst/>
                <a:latin typeface="inter-regular"/>
              </a:rPr>
              <a:t> or </a:t>
            </a:r>
            <a:r>
              <a:rPr lang="en-US" b="1" i="0" dirty="0">
                <a:solidFill>
                  <a:srgbClr val="000000"/>
                </a:solidFill>
                <a:effectLst/>
                <a:latin typeface="inter-bold"/>
              </a:rPr>
              <a:t>Bayes' law</a:t>
            </a:r>
            <a:r>
              <a:rPr lang="en-US" b="0" i="0" dirty="0">
                <a:solidFill>
                  <a:srgbClr val="000000"/>
                </a:solidFill>
                <a:effectLst/>
                <a:latin typeface="inter-regular"/>
              </a:rPr>
              <a:t>, which is used to determine the probability of a hypothesis with prior knowledge. It depends on the conditional probability.</a:t>
            </a:r>
          </a:p>
          <a:p>
            <a:pPr algn="just">
              <a:buFont typeface="Arial" panose="020B0604020202020204" pitchFamily="34" charset="0"/>
              <a:buChar char="•"/>
            </a:pPr>
            <a:r>
              <a:rPr lang="en-US" b="0" i="0" dirty="0">
                <a:solidFill>
                  <a:srgbClr val="000000"/>
                </a:solidFill>
                <a:effectLst/>
                <a:latin typeface="inter-regular"/>
              </a:rPr>
              <a:t>The formula for Bayes' theorem is given as:</a:t>
            </a:r>
          </a:p>
          <a:p>
            <a:pPr marL="0" indent="0" algn="just">
              <a:buNone/>
            </a:pPr>
            <a:r>
              <a:rPr lang="en-US" b="1" i="0" dirty="0">
                <a:solidFill>
                  <a:srgbClr val="333333"/>
                </a:solidFill>
                <a:effectLst/>
                <a:latin typeface="inter-bold"/>
              </a:rPr>
              <a:t>Where,</a:t>
            </a:r>
            <a:endParaRPr lang="en-US" b="0" i="0" dirty="0">
              <a:solidFill>
                <a:srgbClr val="333333"/>
              </a:solidFill>
              <a:effectLst/>
              <a:latin typeface="inter-regular"/>
            </a:endParaRPr>
          </a:p>
          <a:p>
            <a:pPr algn="just"/>
            <a:r>
              <a:rPr lang="en-US" b="1" i="0" dirty="0">
                <a:solidFill>
                  <a:srgbClr val="333333"/>
                </a:solidFill>
                <a:effectLst/>
                <a:latin typeface="inter-bold"/>
              </a:rPr>
              <a:t>P(A|B) is Posterior</a:t>
            </a:r>
          </a:p>
          <a:p>
            <a:pPr algn="just"/>
            <a:r>
              <a:rPr lang="en-US" b="1" i="0" dirty="0">
                <a:solidFill>
                  <a:srgbClr val="333333"/>
                </a:solidFill>
                <a:effectLst/>
                <a:latin typeface="inter-bold"/>
              </a:rPr>
              <a:t> probability</a:t>
            </a:r>
            <a:r>
              <a:rPr lang="en-US" b="0" i="0" dirty="0">
                <a:solidFill>
                  <a:srgbClr val="333333"/>
                </a:solidFill>
                <a:effectLst/>
                <a:latin typeface="inter-regular"/>
              </a:rPr>
              <a:t>: Probability of hypothesis A on the observed event B.</a:t>
            </a:r>
          </a:p>
          <a:p>
            <a:pPr algn="just"/>
            <a:r>
              <a:rPr lang="en-US" b="1" i="0" dirty="0">
                <a:solidFill>
                  <a:srgbClr val="333333"/>
                </a:solidFill>
                <a:effectLst/>
                <a:latin typeface="inter-bold"/>
              </a:rPr>
              <a:t>P(B|A) is Likelihood probability</a:t>
            </a:r>
            <a:r>
              <a:rPr lang="en-US" b="0" i="0" dirty="0">
                <a:solidFill>
                  <a:srgbClr val="333333"/>
                </a:solidFill>
                <a:effectLst/>
                <a:latin typeface="inter-regular"/>
              </a:rPr>
              <a:t>: Probability of the evidence given that the probability of a hypothesis is true.</a:t>
            </a:r>
          </a:p>
          <a:p>
            <a:pPr algn="just"/>
            <a:r>
              <a:rPr lang="en-US" b="1" i="0" dirty="0">
                <a:solidFill>
                  <a:srgbClr val="333333"/>
                </a:solidFill>
                <a:effectLst/>
                <a:latin typeface="inter-bold"/>
              </a:rPr>
              <a:t>P(A) is Prior Probability</a:t>
            </a:r>
            <a:r>
              <a:rPr lang="en-US" b="0" i="0" dirty="0">
                <a:solidFill>
                  <a:srgbClr val="333333"/>
                </a:solidFill>
                <a:effectLst/>
                <a:latin typeface="inter-regular"/>
              </a:rPr>
              <a:t>: Probability of hypothesis before observing the evidence.</a:t>
            </a:r>
          </a:p>
          <a:p>
            <a:pPr algn="just"/>
            <a:r>
              <a:rPr lang="en-US" b="1" i="0" dirty="0">
                <a:solidFill>
                  <a:srgbClr val="333333"/>
                </a:solidFill>
                <a:effectLst/>
                <a:latin typeface="inter-bold"/>
              </a:rPr>
              <a:t>P(B) is Marginal Probability</a:t>
            </a:r>
            <a:r>
              <a:rPr lang="en-US" b="0" i="0" dirty="0">
                <a:solidFill>
                  <a:srgbClr val="333333"/>
                </a:solidFill>
                <a:effectLst/>
                <a:latin typeface="inter-regular"/>
              </a:rPr>
              <a:t>: Probability of Evidence.</a:t>
            </a:r>
          </a:p>
          <a:p>
            <a:pPr algn="just"/>
            <a:endParaRPr lang="en-US" b="0" i="0" dirty="0">
              <a:solidFill>
                <a:srgbClr val="333333"/>
              </a:solidFill>
              <a:effectLst/>
              <a:latin typeface="inter-regular"/>
            </a:endParaRPr>
          </a:p>
          <a:p>
            <a:endParaRPr lang="en-IN" dirty="0"/>
          </a:p>
        </p:txBody>
      </p:sp>
      <p:pic>
        <p:nvPicPr>
          <p:cNvPr id="6" name="Picture 5">
            <a:extLst>
              <a:ext uri="{FF2B5EF4-FFF2-40B4-BE49-F238E27FC236}">
                <a16:creationId xmlns:a16="http://schemas.microsoft.com/office/drawing/2014/main" id="{6A44E626-B016-4D9F-AB0B-BED8BE19273B}"/>
              </a:ext>
            </a:extLst>
          </p:cNvPr>
          <p:cNvPicPr>
            <a:picLocks noChangeAspect="1"/>
          </p:cNvPicPr>
          <p:nvPr/>
        </p:nvPicPr>
        <p:blipFill>
          <a:blip r:embed="rId2"/>
          <a:stretch>
            <a:fillRect/>
          </a:stretch>
        </p:blipFill>
        <p:spPr>
          <a:xfrm>
            <a:off x="7232206" y="2918416"/>
            <a:ext cx="1600339" cy="510584"/>
          </a:xfrm>
          <a:prstGeom prst="rect">
            <a:avLst/>
          </a:prstGeom>
        </p:spPr>
      </p:pic>
    </p:spTree>
    <p:extLst>
      <p:ext uri="{BB962C8B-B14F-4D97-AF65-F5344CB8AC3E}">
        <p14:creationId xmlns:p14="http://schemas.microsoft.com/office/powerpoint/2010/main" val="328826651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2C9E4-3D68-4F79-9AD6-BE60D26B192A}"/>
              </a:ext>
            </a:extLst>
          </p:cNvPr>
          <p:cNvSpPr>
            <a:spLocks noGrp="1"/>
          </p:cNvSpPr>
          <p:nvPr>
            <p:ph type="title"/>
          </p:nvPr>
        </p:nvSpPr>
        <p:spPr/>
        <p:txBody>
          <a:bodyPr/>
          <a:lstStyle/>
          <a:p>
            <a:r>
              <a:rPr lang="en-IN" dirty="0"/>
              <a:t>Lets look into this example and apply the bayes theorem.</a:t>
            </a:r>
          </a:p>
        </p:txBody>
      </p:sp>
      <p:pic>
        <p:nvPicPr>
          <p:cNvPr id="5" name="Content Placeholder 4">
            <a:extLst>
              <a:ext uri="{FF2B5EF4-FFF2-40B4-BE49-F238E27FC236}">
                <a16:creationId xmlns:a16="http://schemas.microsoft.com/office/drawing/2014/main" id="{80E758AC-61D7-4D6D-BF86-FF447599D7DE}"/>
              </a:ext>
            </a:extLst>
          </p:cNvPr>
          <p:cNvPicPr>
            <a:picLocks noGrp="1" noChangeAspect="1"/>
          </p:cNvPicPr>
          <p:nvPr>
            <p:ph idx="1"/>
          </p:nvPr>
        </p:nvPicPr>
        <p:blipFill>
          <a:blip r:embed="rId2"/>
          <a:stretch>
            <a:fillRect/>
          </a:stretch>
        </p:blipFill>
        <p:spPr>
          <a:xfrm>
            <a:off x="1459281" y="2026024"/>
            <a:ext cx="3483546" cy="3778250"/>
          </a:xfrm>
        </p:spPr>
      </p:pic>
      <p:sp>
        <p:nvSpPr>
          <p:cNvPr id="7" name="TextBox 6">
            <a:extLst>
              <a:ext uri="{FF2B5EF4-FFF2-40B4-BE49-F238E27FC236}">
                <a16:creationId xmlns:a16="http://schemas.microsoft.com/office/drawing/2014/main" id="{69FE0C11-45D3-4583-A821-1DCB13FF6ED1}"/>
              </a:ext>
            </a:extLst>
          </p:cNvPr>
          <p:cNvSpPr txBox="1"/>
          <p:nvPr/>
        </p:nvSpPr>
        <p:spPr>
          <a:xfrm>
            <a:off x="5477435" y="1905000"/>
            <a:ext cx="6096000" cy="646331"/>
          </a:xfrm>
          <a:prstGeom prst="rect">
            <a:avLst/>
          </a:prstGeom>
          <a:noFill/>
        </p:spPr>
        <p:txBody>
          <a:bodyPr wrap="square">
            <a:spAutoFit/>
          </a:bodyPr>
          <a:lstStyle/>
          <a:p>
            <a:r>
              <a:rPr lang="en-US" sz="1800" b="0" i="0" u="none" strike="noStrike" baseline="0" dirty="0">
                <a:solidFill>
                  <a:srgbClr val="111111"/>
                </a:solidFill>
                <a:latin typeface="Calibri" panose="020F0502020204030204" pitchFamily="34" charset="0"/>
              </a:rPr>
              <a:t>Using Naive Bayes to predict the status of ‘play’ using the variable ‘weather’</a:t>
            </a:r>
            <a:endParaRPr lang="en-IN" dirty="0"/>
          </a:p>
        </p:txBody>
      </p:sp>
      <p:sp>
        <p:nvSpPr>
          <p:cNvPr id="9" name="TextBox 8">
            <a:extLst>
              <a:ext uri="{FF2B5EF4-FFF2-40B4-BE49-F238E27FC236}">
                <a16:creationId xmlns:a16="http://schemas.microsoft.com/office/drawing/2014/main" id="{D9116DC9-8F65-4EFB-AD3D-97782B24A9A6}"/>
              </a:ext>
            </a:extLst>
          </p:cNvPr>
          <p:cNvSpPr txBox="1"/>
          <p:nvPr/>
        </p:nvSpPr>
        <p:spPr>
          <a:xfrm>
            <a:off x="5477435" y="2585725"/>
            <a:ext cx="6096000" cy="3416320"/>
          </a:xfrm>
          <a:prstGeom prst="rect">
            <a:avLst/>
          </a:prstGeom>
          <a:noFill/>
        </p:spPr>
        <p:txBody>
          <a:bodyPr wrap="square">
            <a:spAutoFit/>
          </a:bodyPr>
          <a:lstStyle/>
          <a:p>
            <a:pPr algn="l"/>
            <a:r>
              <a:rPr lang="en-US" sz="1800" b="1" i="0" u="none" strike="noStrike" baseline="0" dirty="0">
                <a:latin typeface="Calibri-Bold"/>
              </a:rPr>
              <a:t>what is the outcome if weather=’sunny’?</a:t>
            </a:r>
          </a:p>
          <a:p>
            <a:pPr algn="l"/>
            <a:r>
              <a:rPr lang="en-US" sz="1800" b="0" i="0" u="none" strike="noStrike" baseline="0" dirty="0">
                <a:latin typeface="Calibri" panose="020F0502020204030204" pitchFamily="34" charset="0"/>
              </a:rPr>
              <a:t>To determine the outcome play= ‘yes’ or ‘no’ given the value of variable weather=’sunny’, calculate</a:t>
            </a:r>
          </a:p>
          <a:p>
            <a:pPr algn="l"/>
            <a:r>
              <a:rPr lang="en-US" sz="1800" b="0" i="0" u="none" strike="noStrike" baseline="0" dirty="0">
                <a:latin typeface="Calibri" panose="020F0502020204030204" pitchFamily="34" charset="0"/>
              </a:rPr>
              <a:t>P(</a:t>
            </a:r>
            <a:r>
              <a:rPr lang="en-US" sz="1800" b="0" i="0" u="none" strike="noStrike" baseline="0" dirty="0" err="1">
                <a:latin typeface="Calibri" panose="020F0502020204030204" pitchFamily="34" charset="0"/>
              </a:rPr>
              <a:t>yes|sunny</a:t>
            </a:r>
            <a:r>
              <a:rPr lang="en-US" sz="1800" b="0" i="0" u="none" strike="noStrike" baseline="0" dirty="0">
                <a:latin typeface="Calibri" panose="020F0502020204030204" pitchFamily="34" charset="0"/>
              </a:rPr>
              <a:t>) and P(</a:t>
            </a:r>
            <a:r>
              <a:rPr lang="en-US" sz="1800" b="0" i="0" u="none" strike="noStrike" baseline="0" dirty="0" err="1">
                <a:latin typeface="Calibri" panose="020F0502020204030204" pitchFamily="34" charset="0"/>
              </a:rPr>
              <a:t>no|sunny</a:t>
            </a:r>
            <a:r>
              <a:rPr lang="en-US" sz="1800" b="0" i="0" u="none" strike="noStrike" baseline="0" dirty="0">
                <a:latin typeface="Calibri" panose="020F0502020204030204" pitchFamily="34" charset="0"/>
              </a:rPr>
              <a:t>) and choose the outcome with higher probability.</a:t>
            </a:r>
          </a:p>
          <a:p>
            <a:pPr algn="l"/>
            <a:r>
              <a:rPr lang="en-IN" sz="1800" b="0" i="0" u="none" strike="noStrike" baseline="0" dirty="0">
                <a:latin typeface="Calibri" panose="020F0502020204030204" pitchFamily="34" charset="0"/>
              </a:rPr>
              <a:t>-&gt;P(</a:t>
            </a:r>
            <a:r>
              <a:rPr lang="en-IN" sz="1800" b="0" i="0" u="none" strike="noStrike" baseline="0" dirty="0" err="1">
                <a:latin typeface="Calibri" panose="020F0502020204030204" pitchFamily="34" charset="0"/>
              </a:rPr>
              <a:t>yes|sunny</a:t>
            </a:r>
            <a:r>
              <a:rPr lang="en-IN" sz="1800" b="0" i="0" u="none" strike="noStrike" baseline="0" dirty="0">
                <a:latin typeface="Calibri" panose="020F0502020204030204" pitchFamily="34" charset="0"/>
              </a:rPr>
              <a:t>)= (P(</a:t>
            </a:r>
            <a:r>
              <a:rPr lang="en-IN" sz="1800" b="0" i="0" u="none" strike="noStrike" baseline="0" dirty="0" err="1">
                <a:latin typeface="Calibri" panose="020F0502020204030204" pitchFamily="34" charset="0"/>
              </a:rPr>
              <a:t>sunny|yes</a:t>
            </a:r>
            <a:r>
              <a:rPr lang="en-IN" sz="1800" b="0" i="0" u="none" strike="noStrike" baseline="0" dirty="0">
                <a:latin typeface="Calibri" panose="020F0502020204030204" pitchFamily="34" charset="0"/>
              </a:rPr>
              <a:t>) * P(yes)) / P(sunny)</a:t>
            </a:r>
          </a:p>
          <a:p>
            <a:pPr algn="l"/>
            <a:r>
              <a:rPr lang="en-IN" sz="1800" b="0" i="0" u="none" strike="noStrike" baseline="0" dirty="0">
                <a:latin typeface="Calibri" panose="020F0502020204030204" pitchFamily="34" charset="0"/>
              </a:rPr>
              <a:t>= (3/9 * 9/14 ) / (5/14)</a:t>
            </a:r>
          </a:p>
          <a:p>
            <a:pPr algn="l"/>
            <a:r>
              <a:rPr lang="en-IN" sz="1800" b="0" i="0" u="none" strike="noStrike" baseline="0" dirty="0">
                <a:latin typeface="Calibri" panose="020F0502020204030204" pitchFamily="34" charset="0"/>
              </a:rPr>
              <a:t>= 0.60</a:t>
            </a:r>
          </a:p>
          <a:p>
            <a:pPr algn="l"/>
            <a:r>
              <a:rPr lang="en-IN" sz="1800" b="0" i="0" u="none" strike="noStrike" baseline="0" dirty="0">
                <a:latin typeface="Calibri" panose="020F0502020204030204" pitchFamily="34" charset="0"/>
              </a:rPr>
              <a:t>-&gt; P(</a:t>
            </a:r>
            <a:r>
              <a:rPr lang="en-IN" sz="1800" b="0" i="0" u="none" strike="noStrike" baseline="0" dirty="0" err="1">
                <a:latin typeface="Calibri" panose="020F0502020204030204" pitchFamily="34" charset="0"/>
              </a:rPr>
              <a:t>no|sunny</a:t>
            </a:r>
            <a:r>
              <a:rPr lang="en-IN" sz="1800" b="0" i="0" u="none" strike="noStrike" baseline="0" dirty="0">
                <a:latin typeface="Calibri" panose="020F0502020204030204" pitchFamily="34" charset="0"/>
              </a:rPr>
              <a:t>)= (P(</a:t>
            </a:r>
            <a:r>
              <a:rPr lang="en-IN" sz="1800" b="0" i="0" u="none" strike="noStrike" baseline="0" dirty="0" err="1">
                <a:latin typeface="Calibri" panose="020F0502020204030204" pitchFamily="34" charset="0"/>
              </a:rPr>
              <a:t>sunny|no</a:t>
            </a:r>
            <a:r>
              <a:rPr lang="en-IN" sz="1800" b="0" i="0" u="none" strike="noStrike" baseline="0" dirty="0">
                <a:latin typeface="Calibri" panose="020F0502020204030204" pitchFamily="34" charset="0"/>
              </a:rPr>
              <a:t>) * P(no)) / P(sunny)</a:t>
            </a:r>
          </a:p>
          <a:p>
            <a:pPr algn="l"/>
            <a:r>
              <a:rPr lang="en-IN" sz="1800" b="0" i="0" u="none" strike="noStrike" baseline="0" dirty="0">
                <a:latin typeface="Calibri" panose="020F0502020204030204" pitchFamily="34" charset="0"/>
              </a:rPr>
              <a:t>= (2/5 * 5/14 ) / (5/14)</a:t>
            </a:r>
          </a:p>
          <a:p>
            <a:pPr algn="l"/>
            <a:r>
              <a:rPr lang="en-IN" sz="1800" b="0" i="0" u="none" strike="noStrike" baseline="0" dirty="0">
                <a:latin typeface="Calibri" panose="020F0502020204030204" pitchFamily="34" charset="0"/>
              </a:rPr>
              <a:t>= 0.40</a:t>
            </a:r>
          </a:p>
          <a:p>
            <a:pPr algn="l"/>
            <a:r>
              <a:rPr lang="en-US" sz="1800" b="0" i="0" u="none" strike="noStrike" baseline="0" dirty="0">
                <a:latin typeface="Calibri" panose="020F0502020204030204" pitchFamily="34" charset="0"/>
              </a:rPr>
              <a:t>Thus, if the weather =’sunny’, the outcome is play= ‘yes’.</a:t>
            </a:r>
            <a:endParaRPr lang="en-IN" b="0" i="0" dirty="0">
              <a:solidFill>
                <a:srgbClr val="333333"/>
              </a:solidFill>
              <a:effectLst/>
              <a:latin typeface="inter-regular"/>
            </a:endParaRPr>
          </a:p>
        </p:txBody>
      </p:sp>
      <p:sp>
        <p:nvSpPr>
          <p:cNvPr id="11" name="TextBox 10">
            <a:extLst>
              <a:ext uri="{FF2B5EF4-FFF2-40B4-BE49-F238E27FC236}">
                <a16:creationId xmlns:a16="http://schemas.microsoft.com/office/drawing/2014/main" id="{7D733F7A-0600-485E-81C3-440EC0690ABA}"/>
              </a:ext>
            </a:extLst>
          </p:cNvPr>
          <p:cNvSpPr txBox="1"/>
          <p:nvPr/>
        </p:nvSpPr>
        <p:spPr>
          <a:xfrm>
            <a:off x="2689412" y="6113494"/>
            <a:ext cx="6096000" cy="646331"/>
          </a:xfrm>
          <a:prstGeom prst="rect">
            <a:avLst/>
          </a:prstGeom>
          <a:noFill/>
        </p:spPr>
        <p:txBody>
          <a:bodyPr wrap="square">
            <a:spAutoFit/>
          </a:bodyPr>
          <a:lstStyle/>
          <a:p>
            <a:r>
              <a:rPr lang="en-US" b="0" i="0" dirty="0">
                <a:solidFill>
                  <a:srgbClr val="333333"/>
                </a:solidFill>
                <a:effectLst/>
                <a:latin typeface="inter-regular"/>
              </a:rPr>
              <a:t> we will use the "</a:t>
            </a:r>
            <a:r>
              <a:rPr lang="en-US" b="1" i="0" dirty="0" err="1">
                <a:solidFill>
                  <a:srgbClr val="333333"/>
                </a:solidFill>
                <a:effectLst/>
                <a:latin typeface="inter-bold"/>
              </a:rPr>
              <a:t>user_data</a:t>
            </a:r>
            <a:r>
              <a:rPr lang="en-US" b="0" i="0" dirty="0">
                <a:solidFill>
                  <a:srgbClr val="333333"/>
                </a:solidFill>
                <a:effectLst/>
                <a:latin typeface="inter-regular"/>
              </a:rPr>
              <a:t>" </a:t>
            </a:r>
            <a:r>
              <a:rPr lang="en-US" b="1" i="0" dirty="0">
                <a:solidFill>
                  <a:srgbClr val="333333"/>
                </a:solidFill>
                <a:effectLst/>
                <a:latin typeface="inter-bold"/>
              </a:rPr>
              <a:t>dataset</a:t>
            </a:r>
            <a:r>
              <a:rPr lang="en-US" b="0" i="0" dirty="0">
                <a:solidFill>
                  <a:srgbClr val="333333"/>
                </a:solidFill>
                <a:effectLst/>
                <a:latin typeface="inter-regular"/>
              </a:rPr>
              <a:t>, which we have used in our other classification model</a:t>
            </a:r>
            <a:endParaRPr lang="en-IN" dirty="0"/>
          </a:p>
        </p:txBody>
      </p:sp>
    </p:spTree>
    <p:extLst>
      <p:ext uri="{BB962C8B-B14F-4D97-AF65-F5344CB8AC3E}">
        <p14:creationId xmlns:p14="http://schemas.microsoft.com/office/powerpoint/2010/main" val="2814490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22224-07D6-46A3-863F-C52222DDB786}"/>
              </a:ext>
            </a:extLst>
          </p:cNvPr>
          <p:cNvSpPr>
            <a:spLocks noGrp="1"/>
          </p:cNvSpPr>
          <p:nvPr>
            <p:ph type="title"/>
          </p:nvPr>
        </p:nvSpPr>
        <p:spPr/>
        <p:txBody>
          <a:bodyPr/>
          <a:lstStyle/>
          <a:p>
            <a:r>
              <a:rPr lang="en-IN" dirty="0"/>
              <a:t>5.KNN</a:t>
            </a:r>
          </a:p>
        </p:txBody>
      </p:sp>
      <p:sp>
        <p:nvSpPr>
          <p:cNvPr id="3" name="Content Placeholder 2">
            <a:extLst>
              <a:ext uri="{FF2B5EF4-FFF2-40B4-BE49-F238E27FC236}">
                <a16:creationId xmlns:a16="http://schemas.microsoft.com/office/drawing/2014/main" id="{CDDDABBB-11E4-47BE-BDB0-AA6586A7BF9A}"/>
              </a:ext>
            </a:extLst>
          </p:cNvPr>
          <p:cNvSpPr>
            <a:spLocks noGrp="1"/>
          </p:cNvSpPr>
          <p:nvPr>
            <p:ph idx="1"/>
          </p:nvPr>
        </p:nvSpPr>
        <p:spPr/>
        <p:txBody>
          <a:bodyPr>
            <a:normAutofit fontScale="85000" lnSpcReduction="10000"/>
          </a:bodyPr>
          <a:lstStyle/>
          <a:p>
            <a:pPr algn="just">
              <a:buFont typeface="Arial" panose="020B0604020202020204" pitchFamily="34" charset="0"/>
              <a:buChar char="•"/>
            </a:pPr>
            <a:r>
              <a:rPr lang="en-US" b="0" i="0" dirty="0">
                <a:solidFill>
                  <a:srgbClr val="000000"/>
                </a:solidFill>
                <a:effectLst/>
                <a:latin typeface="inter-regular"/>
              </a:rPr>
              <a:t>K-Nearest </a:t>
            </a:r>
            <a:r>
              <a:rPr lang="en-US" b="0" i="0" dirty="0" err="1">
                <a:solidFill>
                  <a:srgbClr val="000000"/>
                </a:solidFill>
                <a:effectLst/>
                <a:latin typeface="inter-regular"/>
              </a:rPr>
              <a:t>Neighbour</a:t>
            </a:r>
            <a:r>
              <a:rPr lang="en-US" b="0" i="0" dirty="0">
                <a:solidFill>
                  <a:srgbClr val="000000"/>
                </a:solidFill>
                <a:effectLst/>
                <a:latin typeface="inter-regular"/>
              </a:rPr>
              <a:t> is one of the simplest Machine Learning algorithms based on Supervised Learning technique.</a:t>
            </a:r>
          </a:p>
          <a:p>
            <a:pPr algn="just">
              <a:buFont typeface="Arial" panose="020B0604020202020204" pitchFamily="34" charset="0"/>
              <a:buChar char="•"/>
            </a:pPr>
            <a:r>
              <a:rPr lang="en-US" b="0" i="0" dirty="0">
                <a:solidFill>
                  <a:srgbClr val="000000"/>
                </a:solidFill>
                <a:effectLst/>
                <a:latin typeface="inter-regular"/>
              </a:rPr>
              <a:t>K-NN algorithm assumes the similarity between the new case/data and available cases and put the new case into the category that is most similar to the available categories.</a:t>
            </a:r>
          </a:p>
          <a:p>
            <a:pPr algn="just">
              <a:buFont typeface="Arial" panose="020B0604020202020204" pitchFamily="34" charset="0"/>
              <a:buChar char="•"/>
            </a:pPr>
            <a:r>
              <a:rPr lang="en-US" b="0" i="0" dirty="0">
                <a:solidFill>
                  <a:srgbClr val="000000"/>
                </a:solidFill>
                <a:effectLst/>
                <a:latin typeface="inter-regular"/>
              </a:rPr>
              <a:t>K-NN algorithm stores all the available data and classifies a new data point based on the similarity. This means when new data appears then it can be easily classified into a well suite category by using K- NN algorithm.</a:t>
            </a:r>
          </a:p>
          <a:p>
            <a:pPr algn="just">
              <a:buFont typeface="Arial" panose="020B0604020202020204" pitchFamily="34" charset="0"/>
              <a:buChar char="•"/>
            </a:pPr>
            <a:r>
              <a:rPr lang="en-US" b="0" i="0" dirty="0">
                <a:solidFill>
                  <a:srgbClr val="000000"/>
                </a:solidFill>
                <a:effectLst/>
                <a:latin typeface="inter-regular"/>
              </a:rPr>
              <a:t>K-NN algorithm can be used for Regression as well as for Classification but mostly it is used for the Classification problems.</a:t>
            </a:r>
          </a:p>
          <a:p>
            <a:pPr algn="just">
              <a:buFont typeface="Arial" panose="020B0604020202020204" pitchFamily="34" charset="0"/>
              <a:buChar char="•"/>
            </a:pPr>
            <a:r>
              <a:rPr lang="en-US" b="0" i="0" dirty="0">
                <a:solidFill>
                  <a:srgbClr val="000000"/>
                </a:solidFill>
                <a:effectLst/>
                <a:latin typeface="inter-regular"/>
              </a:rPr>
              <a:t>K-NN is a </a:t>
            </a:r>
            <a:r>
              <a:rPr lang="en-US" b="1" i="0" dirty="0">
                <a:solidFill>
                  <a:srgbClr val="000000"/>
                </a:solidFill>
                <a:effectLst/>
                <a:latin typeface="inter-bold"/>
              </a:rPr>
              <a:t>non-parametric algorithm</a:t>
            </a:r>
            <a:r>
              <a:rPr lang="en-US" b="0" i="0" dirty="0">
                <a:solidFill>
                  <a:srgbClr val="000000"/>
                </a:solidFill>
                <a:effectLst/>
                <a:latin typeface="inter-regular"/>
              </a:rPr>
              <a:t>, which means it does not make any assumption on underlying data.</a:t>
            </a:r>
          </a:p>
          <a:p>
            <a:pPr algn="just">
              <a:buFont typeface="Arial" panose="020B0604020202020204" pitchFamily="34" charset="0"/>
              <a:buChar char="•"/>
            </a:pPr>
            <a:r>
              <a:rPr lang="en-US" b="0" i="0" dirty="0">
                <a:solidFill>
                  <a:srgbClr val="000000"/>
                </a:solidFill>
                <a:effectLst/>
                <a:latin typeface="inter-regular"/>
              </a:rPr>
              <a:t>It is also called a </a:t>
            </a:r>
            <a:r>
              <a:rPr lang="en-US" b="1" i="0" dirty="0">
                <a:solidFill>
                  <a:srgbClr val="000000"/>
                </a:solidFill>
                <a:effectLst/>
                <a:latin typeface="inter-bold"/>
              </a:rPr>
              <a:t>lazy learner algorithm</a:t>
            </a:r>
            <a:r>
              <a:rPr lang="en-US" b="0" i="0" dirty="0">
                <a:solidFill>
                  <a:srgbClr val="000000"/>
                </a:solidFill>
                <a:effectLst/>
                <a:latin typeface="inter-regular"/>
              </a:rPr>
              <a:t> because it does not learn from the training set immediately instead it stores the dataset and at the time of classification, it performs an action on the dataset.</a:t>
            </a:r>
          </a:p>
          <a:p>
            <a:pPr algn="just">
              <a:buFont typeface="Arial" panose="020B0604020202020204" pitchFamily="34" charset="0"/>
              <a:buChar char="•"/>
            </a:pPr>
            <a:r>
              <a:rPr lang="en-US" b="0" i="0" dirty="0">
                <a:solidFill>
                  <a:srgbClr val="000000"/>
                </a:solidFill>
                <a:effectLst/>
                <a:latin typeface="inter-regular"/>
              </a:rPr>
              <a:t>KNN algorithm at the training phase just stores the dataset and when it gets new data, then it classifies that data into a category that is much similar to the new data.</a:t>
            </a:r>
          </a:p>
          <a:p>
            <a:endParaRPr lang="en-IN" dirty="0"/>
          </a:p>
        </p:txBody>
      </p:sp>
    </p:spTree>
    <p:extLst>
      <p:ext uri="{BB962C8B-B14F-4D97-AF65-F5344CB8AC3E}">
        <p14:creationId xmlns:p14="http://schemas.microsoft.com/office/powerpoint/2010/main" val="409225301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2E60C-DAA9-49ED-9B11-B843E00CEAFF}"/>
              </a:ext>
            </a:extLst>
          </p:cNvPr>
          <p:cNvSpPr>
            <a:spLocks noGrp="1"/>
          </p:cNvSpPr>
          <p:nvPr>
            <p:ph type="title"/>
          </p:nvPr>
        </p:nvSpPr>
        <p:spPr/>
        <p:txBody>
          <a:bodyPr/>
          <a:lstStyle/>
          <a:p>
            <a:r>
              <a:rPr lang="en-IN" dirty="0"/>
              <a:t>Example</a:t>
            </a:r>
          </a:p>
        </p:txBody>
      </p:sp>
      <p:sp>
        <p:nvSpPr>
          <p:cNvPr id="3" name="Content Placeholder 2">
            <a:extLst>
              <a:ext uri="{FF2B5EF4-FFF2-40B4-BE49-F238E27FC236}">
                <a16:creationId xmlns:a16="http://schemas.microsoft.com/office/drawing/2014/main" id="{166A68A5-86F1-412D-BFB9-634C63F076E3}"/>
              </a:ext>
            </a:extLst>
          </p:cNvPr>
          <p:cNvSpPr>
            <a:spLocks noGrp="1"/>
          </p:cNvSpPr>
          <p:nvPr>
            <p:ph idx="1"/>
          </p:nvPr>
        </p:nvSpPr>
        <p:spPr/>
        <p:txBody>
          <a:bodyPr/>
          <a:lstStyle/>
          <a:p>
            <a:r>
              <a:rPr lang="en-US" b="0" i="0" dirty="0">
                <a:solidFill>
                  <a:srgbClr val="000000"/>
                </a:solidFill>
                <a:effectLst/>
                <a:latin typeface="inter-regular"/>
              </a:rPr>
              <a:t>Suppose, we have an image of a creature that looks similar to cat and dog, but we want to know either it is a cat or dog. So for this identification, we can use the KNN algorithm, as it works on a similarity measure. Our KNN model will find the similar features of the new data set to the cats and dogs images and based on the most similar features it will put it in either cat or dog category.</a:t>
            </a:r>
            <a:endParaRPr lang="en-IN" dirty="0"/>
          </a:p>
        </p:txBody>
      </p:sp>
      <p:pic>
        <p:nvPicPr>
          <p:cNvPr id="5" name="Picture 4">
            <a:extLst>
              <a:ext uri="{FF2B5EF4-FFF2-40B4-BE49-F238E27FC236}">
                <a16:creationId xmlns:a16="http://schemas.microsoft.com/office/drawing/2014/main" id="{F74F60E9-AD51-473C-ABB9-B66726D570E1}"/>
              </a:ext>
            </a:extLst>
          </p:cNvPr>
          <p:cNvPicPr>
            <a:picLocks noChangeAspect="1"/>
          </p:cNvPicPr>
          <p:nvPr/>
        </p:nvPicPr>
        <p:blipFill>
          <a:blip r:embed="rId2"/>
          <a:stretch>
            <a:fillRect/>
          </a:stretch>
        </p:blipFill>
        <p:spPr>
          <a:xfrm>
            <a:off x="4112565" y="3744655"/>
            <a:ext cx="5006774" cy="2918713"/>
          </a:xfrm>
          <a:prstGeom prst="rect">
            <a:avLst/>
          </a:prstGeom>
        </p:spPr>
      </p:pic>
    </p:spTree>
    <p:extLst>
      <p:ext uri="{BB962C8B-B14F-4D97-AF65-F5344CB8AC3E}">
        <p14:creationId xmlns:p14="http://schemas.microsoft.com/office/powerpoint/2010/main" val="331175339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98467-B4B0-4052-A6AC-0E684699446F}"/>
              </a:ext>
            </a:extLst>
          </p:cNvPr>
          <p:cNvSpPr>
            <a:spLocks noGrp="1"/>
          </p:cNvSpPr>
          <p:nvPr>
            <p:ph type="title"/>
          </p:nvPr>
        </p:nvSpPr>
        <p:spPr/>
        <p:txBody>
          <a:bodyPr/>
          <a:lstStyle/>
          <a:p>
            <a:r>
              <a:rPr lang="en-US" b="0" i="0" u="sng" dirty="0">
                <a:solidFill>
                  <a:srgbClr val="610B38"/>
                </a:solidFill>
                <a:effectLst/>
                <a:latin typeface="erdana"/>
              </a:rPr>
              <a:t>Why do we need a K-NN Algorithm?</a:t>
            </a:r>
            <a:br>
              <a:rPr lang="en-US"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52C327F4-50F5-405C-B18D-739EB1BEA4BB}"/>
              </a:ext>
            </a:extLst>
          </p:cNvPr>
          <p:cNvSpPr>
            <a:spLocks noGrp="1"/>
          </p:cNvSpPr>
          <p:nvPr>
            <p:ph idx="1"/>
          </p:nvPr>
        </p:nvSpPr>
        <p:spPr/>
        <p:txBody>
          <a:bodyPr/>
          <a:lstStyle/>
          <a:p>
            <a:r>
              <a:rPr lang="en-US" b="0" i="0" dirty="0">
                <a:solidFill>
                  <a:srgbClr val="333333"/>
                </a:solidFill>
                <a:effectLst/>
                <a:latin typeface="inter-regular"/>
              </a:rPr>
              <a:t>Suppose there are two categories, i.e., Category A and Category B, and we have a new data point x1, so this data point will lie in which of these categories. To solve this type of problem, we need a K-NN algorithm. With the help of K-NN, we can easily identify the category or class of a particular dataset. Consider the below diagram:</a:t>
            </a:r>
            <a:endParaRPr lang="en-IN" dirty="0"/>
          </a:p>
        </p:txBody>
      </p:sp>
      <p:pic>
        <p:nvPicPr>
          <p:cNvPr id="5" name="Picture 4">
            <a:extLst>
              <a:ext uri="{FF2B5EF4-FFF2-40B4-BE49-F238E27FC236}">
                <a16:creationId xmlns:a16="http://schemas.microsoft.com/office/drawing/2014/main" id="{AC19F63D-230B-48E7-A2D4-F269697A99F5}"/>
              </a:ext>
            </a:extLst>
          </p:cNvPr>
          <p:cNvPicPr>
            <a:picLocks noChangeAspect="1"/>
          </p:cNvPicPr>
          <p:nvPr/>
        </p:nvPicPr>
        <p:blipFill>
          <a:blip r:embed="rId2"/>
          <a:stretch>
            <a:fillRect/>
          </a:stretch>
        </p:blipFill>
        <p:spPr>
          <a:xfrm>
            <a:off x="3601538" y="3429000"/>
            <a:ext cx="5921253" cy="2728196"/>
          </a:xfrm>
          <a:prstGeom prst="rect">
            <a:avLst/>
          </a:prstGeom>
        </p:spPr>
      </p:pic>
    </p:spTree>
    <p:extLst>
      <p:ext uri="{BB962C8B-B14F-4D97-AF65-F5344CB8AC3E}">
        <p14:creationId xmlns:p14="http://schemas.microsoft.com/office/powerpoint/2010/main" val="372905031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72997-AE0C-44E2-92B4-6406BE0C4F86}"/>
              </a:ext>
            </a:extLst>
          </p:cNvPr>
          <p:cNvSpPr>
            <a:spLocks noGrp="1"/>
          </p:cNvSpPr>
          <p:nvPr>
            <p:ph type="title"/>
          </p:nvPr>
        </p:nvSpPr>
        <p:spPr/>
        <p:txBody>
          <a:bodyPr/>
          <a:lstStyle/>
          <a:p>
            <a:r>
              <a:rPr lang="en-IN" b="0" i="0" u="sng" dirty="0">
                <a:solidFill>
                  <a:srgbClr val="610B38"/>
                </a:solidFill>
                <a:effectLst/>
                <a:latin typeface="erdana"/>
              </a:rPr>
              <a:t>How does K-NN work?</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8E8CA7B0-BD85-4A23-8579-6E9412C9B6D1}"/>
              </a:ext>
            </a:extLst>
          </p:cNvPr>
          <p:cNvSpPr>
            <a:spLocks noGrp="1"/>
          </p:cNvSpPr>
          <p:nvPr>
            <p:ph idx="1"/>
          </p:nvPr>
        </p:nvSpPr>
        <p:spPr/>
        <p:txBody>
          <a:bodyPr/>
          <a:lstStyle/>
          <a:p>
            <a:pPr algn="just"/>
            <a:r>
              <a:rPr lang="en-US" sz="1600" b="0" i="0" dirty="0">
                <a:solidFill>
                  <a:srgbClr val="333333"/>
                </a:solidFill>
                <a:effectLst/>
                <a:latin typeface="Calibri" panose="020F0502020204030204" pitchFamily="34" charset="0"/>
                <a:cs typeface="Calibri" panose="020F0502020204030204" pitchFamily="34" charset="0"/>
              </a:rPr>
              <a:t>The K-NN working can be explained on the basis of the below algorithm:</a:t>
            </a:r>
          </a:p>
          <a:p>
            <a:pPr algn="just">
              <a:buFont typeface="Arial" panose="020B0604020202020204" pitchFamily="34" charset="0"/>
              <a:buChar char="•"/>
            </a:pPr>
            <a:r>
              <a:rPr lang="en-US" sz="1600" b="1" i="0" dirty="0">
                <a:solidFill>
                  <a:srgbClr val="000000"/>
                </a:solidFill>
                <a:effectLst/>
                <a:latin typeface="Calibri" panose="020F0502020204030204" pitchFamily="34" charset="0"/>
                <a:cs typeface="Calibri" panose="020F0502020204030204" pitchFamily="34" charset="0"/>
              </a:rPr>
              <a:t>Step-1:</a:t>
            </a:r>
            <a:r>
              <a:rPr lang="en-US" sz="1600" b="0" i="0" dirty="0">
                <a:solidFill>
                  <a:srgbClr val="000000"/>
                </a:solidFill>
                <a:effectLst/>
                <a:latin typeface="Calibri" panose="020F0502020204030204" pitchFamily="34" charset="0"/>
                <a:cs typeface="Calibri" panose="020F0502020204030204" pitchFamily="34" charset="0"/>
              </a:rPr>
              <a:t> Select the number K of the neighbors</a:t>
            </a:r>
          </a:p>
          <a:p>
            <a:pPr algn="just">
              <a:buFont typeface="Arial" panose="020B0604020202020204" pitchFamily="34" charset="0"/>
              <a:buChar char="•"/>
            </a:pPr>
            <a:r>
              <a:rPr lang="en-US" sz="1600" b="1" i="0" dirty="0">
                <a:solidFill>
                  <a:srgbClr val="000000"/>
                </a:solidFill>
                <a:effectLst/>
                <a:latin typeface="Calibri" panose="020F0502020204030204" pitchFamily="34" charset="0"/>
                <a:cs typeface="Calibri" panose="020F0502020204030204" pitchFamily="34" charset="0"/>
              </a:rPr>
              <a:t>Step-2:</a:t>
            </a:r>
            <a:r>
              <a:rPr lang="en-US" sz="1600" b="0" i="0" dirty="0">
                <a:solidFill>
                  <a:srgbClr val="000000"/>
                </a:solidFill>
                <a:effectLst/>
                <a:latin typeface="Calibri" panose="020F0502020204030204" pitchFamily="34" charset="0"/>
                <a:cs typeface="Calibri" panose="020F0502020204030204" pitchFamily="34" charset="0"/>
              </a:rPr>
              <a:t> Calculate the Euclidean distance of </a:t>
            </a:r>
            <a:r>
              <a:rPr lang="en-US" sz="1600" b="1" i="0" dirty="0">
                <a:solidFill>
                  <a:srgbClr val="000000"/>
                </a:solidFill>
                <a:effectLst/>
                <a:latin typeface="Calibri" panose="020F0502020204030204" pitchFamily="34" charset="0"/>
                <a:cs typeface="Calibri" panose="020F0502020204030204" pitchFamily="34" charset="0"/>
              </a:rPr>
              <a:t>K number of neighbors</a:t>
            </a:r>
            <a:endParaRPr lang="en-US" sz="1600" b="0" i="0" dirty="0">
              <a:solidFill>
                <a:srgbClr val="000000"/>
              </a:solidFill>
              <a:effectLst/>
              <a:latin typeface="Calibri" panose="020F0502020204030204" pitchFamily="34" charset="0"/>
              <a:cs typeface="Calibri" panose="020F0502020204030204" pitchFamily="34" charset="0"/>
            </a:endParaRPr>
          </a:p>
          <a:p>
            <a:pPr algn="just">
              <a:buFont typeface="Arial" panose="020B0604020202020204" pitchFamily="34" charset="0"/>
              <a:buChar char="•"/>
            </a:pPr>
            <a:r>
              <a:rPr lang="en-US" sz="1600" b="1" i="0" dirty="0">
                <a:solidFill>
                  <a:srgbClr val="000000"/>
                </a:solidFill>
                <a:effectLst/>
                <a:latin typeface="Calibri" panose="020F0502020204030204" pitchFamily="34" charset="0"/>
                <a:cs typeface="Calibri" panose="020F0502020204030204" pitchFamily="34" charset="0"/>
              </a:rPr>
              <a:t>Step-3:</a:t>
            </a:r>
            <a:r>
              <a:rPr lang="en-US" sz="1600" b="0" i="0" dirty="0">
                <a:solidFill>
                  <a:srgbClr val="000000"/>
                </a:solidFill>
                <a:effectLst/>
                <a:latin typeface="Calibri" panose="020F0502020204030204" pitchFamily="34" charset="0"/>
                <a:cs typeface="Calibri" panose="020F0502020204030204" pitchFamily="34" charset="0"/>
              </a:rPr>
              <a:t> Take the K nearest neighbors as per the calculated Euclidean distance.</a:t>
            </a:r>
          </a:p>
          <a:p>
            <a:pPr algn="just">
              <a:buFont typeface="Arial" panose="020B0604020202020204" pitchFamily="34" charset="0"/>
              <a:buChar char="•"/>
            </a:pPr>
            <a:r>
              <a:rPr lang="en-US" sz="1600" b="1" i="0" dirty="0">
                <a:solidFill>
                  <a:srgbClr val="000000"/>
                </a:solidFill>
                <a:effectLst/>
                <a:latin typeface="Calibri" panose="020F0502020204030204" pitchFamily="34" charset="0"/>
                <a:cs typeface="Calibri" panose="020F0502020204030204" pitchFamily="34" charset="0"/>
              </a:rPr>
              <a:t>Step-4:</a:t>
            </a:r>
            <a:r>
              <a:rPr lang="en-US" sz="1600" b="0" i="0" dirty="0">
                <a:solidFill>
                  <a:srgbClr val="000000"/>
                </a:solidFill>
                <a:effectLst/>
                <a:latin typeface="Calibri" panose="020F0502020204030204" pitchFamily="34" charset="0"/>
                <a:cs typeface="Calibri" panose="020F0502020204030204" pitchFamily="34" charset="0"/>
              </a:rPr>
              <a:t> Among these k neighbors, count the number of the data points in each category.</a:t>
            </a:r>
          </a:p>
          <a:p>
            <a:pPr algn="just">
              <a:buFont typeface="Arial" panose="020B0604020202020204" pitchFamily="34" charset="0"/>
              <a:buChar char="•"/>
            </a:pPr>
            <a:r>
              <a:rPr lang="en-US" sz="1600" b="1" i="0" dirty="0">
                <a:solidFill>
                  <a:srgbClr val="000000"/>
                </a:solidFill>
                <a:effectLst/>
                <a:latin typeface="Calibri" panose="020F0502020204030204" pitchFamily="34" charset="0"/>
                <a:cs typeface="Calibri" panose="020F0502020204030204" pitchFamily="34" charset="0"/>
              </a:rPr>
              <a:t>Step-5:</a:t>
            </a:r>
            <a:r>
              <a:rPr lang="en-US" sz="1600" b="0" i="0" dirty="0">
                <a:solidFill>
                  <a:srgbClr val="000000"/>
                </a:solidFill>
                <a:effectLst/>
                <a:latin typeface="Calibri" panose="020F0502020204030204" pitchFamily="34" charset="0"/>
                <a:cs typeface="Calibri" panose="020F0502020204030204" pitchFamily="34" charset="0"/>
              </a:rPr>
              <a:t> Assign the new data points to that category for which the number of the neighbor is maximum.</a:t>
            </a:r>
          </a:p>
          <a:p>
            <a:pPr algn="just">
              <a:buFont typeface="Arial" panose="020B0604020202020204" pitchFamily="34" charset="0"/>
              <a:buChar char="•"/>
            </a:pPr>
            <a:r>
              <a:rPr lang="en-US" sz="1600" b="1" i="0" dirty="0">
                <a:solidFill>
                  <a:srgbClr val="000000"/>
                </a:solidFill>
                <a:effectLst/>
                <a:latin typeface="Calibri" panose="020F0502020204030204" pitchFamily="34" charset="0"/>
                <a:cs typeface="Calibri" panose="020F0502020204030204" pitchFamily="34" charset="0"/>
              </a:rPr>
              <a:t>Step-6:</a:t>
            </a:r>
            <a:r>
              <a:rPr lang="en-US" sz="1600" b="0" i="0" dirty="0">
                <a:solidFill>
                  <a:srgbClr val="000000"/>
                </a:solidFill>
                <a:effectLst/>
                <a:latin typeface="Calibri" panose="020F0502020204030204" pitchFamily="34" charset="0"/>
                <a:cs typeface="Calibri" panose="020F0502020204030204" pitchFamily="34" charset="0"/>
              </a:rPr>
              <a:t> Our model is ready.</a:t>
            </a:r>
          </a:p>
          <a:p>
            <a:endParaRPr lang="en-IN" dirty="0"/>
          </a:p>
        </p:txBody>
      </p:sp>
    </p:spTree>
    <p:extLst>
      <p:ext uri="{BB962C8B-B14F-4D97-AF65-F5344CB8AC3E}">
        <p14:creationId xmlns:p14="http://schemas.microsoft.com/office/powerpoint/2010/main" val="11918084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BDACC-406B-4CBB-B702-A7F093BB9780}"/>
              </a:ext>
            </a:extLst>
          </p:cNvPr>
          <p:cNvSpPr>
            <a:spLocks noGrp="1"/>
          </p:cNvSpPr>
          <p:nvPr>
            <p:ph type="title"/>
          </p:nvPr>
        </p:nvSpPr>
        <p:spPr/>
        <p:txBody>
          <a:bodyPr>
            <a:normAutofit/>
          </a:bodyPr>
          <a:lstStyle/>
          <a:p>
            <a:r>
              <a:rPr lang="en-IN" b="0" i="0" dirty="0">
                <a:solidFill>
                  <a:srgbClr val="610B38"/>
                </a:solidFill>
                <a:effectLst/>
                <a:latin typeface="erdana"/>
              </a:rPr>
              <a:t>Features of Machine Learning:</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29C60ED4-324A-4928-8032-7489ED5BF01E}"/>
              </a:ext>
            </a:extLst>
          </p:cNvPr>
          <p:cNvSpPr>
            <a:spLocks noGrp="1"/>
          </p:cNvSpPr>
          <p:nvPr>
            <p:ph idx="1"/>
          </p:nvPr>
        </p:nvSpPr>
        <p:spPr/>
        <p:txBody>
          <a:bodyPr/>
          <a:lstStyle/>
          <a:p>
            <a:pPr algn="just">
              <a:buFont typeface="Arial" panose="020B0604020202020204" pitchFamily="34" charset="0"/>
              <a:buChar char="•"/>
            </a:pPr>
            <a:r>
              <a:rPr lang="en-US" sz="1600" b="0" i="0" dirty="0">
                <a:solidFill>
                  <a:srgbClr val="000000"/>
                </a:solidFill>
                <a:effectLst/>
              </a:rPr>
              <a:t>Machine learning uses data to detect various patterns in a given dataset.</a:t>
            </a:r>
          </a:p>
          <a:p>
            <a:pPr algn="just">
              <a:buFont typeface="Arial" panose="020B0604020202020204" pitchFamily="34" charset="0"/>
              <a:buChar char="•"/>
            </a:pPr>
            <a:r>
              <a:rPr lang="en-US" sz="1600" b="0" i="0" dirty="0">
                <a:solidFill>
                  <a:srgbClr val="000000"/>
                </a:solidFill>
                <a:effectLst/>
              </a:rPr>
              <a:t>It can learn from past data and improve automatically.</a:t>
            </a:r>
          </a:p>
          <a:p>
            <a:pPr algn="just">
              <a:buFont typeface="Arial" panose="020B0604020202020204" pitchFamily="34" charset="0"/>
              <a:buChar char="•"/>
            </a:pPr>
            <a:r>
              <a:rPr lang="en-US" sz="1600" b="0" i="0" dirty="0">
                <a:solidFill>
                  <a:srgbClr val="000000"/>
                </a:solidFill>
                <a:effectLst/>
              </a:rPr>
              <a:t>It is a data-driven technology.</a:t>
            </a:r>
          </a:p>
          <a:p>
            <a:pPr algn="just">
              <a:buFont typeface="Arial" panose="020B0604020202020204" pitchFamily="34" charset="0"/>
              <a:buChar char="•"/>
            </a:pPr>
            <a:r>
              <a:rPr lang="en-US" sz="1600" b="0" i="0" dirty="0">
                <a:solidFill>
                  <a:srgbClr val="000000"/>
                </a:solidFill>
                <a:effectLst/>
              </a:rPr>
              <a:t>Machine learning is much similar to data mining as it also deals with the huge amount of the data.</a:t>
            </a:r>
          </a:p>
          <a:p>
            <a:endParaRPr lang="en-IN" dirty="0"/>
          </a:p>
        </p:txBody>
      </p:sp>
    </p:spTree>
    <p:extLst>
      <p:ext uri="{BB962C8B-B14F-4D97-AF65-F5344CB8AC3E}">
        <p14:creationId xmlns:p14="http://schemas.microsoft.com/office/powerpoint/2010/main" val="45726003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A3C47-BD6B-42C5-ABD6-BD2860C4DEE3}"/>
              </a:ext>
            </a:extLst>
          </p:cNvPr>
          <p:cNvSpPr>
            <a:spLocks noGrp="1"/>
          </p:cNvSpPr>
          <p:nvPr>
            <p:ph type="title"/>
          </p:nvPr>
        </p:nvSpPr>
        <p:spPr/>
        <p:txBody>
          <a:bodyPr/>
          <a:lstStyle/>
          <a:p>
            <a:r>
              <a:rPr lang="en-IN" b="0" i="0" dirty="0">
                <a:solidFill>
                  <a:srgbClr val="333333"/>
                </a:solidFill>
                <a:effectLst/>
                <a:latin typeface="inter-regular"/>
              </a:rPr>
              <a:t>Consider the below image:</a:t>
            </a:r>
            <a:endParaRPr lang="en-IN" dirty="0"/>
          </a:p>
        </p:txBody>
      </p:sp>
      <p:pic>
        <p:nvPicPr>
          <p:cNvPr id="5" name="Content Placeholder 4">
            <a:extLst>
              <a:ext uri="{FF2B5EF4-FFF2-40B4-BE49-F238E27FC236}">
                <a16:creationId xmlns:a16="http://schemas.microsoft.com/office/drawing/2014/main" id="{0CD2BCDA-2091-41E0-B092-3EC5AC049135}"/>
              </a:ext>
            </a:extLst>
          </p:cNvPr>
          <p:cNvPicPr>
            <a:picLocks noGrp="1" noChangeAspect="1"/>
          </p:cNvPicPr>
          <p:nvPr>
            <p:ph idx="1"/>
          </p:nvPr>
        </p:nvPicPr>
        <p:blipFill>
          <a:blip r:embed="rId2"/>
          <a:stretch>
            <a:fillRect/>
          </a:stretch>
        </p:blipFill>
        <p:spPr>
          <a:xfrm>
            <a:off x="1832802" y="2232212"/>
            <a:ext cx="3908373" cy="3209364"/>
          </a:xfrm>
        </p:spPr>
      </p:pic>
      <p:sp>
        <p:nvSpPr>
          <p:cNvPr id="7" name="TextBox 6">
            <a:extLst>
              <a:ext uri="{FF2B5EF4-FFF2-40B4-BE49-F238E27FC236}">
                <a16:creationId xmlns:a16="http://schemas.microsoft.com/office/drawing/2014/main" id="{CB96FA0B-1EEF-459F-8785-9504A1CA268E}"/>
              </a:ext>
            </a:extLst>
          </p:cNvPr>
          <p:cNvSpPr txBox="1"/>
          <p:nvPr/>
        </p:nvSpPr>
        <p:spPr>
          <a:xfrm>
            <a:off x="5856079" y="1264555"/>
            <a:ext cx="6335921" cy="1754326"/>
          </a:xfrm>
          <a:prstGeom prst="rect">
            <a:avLst/>
          </a:prstGeom>
          <a:noFill/>
        </p:spPr>
        <p:txBody>
          <a:bodyPr wrap="square">
            <a:spAutoFit/>
          </a:bodyPr>
          <a:lstStyle/>
          <a:p>
            <a:pPr algn="just">
              <a:buFont typeface="Arial" panose="020B0604020202020204" pitchFamily="34" charset="0"/>
              <a:buChar char="•"/>
            </a:pPr>
            <a:r>
              <a:rPr lang="en-US" b="0" i="0" dirty="0">
                <a:solidFill>
                  <a:srgbClr val="000000"/>
                </a:solidFill>
                <a:effectLst/>
                <a:latin typeface="inter-regular"/>
              </a:rPr>
              <a:t>Firstly, we will choose the number of neighbors, so we will choose the k=5.</a:t>
            </a:r>
          </a:p>
          <a:p>
            <a:pPr algn="just">
              <a:buFont typeface="Arial" panose="020B0604020202020204" pitchFamily="34" charset="0"/>
              <a:buChar char="•"/>
            </a:pPr>
            <a:r>
              <a:rPr lang="en-US" b="0" i="0" dirty="0">
                <a:solidFill>
                  <a:srgbClr val="000000"/>
                </a:solidFill>
                <a:effectLst/>
                <a:latin typeface="inter-regular"/>
              </a:rPr>
              <a:t>Next, we will calculate the </a:t>
            </a:r>
            <a:r>
              <a:rPr lang="en-US" b="1" i="0" dirty="0">
                <a:solidFill>
                  <a:srgbClr val="000000"/>
                </a:solidFill>
                <a:effectLst/>
                <a:latin typeface="inter-bold"/>
              </a:rPr>
              <a:t>Euclidean distance</a:t>
            </a:r>
            <a:r>
              <a:rPr lang="en-US" b="0" i="0" dirty="0">
                <a:solidFill>
                  <a:srgbClr val="000000"/>
                </a:solidFill>
                <a:effectLst/>
                <a:latin typeface="inter-regular"/>
              </a:rPr>
              <a:t> between the data points. The Euclidean distance is the distance between two points, which we have already studied in geometry. It can be calculated as:</a:t>
            </a:r>
          </a:p>
        </p:txBody>
      </p:sp>
      <p:pic>
        <p:nvPicPr>
          <p:cNvPr id="9" name="Picture 8">
            <a:extLst>
              <a:ext uri="{FF2B5EF4-FFF2-40B4-BE49-F238E27FC236}">
                <a16:creationId xmlns:a16="http://schemas.microsoft.com/office/drawing/2014/main" id="{0EAD665B-072A-4380-9B08-FE8FD85DA5D9}"/>
              </a:ext>
            </a:extLst>
          </p:cNvPr>
          <p:cNvPicPr>
            <a:picLocks noChangeAspect="1"/>
          </p:cNvPicPr>
          <p:nvPr/>
        </p:nvPicPr>
        <p:blipFill>
          <a:blip r:embed="rId3"/>
          <a:stretch>
            <a:fillRect/>
          </a:stretch>
        </p:blipFill>
        <p:spPr>
          <a:xfrm>
            <a:off x="6615252" y="2931528"/>
            <a:ext cx="4778154" cy="3558848"/>
          </a:xfrm>
          <a:prstGeom prst="rect">
            <a:avLst/>
          </a:prstGeom>
        </p:spPr>
      </p:pic>
    </p:spTree>
    <p:extLst>
      <p:ext uri="{BB962C8B-B14F-4D97-AF65-F5344CB8AC3E}">
        <p14:creationId xmlns:p14="http://schemas.microsoft.com/office/powerpoint/2010/main" val="229243107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5E3BE-1A88-47BF-A407-39F41D67A926}"/>
              </a:ext>
            </a:extLst>
          </p:cNvPr>
          <p:cNvSpPr>
            <a:spLocks noGrp="1"/>
          </p:cNvSpPr>
          <p:nvPr>
            <p:ph type="title"/>
          </p:nvPr>
        </p:nvSpPr>
        <p:spPr/>
        <p:txBody>
          <a:bodyPr/>
          <a:lstStyle/>
          <a:p>
            <a:r>
              <a:rPr lang="en-IN" dirty="0" err="1"/>
              <a:t>contd</a:t>
            </a:r>
            <a:endParaRPr lang="en-IN" dirty="0"/>
          </a:p>
        </p:txBody>
      </p:sp>
      <p:pic>
        <p:nvPicPr>
          <p:cNvPr id="5" name="Content Placeholder 4">
            <a:extLst>
              <a:ext uri="{FF2B5EF4-FFF2-40B4-BE49-F238E27FC236}">
                <a16:creationId xmlns:a16="http://schemas.microsoft.com/office/drawing/2014/main" id="{5F14BBD2-E95D-4DE7-A388-6D3498D5E923}"/>
              </a:ext>
            </a:extLst>
          </p:cNvPr>
          <p:cNvPicPr>
            <a:picLocks noGrp="1" noChangeAspect="1"/>
          </p:cNvPicPr>
          <p:nvPr>
            <p:ph idx="1"/>
          </p:nvPr>
        </p:nvPicPr>
        <p:blipFill>
          <a:blip r:embed="rId2"/>
          <a:stretch>
            <a:fillRect/>
          </a:stretch>
        </p:blipFill>
        <p:spPr>
          <a:xfrm>
            <a:off x="2610854" y="2059206"/>
            <a:ext cx="4701947" cy="556308"/>
          </a:xfrm>
        </p:spPr>
      </p:pic>
      <p:pic>
        <p:nvPicPr>
          <p:cNvPr id="7" name="Picture 6">
            <a:extLst>
              <a:ext uri="{FF2B5EF4-FFF2-40B4-BE49-F238E27FC236}">
                <a16:creationId xmlns:a16="http://schemas.microsoft.com/office/drawing/2014/main" id="{732663D2-8522-436C-A1BC-6D9B12050D61}"/>
              </a:ext>
            </a:extLst>
          </p:cNvPr>
          <p:cNvPicPr>
            <a:picLocks noChangeAspect="1"/>
          </p:cNvPicPr>
          <p:nvPr/>
        </p:nvPicPr>
        <p:blipFill>
          <a:blip r:embed="rId3"/>
          <a:stretch>
            <a:fillRect/>
          </a:stretch>
        </p:blipFill>
        <p:spPr>
          <a:xfrm>
            <a:off x="1275112" y="2438026"/>
            <a:ext cx="5425910" cy="3939881"/>
          </a:xfrm>
          <a:prstGeom prst="rect">
            <a:avLst/>
          </a:prstGeom>
        </p:spPr>
      </p:pic>
      <p:sp>
        <p:nvSpPr>
          <p:cNvPr id="9" name="TextBox 8">
            <a:extLst>
              <a:ext uri="{FF2B5EF4-FFF2-40B4-BE49-F238E27FC236}">
                <a16:creationId xmlns:a16="http://schemas.microsoft.com/office/drawing/2014/main" id="{5CC41E7D-E48C-448E-8859-85CB1767423B}"/>
              </a:ext>
            </a:extLst>
          </p:cNvPr>
          <p:cNvSpPr txBox="1"/>
          <p:nvPr/>
        </p:nvSpPr>
        <p:spPr>
          <a:xfrm>
            <a:off x="5408612" y="1290760"/>
            <a:ext cx="6096000" cy="646331"/>
          </a:xfrm>
          <a:prstGeom prst="rect">
            <a:avLst/>
          </a:prstGeom>
          <a:noFill/>
        </p:spPr>
        <p:txBody>
          <a:bodyPr wrap="square">
            <a:spAutoFit/>
          </a:bodyPr>
          <a:lstStyle/>
          <a:p>
            <a:pPr algn="just">
              <a:buFont typeface="Arial" panose="020B0604020202020204" pitchFamily="34" charset="0"/>
              <a:buChar char="•"/>
            </a:pPr>
            <a:r>
              <a:rPr lang="en-US" b="0" i="0" dirty="0">
                <a:solidFill>
                  <a:srgbClr val="000000"/>
                </a:solidFill>
                <a:effectLst/>
                <a:latin typeface="inter-regular"/>
              </a:rPr>
              <a:t>As we can see the 3 nearest neighbors are from category A, hence this new data point must belong to category A.</a:t>
            </a:r>
          </a:p>
        </p:txBody>
      </p:sp>
      <p:sp>
        <p:nvSpPr>
          <p:cNvPr id="11" name="TextBox 10">
            <a:extLst>
              <a:ext uri="{FF2B5EF4-FFF2-40B4-BE49-F238E27FC236}">
                <a16:creationId xmlns:a16="http://schemas.microsoft.com/office/drawing/2014/main" id="{33AF393D-1848-4441-8111-055D607889EB}"/>
              </a:ext>
            </a:extLst>
          </p:cNvPr>
          <p:cNvSpPr txBox="1"/>
          <p:nvPr/>
        </p:nvSpPr>
        <p:spPr>
          <a:xfrm>
            <a:off x="7030839" y="2699806"/>
            <a:ext cx="4701947" cy="3139321"/>
          </a:xfrm>
          <a:prstGeom prst="rect">
            <a:avLst/>
          </a:prstGeom>
          <a:noFill/>
        </p:spPr>
        <p:txBody>
          <a:bodyPr wrap="square">
            <a:spAutoFit/>
          </a:bodyPr>
          <a:lstStyle/>
          <a:p>
            <a:r>
              <a:rPr lang="en-US" b="1" i="0" dirty="0">
                <a:solidFill>
                  <a:srgbClr val="333333"/>
                </a:solidFill>
                <a:effectLst/>
                <a:latin typeface="inter-bold"/>
              </a:rPr>
              <a:t>Problem for K-NN Algorithm:</a:t>
            </a:r>
            <a:r>
              <a:rPr lang="en-US" b="0" i="0" dirty="0">
                <a:solidFill>
                  <a:srgbClr val="333333"/>
                </a:solidFill>
                <a:effectLst/>
                <a:latin typeface="inter-regular"/>
              </a:rPr>
              <a:t> There is a Car manufacturer company that has manufactured a new SUV car. The company wants to give the ads to the users who are interested in buying that SUV. So for this problem, we have a dataset that contains multiple user's information through the social network. The dataset contains lots of information but the </a:t>
            </a:r>
            <a:r>
              <a:rPr lang="en-US" b="1" i="0" dirty="0">
                <a:solidFill>
                  <a:srgbClr val="333333"/>
                </a:solidFill>
                <a:effectLst/>
                <a:latin typeface="inter-bold"/>
              </a:rPr>
              <a:t>Estimated Salary</a:t>
            </a:r>
            <a:r>
              <a:rPr lang="en-US" b="0" i="0" dirty="0">
                <a:solidFill>
                  <a:srgbClr val="333333"/>
                </a:solidFill>
                <a:effectLst/>
                <a:latin typeface="inter-regular"/>
              </a:rPr>
              <a:t> and </a:t>
            </a:r>
            <a:r>
              <a:rPr lang="en-US" b="1" i="0" dirty="0">
                <a:solidFill>
                  <a:srgbClr val="333333"/>
                </a:solidFill>
                <a:effectLst/>
                <a:latin typeface="inter-bold"/>
              </a:rPr>
              <a:t>Age</a:t>
            </a:r>
            <a:r>
              <a:rPr lang="en-US" b="0" i="0" dirty="0">
                <a:solidFill>
                  <a:srgbClr val="333333"/>
                </a:solidFill>
                <a:effectLst/>
                <a:latin typeface="inter-regular"/>
              </a:rPr>
              <a:t> we will consider for the independent variable and the </a:t>
            </a:r>
            <a:r>
              <a:rPr lang="en-US" b="1" i="0" dirty="0">
                <a:solidFill>
                  <a:srgbClr val="333333"/>
                </a:solidFill>
                <a:effectLst/>
                <a:latin typeface="inter-bold"/>
              </a:rPr>
              <a:t>Purchased variable</a:t>
            </a:r>
            <a:r>
              <a:rPr lang="en-US" b="0" i="0" dirty="0">
                <a:solidFill>
                  <a:srgbClr val="333333"/>
                </a:solidFill>
                <a:effectLst/>
                <a:latin typeface="inter-regular"/>
              </a:rPr>
              <a:t> is for the dependent variable. </a:t>
            </a:r>
            <a:endParaRPr lang="en-IN" dirty="0"/>
          </a:p>
        </p:txBody>
      </p:sp>
    </p:spTree>
    <p:extLst>
      <p:ext uri="{BB962C8B-B14F-4D97-AF65-F5344CB8AC3E}">
        <p14:creationId xmlns:p14="http://schemas.microsoft.com/office/powerpoint/2010/main" val="391369740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D20B858-5978-4EA1-B15A-CAD82115196A}"/>
              </a:ext>
            </a:extLst>
          </p:cNvPr>
          <p:cNvSpPr>
            <a:spLocks noGrp="1"/>
          </p:cNvSpPr>
          <p:nvPr>
            <p:ph idx="1"/>
          </p:nvPr>
        </p:nvSpPr>
        <p:spPr>
          <a:xfrm>
            <a:off x="2517495" y="2151529"/>
            <a:ext cx="8915400" cy="3777622"/>
          </a:xfrm>
        </p:spPr>
        <p:txBody>
          <a:bodyPr>
            <a:normAutofit/>
          </a:bodyPr>
          <a:lstStyle/>
          <a:p>
            <a:pPr marL="0" indent="0">
              <a:buNone/>
            </a:pPr>
            <a:r>
              <a:rPr lang="en-IN" sz="4000" b="1" i="0" u="none" strike="noStrike" baseline="0" dirty="0">
                <a:solidFill>
                  <a:srgbClr val="FF0000"/>
                </a:solidFill>
                <a:latin typeface="Calibri-Bold"/>
              </a:rPr>
              <a:t>Unsupervised learning algorithms</a:t>
            </a:r>
            <a:endParaRPr lang="en-IN" sz="4000" dirty="0">
              <a:solidFill>
                <a:srgbClr val="FF0000"/>
              </a:solidFill>
            </a:endParaRPr>
          </a:p>
        </p:txBody>
      </p:sp>
    </p:spTree>
    <p:extLst>
      <p:ext uri="{BB962C8B-B14F-4D97-AF65-F5344CB8AC3E}">
        <p14:creationId xmlns:p14="http://schemas.microsoft.com/office/powerpoint/2010/main" val="402384269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10F9B-639E-41CD-BB1E-4E337A4D1C33}"/>
              </a:ext>
            </a:extLst>
          </p:cNvPr>
          <p:cNvSpPr>
            <a:spLocks noGrp="1"/>
          </p:cNvSpPr>
          <p:nvPr>
            <p:ph type="title"/>
          </p:nvPr>
        </p:nvSpPr>
        <p:spPr/>
        <p:txBody>
          <a:bodyPr>
            <a:normAutofit/>
          </a:bodyPr>
          <a:lstStyle/>
          <a:p>
            <a:r>
              <a:rPr lang="en-IN" sz="2800" b="1" i="0" u="none" strike="noStrike" baseline="0" dirty="0">
                <a:latin typeface="Calibri-Bold"/>
              </a:rPr>
              <a:t>1. </a:t>
            </a:r>
            <a:r>
              <a:rPr lang="en-IN" sz="2800" b="1" i="0" u="none" strike="noStrike" baseline="0" dirty="0" err="1">
                <a:latin typeface="Calibri-Bold"/>
              </a:rPr>
              <a:t>Apriori</a:t>
            </a:r>
            <a:endParaRPr lang="en-IN" sz="2800" dirty="0"/>
          </a:p>
        </p:txBody>
      </p:sp>
      <p:sp>
        <p:nvSpPr>
          <p:cNvPr id="3" name="Content Placeholder 2">
            <a:extLst>
              <a:ext uri="{FF2B5EF4-FFF2-40B4-BE49-F238E27FC236}">
                <a16:creationId xmlns:a16="http://schemas.microsoft.com/office/drawing/2014/main" id="{1FC0FED5-089E-40FF-A65C-7E5066AD9532}"/>
              </a:ext>
            </a:extLst>
          </p:cNvPr>
          <p:cNvSpPr>
            <a:spLocks noGrp="1"/>
          </p:cNvSpPr>
          <p:nvPr>
            <p:ph idx="1"/>
          </p:nvPr>
        </p:nvSpPr>
        <p:spPr/>
        <p:txBody>
          <a:bodyPr>
            <a:normAutofit/>
          </a:bodyPr>
          <a:lstStyle/>
          <a:p>
            <a:pPr algn="l"/>
            <a:r>
              <a:rPr lang="en-US" sz="1600" b="0" i="0" u="none" strike="noStrike" baseline="0" dirty="0">
                <a:latin typeface="Calibri" panose="020F0502020204030204" pitchFamily="34" charset="0"/>
                <a:cs typeface="Calibri" panose="020F0502020204030204" pitchFamily="34" charset="0"/>
              </a:rPr>
              <a:t>The </a:t>
            </a:r>
            <a:r>
              <a:rPr lang="en-US" sz="1600" b="0" i="0" u="none" strike="noStrike" baseline="0" dirty="0" err="1">
                <a:latin typeface="Calibri" panose="020F0502020204030204" pitchFamily="34" charset="0"/>
                <a:cs typeface="Calibri" panose="020F0502020204030204" pitchFamily="34" charset="0"/>
              </a:rPr>
              <a:t>Apriori</a:t>
            </a:r>
            <a:r>
              <a:rPr lang="en-US" sz="1600" b="0" i="0" u="none" strike="noStrike" baseline="0" dirty="0">
                <a:latin typeface="Calibri" panose="020F0502020204030204" pitchFamily="34" charset="0"/>
                <a:cs typeface="Calibri" panose="020F0502020204030204" pitchFamily="34" charset="0"/>
              </a:rPr>
              <a:t> algorithm is used in a transactional database to mine frequent </a:t>
            </a:r>
            <a:r>
              <a:rPr lang="en-US" sz="1600" b="0" i="0" u="none" strike="noStrike" baseline="0" dirty="0" err="1">
                <a:latin typeface="Calibri" panose="020F0502020204030204" pitchFamily="34" charset="0"/>
                <a:cs typeface="Calibri" panose="020F0502020204030204" pitchFamily="34" charset="0"/>
              </a:rPr>
              <a:t>itemsets</a:t>
            </a:r>
            <a:r>
              <a:rPr lang="en-US" sz="1600" b="0" i="0" u="none" strike="noStrike" baseline="0" dirty="0">
                <a:latin typeface="Calibri" panose="020F0502020204030204" pitchFamily="34" charset="0"/>
                <a:cs typeface="Calibri" panose="020F0502020204030204" pitchFamily="34" charset="0"/>
              </a:rPr>
              <a:t> and then</a:t>
            </a:r>
          </a:p>
          <a:p>
            <a:pPr algn="l"/>
            <a:r>
              <a:rPr lang="en-IN" sz="1600" b="0" i="0" u="none" strike="noStrike" baseline="0" dirty="0">
                <a:latin typeface="Calibri" panose="020F0502020204030204" pitchFamily="34" charset="0"/>
                <a:cs typeface="Calibri" panose="020F0502020204030204" pitchFamily="34" charset="0"/>
              </a:rPr>
              <a:t>generate association rules.</a:t>
            </a:r>
          </a:p>
          <a:p>
            <a:pPr algn="l"/>
            <a:r>
              <a:rPr lang="en-US" sz="1600" b="0" i="0" u="none" strike="noStrike" baseline="0" dirty="0">
                <a:latin typeface="Calibri" panose="020F0502020204030204" pitchFamily="34" charset="0"/>
                <a:cs typeface="Calibri" panose="020F0502020204030204" pitchFamily="34" charset="0"/>
              </a:rPr>
              <a:t>• It is popularly used in market basket analysis, where one checks for combinations of products that</a:t>
            </a:r>
          </a:p>
          <a:p>
            <a:pPr algn="l"/>
            <a:r>
              <a:rPr lang="en-US" sz="1600" b="0" i="0" u="none" strike="noStrike" baseline="0" dirty="0">
                <a:latin typeface="Calibri" panose="020F0502020204030204" pitchFamily="34" charset="0"/>
                <a:cs typeface="Calibri" panose="020F0502020204030204" pitchFamily="34" charset="0"/>
              </a:rPr>
              <a:t>frequently co-occur in the database.</a:t>
            </a:r>
          </a:p>
          <a:p>
            <a:pPr algn="l"/>
            <a:r>
              <a:rPr lang="en-US" sz="1600" b="0" i="0" u="none" strike="noStrike" baseline="0" dirty="0">
                <a:latin typeface="Calibri" panose="020F0502020204030204" pitchFamily="34" charset="0"/>
                <a:cs typeface="Calibri" panose="020F0502020204030204" pitchFamily="34" charset="0"/>
              </a:rPr>
              <a:t>• In general, we write the association rule for ‘if a person purchases item X, then he purchases item Y’</a:t>
            </a:r>
          </a:p>
          <a:p>
            <a:pPr algn="l"/>
            <a:r>
              <a:rPr lang="en-IN" sz="1600" b="0" i="0" u="none" strike="noStrike" baseline="0" dirty="0">
                <a:latin typeface="Calibri" panose="020F0502020204030204" pitchFamily="34" charset="0"/>
                <a:cs typeface="Calibri" panose="020F0502020204030204" pitchFamily="34" charset="0"/>
              </a:rPr>
              <a:t>as : X -&gt; Y.</a:t>
            </a:r>
          </a:p>
          <a:p>
            <a:pPr algn="l"/>
            <a:r>
              <a:rPr lang="en-US" sz="1600" b="0" i="0" u="none" strike="noStrike" baseline="0" dirty="0">
                <a:solidFill>
                  <a:srgbClr val="000000"/>
                </a:solidFill>
                <a:latin typeface="Calibri" panose="020F0502020204030204" pitchFamily="34" charset="0"/>
              </a:rPr>
              <a:t>if a person purchases milk and sugar, then he is likely to purchase coffee powder. This could be</a:t>
            </a:r>
          </a:p>
          <a:p>
            <a:pPr algn="l"/>
            <a:r>
              <a:rPr lang="en-US" sz="1600" b="0" i="0" u="none" strike="noStrike" baseline="0" dirty="0">
                <a:solidFill>
                  <a:srgbClr val="000000"/>
                </a:solidFill>
                <a:latin typeface="Calibri" panose="020F0502020204030204" pitchFamily="34" charset="0"/>
              </a:rPr>
              <a:t>written in the form of an association rule as: {</a:t>
            </a:r>
            <a:r>
              <a:rPr lang="en-US" sz="1600" b="0" i="0" u="none" strike="noStrike" baseline="0" dirty="0" err="1">
                <a:solidFill>
                  <a:srgbClr val="000000"/>
                </a:solidFill>
                <a:latin typeface="Calibri" panose="020F0502020204030204" pitchFamily="34" charset="0"/>
              </a:rPr>
              <a:t>milk,sugar</a:t>
            </a:r>
            <a:r>
              <a:rPr lang="en-US" sz="1600" b="0" i="0" u="none" strike="noStrike" baseline="0" dirty="0">
                <a:solidFill>
                  <a:srgbClr val="000000"/>
                </a:solidFill>
                <a:latin typeface="Calibri" panose="020F0502020204030204" pitchFamily="34" charset="0"/>
              </a:rPr>
              <a:t>} -&gt; coffee powder. Association rules are generated after crossing the threshold for support and confidence</a:t>
            </a:r>
          </a:p>
        </p:txBody>
      </p:sp>
    </p:spTree>
    <p:extLst>
      <p:ext uri="{BB962C8B-B14F-4D97-AF65-F5344CB8AC3E}">
        <p14:creationId xmlns:p14="http://schemas.microsoft.com/office/powerpoint/2010/main" val="106494352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208A3-8B9B-4DC0-8802-4DC562D4B712}"/>
              </a:ext>
            </a:extLst>
          </p:cNvPr>
          <p:cNvSpPr>
            <a:spLocks noGrp="1"/>
          </p:cNvSpPr>
          <p:nvPr>
            <p:ph type="title"/>
          </p:nvPr>
        </p:nvSpPr>
        <p:spPr/>
        <p:txBody>
          <a:bodyPr/>
          <a:lstStyle/>
          <a:p>
            <a:r>
              <a:rPr lang="en-IN" dirty="0"/>
              <a:t>Formula</a:t>
            </a:r>
          </a:p>
        </p:txBody>
      </p:sp>
      <p:pic>
        <p:nvPicPr>
          <p:cNvPr id="5" name="Content Placeholder 4">
            <a:extLst>
              <a:ext uri="{FF2B5EF4-FFF2-40B4-BE49-F238E27FC236}">
                <a16:creationId xmlns:a16="http://schemas.microsoft.com/office/drawing/2014/main" id="{B8C7AEA1-4340-4261-A251-150C3967DD0D}"/>
              </a:ext>
            </a:extLst>
          </p:cNvPr>
          <p:cNvPicPr>
            <a:picLocks noGrp="1" noChangeAspect="1"/>
          </p:cNvPicPr>
          <p:nvPr>
            <p:ph idx="1"/>
          </p:nvPr>
        </p:nvPicPr>
        <p:blipFill>
          <a:blip r:embed="rId2"/>
          <a:stretch>
            <a:fillRect/>
          </a:stretch>
        </p:blipFill>
        <p:spPr>
          <a:xfrm>
            <a:off x="993880" y="2629945"/>
            <a:ext cx="6637595" cy="2606266"/>
          </a:xfrm>
        </p:spPr>
      </p:pic>
      <p:sp>
        <p:nvSpPr>
          <p:cNvPr id="7" name="TextBox 6">
            <a:extLst>
              <a:ext uri="{FF2B5EF4-FFF2-40B4-BE49-F238E27FC236}">
                <a16:creationId xmlns:a16="http://schemas.microsoft.com/office/drawing/2014/main" id="{9DAEDC58-1874-4EF2-99FB-A73864D38DCA}"/>
              </a:ext>
            </a:extLst>
          </p:cNvPr>
          <p:cNvSpPr txBox="1"/>
          <p:nvPr/>
        </p:nvSpPr>
        <p:spPr>
          <a:xfrm>
            <a:off x="7888941" y="2367678"/>
            <a:ext cx="3738282" cy="2585323"/>
          </a:xfrm>
          <a:prstGeom prst="rect">
            <a:avLst/>
          </a:prstGeom>
          <a:noFill/>
        </p:spPr>
        <p:txBody>
          <a:bodyPr wrap="square">
            <a:spAutoFit/>
          </a:bodyPr>
          <a:lstStyle/>
          <a:p>
            <a:pPr marL="285750" indent="-285750" algn="l">
              <a:buFont typeface="Arial" panose="020B0604020202020204" pitchFamily="34" charset="0"/>
              <a:buChar char="•"/>
            </a:pPr>
            <a:r>
              <a:rPr lang="en-US" sz="1800" b="0" i="0" u="none" strike="noStrike" baseline="0" dirty="0">
                <a:latin typeface="Calibri" panose="020F0502020204030204" pitchFamily="34" charset="0"/>
              </a:rPr>
              <a:t>The Support measure helps prune the number of candidate </a:t>
            </a:r>
            <a:r>
              <a:rPr lang="en-US" sz="1800" b="0" i="0" u="none" strike="noStrike" baseline="0" dirty="0" err="1">
                <a:latin typeface="Calibri" panose="020F0502020204030204" pitchFamily="34" charset="0"/>
              </a:rPr>
              <a:t>itemsets</a:t>
            </a:r>
            <a:r>
              <a:rPr lang="en-US" sz="1800" b="0" i="0" u="none" strike="noStrike" baseline="0" dirty="0">
                <a:latin typeface="Calibri" panose="020F0502020204030204" pitchFamily="34" charset="0"/>
              </a:rPr>
              <a:t> to be considered during</a:t>
            </a:r>
          </a:p>
          <a:p>
            <a:pPr algn="l"/>
            <a:r>
              <a:rPr lang="en-IN" sz="1800" b="0" i="0" u="none" strike="noStrike" baseline="0" dirty="0">
                <a:latin typeface="Calibri" panose="020F0502020204030204" pitchFamily="34" charset="0"/>
              </a:rPr>
              <a:t>      frequent itemset generation.</a:t>
            </a:r>
          </a:p>
          <a:p>
            <a:pPr marL="285750" indent="-285750" algn="l">
              <a:buFont typeface="Arial" panose="020B0604020202020204" pitchFamily="34" charset="0"/>
              <a:buChar char="•"/>
            </a:pPr>
            <a:r>
              <a:rPr lang="en-US" sz="1800" b="0" i="0" u="none" strike="noStrike" baseline="0" dirty="0">
                <a:latin typeface="Calibri" panose="020F0502020204030204" pitchFamily="34" charset="0"/>
              </a:rPr>
              <a:t>This support measure is guided by the </a:t>
            </a:r>
            <a:r>
              <a:rPr lang="en-US" sz="1800" b="0" i="0" u="none" strike="noStrike" baseline="0" dirty="0" err="1">
                <a:latin typeface="Calibri" panose="020F0502020204030204" pitchFamily="34" charset="0"/>
              </a:rPr>
              <a:t>Apriori</a:t>
            </a:r>
            <a:r>
              <a:rPr lang="en-US" sz="1800" b="0" i="0" u="none" strike="noStrike" baseline="0" dirty="0">
                <a:latin typeface="Calibri" panose="020F0502020204030204" pitchFamily="34" charset="0"/>
              </a:rPr>
              <a:t> principle.</a:t>
            </a:r>
          </a:p>
          <a:p>
            <a:pPr marL="285750" indent="-285750" algn="l">
              <a:buFont typeface="Arial" panose="020B0604020202020204" pitchFamily="34" charset="0"/>
              <a:buChar char="•"/>
            </a:pPr>
            <a:r>
              <a:rPr lang="en-US" sz="1800" b="0" i="0" u="none" strike="noStrike" baseline="0" dirty="0">
                <a:latin typeface="Calibri" panose="020F0502020204030204" pitchFamily="34" charset="0"/>
              </a:rPr>
              <a:t>The </a:t>
            </a:r>
            <a:r>
              <a:rPr lang="en-US" sz="1800" b="0" i="0" u="none" strike="noStrike" baseline="0" dirty="0" err="1">
                <a:latin typeface="Calibri" panose="020F0502020204030204" pitchFamily="34" charset="0"/>
              </a:rPr>
              <a:t>Apriori</a:t>
            </a:r>
            <a:r>
              <a:rPr lang="en-US" sz="1800" b="0" i="0" u="none" strike="noStrike" baseline="0" dirty="0">
                <a:latin typeface="Calibri" panose="020F0502020204030204" pitchFamily="34" charset="0"/>
              </a:rPr>
              <a:t> principle states that if an itemset is frequent, then all of its subsets must also be frequent</a:t>
            </a:r>
            <a:endParaRPr lang="en-IN" dirty="0"/>
          </a:p>
        </p:txBody>
      </p:sp>
    </p:spTree>
    <p:extLst>
      <p:ext uri="{BB962C8B-B14F-4D97-AF65-F5344CB8AC3E}">
        <p14:creationId xmlns:p14="http://schemas.microsoft.com/office/powerpoint/2010/main" val="101703652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7BFDA-5E74-4720-98AF-E0229F3D349C}"/>
              </a:ext>
            </a:extLst>
          </p:cNvPr>
          <p:cNvSpPr>
            <a:spLocks noGrp="1"/>
          </p:cNvSpPr>
          <p:nvPr>
            <p:ph type="title"/>
          </p:nvPr>
        </p:nvSpPr>
        <p:spPr/>
        <p:txBody>
          <a:bodyPr/>
          <a:lstStyle/>
          <a:p>
            <a:r>
              <a:rPr lang="en-IN" dirty="0"/>
              <a:t>2.K-Means</a:t>
            </a:r>
          </a:p>
        </p:txBody>
      </p:sp>
      <p:sp>
        <p:nvSpPr>
          <p:cNvPr id="3" name="Content Placeholder 2">
            <a:extLst>
              <a:ext uri="{FF2B5EF4-FFF2-40B4-BE49-F238E27FC236}">
                <a16:creationId xmlns:a16="http://schemas.microsoft.com/office/drawing/2014/main" id="{DE03EC47-8F20-4BB5-9F68-3FFE4C596BA3}"/>
              </a:ext>
            </a:extLst>
          </p:cNvPr>
          <p:cNvSpPr>
            <a:spLocks noGrp="1"/>
          </p:cNvSpPr>
          <p:nvPr>
            <p:ph idx="1"/>
          </p:nvPr>
        </p:nvSpPr>
        <p:spPr/>
        <p:txBody>
          <a:bodyPr/>
          <a:lstStyle/>
          <a:p>
            <a:r>
              <a:rPr lang="en-US" sz="1600" b="0" i="0" dirty="0">
                <a:solidFill>
                  <a:srgbClr val="333333"/>
                </a:solidFill>
                <a:effectLst/>
                <a:latin typeface="Calibri" panose="020F0502020204030204" pitchFamily="34" charset="0"/>
                <a:cs typeface="Calibri" panose="020F0502020204030204" pitchFamily="34" charset="0"/>
              </a:rPr>
              <a:t>K-Means Clustering is an </a:t>
            </a:r>
            <a:r>
              <a:rPr lang="en-US" sz="1600" b="0" i="0" u="none" strike="noStrike" dirty="0">
                <a:solidFill>
                  <a:srgbClr val="008000"/>
                </a:solidFill>
                <a:effectLst/>
                <a:latin typeface="Calibri" panose="020F0502020204030204" pitchFamily="34" charset="0"/>
                <a:cs typeface="Calibri" panose="020F0502020204030204" pitchFamily="34" charset="0"/>
                <a:hlinkClick r:id="rId2"/>
              </a:rPr>
              <a:t>Unsupervised Learning algorithm</a:t>
            </a:r>
            <a:r>
              <a:rPr lang="en-US" sz="1600" b="0" i="0" dirty="0">
                <a:solidFill>
                  <a:srgbClr val="333333"/>
                </a:solidFill>
                <a:effectLst/>
                <a:latin typeface="Calibri" panose="020F0502020204030204" pitchFamily="34" charset="0"/>
                <a:cs typeface="Calibri" panose="020F0502020204030204" pitchFamily="34" charset="0"/>
              </a:rPr>
              <a:t>, which groups the unlabeled dataset into different clusters. Here K defines the number of pre-defined clusters that need to be created in the process, as if K=2, there will be two clusters, and for K=3, there will be three clusters, and so on.</a:t>
            </a:r>
          </a:p>
          <a:p>
            <a:pPr algn="just"/>
            <a:r>
              <a:rPr lang="en-US" sz="1600" b="0" i="0" dirty="0">
                <a:solidFill>
                  <a:srgbClr val="333333"/>
                </a:solidFill>
                <a:effectLst/>
                <a:latin typeface="Calibri" panose="020F0502020204030204" pitchFamily="34" charset="0"/>
                <a:cs typeface="Calibri" panose="020F0502020204030204" pitchFamily="34" charset="0"/>
              </a:rPr>
              <a:t>It allows us to cluster the data into different groups and a convenient way to discover the categories of groups in the unlabeled dataset on its own without the need for any training.</a:t>
            </a:r>
          </a:p>
          <a:p>
            <a:pPr algn="just"/>
            <a:r>
              <a:rPr lang="en-US" sz="1600" b="0" i="0" dirty="0">
                <a:solidFill>
                  <a:srgbClr val="333333"/>
                </a:solidFill>
                <a:effectLst/>
                <a:latin typeface="Calibri" panose="020F0502020204030204" pitchFamily="34" charset="0"/>
                <a:cs typeface="Calibri" panose="020F0502020204030204" pitchFamily="34" charset="0"/>
              </a:rPr>
              <a:t>It is a centroid-based algorithm, where each cluster is associated with a centroid. The main aim of this algorithm is to minimize the sum of distances between the data point and their corresponding clusters.</a:t>
            </a:r>
          </a:p>
          <a:p>
            <a:pPr algn="just"/>
            <a:r>
              <a:rPr lang="en-US" sz="1600" b="0" i="0" dirty="0">
                <a:solidFill>
                  <a:srgbClr val="333333"/>
                </a:solidFill>
                <a:effectLst/>
                <a:latin typeface="Calibri" panose="020F0502020204030204" pitchFamily="34" charset="0"/>
                <a:cs typeface="Calibri" panose="020F0502020204030204" pitchFamily="34" charset="0"/>
              </a:rPr>
              <a:t>The k-means </a:t>
            </a:r>
            <a:r>
              <a:rPr lang="en-US" sz="1600" b="0" i="0" u="none" strike="noStrike" dirty="0">
                <a:solidFill>
                  <a:srgbClr val="008000"/>
                </a:solidFill>
                <a:effectLst/>
                <a:latin typeface="Calibri" panose="020F0502020204030204" pitchFamily="34" charset="0"/>
                <a:cs typeface="Calibri" panose="020F0502020204030204" pitchFamily="34" charset="0"/>
                <a:hlinkClick r:id="rId3"/>
              </a:rPr>
              <a:t>clustering</a:t>
            </a:r>
            <a:r>
              <a:rPr lang="en-US" sz="1600" b="0" i="0" dirty="0">
                <a:solidFill>
                  <a:srgbClr val="333333"/>
                </a:solidFill>
                <a:effectLst/>
                <a:latin typeface="Calibri" panose="020F0502020204030204" pitchFamily="34" charset="0"/>
                <a:cs typeface="Calibri" panose="020F0502020204030204" pitchFamily="34" charset="0"/>
              </a:rPr>
              <a:t> algorithm mainly performs two tasks:</a:t>
            </a:r>
          </a:p>
          <a:p>
            <a:pPr algn="just">
              <a:buFont typeface="Arial" panose="020B0604020202020204" pitchFamily="34" charset="0"/>
              <a:buChar char="•"/>
            </a:pPr>
            <a:r>
              <a:rPr lang="en-US" sz="1600" b="0" i="0" dirty="0">
                <a:solidFill>
                  <a:srgbClr val="000000"/>
                </a:solidFill>
                <a:effectLst/>
                <a:latin typeface="Calibri" panose="020F0502020204030204" pitchFamily="34" charset="0"/>
                <a:cs typeface="Calibri" panose="020F0502020204030204" pitchFamily="34" charset="0"/>
              </a:rPr>
              <a:t>Determines the best value for K center points or centroids by an iterative process.</a:t>
            </a:r>
          </a:p>
          <a:p>
            <a:pPr algn="just">
              <a:buFont typeface="Arial" panose="020B0604020202020204" pitchFamily="34" charset="0"/>
              <a:buChar char="•"/>
            </a:pPr>
            <a:r>
              <a:rPr lang="en-US" sz="1600" b="0" i="0" dirty="0">
                <a:solidFill>
                  <a:srgbClr val="000000"/>
                </a:solidFill>
                <a:effectLst/>
                <a:latin typeface="Calibri" panose="020F0502020204030204" pitchFamily="34" charset="0"/>
                <a:cs typeface="Calibri" panose="020F0502020204030204" pitchFamily="34" charset="0"/>
              </a:rPr>
              <a:t>Assigns each data point to its closest k-center. Those data points which are near to the particular k-center, create a cluster.</a:t>
            </a:r>
          </a:p>
          <a:p>
            <a:endParaRPr lang="en-IN" dirty="0"/>
          </a:p>
        </p:txBody>
      </p:sp>
    </p:spTree>
    <p:extLst>
      <p:ext uri="{BB962C8B-B14F-4D97-AF65-F5344CB8AC3E}">
        <p14:creationId xmlns:p14="http://schemas.microsoft.com/office/powerpoint/2010/main" val="367209539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35A95-246B-479F-8358-4EC05A13BFF8}"/>
              </a:ext>
            </a:extLst>
          </p:cNvPr>
          <p:cNvSpPr>
            <a:spLocks noGrp="1"/>
          </p:cNvSpPr>
          <p:nvPr>
            <p:ph type="title"/>
          </p:nvPr>
        </p:nvSpPr>
        <p:spPr/>
        <p:txBody>
          <a:bodyPr/>
          <a:lstStyle/>
          <a:p>
            <a:r>
              <a:rPr lang="en-US" dirty="0">
                <a:solidFill>
                  <a:srgbClr val="333333"/>
                </a:solidFill>
                <a:latin typeface="inter-regular"/>
              </a:rPr>
              <a:t>T</a:t>
            </a:r>
            <a:r>
              <a:rPr lang="en-US" b="0" i="0" dirty="0">
                <a:solidFill>
                  <a:srgbClr val="333333"/>
                </a:solidFill>
                <a:effectLst/>
                <a:latin typeface="inter-regular"/>
              </a:rPr>
              <a:t>he working of the K-means Clustering Algorithm:</a:t>
            </a:r>
            <a:endParaRPr lang="en-IN" dirty="0"/>
          </a:p>
        </p:txBody>
      </p:sp>
      <p:pic>
        <p:nvPicPr>
          <p:cNvPr id="5" name="Content Placeholder 4">
            <a:extLst>
              <a:ext uri="{FF2B5EF4-FFF2-40B4-BE49-F238E27FC236}">
                <a16:creationId xmlns:a16="http://schemas.microsoft.com/office/drawing/2014/main" id="{DCB30BB3-F8DA-4814-8A54-CE1B8D9D4769}"/>
              </a:ext>
            </a:extLst>
          </p:cNvPr>
          <p:cNvPicPr>
            <a:picLocks noGrp="1" noChangeAspect="1"/>
          </p:cNvPicPr>
          <p:nvPr>
            <p:ph idx="1"/>
          </p:nvPr>
        </p:nvPicPr>
        <p:blipFill>
          <a:blip r:embed="rId2"/>
          <a:stretch>
            <a:fillRect/>
          </a:stretch>
        </p:blipFill>
        <p:spPr>
          <a:xfrm>
            <a:off x="727901" y="2413337"/>
            <a:ext cx="5502117" cy="2667231"/>
          </a:xfrm>
        </p:spPr>
      </p:pic>
      <p:sp>
        <p:nvSpPr>
          <p:cNvPr id="7" name="TextBox 6">
            <a:extLst>
              <a:ext uri="{FF2B5EF4-FFF2-40B4-BE49-F238E27FC236}">
                <a16:creationId xmlns:a16="http://schemas.microsoft.com/office/drawing/2014/main" id="{C82B4F1E-44E1-44D2-8F8F-FD14E3BAB1B6}"/>
              </a:ext>
            </a:extLst>
          </p:cNvPr>
          <p:cNvSpPr txBox="1"/>
          <p:nvPr/>
        </p:nvSpPr>
        <p:spPr>
          <a:xfrm>
            <a:off x="6311153" y="1397675"/>
            <a:ext cx="4966447" cy="4801314"/>
          </a:xfrm>
          <a:prstGeom prst="rect">
            <a:avLst/>
          </a:prstGeom>
          <a:noFill/>
        </p:spPr>
        <p:txBody>
          <a:bodyPr wrap="square">
            <a:spAutoFit/>
          </a:bodyPr>
          <a:lstStyle/>
          <a:p>
            <a:pPr algn="just"/>
            <a:r>
              <a:rPr lang="en-US" b="0" i="0" dirty="0">
                <a:solidFill>
                  <a:srgbClr val="333333"/>
                </a:solidFill>
                <a:effectLst/>
                <a:latin typeface="inter-regular"/>
              </a:rPr>
              <a:t>The working of the K-Means algorithm is explained in the below steps:</a:t>
            </a:r>
          </a:p>
          <a:p>
            <a:pPr algn="just"/>
            <a:r>
              <a:rPr lang="en-US" b="1" i="0" dirty="0">
                <a:solidFill>
                  <a:srgbClr val="333333"/>
                </a:solidFill>
                <a:effectLst/>
                <a:latin typeface="inter-bold"/>
              </a:rPr>
              <a:t>Step-1:</a:t>
            </a:r>
            <a:r>
              <a:rPr lang="en-US" b="0" i="0" dirty="0">
                <a:solidFill>
                  <a:srgbClr val="333333"/>
                </a:solidFill>
                <a:effectLst/>
                <a:latin typeface="inter-regular"/>
              </a:rPr>
              <a:t> Select the number K to decide the number of clusters.</a:t>
            </a:r>
          </a:p>
          <a:p>
            <a:pPr algn="just"/>
            <a:r>
              <a:rPr lang="en-US" b="1" i="0" dirty="0">
                <a:solidFill>
                  <a:srgbClr val="333333"/>
                </a:solidFill>
                <a:effectLst/>
                <a:latin typeface="inter-bold"/>
              </a:rPr>
              <a:t>Step-2:</a:t>
            </a:r>
            <a:r>
              <a:rPr lang="en-US" b="0" i="0" dirty="0">
                <a:solidFill>
                  <a:srgbClr val="333333"/>
                </a:solidFill>
                <a:effectLst/>
                <a:latin typeface="inter-regular"/>
              </a:rPr>
              <a:t> Select random K points or centroids. (It can be other from the input dataset).</a:t>
            </a:r>
          </a:p>
          <a:p>
            <a:pPr algn="just"/>
            <a:r>
              <a:rPr lang="en-US" b="1" i="0" dirty="0">
                <a:solidFill>
                  <a:srgbClr val="333333"/>
                </a:solidFill>
                <a:effectLst/>
                <a:latin typeface="inter-bold"/>
              </a:rPr>
              <a:t>Step-3:</a:t>
            </a:r>
            <a:r>
              <a:rPr lang="en-US" b="0" i="0" dirty="0">
                <a:solidFill>
                  <a:srgbClr val="333333"/>
                </a:solidFill>
                <a:effectLst/>
                <a:latin typeface="inter-regular"/>
              </a:rPr>
              <a:t> Assign each data point to their closest centroid, which will form the predefined K clusters.</a:t>
            </a:r>
          </a:p>
          <a:p>
            <a:pPr algn="just"/>
            <a:r>
              <a:rPr lang="en-US" b="1" i="0" dirty="0">
                <a:solidFill>
                  <a:srgbClr val="333333"/>
                </a:solidFill>
                <a:effectLst/>
                <a:latin typeface="inter-bold"/>
              </a:rPr>
              <a:t>Step-4:</a:t>
            </a:r>
            <a:r>
              <a:rPr lang="en-US" b="0" i="0" dirty="0">
                <a:solidFill>
                  <a:srgbClr val="333333"/>
                </a:solidFill>
                <a:effectLst/>
                <a:latin typeface="inter-regular"/>
              </a:rPr>
              <a:t> Calculate the variance and place a new centroid of each cluster.</a:t>
            </a:r>
          </a:p>
          <a:p>
            <a:pPr algn="just"/>
            <a:r>
              <a:rPr lang="en-US" b="1" i="0" dirty="0">
                <a:solidFill>
                  <a:srgbClr val="333333"/>
                </a:solidFill>
                <a:effectLst/>
                <a:latin typeface="inter-bold"/>
              </a:rPr>
              <a:t>Step-5:</a:t>
            </a:r>
            <a:r>
              <a:rPr lang="en-US" b="0" i="0" dirty="0">
                <a:solidFill>
                  <a:srgbClr val="333333"/>
                </a:solidFill>
                <a:effectLst/>
                <a:latin typeface="inter-regular"/>
              </a:rPr>
              <a:t> Repeat the third steps, which means reassign each datapoint to the new closest centroid of each cluster.</a:t>
            </a:r>
          </a:p>
          <a:p>
            <a:pPr algn="just"/>
            <a:r>
              <a:rPr lang="en-US" b="1" i="0" dirty="0">
                <a:solidFill>
                  <a:srgbClr val="333333"/>
                </a:solidFill>
                <a:effectLst/>
                <a:latin typeface="inter-bold"/>
              </a:rPr>
              <a:t>Step-6:</a:t>
            </a:r>
            <a:r>
              <a:rPr lang="en-US" b="0" i="0" dirty="0">
                <a:solidFill>
                  <a:srgbClr val="333333"/>
                </a:solidFill>
                <a:effectLst/>
                <a:latin typeface="inter-regular"/>
              </a:rPr>
              <a:t> If any reassignment occurs, then go to step-4 else go to FINISH.</a:t>
            </a:r>
          </a:p>
          <a:p>
            <a:pPr algn="just"/>
            <a:r>
              <a:rPr lang="en-US" b="1" i="0" dirty="0">
                <a:solidFill>
                  <a:srgbClr val="333333"/>
                </a:solidFill>
                <a:effectLst/>
                <a:latin typeface="inter-bold"/>
              </a:rPr>
              <a:t>Step-7</a:t>
            </a:r>
            <a:r>
              <a:rPr lang="en-US" b="0" i="0" dirty="0">
                <a:solidFill>
                  <a:srgbClr val="333333"/>
                </a:solidFill>
                <a:effectLst/>
                <a:latin typeface="inter-regular"/>
              </a:rPr>
              <a:t>: The model is ready.</a:t>
            </a:r>
          </a:p>
          <a:p>
            <a:pPr algn="just"/>
            <a:endParaRPr lang="en-US" b="0" i="0" dirty="0">
              <a:solidFill>
                <a:srgbClr val="333333"/>
              </a:solidFill>
              <a:effectLst/>
              <a:latin typeface="inter-regular"/>
            </a:endParaRPr>
          </a:p>
        </p:txBody>
      </p:sp>
    </p:spTree>
    <p:extLst>
      <p:ext uri="{BB962C8B-B14F-4D97-AF65-F5344CB8AC3E}">
        <p14:creationId xmlns:p14="http://schemas.microsoft.com/office/powerpoint/2010/main" val="103948164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E8B87-FA81-4AF8-852B-358B67DDBBAB}"/>
              </a:ext>
            </a:extLst>
          </p:cNvPr>
          <p:cNvSpPr>
            <a:spLocks noGrp="1"/>
          </p:cNvSpPr>
          <p:nvPr>
            <p:ph type="title"/>
          </p:nvPr>
        </p:nvSpPr>
        <p:spPr/>
        <p:txBody>
          <a:bodyPr/>
          <a:lstStyle/>
          <a:p>
            <a:r>
              <a:rPr lang="en-US" b="0" i="0" dirty="0">
                <a:solidFill>
                  <a:srgbClr val="333333"/>
                </a:solidFill>
                <a:effectLst/>
                <a:latin typeface="inter-regular"/>
              </a:rPr>
              <a:t>Let's understand the above steps by considering the visual plots:</a:t>
            </a:r>
            <a:endParaRPr lang="en-IN" dirty="0"/>
          </a:p>
        </p:txBody>
      </p:sp>
      <p:sp>
        <p:nvSpPr>
          <p:cNvPr id="3" name="Content Placeholder 2">
            <a:extLst>
              <a:ext uri="{FF2B5EF4-FFF2-40B4-BE49-F238E27FC236}">
                <a16:creationId xmlns:a16="http://schemas.microsoft.com/office/drawing/2014/main" id="{8D24A22B-8ED2-431E-8EB6-EC71C1839BD6}"/>
              </a:ext>
            </a:extLst>
          </p:cNvPr>
          <p:cNvSpPr>
            <a:spLocks noGrp="1"/>
          </p:cNvSpPr>
          <p:nvPr>
            <p:ph idx="1"/>
          </p:nvPr>
        </p:nvSpPr>
        <p:spPr/>
        <p:txBody>
          <a:bodyPr/>
          <a:lstStyle/>
          <a:p>
            <a:r>
              <a:rPr lang="en-US" sz="1400" b="0" i="0" dirty="0">
                <a:solidFill>
                  <a:srgbClr val="333333"/>
                </a:solidFill>
                <a:effectLst/>
                <a:latin typeface="inter-regular"/>
              </a:rPr>
              <a:t>Suppose we have two variables M1 and M2. The x-y axis scatter plot of these two variables is given below:</a:t>
            </a:r>
          </a:p>
          <a:p>
            <a:endParaRPr lang="en-IN" dirty="0"/>
          </a:p>
        </p:txBody>
      </p:sp>
      <p:pic>
        <p:nvPicPr>
          <p:cNvPr id="5" name="Picture 4">
            <a:extLst>
              <a:ext uri="{FF2B5EF4-FFF2-40B4-BE49-F238E27FC236}">
                <a16:creationId xmlns:a16="http://schemas.microsoft.com/office/drawing/2014/main" id="{A8FC1596-C50A-42D7-9618-410859B2EA88}"/>
              </a:ext>
            </a:extLst>
          </p:cNvPr>
          <p:cNvPicPr>
            <a:picLocks noChangeAspect="1"/>
          </p:cNvPicPr>
          <p:nvPr/>
        </p:nvPicPr>
        <p:blipFill>
          <a:blip r:embed="rId2"/>
          <a:stretch>
            <a:fillRect/>
          </a:stretch>
        </p:blipFill>
        <p:spPr>
          <a:xfrm>
            <a:off x="2208069" y="3004368"/>
            <a:ext cx="3741744" cy="3520745"/>
          </a:xfrm>
          <a:prstGeom prst="rect">
            <a:avLst/>
          </a:prstGeom>
        </p:spPr>
      </p:pic>
      <p:sp>
        <p:nvSpPr>
          <p:cNvPr id="7" name="TextBox 6">
            <a:extLst>
              <a:ext uri="{FF2B5EF4-FFF2-40B4-BE49-F238E27FC236}">
                <a16:creationId xmlns:a16="http://schemas.microsoft.com/office/drawing/2014/main" id="{3F4AD551-AC64-4463-A7E2-4E40C46614ED}"/>
              </a:ext>
            </a:extLst>
          </p:cNvPr>
          <p:cNvSpPr txBox="1"/>
          <p:nvPr/>
        </p:nvSpPr>
        <p:spPr>
          <a:xfrm>
            <a:off x="5949813" y="2421973"/>
            <a:ext cx="6096000" cy="1600438"/>
          </a:xfrm>
          <a:prstGeom prst="rect">
            <a:avLst/>
          </a:prstGeom>
          <a:noFill/>
        </p:spPr>
        <p:txBody>
          <a:bodyPr wrap="square">
            <a:spAutoFit/>
          </a:bodyPr>
          <a:lstStyle/>
          <a:p>
            <a:pPr algn="just">
              <a:buFont typeface="Arial" panose="020B0604020202020204" pitchFamily="34" charset="0"/>
              <a:buChar char="•"/>
            </a:pPr>
            <a:r>
              <a:rPr lang="en-US" sz="1400" b="0" i="0" dirty="0">
                <a:solidFill>
                  <a:srgbClr val="000000"/>
                </a:solidFill>
                <a:effectLst/>
                <a:latin typeface="Calibri" panose="020F0502020204030204" pitchFamily="34" charset="0"/>
                <a:cs typeface="Calibri" panose="020F0502020204030204" pitchFamily="34" charset="0"/>
              </a:rPr>
              <a:t>Let's take number k of clusters, i.e., K=2, to identify the dataset and to put them into different clusters. It means here we will try to group these datasets into two different clusters.</a:t>
            </a:r>
          </a:p>
          <a:p>
            <a:pPr algn="just">
              <a:buFont typeface="Arial" panose="020B0604020202020204" pitchFamily="34" charset="0"/>
              <a:buChar char="•"/>
            </a:pPr>
            <a:r>
              <a:rPr lang="en-US" sz="1400" b="0" i="0" dirty="0">
                <a:solidFill>
                  <a:srgbClr val="000000"/>
                </a:solidFill>
                <a:effectLst/>
                <a:latin typeface="Calibri" panose="020F0502020204030204" pitchFamily="34" charset="0"/>
                <a:cs typeface="Calibri" panose="020F0502020204030204" pitchFamily="34" charset="0"/>
              </a:rPr>
              <a:t>We need to choose some random k points or centroid to form the cluster. These points can be either the points from the dataset or any other point. So, here we are selecting the below two points as k points, which are not the part of our dataset. Consider the below image:</a:t>
            </a:r>
          </a:p>
        </p:txBody>
      </p:sp>
      <p:pic>
        <p:nvPicPr>
          <p:cNvPr id="9" name="Picture 8">
            <a:extLst>
              <a:ext uri="{FF2B5EF4-FFF2-40B4-BE49-F238E27FC236}">
                <a16:creationId xmlns:a16="http://schemas.microsoft.com/office/drawing/2014/main" id="{9BE38564-70C3-4FAE-A223-DA7F50649F28}"/>
              </a:ext>
            </a:extLst>
          </p:cNvPr>
          <p:cNvPicPr>
            <a:picLocks noChangeAspect="1"/>
          </p:cNvPicPr>
          <p:nvPr/>
        </p:nvPicPr>
        <p:blipFill>
          <a:blip r:embed="rId3"/>
          <a:stretch>
            <a:fillRect/>
          </a:stretch>
        </p:blipFill>
        <p:spPr>
          <a:xfrm>
            <a:off x="7436919" y="4092898"/>
            <a:ext cx="3369480" cy="2540986"/>
          </a:xfrm>
          <a:prstGeom prst="rect">
            <a:avLst/>
          </a:prstGeom>
        </p:spPr>
      </p:pic>
      <p:cxnSp>
        <p:nvCxnSpPr>
          <p:cNvPr id="11" name="Straight Arrow Connector 10">
            <a:extLst>
              <a:ext uri="{FF2B5EF4-FFF2-40B4-BE49-F238E27FC236}">
                <a16:creationId xmlns:a16="http://schemas.microsoft.com/office/drawing/2014/main" id="{1F1B5B56-5120-4D6C-AA24-CD331C44BC7C}"/>
              </a:ext>
            </a:extLst>
          </p:cNvPr>
          <p:cNvCxnSpPr/>
          <p:nvPr/>
        </p:nvCxnSpPr>
        <p:spPr>
          <a:xfrm flipH="1">
            <a:off x="4213412" y="2357718"/>
            <a:ext cx="735106" cy="6466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922B458E-48F6-4CDA-9A9F-2CA89616FBC9}"/>
              </a:ext>
            </a:extLst>
          </p:cNvPr>
          <p:cNvCxnSpPr/>
          <p:nvPr/>
        </p:nvCxnSpPr>
        <p:spPr>
          <a:xfrm flipH="1">
            <a:off x="10157012" y="3702424"/>
            <a:ext cx="555812" cy="6185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240532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7B896-959D-41BC-A2EE-BA83249A3313}"/>
              </a:ext>
            </a:extLst>
          </p:cNvPr>
          <p:cNvSpPr>
            <a:spLocks noGrp="1"/>
          </p:cNvSpPr>
          <p:nvPr>
            <p:ph type="title"/>
          </p:nvPr>
        </p:nvSpPr>
        <p:spPr/>
        <p:txBody>
          <a:bodyPr/>
          <a:lstStyle/>
          <a:p>
            <a:r>
              <a:rPr lang="en-IN" dirty="0" err="1"/>
              <a:t>contd</a:t>
            </a:r>
            <a:endParaRPr lang="en-IN" dirty="0"/>
          </a:p>
        </p:txBody>
      </p:sp>
      <p:sp>
        <p:nvSpPr>
          <p:cNvPr id="3" name="Content Placeholder 2">
            <a:extLst>
              <a:ext uri="{FF2B5EF4-FFF2-40B4-BE49-F238E27FC236}">
                <a16:creationId xmlns:a16="http://schemas.microsoft.com/office/drawing/2014/main" id="{FB431BA3-01B3-4D30-B4B0-B4AAB7D5A119}"/>
              </a:ext>
            </a:extLst>
          </p:cNvPr>
          <p:cNvSpPr>
            <a:spLocks noGrp="1"/>
          </p:cNvSpPr>
          <p:nvPr>
            <p:ph idx="1"/>
          </p:nvPr>
        </p:nvSpPr>
        <p:spPr/>
        <p:txBody>
          <a:bodyPr>
            <a:normAutofit/>
          </a:bodyPr>
          <a:lstStyle/>
          <a:p>
            <a:r>
              <a:rPr lang="en-US" sz="1600" b="0" i="0" dirty="0">
                <a:solidFill>
                  <a:srgbClr val="000000"/>
                </a:solidFill>
                <a:effectLst/>
                <a:latin typeface="Calibri" panose="020F0502020204030204" pitchFamily="34" charset="0"/>
                <a:cs typeface="Calibri" panose="020F0502020204030204" pitchFamily="34" charset="0"/>
              </a:rPr>
              <a:t>Now we will assign each data point of the scatter plot to its closest K-point or centroid. We will compute it by applying some mathematics that we have studied to calculate the distance between two points. So, we will draw a median between both the centroids. Consider the below image:</a:t>
            </a:r>
            <a:endParaRPr lang="en-IN" sz="1600" dirty="0">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67BC8AC2-E11D-4058-81CF-604734A0138C}"/>
              </a:ext>
            </a:extLst>
          </p:cNvPr>
          <p:cNvPicPr>
            <a:picLocks noChangeAspect="1"/>
          </p:cNvPicPr>
          <p:nvPr/>
        </p:nvPicPr>
        <p:blipFill>
          <a:blip r:embed="rId2"/>
          <a:stretch>
            <a:fillRect/>
          </a:stretch>
        </p:blipFill>
        <p:spPr>
          <a:xfrm>
            <a:off x="1915886" y="3192628"/>
            <a:ext cx="3696020" cy="3520745"/>
          </a:xfrm>
          <a:prstGeom prst="rect">
            <a:avLst/>
          </a:prstGeom>
        </p:spPr>
      </p:pic>
      <p:sp>
        <p:nvSpPr>
          <p:cNvPr id="7" name="TextBox 6">
            <a:extLst>
              <a:ext uri="{FF2B5EF4-FFF2-40B4-BE49-F238E27FC236}">
                <a16:creationId xmlns:a16="http://schemas.microsoft.com/office/drawing/2014/main" id="{3B45A8DB-DEAE-4D69-9651-B66FD9B1DCEF}"/>
              </a:ext>
            </a:extLst>
          </p:cNvPr>
          <p:cNvSpPr txBox="1"/>
          <p:nvPr/>
        </p:nvSpPr>
        <p:spPr>
          <a:xfrm>
            <a:off x="5988424" y="2977660"/>
            <a:ext cx="6096000" cy="1631216"/>
          </a:xfrm>
          <a:prstGeom prst="rect">
            <a:avLst/>
          </a:prstGeom>
          <a:noFill/>
        </p:spPr>
        <p:txBody>
          <a:bodyPr wrap="square">
            <a:spAutoFit/>
          </a:bodyPr>
          <a:lstStyle/>
          <a:p>
            <a:pPr algn="just"/>
            <a:r>
              <a:rPr lang="en-US" sz="1600" b="0" i="0" dirty="0">
                <a:solidFill>
                  <a:srgbClr val="333333"/>
                </a:solidFill>
                <a:effectLst/>
                <a:latin typeface="Calibri" panose="020F0502020204030204" pitchFamily="34" charset="0"/>
                <a:cs typeface="Calibri" panose="020F0502020204030204" pitchFamily="34" charset="0"/>
              </a:rPr>
              <a:t>From the above image, it is clear that points left side of the line is near to the K1 or blue centroid, and points to the right of the line are close to the yellow centroid. Let's color them as blue and yellow for clear visualization.</a:t>
            </a:r>
          </a:p>
          <a:p>
            <a:br>
              <a:rPr lang="en-US" dirty="0"/>
            </a:br>
            <a:endParaRPr lang="en-IN" dirty="0"/>
          </a:p>
        </p:txBody>
      </p:sp>
      <p:pic>
        <p:nvPicPr>
          <p:cNvPr id="9" name="Picture 8">
            <a:extLst>
              <a:ext uri="{FF2B5EF4-FFF2-40B4-BE49-F238E27FC236}">
                <a16:creationId xmlns:a16="http://schemas.microsoft.com/office/drawing/2014/main" id="{96052E72-5E14-42AB-B815-6686275ABB69}"/>
              </a:ext>
            </a:extLst>
          </p:cNvPr>
          <p:cNvPicPr>
            <a:picLocks noChangeAspect="1"/>
          </p:cNvPicPr>
          <p:nvPr/>
        </p:nvPicPr>
        <p:blipFill>
          <a:blip r:embed="rId3"/>
          <a:stretch>
            <a:fillRect/>
          </a:stretch>
        </p:blipFill>
        <p:spPr>
          <a:xfrm>
            <a:off x="7574117" y="3833609"/>
            <a:ext cx="3749365" cy="3391194"/>
          </a:xfrm>
          <a:prstGeom prst="rect">
            <a:avLst/>
          </a:prstGeom>
        </p:spPr>
      </p:pic>
      <p:cxnSp>
        <p:nvCxnSpPr>
          <p:cNvPr id="11" name="Straight Arrow Connector 10">
            <a:extLst>
              <a:ext uri="{FF2B5EF4-FFF2-40B4-BE49-F238E27FC236}">
                <a16:creationId xmlns:a16="http://schemas.microsoft.com/office/drawing/2014/main" id="{6D09D17B-7232-42FA-8AB2-8213673F4E59}"/>
              </a:ext>
            </a:extLst>
          </p:cNvPr>
          <p:cNvCxnSpPr/>
          <p:nvPr/>
        </p:nvCxnSpPr>
        <p:spPr>
          <a:xfrm flipH="1">
            <a:off x="4491318" y="2977660"/>
            <a:ext cx="600635" cy="6530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0BA839B2-44D1-45D7-A046-FBA61D9D0E64}"/>
              </a:ext>
            </a:extLst>
          </p:cNvPr>
          <p:cNvCxnSpPr/>
          <p:nvPr/>
        </p:nvCxnSpPr>
        <p:spPr>
          <a:xfrm flipH="1">
            <a:off x="9350188" y="3675529"/>
            <a:ext cx="412377" cy="5289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017584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A8874-614A-4B66-864C-CA2EBD472C2E}"/>
              </a:ext>
            </a:extLst>
          </p:cNvPr>
          <p:cNvSpPr>
            <a:spLocks noGrp="1"/>
          </p:cNvSpPr>
          <p:nvPr>
            <p:ph type="title"/>
          </p:nvPr>
        </p:nvSpPr>
        <p:spPr/>
        <p:txBody>
          <a:bodyPr/>
          <a:lstStyle/>
          <a:p>
            <a:r>
              <a:rPr lang="en-IN" dirty="0" err="1"/>
              <a:t>contd</a:t>
            </a:r>
            <a:endParaRPr lang="en-IN" dirty="0"/>
          </a:p>
        </p:txBody>
      </p:sp>
      <p:sp>
        <p:nvSpPr>
          <p:cNvPr id="3" name="Content Placeholder 2">
            <a:extLst>
              <a:ext uri="{FF2B5EF4-FFF2-40B4-BE49-F238E27FC236}">
                <a16:creationId xmlns:a16="http://schemas.microsoft.com/office/drawing/2014/main" id="{0BE45B65-DC77-4675-BB95-9BC293465E00}"/>
              </a:ext>
            </a:extLst>
          </p:cNvPr>
          <p:cNvSpPr>
            <a:spLocks noGrp="1"/>
          </p:cNvSpPr>
          <p:nvPr>
            <p:ph idx="1"/>
          </p:nvPr>
        </p:nvSpPr>
        <p:spPr>
          <a:xfrm>
            <a:off x="2589212" y="2106706"/>
            <a:ext cx="8915400" cy="3777622"/>
          </a:xfrm>
        </p:spPr>
        <p:txBody>
          <a:bodyPr/>
          <a:lstStyle/>
          <a:p>
            <a:r>
              <a:rPr lang="en-US" b="0" i="0">
                <a:solidFill>
                  <a:srgbClr val="000000"/>
                </a:solidFill>
                <a:effectLst/>
                <a:latin typeface="inter-regular"/>
              </a:rPr>
              <a:t>As we need to find the closest cluster, so we will repeat the process by choosing </a:t>
            </a:r>
            <a:r>
              <a:rPr lang="en-US" b="1" i="0">
                <a:solidFill>
                  <a:srgbClr val="000000"/>
                </a:solidFill>
                <a:effectLst/>
                <a:latin typeface="inter-bold"/>
              </a:rPr>
              <a:t>a new centroid</a:t>
            </a:r>
            <a:r>
              <a:rPr lang="en-US" b="0" i="0">
                <a:solidFill>
                  <a:srgbClr val="000000"/>
                </a:solidFill>
                <a:effectLst/>
                <a:latin typeface="inter-regular"/>
              </a:rPr>
              <a:t>. To choose the new centroids, we will compute the center of gravity of these centroids, and will find new centroids as below:</a:t>
            </a:r>
            <a:endParaRPr lang="en-IN" dirty="0"/>
          </a:p>
        </p:txBody>
      </p:sp>
      <p:pic>
        <p:nvPicPr>
          <p:cNvPr id="5" name="Picture 4">
            <a:extLst>
              <a:ext uri="{FF2B5EF4-FFF2-40B4-BE49-F238E27FC236}">
                <a16:creationId xmlns:a16="http://schemas.microsoft.com/office/drawing/2014/main" id="{48A08DCC-7610-4D59-9618-C18E0CACE1EF}"/>
              </a:ext>
            </a:extLst>
          </p:cNvPr>
          <p:cNvPicPr>
            <a:picLocks noChangeAspect="1"/>
          </p:cNvPicPr>
          <p:nvPr/>
        </p:nvPicPr>
        <p:blipFill>
          <a:blip r:embed="rId2"/>
          <a:stretch>
            <a:fillRect/>
          </a:stretch>
        </p:blipFill>
        <p:spPr>
          <a:xfrm>
            <a:off x="2201843" y="3200026"/>
            <a:ext cx="3894157" cy="3452159"/>
          </a:xfrm>
          <a:prstGeom prst="rect">
            <a:avLst/>
          </a:prstGeom>
        </p:spPr>
      </p:pic>
      <p:sp>
        <p:nvSpPr>
          <p:cNvPr id="7" name="TextBox 6">
            <a:extLst>
              <a:ext uri="{FF2B5EF4-FFF2-40B4-BE49-F238E27FC236}">
                <a16:creationId xmlns:a16="http://schemas.microsoft.com/office/drawing/2014/main" id="{AD33CF9F-A3AA-4A10-9FD9-41729631CEDE}"/>
              </a:ext>
            </a:extLst>
          </p:cNvPr>
          <p:cNvSpPr txBox="1"/>
          <p:nvPr/>
        </p:nvSpPr>
        <p:spPr>
          <a:xfrm>
            <a:off x="6320117" y="2967335"/>
            <a:ext cx="6096000" cy="923330"/>
          </a:xfrm>
          <a:prstGeom prst="rect">
            <a:avLst/>
          </a:prstGeom>
          <a:noFill/>
        </p:spPr>
        <p:txBody>
          <a:bodyPr wrap="square">
            <a:spAutoFit/>
          </a:bodyPr>
          <a:lstStyle/>
          <a:p>
            <a:r>
              <a:rPr lang="en-US" b="0" i="0" dirty="0">
                <a:solidFill>
                  <a:srgbClr val="000000"/>
                </a:solidFill>
                <a:effectLst/>
                <a:latin typeface="inter-regular"/>
              </a:rPr>
              <a:t>Next, we will reassign each datapoint to the new centroid. For this, we will repeat the same process of finding a median line. The median will be like below image</a:t>
            </a:r>
            <a:endParaRPr lang="en-IN" dirty="0"/>
          </a:p>
        </p:txBody>
      </p:sp>
      <p:pic>
        <p:nvPicPr>
          <p:cNvPr id="9" name="Picture 8">
            <a:extLst>
              <a:ext uri="{FF2B5EF4-FFF2-40B4-BE49-F238E27FC236}">
                <a16:creationId xmlns:a16="http://schemas.microsoft.com/office/drawing/2014/main" id="{1D3DD95B-82F8-4465-BD1C-9E3101762DA4}"/>
              </a:ext>
            </a:extLst>
          </p:cNvPr>
          <p:cNvPicPr>
            <a:picLocks noChangeAspect="1"/>
          </p:cNvPicPr>
          <p:nvPr/>
        </p:nvPicPr>
        <p:blipFill>
          <a:blip r:embed="rId3"/>
          <a:stretch>
            <a:fillRect/>
          </a:stretch>
        </p:blipFill>
        <p:spPr>
          <a:xfrm>
            <a:off x="7735726" y="3890665"/>
            <a:ext cx="3734124" cy="3558848"/>
          </a:xfrm>
          <a:prstGeom prst="rect">
            <a:avLst/>
          </a:prstGeom>
        </p:spPr>
      </p:pic>
      <p:cxnSp>
        <p:nvCxnSpPr>
          <p:cNvPr id="11" name="Straight Arrow Connector 10">
            <a:extLst>
              <a:ext uri="{FF2B5EF4-FFF2-40B4-BE49-F238E27FC236}">
                <a16:creationId xmlns:a16="http://schemas.microsoft.com/office/drawing/2014/main" id="{2C0B6CB8-01F6-4146-B280-D63952D7473F}"/>
              </a:ext>
            </a:extLst>
          </p:cNvPr>
          <p:cNvCxnSpPr/>
          <p:nvPr/>
        </p:nvCxnSpPr>
        <p:spPr>
          <a:xfrm flipH="1">
            <a:off x="4303059" y="2967335"/>
            <a:ext cx="708212" cy="5916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F5B18B47-EEA4-4CA5-AEDA-FF682D85EE15}"/>
              </a:ext>
            </a:extLst>
          </p:cNvPr>
          <p:cNvCxnSpPr/>
          <p:nvPr/>
        </p:nvCxnSpPr>
        <p:spPr>
          <a:xfrm flipH="1">
            <a:off x="10219765" y="3639671"/>
            <a:ext cx="197223" cy="6723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41059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47A45-DADB-481E-A2BA-1269072B303C}"/>
              </a:ext>
            </a:extLst>
          </p:cNvPr>
          <p:cNvSpPr>
            <a:spLocks noGrp="1"/>
          </p:cNvSpPr>
          <p:nvPr>
            <p:ph type="title"/>
          </p:nvPr>
        </p:nvSpPr>
        <p:spPr/>
        <p:txBody>
          <a:bodyPr>
            <a:normAutofit/>
          </a:bodyPr>
          <a:lstStyle/>
          <a:p>
            <a:r>
              <a:rPr lang="en-IN" b="0" i="0" dirty="0">
                <a:solidFill>
                  <a:srgbClr val="610B38"/>
                </a:solidFill>
                <a:effectLst/>
                <a:latin typeface="erdana"/>
              </a:rPr>
              <a:t>Need for Machine Learning</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B0FEDD02-BE8C-484D-99DD-4DC56ECC9A68}"/>
              </a:ext>
            </a:extLst>
          </p:cNvPr>
          <p:cNvSpPr>
            <a:spLocks noGrp="1"/>
          </p:cNvSpPr>
          <p:nvPr>
            <p:ph idx="1"/>
          </p:nvPr>
        </p:nvSpPr>
        <p:spPr/>
        <p:txBody>
          <a:bodyPr>
            <a:normAutofit fontScale="77500" lnSpcReduction="20000"/>
          </a:bodyPr>
          <a:lstStyle/>
          <a:p>
            <a:pPr algn="just"/>
            <a:r>
              <a:rPr lang="en-US" sz="2100" b="0" i="0" dirty="0">
                <a:solidFill>
                  <a:srgbClr val="333333"/>
                </a:solidFill>
                <a:effectLst/>
              </a:rPr>
              <a:t>The need for machine learning is increasing day by day. The reason behind the need for machine learning is that it is capable of doing tasks that are too complex for a person to implement directly. As a human, we have some limitations as we cannot access the huge amount of data manually, so for this, we need some computer systems and here comes the machine learning to make things easy for us.</a:t>
            </a:r>
          </a:p>
          <a:p>
            <a:pPr algn="just"/>
            <a:r>
              <a:rPr lang="en-US" sz="2100" b="0" i="0" dirty="0">
                <a:solidFill>
                  <a:srgbClr val="333333"/>
                </a:solidFill>
                <a:effectLst/>
              </a:rPr>
              <a:t>We can train machine learning algorithms by providing them the huge amount of data and let them explore the data, construct the models, and predict the required output automatically. The performance of the machine learning algorithm depends on the amount of data, and it can be determined by the cost function. With the help of machine learning, we can save both time and money.</a:t>
            </a:r>
          </a:p>
          <a:p>
            <a:pPr algn="just"/>
            <a:r>
              <a:rPr lang="en-US" sz="2100" b="0" i="0" dirty="0">
                <a:solidFill>
                  <a:srgbClr val="333333"/>
                </a:solidFill>
                <a:effectLst/>
              </a:rPr>
              <a:t>The importance of machine learning can be easily understood by its uses cases, Currently, machine learning is used in </a:t>
            </a:r>
            <a:r>
              <a:rPr lang="en-US" sz="2100" b="1" i="0" dirty="0">
                <a:solidFill>
                  <a:srgbClr val="333333"/>
                </a:solidFill>
                <a:effectLst/>
              </a:rPr>
              <a:t>self-driving cars</a:t>
            </a:r>
            <a:r>
              <a:rPr lang="en-US" sz="2100" b="0" i="0" dirty="0">
                <a:solidFill>
                  <a:srgbClr val="333333"/>
                </a:solidFill>
                <a:effectLst/>
              </a:rPr>
              <a:t>, </a:t>
            </a:r>
            <a:r>
              <a:rPr lang="en-US" sz="2100" b="1" i="0" dirty="0">
                <a:solidFill>
                  <a:srgbClr val="333333"/>
                </a:solidFill>
                <a:effectLst/>
              </a:rPr>
              <a:t>cyber fraud detection</a:t>
            </a:r>
            <a:r>
              <a:rPr lang="en-US" sz="2100" b="0" i="0" dirty="0">
                <a:solidFill>
                  <a:srgbClr val="333333"/>
                </a:solidFill>
                <a:effectLst/>
              </a:rPr>
              <a:t>, </a:t>
            </a:r>
            <a:r>
              <a:rPr lang="en-US" sz="2100" b="1" i="0" dirty="0">
                <a:solidFill>
                  <a:srgbClr val="333333"/>
                </a:solidFill>
                <a:effectLst/>
              </a:rPr>
              <a:t>face recognition</a:t>
            </a:r>
            <a:r>
              <a:rPr lang="en-US" sz="2100" b="0" i="0" dirty="0">
                <a:solidFill>
                  <a:srgbClr val="333333"/>
                </a:solidFill>
                <a:effectLst/>
              </a:rPr>
              <a:t>, and </a:t>
            </a:r>
            <a:r>
              <a:rPr lang="en-US" sz="2100" b="1" i="0" dirty="0">
                <a:solidFill>
                  <a:srgbClr val="333333"/>
                </a:solidFill>
                <a:effectLst/>
              </a:rPr>
              <a:t>friend suggestion by Facebook</a:t>
            </a:r>
            <a:r>
              <a:rPr lang="en-US" sz="2100" b="0" i="0" dirty="0">
                <a:solidFill>
                  <a:srgbClr val="333333"/>
                </a:solidFill>
                <a:effectLst/>
              </a:rPr>
              <a:t>, etc. Various top companies such as Netflix and Amazon have build machine learning models that are using a vast amount of data to analyze the user interest and recommend product accordingly.</a:t>
            </a:r>
          </a:p>
          <a:p>
            <a:endParaRPr lang="en-IN" dirty="0"/>
          </a:p>
        </p:txBody>
      </p:sp>
    </p:spTree>
    <p:extLst>
      <p:ext uri="{BB962C8B-B14F-4D97-AF65-F5344CB8AC3E}">
        <p14:creationId xmlns:p14="http://schemas.microsoft.com/office/powerpoint/2010/main" val="24745472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F5B50-6B07-43EE-B4F0-3C37DA85F052}"/>
              </a:ext>
            </a:extLst>
          </p:cNvPr>
          <p:cNvSpPr>
            <a:spLocks noGrp="1"/>
          </p:cNvSpPr>
          <p:nvPr>
            <p:ph type="title"/>
          </p:nvPr>
        </p:nvSpPr>
        <p:spPr/>
        <p:txBody>
          <a:bodyPr/>
          <a:lstStyle/>
          <a:p>
            <a:r>
              <a:rPr lang="en-IN" dirty="0" err="1"/>
              <a:t>contd</a:t>
            </a:r>
            <a:endParaRPr lang="en-IN" dirty="0"/>
          </a:p>
        </p:txBody>
      </p:sp>
      <p:sp>
        <p:nvSpPr>
          <p:cNvPr id="3" name="Content Placeholder 2">
            <a:extLst>
              <a:ext uri="{FF2B5EF4-FFF2-40B4-BE49-F238E27FC236}">
                <a16:creationId xmlns:a16="http://schemas.microsoft.com/office/drawing/2014/main" id="{079E3D4E-3DC8-45BC-8A91-944C5CDAF99B}"/>
              </a:ext>
            </a:extLst>
          </p:cNvPr>
          <p:cNvSpPr>
            <a:spLocks noGrp="1"/>
          </p:cNvSpPr>
          <p:nvPr>
            <p:ph idx="1"/>
          </p:nvPr>
        </p:nvSpPr>
        <p:spPr/>
        <p:txBody>
          <a:bodyPr>
            <a:normAutofit/>
          </a:bodyPr>
          <a:lstStyle/>
          <a:p>
            <a:pPr algn="just"/>
            <a:r>
              <a:rPr lang="en-US" sz="1600" b="0" i="0" dirty="0">
                <a:solidFill>
                  <a:srgbClr val="333333"/>
                </a:solidFill>
                <a:effectLst/>
                <a:latin typeface="Calibri" panose="020F0502020204030204" pitchFamily="34" charset="0"/>
                <a:cs typeface="Calibri" panose="020F0502020204030204" pitchFamily="34" charset="0"/>
              </a:rPr>
              <a:t>As reassignment has taken place, so we will again go to the step-4, which is finding new centroids or K-points.</a:t>
            </a:r>
          </a:p>
          <a:p>
            <a:pPr algn="just">
              <a:buFont typeface="Arial" panose="020B0604020202020204" pitchFamily="34" charset="0"/>
              <a:buChar char="•"/>
            </a:pPr>
            <a:r>
              <a:rPr lang="en-US" sz="1600" b="0" i="0" dirty="0">
                <a:solidFill>
                  <a:srgbClr val="000000"/>
                </a:solidFill>
                <a:effectLst/>
                <a:latin typeface="Calibri" panose="020F0502020204030204" pitchFamily="34" charset="0"/>
                <a:cs typeface="Calibri" panose="020F0502020204030204" pitchFamily="34" charset="0"/>
              </a:rPr>
              <a:t>We will repeat the process by finding the center of gravity of centroids, so the new centroids will be as shown in the below image:</a:t>
            </a:r>
          </a:p>
        </p:txBody>
      </p:sp>
      <p:pic>
        <p:nvPicPr>
          <p:cNvPr id="5" name="Picture 4">
            <a:extLst>
              <a:ext uri="{FF2B5EF4-FFF2-40B4-BE49-F238E27FC236}">
                <a16:creationId xmlns:a16="http://schemas.microsoft.com/office/drawing/2014/main" id="{904F5DDB-0211-498A-BFBD-481608FA91D6}"/>
              </a:ext>
            </a:extLst>
          </p:cNvPr>
          <p:cNvPicPr>
            <a:picLocks noChangeAspect="1"/>
          </p:cNvPicPr>
          <p:nvPr/>
        </p:nvPicPr>
        <p:blipFill>
          <a:blip r:embed="rId2"/>
          <a:stretch>
            <a:fillRect/>
          </a:stretch>
        </p:blipFill>
        <p:spPr>
          <a:xfrm>
            <a:off x="1801734" y="3429000"/>
            <a:ext cx="3962743" cy="3337849"/>
          </a:xfrm>
          <a:prstGeom prst="rect">
            <a:avLst/>
          </a:prstGeom>
        </p:spPr>
      </p:pic>
      <p:sp>
        <p:nvSpPr>
          <p:cNvPr id="7" name="TextBox 6">
            <a:extLst>
              <a:ext uri="{FF2B5EF4-FFF2-40B4-BE49-F238E27FC236}">
                <a16:creationId xmlns:a16="http://schemas.microsoft.com/office/drawing/2014/main" id="{E997435F-3FF9-4518-BEBB-67BA874460AC}"/>
              </a:ext>
            </a:extLst>
          </p:cNvPr>
          <p:cNvSpPr txBox="1"/>
          <p:nvPr/>
        </p:nvSpPr>
        <p:spPr>
          <a:xfrm>
            <a:off x="6006353" y="3182035"/>
            <a:ext cx="6096000" cy="646331"/>
          </a:xfrm>
          <a:prstGeom prst="rect">
            <a:avLst/>
          </a:prstGeom>
          <a:noFill/>
        </p:spPr>
        <p:txBody>
          <a:bodyPr wrap="square">
            <a:spAutoFit/>
          </a:bodyPr>
          <a:lstStyle/>
          <a:p>
            <a:r>
              <a:rPr lang="en-US" sz="1800" b="0" i="0" dirty="0">
                <a:solidFill>
                  <a:srgbClr val="000000"/>
                </a:solidFill>
                <a:effectLst/>
                <a:latin typeface="inter-regular"/>
              </a:rPr>
              <a:t>As we got the new centroids so again will draw the median line and reassign the data points. So, the image will be:</a:t>
            </a:r>
            <a:endParaRPr lang="en-IN" dirty="0"/>
          </a:p>
        </p:txBody>
      </p:sp>
      <p:pic>
        <p:nvPicPr>
          <p:cNvPr id="9" name="Picture 8">
            <a:extLst>
              <a:ext uri="{FF2B5EF4-FFF2-40B4-BE49-F238E27FC236}">
                <a16:creationId xmlns:a16="http://schemas.microsoft.com/office/drawing/2014/main" id="{DE9C5CAD-D9F5-4504-8213-05A17A84553B}"/>
              </a:ext>
            </a:extLst>
          </p:cNvPr>
          <p:cNvPicPr>
            <a:picLocks noChangeAspect="1"/>
          </p:cNvPicPr>
          <p:nvPr/>
        </p:nvPicPr>
        <p:blipFill>
          <a:blip r:embed="rId3"/>
          <a:stretch>
            <a:fillRect/>
          </a:stretch>
        </p:blipFill>
        <p:spPr>
          <a:xfrm>
            <a:off x="6891487" y="3828366"/>
            <a:ext cx="3673158" cy="3292125"/>
          </a:xfrm>
          <a:prstGeom prst="rect">
            <a:avLst/>
          </a:prstGeom>
        </p:spPr>
      </p:pic>
      <p:cxnSp>
        <p:nvCxnSpPr>
          <p:cNvPr id="11" name="Straight Arrow Connector 10">
            <a:extLst>
              <a:ext uri="{FF2B5EF4-FFF2-40B4-BE49-F238E27FC236}">
                <a16:creationId xmlns:a16="http://schemas.microsoft.com/office/drawing/2014/main" id="{7A8FB9DB-F48A-4A56-B87D-98D31BC089CE}"/>
              </a:ext>
            </a:extLst>
          </p:cNvPr>
          <p:cNvCxnSpPr/>
          <p:nvPr/>
        </p:nvCxnSpPr>
        <p:spPr>
          <a:xfrm flipH="1">
            <a:off x="4401671" y="3182035"/>
            <a:ext cx="313764" cy="6463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6F603A37-6CFC-4443-857D-06A918C813CA}"/>
              </a:ext>
            </a:extLst>
          </p:cNvPr>
          <p:cNvCxnSpPr/>
          <p:nvPr/>
        </p:nvCxnSpPr>
        <p:spPr>
          <a:xfrm flipH="1">
            <a:off x="10067365" y="3765176"/>
            <a:ext cx="497280" cy="6364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583236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526AF-1633-4623-9682-2DCEE9EBF976}"/>
              </a:ext>
            </a:extLst>
          </p:cNvPr>
          <p:cNvSpPr>
            <a:spLocks noGrp="1"/>
          </p:cNvSpPr>
          <p:nvPr>
            <p:ph type="title"/>
          </p:nvPr>
        </p:nvSpPr>
        <p:spPr/>
        <p:txBody>
          <a:bodyPr/>
          <a:lstStyle/>
          <a:p>
            <a:r>
              <a:rPr lang="en-IN" dirty="0" err="1"/>
              <a:t>contd</a:t>
            </a:r>
            <a:endParaRPr lang="en-IN" dirty="0"/>
          </a:p>
        </p:txBody>
      </p:sp>
      <p:sp>
        <p:nvSpPr>
          <p:cNvPr id="3" name="Content Placeholder 2">
            <a:extLst>
              <a:ext uri="{FF2B5EF4-FFF2-40B4-BE49-F238E27FC236}">
                <a16:creationId xmlns:a16="http://schemas.microsoft.com/office/drawing/2014/main" id="{AB114556-8487-4254-88CA-F7A38CD94A43}"/>
              </a:ext>
            </a:extLst>
          </p:cNvPr>
          <p:cNvSpPr>
            <a:spLocks noGrp="1"/>
          </p:cNvSpPr>
          <p:nvPr>
            <p:ph idx="1"/>
          </p:nvPr>
        </p:nvSpPr>
        <p:spPr/>
        <p:txBody>
          <a:bodyPr>
            <a:normAutofit/>
          </a:bodyPr>
          <a:lstStyle/>
          <a:p>
            <a:r>
              <a:rPr lang="en-US" sz="1600" b="0" i="0" dirty="0">
                <a:solidFill>
                  <a:srgbClr val="000000"/>
                </a:solidFill>
                <a:effectLst/>
                <a:latin typeface="Calibri" panose="020F0502020204030204" pitchFamily="34" charset="0"/>
                <a:cs typeface="Calibri" panose="020F0502020204030204" pitchFamily="34" charset="0"/>
              </a:rPr>
              <a:t>We can see in the above image; there are no dissimilar data points on either side of the line, which means our model is formed. Consider the below image:</a:t>
            </a:r>
            <a:endParaRPr lang="en-IN" sz="1600" dirty="0">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7AE4DFBA-F3E8-4BF7-B306-E5C02F86805D}"/>
              </a:ext>
            </a:extLst>
          </p:cNvPr>
          <p:cNvPicPr>
            <a:picLocks noChangeAspect="1"/>
          </p:cNvPicPr>
          <p:nvPr/>
        </p:nvPicPr>
        <p:blipFill>
          <a:blip r:embed="rId2"/>
          <a:stretch>
            <a:fillRect/>
          </a:stretch>
        </p:blipFill>
        <p:spPr>
          <a:xfrm>
            <a:off x="2332688" y="2764135"/>
            <a:ext cx="3528366" cy="3033023"/>
          </a:xfrm>
          <a:prstGeom prst="rect">
            <a:avLst/>
          </a:prstGeom>
        </p:spPr>
      </p:pic>
      <p:sp>
        <p:nvSpPr>
          <p:cNvPr id="7" name="TextBox 6">
            <a:extLst>
              <a:ext uri="{FF2B5EF4-FFF2-40B4-BE49-F238E27FC236}">
                <a16:creationId xmlns:a16="http://schemas.microsoft.com/office/drawing/2014/main" id="{DB6FCB51-CCB8-47DD-A7C6-E5942CDABA16}"/>
              </a:ext>
            </a:extLst>
          </p:cNvPr>
          <p:cNvSpPr txBox="1"/>
          <p:nvPr/>
        </p:nvSpPr>
        <p:spPr>
          <a:xfrm>
            <a:off x="6033247" y="2764135"/>
            <a:ext cx="6096000" cy="1138773"/>
          </a:xfrm>
          <a:prstGeom prst="rect">
            <a:avLst/>
          </a:prstGeom>
          <a:noFill/>
        </p:spPr>
        <p:txBody>
          <a:bodyPr wrap="square">
            <a:spAutoFit/>
          </a:bodyPr>
          <a:lstStyle/>
          <a:p>
            <a:pPr algn="just"/>
            <a:r>
              <a:rPr lang="en-US" sz="1600" b="0" i="0" dirty="0">
                <a:solidFill>
                  <a:srgbClr val="333333"/>
                </a:solidFill>
                <a:effectLst/>
                <a:latin typeface="Calibri" panose="020F0502020204030204" pitchFamily="34" charset="0"/>
                <a:cs typeface="Calibri" panose="020F0502020204030204" pitchFamily="34" charset="0"/>
              </a:rPr>
              <a:t>As our model is ready, so we can now remove the assumed centroids, and the two final clusters will be as shown in the below image:</a:t>
            </a:r>
          </a:p>
          <a:p>
            <a:br>
              <a:rPr lang="en-US" dirty="0"/>
            </a:br>
            <a:endParaRPr lang="en-IN" dirty="0"/>
          </a:p>
        </p:txBody>
      </p:sp>
      <p:pic>
        <p:nvPicPr>
          <p:cNvPr id="9" name="Picture 8">
            <a:extLst>
              <a:ext uri="{FF2B5EF4-FFF2-40B4-BE49-F238E27FC236}">
                <a16:creationId xmlns:a16="http://schemas.microsoft.com/office/drawing/2014/main" id="{42789B96-E39F-4473-97D8-B757B95894A8}"/>
              </a:ext>
            </a:extLst>
          </p:cNvPr>
          <p:cNvPicPr>
            <a:picLocks noChangeAspect="1"/>
          </p:cNvPicPr>
          <p:nvPr/>
        </p:nvPicPr>
        <p:blipFill>
          <a:blip r:embed="rId3"/>
          <a:stretch>
            <a:fillRect/>
          </a:stretch>
        </p:blipFill>
        <p:spPr>
          <a:xfrm>
            <a:off x="7156715" y="3447126"/>
            <a:ext cx="3482642" cy="2979678"/>
          </a:xfrm>
          <a:prstGeom prst="rect">
            <a:avLst/>
          </a:prstGeom>
        </p:spPr>
      </p:pic>
      <p:cxnSp>
        <p:nvCxnSpPr>
          <p:cNvPr id="11" name="Straight Arrow Connector 10">
            <a:extLst>
              <a:ext uri="{FF2B5EF4-FFF2-40B4-BE49-F238E27FC236}">
                <a16:creationId xmlns:a16="http://schemas.microsoft.com/office/drawing/2014/main" id="{B7FF472B-3FF7-4DD9-BB35-439263EC9FA2}"/>
              </a:ext>
            </a:extLst>
          </p:cNvPr>
          <p:cNvCxnSpPr/>
          <p:nvPr/>
        </p:nvCxnSpPr>
        <p:spPr>
          <a:xfrm flipH="1">
            <a:off x="5065059" y="2653553"/>
            <a:ext cx="358588" cy="5737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E7EE7431-EACC-467E-B7DB-1C4727764EA6}"/>
              </a:ext>
            </a:extLst>
          </p:cNvPr>
          <p:cNvCxnSpPr/>
          <p:nvPr/>
        </p:nvCxnSpPr>
        <p:spPr>
          <a:xfrm flipH="1">
            <a:off x="10255624" y="3245224"/>
            <a:ext cx="295835" cy="6576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472699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E638E-5859-40E5-90F5-86629C675A62}"/>
              </a:ext>
            </a:extLst>
          </p:cNvPr>
          <p:cNvSpPr>
            <a:spLocks noGrp="1"/>
          </p:cNvSpPr>
          <p:nvPr>
            <p:ph type="title"/>
          </p:nvPr>
        </p:nvSpPr>
        <p:spPr/>
        <p:txBody>
          <a:bodyPr/>
          <a:lstStyle/>
          <a:p>
            <a:r>
              <a:rPr lang="en-IN" dirty="0"/>
              <a:t>3.</a:t>
            </a:r>
            <a:r>
              <a:rPr lang="en-IN" b="0" i="0" dirty="0">
                <a:solidFill>
                  <a:srgbClr val="610B38"/>
                </a:solidFill>
                <a:effectLst/>
                <a:latin typeface="erdana"/>
              </a:rPr>
              <a:t> Random Forest Algorithm(Ensemble)</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D7F67005-20D9-4FF2-B92F-1FF294279681}"/>
              </a:ext>
            </a:extLst>
          </p:cNvPr>
          <p:cNvSpPr>
            <a:spLocks noGrp="1"/>
          </p:cNvSpPr>
          <p:nvPr>
            <p:ph idx="1"/>
          </p:nvPr>
        </p:nvSpPr>
        <p:spPr/>
        <p:txBody>
          <a:bodyPr/>
          <a:lstStyle/>
          <a:p>
            <a:r>
              <a:rPr lang="en-US" b="1" i="1" dirty="0">
                <a:solidFill>
                  <a:srgbClr val="333333"/>
                </a:solidFill>
                <a:effectLst/>
                <a:latin typeface="inter-bold"/>
              </a:rPr>
              <a:t>"</a:t>
            </a:r>
            <a:r>
              <a:rPr lang="en-US" sz="1600" b="1" i="1" dirty="0">
                <a:solidFill>
                  <a:srgbClr val="333333"/>
                </a:solidFill>
                <a:effectLst/>
                <a:latin typeface="Calibri" panose="020F0502020204030204" pitchFamily="34" charset="0"/>
                <a:cs typeface="Calibri" panose="020F0502020204030204" pitchFamily="34" charset="0"/>
              </a:rPr>
              <a:t>Random Forest is a classifier that contains a number of decision trees on various subsets of the given dataset and takes the average to improve the predictive accuracy of that dataset."</a:t>
            </a:r>
            <a:r>
              <a:rPr lang="en-US" sz="1600" b="0" i="0" dirty="0">
                <a:solidFill>
                  <a:srgbClr val="333333"/>
                </a:solidFill>
                <a:effectLst/>
                <a:latin typeface="Calibri" panose="020F0502020204030204" pitchFamily="34" charset="0"/>
                <a:cs typeface="Calibri" panose="020F0502020204030204" pitchFamily="34" charset="0"/>
              </a:rPr>
              <a:t> Instead of relying on one decision tree, the random forest takes the prediction from each tree and based on the majority votes of predictions, and it predicts the final output.</a:t>
            </a:r>
            <a:endParaRPr lang="en-IN" sz="1600" dirty="0">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970F6DCD-BFEF-4D04-B17D-F21C04178029}"/>
              </a:ext>
            </a:extLst>
          </p:cNvPr>
          <p:cNvPicPr>
            <a:picLocks noChangeAspect="1"/>
          </p:cNvPicPr>
          <p:nvPr/>
        </p:nvPicPr>
        <p:blipFill>
          <a:blip r:embed="rId2"/>
          <a:stretch>
            <a:fillRect/>
          </a:stretch>
        </p:blipFill>
        <p:spPr>
          <a:xfrm>
            <a:off x="4835066" y="3266828"/>
            <a:ext cx="4767722" cy="3349125"/>
          </a:xfrm>
          <a:prstGeom prst="rect">
            <a:avLst/>
          </a:prstGeom>
        </p:spPr>
      </p:pic>
    </p:spTree>
    <p:extLst>
      <p:ext uri="{BB962C8B-B14F-4D97-AF65-F5344CB8AC3E}">
        <p14:creationId xmlns:p14="http://schemas.microsoft.com/office/powerpoint/2010/main" val="89101814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CB71C-B6BF-451D-B1E4-A55E1316C29A}"/>
              </a:ext>
            </a:extLst>
          </p:cNvPr>
          <p:cNvSpPr>
            <a:spLocks noGrp="1"/>
          </p:cNvSpPr>
          <p:nvPr>
            <p:ph type="title"/>
          </p:nvPr>
        </p:nvSpPr>
        <p:spPr/>
        <p:txBody>
          <a:bodyPr/>
          <a:lstStyle/>
          <a:p>
            <a:r>
              <a:rPr lang="en-US" b="0" i="0" dirty="0">
                <a:solidFill>
                  <a:srgbClr val="610B38"/>
                </a:solidFill>
                <a:effectLst/>
                <a:latin typeface="erdana"/>
              </a:rPr>
              <a:t>How does Random Forest algorithm work?</a:t>
            </a:r>
            <a:br>
              <a:rPr lang="en-US"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6913928E-CBED-4577-B8E0-97181C7EEEEB}"/>
              </a:ext>
            </a:extLst>
          </p:cNvPr>
          <p:cNvSpPr>
            <a:spLocks noGrp="1"/>
          </p:cNvSpPr>
          <p:nvPr>
            <p:ph idx="1"/>
          </p:nvPr>
        </p:nvSpPr>
        <p:spPr/>
        <p:txBody>
          <a:bodyPr>
            <a:normAutofit/>
          </a:bodyPr>
          <a:lstStyle/>
          <a:p>
            <a:pPr algn="just"/>
            <a:r>
              <a:rPr lang="en-US" sz="1600" b="0" i="0" dirty="0">
                <a:solidFill>
                  <a:srgbClr val="333333"/>
                </a:solidFill>
                <a:effectLst/>
                <a:latin typeface="Calibri" panose="020F0502020204030204" pitchFamily="34" charset="0"/>
                <a:cs typeface="Calibri" panose="020F0502020204030204" pitchFamily="34" charset="0"/>
              </a:rPr>
              <a:t>Random Forest works in two-phase first is to create the random forest by combining N decision tree, and second is to make predictions for each tree created in the first phase.</a:t>
            </a:r>
          </a:p>
          <a:p>
            <a:pPr algn="just"/>
            <a:r>
              <a:rPr lang="en-US" sz="1600" b="0" i="0" dirty="0">
                <a:solidFill>
                  <a:srgbClr val="333333"/>
                </a:solidFill>
                <a:effectLst/>
                <a:latin typeface="Calibri" panose="020F0502020204030204" pitchFamily="34" charset="0"/>
                <a:cs typeface="Calibri" panose="020F0502020204030204" pitchFamily="34" charset="0"/>
              </a:rPr>
              <a:t>The Working process can be explained in the below steps and diagram:</a:t>
            </a:r>
          </a:p>
          <a:p>
            <a:pPr algn="just"/>
            <a:r>
              <a:rPr lang="en-US" sz="1600" b="1" i="0" dirty="0">
                <a:solidFill>
                  <a:srgbClr val="333333"/>
                </a:solidFill>
                <a:effectLst/>
                <a:latin typeface="Calibri" panose="020F0502020204030204" pitchFamily="34" charset="0"/>
                <a:cs typeface="Calibri" panose="020F0502020204030204" pitchFamily="34" charset="0"/>
              </a:rPr>
              <a:t>Step-1:</a:t>
            </a:r>
            <a:r>
              <a:rPr lang="en-US" sz="1600" b="0" i="0" dirty="0">
                <a:solidFill>
                  <a:srgbClr val="333333"/>
                </a:solidFill>
                <a:effectLst/>
                <a:latin typeface="Calibri" panose="020F0502020204030204" pitchFamily="34" charset="0"/>
                <a:cs typeface="Calibri" panose="020F0502020204030204" pitchFamily="34" charset="0"/>
              </a:rPr>
              <a:t> Select random K data points from the training set.</a:t>
            </a:r>
          </a:p>
          <a:p>
            <a:pPr algn="just"/>
            <a:r>
              <a:rPr lang="en-US" sz="1600" b="1" i="0" dirty="0">
                <a:solidFill>
                  <a:srgbClr val="333333"/>
                </a:solidFill>
                <a:effectLst/>
                <a:latin typeface="Calibri" panose="020F0502020204030204" pitchFamily="34" charset="0"/>
                <a:cs typeface="Calibri" panose="020F0502020204030204" pitchFamily="34" charset="0"/>
              </a:rPr>
              <a:t>Step-2:</a:t>
            </a:r>
            <a:r>
              <a:rPr lang="en-US" sz="1600" b="0" i="0" dirty="0">
                <a:solidFill>
                  <a:srgbClr val="333333"/>
                </a:solidFill>
                <a:effectLst/>
                <a:latin typeface="Calibri" panose="020F0502020204030204" pitchFamily="34" charset="0"/>
                <a:cs typeface="Calibri" panose="020F0502020204030204" pitchFamily="34" charset="0"/>
              </a:rPr>
              <a:t> Build the decision trees associated with the selected data points (Subsets).</a:t>
            </a:r>
          </a:p>
          <a:p>
            <a:pPr algn="just"/>
            <a:r>
              <a:rPr lang="en-US" sz="1600" b="1" i="0" dirty="0">
                <a:solidFill>
                  <a:srgbClr val="333333"/>
                </a:solidFill>
                <a:effectLst/>
                <a:latin typeface="Calibri" panose="020F0502020204030204" pitchFamily="34" charset="0"/>
                <a:cs typeface="Calibri" panose="020F0502020204030204" pitchFamily="34" charset="0"/>
              </a:rPr>
              <a:t>Step-3:</a:t>
            </a:r>
            <a:r>
              <a:rPr lang="en-US" sz="1600" b="0" i="0" dirty="0">
                <a:solidFill>
                  <a:srgbClr val="333333"/>
                </a:solidFill>
                <a:effectLst/>
                <a:latin typeface="Calibri" panose="020F0502020204030204" pitchFamily="34" charset="0"/>
                <a:cs typeface="Calibri" panose="020F0502020204030204" pitchFamily="34" charset="0"/>
              </a:rPr>
              <a:t> Choose the number N for decision trees that you want to build.</a:t>
            </a:r>
          </a:p>
          <a:p>
            <a:pPr algn="just"/>
            <a:r>
              <a:rPr lang="en-US" sz="1600" b="1" i="0" dirty="0">
                <a:solidFill>
                  <a:srgbClr val="333333"/>
                </a:solidFill>
                <a:effectLst/>
                <a:latin typeface="Calibri" panose="020F0502020204030204" pitchFamily="34" charset="0"/>
                <a:cs typeface="Calibri" panose="020F0502020204030204" pitchFamily="34" charset="0"/>
              </a:rPr>
              <a:t>Step-4:</a:t>
            </a:r>
            <a:r>
              <a:rPr lang="en-US" sz="1600" b="0" i="0" dirty="0">
                <a:solidFill>
                  <a:srgbClr val="333333"/>
                </a:solidFill>
                <a:effectLst/>
                <a:latin typeface="Calibri" panose="020F0502020204030204" pitchFamily="34" charset="0"/>
                <a:cs typeface="Calibri" panose="020F0502020204030204" pitchFamily="34" charset="0"/>
              </a:rPr>
              <a:t> Repeat Step 1 &amp; 2.</a:t>
            </a:r>
          </a:p>
          <a:p>
            <a:r>
              <a:rPr lang="en-US" sz="1600" b="1" i="0" dirty="0">
                <a:solidFill>
                  <a:srgbClr val="333333"/>
                </a:solidFill>
                <a:effectLst/>
                <a:latin typeface="Calibri" panose="020F0502020204030204" pitchFamily="34" charset="0"/>
                <a:cs typeface="Calibri" panose="020F0502020204030204" pitchFamily="34" charset="0"/>
              </a:rPr>
              <a:t>Step-5:</a:t>
            </a:r>
            <a:r>
              <a:rPr lang="en-US" sz="1600" b="0" i="0" dirty="0">
                <a:solidFill>
                  <a:srgbClr val="333333"/>
                </a:solidFill>
                <a:effectLst/>
                <a:latin typeface="Calibri" panose="020F0502020204030204" pitchFamily="34" charset="0"/>
                <a:cs typeface="Calibri" panose="020F0502020204030204" pitchFamily="34" charset="0"/>
              </a:rPr>
              <a:t> For new data points, find the predictions of each decision tree, and assign the new data points to the category that wins the majority votes.</a:t>
            </a:r>
            <a:endParaRPr lang="en-IN"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1225441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10342-82C4-4E5D-8A6A-05A9A9F64DE8}"/>
              </a:ext>
            </a:extLst>
          </p:cNvPr>
          <p:cNvSpPr>
            <a:spLocks noGrp="1"/>
          </p:cNvSpPr>
          <p:nvPr>
            <p:ph type="title"/>
          </p:nvPr>
        </p:nvSpPr>
        <p:spPr/>
        <p:txBody>
          <a:bodyPr/>
          <a:lstStyle/>
          <a:p>
            <a:r>
              <a:rPr lang="en-IN" dirty="0"/>
              <a:t>Example</a:t>
            </a:r>
          </a:p>
        </p:txBody>
      </p:sp>
      <p:sp>
        <p:nvSpPr>
          <p:cNvPr id="3" name="Content Placeholder 2">
            <a:extLst>
              <a:ext uri="{FF2B5EF4-FFF2-40B4-BE49-F238E27FC236}">
                <a16:creationId xmlns:a16="http://schemas.microsoft.com/office/drawing/2014/main" id="{E55E63C0-D21C-422C-AA88-1C01E096E0FB}"/>
              </a:ext>
            </a:extLst>
          </p:cNvPr>
          <p:cNvSpPr>
            <a:spLocks noGrp="1"/>
          </p:cNvSpPr>
          <p:nvPr>
            <p:ph idx="1"/>
          </p:nvPr>
        </p:nvSpPr>
        <p:spPr/>
        <p:txBody>
          <a:bodyPr>
            <a:normAutofit/>
          </a:bodyPr>
          <a:lstStyle/>
          <a:p>
            <a:r>
              <a:rPr lang="en-US" sz="1600" b="0" i="0" dirty="0">
                <a:solidFill>
                  <a:srgbClr val="333333"/>
                </a:solidFill>
                <a:effectLst/>
                <a:latin typeface="Calibri" panose="020F0502020204030204" pitchFamily="34" charset="0"/>
                <a:cs typeface="Calibri" panose="020F0502020204030204" pitchFamily="34" charset="0"/>
              </a:rPr>
              <a:t>Suppose there is a dataset that contains multiple fruit images. So, this dataset is given to the Random forest classifier. The dataset is divided into subsets and given to each decision tree. During the training phase, each decision tree produces a prediction result, and when a new data point occurs, then based on the majority of results, the Random Forest classifier predicts the final decision. Consider the below image:</a:t>
            </a:r>
            <a:endParaRPr lang="en-IN" sz="1600" dirty="0">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C5BE4C40-DFFE-4230-82A7-A46A76FF2D57}"/>
              </a:ext>
            </a:extLst>
          </p:cNvPr>
          <p:cNvPicPr>
            <a:picLocks noChangeAspect="1"/>
          </p:cNvPicPr>
          <p:nvPr/>
        </p:nvPicPr>
        <p:blipFill>
          <a:blip r:embed="rId2"/>
          <a:stretch>
            <a:fillRect/>
          </a:stretch>
        </p:blipFill>
        <p:spPr>
          <a:xfrm>
            <a:off x="5777732" y="3281100"/>
            <a:ext cx="4065516" cy="3412421"/>
          </a:xfrm>
          <a:prstGeom prst="rect">
            <a:avLst/>
          </a:prstGeom>
        </p:spPr>
      </p:pic>
    </p:spTree>
    <p:extLst>
      <p:ext uri="{BB962C8B-B14F-4D97-AF65-F5344CB8AC3E}">
        <p14:creationId xmlns:p14="http://schemas.microsoft.com/office/powerpoint/2010/main" val="22846369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AD907-A1A8-45ED-B005-A6B04E192481}"/>
              </a:ext>
            </a:extLst>
          </p:cNvPr>
          <p:cNvSpPr>
            <a:spLocks noGrp="1"/>
          </p:cNvSpPr>
          <p:nvPr>
            <p:ph type="title"/>
          </p:nvPr>
        </p:nvSpPr>
        <p:spPr/>
        <p:txBody>
          <a:bodyPr>
            <a:normAutofit/>
          </a:bodyPr>
          <a:lstStyle/>
          <a:p>
            <a:r>
              <a:rPr lang="en-US" sz="2000" b="1" i="0" u="none" strike="noStrike" baseline="0" dirty="0">
                <a:latin typeface="Verdana" panose="020B0604030504040204" pitchFamily="34" charset="0"/>
                <a:ea typeface="Verdana" panose="020B0604030504040204" pitchFamily="34" charset="0"/>
              </a:rPr>
              <a:t>Types of Machine Learning </a:t>
            </a:r>
            <a:r>
              <a:rPr lang="en-US" sz="2000" b="1" i="0" u="none" strike="noStrike" baseline="0" dirty="0">
                <a:latin typeface="erdana"/>
                <a:ea typeface="Verdana" panose="020B0604030504040204" pitchFamily="34" charset="0"/>
              </a:rPr>
              <a:t>algorithms</a:t>
            </a:r>
            <a:endParaRPr lang="en-IN" sz="2000" dirty="0">
              <a:latin typeface="erdana"/>
              <a:ea typeface="Verdana" panose="020B0604030504040204" pitchFamily="34" charset="0"/>
            </a:endParaRPr>
          </a:p>
        </p:txBody>
      </p:sp>
      <p:sp>
        <p:nvSpPr>
          <p:cNvPr id="3" name="Content Placeholder 2">
            <a:extLst>
              <a:ext uri="{FF2B5EF4-FFF2-40B4-BE49-F238E27FC236}">
                <a16:creationId xmlns:a16="http://schemas.microsoft.com/office/drawing/2014/main" id="{429F92BF-3E1E-4AAC-BE3D-0B7B6E9A04CB}"/>
              </a:ext>
            </a:extLst>
          </p:cNvPr>
          <p:cNvSpPr>
            <a:spLocks noGrp="1"/>
          </p:cNvSpPr>
          <p:nvPr>
            <p:ph idx="1"/>
          </p:nvPr>
        </p:nvSpPr>
        <p:spPr/>
        <p:txBody>
          <a:bodyPr/>
          <a:lstStyle/>
          <a:p>
            <a:pPr algn="just">
              <a:buFont typeface="+mj-lt"/>
              <a:buAutoNum type="arabicPeriod"/>
            </a:pPr>
            <a:r>
              <a:rPr lang="en-US" b="1" i="0" dirty="0">
                <a:solidFill>
                  <a:srgbClr val="000000"/>
                </a:solidFill>
                <a:effectLst/>
                <a:latin typeface="inter-bold"/>
              </a:rPr>
              <a:t>Supervised learning</a:t>
            </a:r>
            <a:endParaRPr lang="en-US" b="0" i="0" dirty="0">
              <a:solidFill>
                <a:srgbClr val="000000"/>
              </a:solidFill>
              <a:effectLst/>
              <a:latin typeface="inter-regular"/>
            </a:endParaRPr>
          </a:p>
          <a:p>
            <a:pPr algn="just">
              <a:buFont typeface="+mj-lt"/>
              <a:buAutoNum type="arabicPeriod"/>
            </a:pPr>
            <a:r>
              <a:rPr lang="en-US" b="1" i="0" dirty="0">
                <a:solidFill>
                  <a:srgbClr val="000000"/>
                </a:solidFill>
                <a:effectLst/>
                <a:latin typeface="inter-bold"/>
              </a:rPr>
              <a:t>Unsupervised learning</a:t>
            </a:r>
            <a:endParaRPr lang="en-US" b="0" i="0" dirty="0">
              <a:solidFill>
                <a:srgbClr val="000000"/>
              </a:solidFill>
              <a:effectLst/>
              <a:latin typeface="inter-regular"/>
            </a:endParaRPr>
          </a:p>
          <a:p>
            <a:pPr algn="just">
              <a:buFont typeface="+mj-lt"/>
              <a:buAutoNum type="arabicPeriod"/>
            </a:pPr>
            <a:r>
              <a:rPr lang="en-US" b="1" i="0" dirty="0">
                <a:solidFill>
                  <a:srgbClr val="000000"/>
                </a:solidFill>
                <a:effectLst/>
                <a:latin typeface="inter-bold"/>
              </a:rPr>
              <a:t>Reinforcement learning</a:t>
            </a:r>
            <a:endParaRPr lang="en-US" b="0" i="0" dirty="0">
              <a:solidFill>
                <a:srgbClr val="000000"/>
              </a:solidFill>
              <a:effectLst/>
              <a:latin typeface="inter-regular"/>
            </a:endParaRPr>
          </a:p>
          <a:p>
            <a:pPr marL="0" indent="0">
              <a:buNone/>
            </a:pPr>
            <a:endParaRPr lang="en-IN" dirty="0"/>
          </a:p>
        </p:txBody>
      </p:sp>
      <p:pic>
        <p:nvPicPr>
          <p:cNvPr id="5" name="Picture 4">
            <a:extLst>
              <a:ext uri="{FF2B5EF4-FFF2-40B4-BE49-F238E27FC236}">
                <a16:creationId xmlns:a16="http://schemas.microsoft.com/office/drawing/2014/main" id="{50889A3F-308A-4474-BBF7-A1FDAD9037C4}"/>
              </a:ext>
            </a:extLst>
          </p:cNvPr>
          <p:cNvPicPr>
            <a:picLocks noChangeAspect="1"/>
          </p:cNvPicPr>
          <p:nvPr/>
        </p:nvPicPr>
        <p:blipFill>
          <a:blip r:embed="rId2"/>
          <a:stretch>
            <a:fillRect/>
          </a:stretch>
        </p:blipFill>
        <p:spPr>
          <a:xfrm>
            <a:off x="5430808" y="2656218"/>
            <a:ext cx="5418290" cy="3520745"/>
          </a:xfrm>
          <a:prstGeom prst="rect">
            <a:avLst/>
          </a:prstGeom>
        </p:spPr>
      </p:pic>
    </p:spTree>
    <p:extLst>
      <p:ext uri="{BB962C8B-B14F-4D97-AF65-F5344CB8AC3E}">
        <p14:creationId xmlns:p14="http://schemas.microsoft.com/office/powerpoint/2010/main" val="13587077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E65D2-4B67-4CBF-B6CB-6F79397F7DF4}"/>
              </a:ext>
            </a:extLst>
          </p:cNvPr>
          <p:cNvSpPr>
            <a:spLocks noGrp="1"/>
          </p:cNvSpPr>
          <p:nvPr>
            <p:ph type="title"/>
          </p:nvPr>
        </p:nvSpPr>
        <p:spPr/>
        <p:txBody>
          <a:bodyPr/>
          <a:lstStyle/>
          <a:p>
            <a:r>
              <a:rPr lang="en-IN" b="0" i="0" dirty="0">
                <a:solidFill>
                  <a:srgbClr val="610B4B"/>
                </a:solidFill>
                <a:effectLst/>
                <a:latin typeface="erdana"/>
              </a:rPr>
              <a:t>1) Supervised Learning</a:t>
            </a:r>
            <a:br>
              <a:rPr lang="en-IN" b="0" i="0" dirty="0">
                <a:solidFill>
                  <a:srgbClr val="610B4B"/>
                </a:solidFill>
                <a:effectLst/>
                <a:latin typeface="erdana"/>
              </a:rPr>
            </a:br>
            <a:endParaRPr lang="en-IN" dirty="0"/>
          </a:p>
        </p:txBody>
      </p:sp>
      <p:sp>
        <p:nvSpPr>
          <p:cNvPr id="3" name="Content Placeholder 2">
            <a:extLst>
              <a:ext uri="{FF2B5EF4-FFF2-40B4-BE49-F238E27FC236}">
                <a16:creationId xmlns:a16="http://schemas.microsoft.com/office/drawing/2014/main" id="{C3598AA5-64AF-46C2-AAEA-ECB9A4B0A368}"/>
              </a:ext>
            </a:extLst>
          </p:cNvPr>
          <p:cNvSpPr>
            <a:spLocks noGrp="1"/>
          </p:cNvSpPr>
          <p:nvPr>
            <p:ph idx="1"/>
          </p:nvPr>
        </p:nvSpPr>
        <p:spPr/>
        <p:txBody>
          <a:bodyPr>
            <a:normAutofit fontScale="85000" lnSpcReduction="20000"/>
          </a:bodyPr>
          <a:lstStyle/>
          <a:p>
            <a:pPr algn="just"/>
            <a:r>
              <a:rPr lang="en-US" sz="1900" b="0" i="0" dirty="0">
                <a:solidFill>
                  <a:srgbClr val="333333"/>
                </a:solidFill>
                <a:effectLst/>
              </a:rPr>
              <a:t>Supervised learning is a type of machine learning method in which we provide sample labeled data to the machine learning system in order to train it, and on that basis, it predicts the output.</a:t>
            </a:r>
          </a:p>
          <a:p>
            <a:pPr algn="just"/>
            <a:r>
              <a:rPr lang="en-US" sz="1900" b="0" i="0" dirty="0">
                <a:solidFill>
                  <a:srgbClr val="333333"/>
                </a:solidFill>
                <a:effectLst/>
              </a:rPr>
              <a:t>The system creates a model using labeled data to understand the datasets and learn about each data, once the training and processing are done then we test the model by providing a sample data to check whether it is predicting the exact output or not.</a:t>
            </a:r>
          </a:p>
          <a:p>
            <a:pPr algn="just"/>
            <a:r>
              <a:rPr lang="en-US" sz="1900" b="0" i="0" dirty="0">
                <a:solidFill>
                  <a:srgbClr val="333333"/>
                </a:solidFill>
                <a:effectLst/>
              </a:rPr>
              <a:t>The goal of supervised learning is to map input data with the output data. The supervised learning is based on supervision, and it is the same as when a student learns things in the supervision of the teacher. The example of supervised learning is </a:t>
            </a:r>
            <a:r>
              <a:rPr lang="en-US" sz="1900" b="1" i="0" dirty="0">
                <a:solidFill>
                  <a:srgbClr val="333333"/>
                </a:solidFill>
                <a:effectLst/>
              </a:rPr>
              <a:t>spam filtering</a:t>
            </a:r>
            <a:r>
              <a:rPr lang="en-US" sz="1900" b="0" i="0" dirty="0">
                <a:solidFill>
                  <a:srgbClr val="333333"/>
                </a:solidFill>
                <a:effectLst/>
              </a:rPr>
              <a:t>.</a:t>
            </a:r>
          </a:p>
          <a:p>
            <a:pPr algn="just"/>
            <a:r>
              <a:rPr lang="en-US" sz="1900" b="0" i="0" dirty="0">
                <a:solidFill>
                  <a:srgbClr val="333333"/>
                </a:solidFill>
                <a:effectLst/>
                <a:latin typeface="inter-regular"/>
              </a:rPr>
              <a:t>Supervised learning can be grouped further in two categories of algorithms:</a:t>
            </a:r>
          </a:p>
          <a:p>
            <a:pPr algn="just">
              <a:buFont typeface="Arial" panose="020B0604020202020204" pitchFamily="34" charset="0"/>
              <a:buChar char="•"/>
            </a:pPr>
            <a:r>
              <a:rPr lang="en-US" sz="1900" b="1" i="0" dirty="0">
                <a:solidFill>
                  <a:srgbClr val="000000"/>
                </a:solidFill>
                <a:effectLst/>
                <a:latin typeface="inter-bold"/>
              </a:rPr>
              <a:t>Classification</a:t>
            </a:r>
            <a:endParaRPr lang="en-US" sz="1900" b="0" i="0" dirty="0">
              <a:solidFill>
                <a:srgbClr val="000000"/>
              </a:solidFill>
              <a:effectLst/>
              <a:latin typeface="inter-regular"/>
            </a:endParaRPr>
          </a:p>
          <a:p>
            <a:pPr algn="just">
              <a:buFont typeface="Arial" panose="020B0604020202020204" pitchFamily="34" charset="0"/>
              <a:buChar char="•"/>
            </a:pPr>
            <a:r>
              <a:rPr lang="en-US" sz="1900" b="1" i="0" dirty="0">
                <a:solidFill>
                  <a:srgbClr val="000000"/>
                </a:solidFill>
                <a:effectLst/>
                <a:latin typeface="inter-bold"/>
              </a:rPr>
              <a:t>Regression</a:t>
            </a:r>
            <a:endParaRPr lang="en-US" sz="1900" b="0" i="0" dirty="0">
              <a:solidFill>
                <a:srgbClr val="000000"/>
              </a:solidFill>
              <a:effectLst/>
              <a:latin typeface="inter-regular"/>
            </a:endParaRPr>
          </a:p>
          <a:p>
            <a:pPr algn="just"/>
            <a:endParaRPr lang="en-US" sz="1900" b="0" i="0" dirty="0">
              <a:solidFill>
                <a:srgbClr val="333333"/>
              </a:solidFill>
              <a:effectLst/>
            </a:endParaRPr>
          </a:p>
          <a:p>
            <a:endParaRPr lang="en-IN" dirty="0"/>
          </a:p>
        </p:txBody>
      </p:sp>
    </p:spTree>
    <p:extLst>
      <p:ext uri="{BB962C8B-B14F-4D97-AF65-F5344CB8AC3E}">
        <p14:creationId xmlns:p14="http://schemas.microsoft.com/office/powerpoint/2010/main" val="28925212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F94A1-BA4E-49EC-92E2-B6F686E927B0}"/>
              </a:ext>
            </a:extLst>
          </p:cNvPr>
          <p:cNvSpPr>
            <a:spLocks noGrp="1"/>
          </p:cNvSpPr>
          <p:nvPr>
            <p:ph type="title"/>
          </p:nvPr>
        </p:nvSpPr>
        <p:spPr/>
        <p:txBody>
          <a:bodyPr/>
          <a:lstStyle/>
          <a:p>
            <a:r>
              <a:rPr lang="en-IN" dirty="0"/>
              <a:t>Example</a:t>
            </a:r>
          </a:p>
        </p:txBody>
      </p:sp>
      <p:sp>
        <p:nvSpPr>
          <p:cNvPr id="3" name="Content Placeholder 2">
            <a:extLst>
              <a:ext uri="{FF2B5EF4-FFF2-40B4-BE49-F238E27FC236}">
                <a16:creationId xmlns:a16="http://schemas.microsoft.com/office/drawing/2014/main" id="{2123F8E1-2DB2-44F9-BE93-F17AE129E43B}"/>
              </a:ext>
            </a:extLst>
          </p:cNvPr>
          <p:cNvSpPr>
            <a:spLocks noGrp="1"/>
          </p:cNvSpPr>
          <p:nvPr>
            <p:ph idx="1"/>
          </p:nvPr>
        </p:nvSpPr>
        <p:spPr>
          <a:xfrm>
            <a:off x="838200" y="1798731"/>
            <a:ext cx="10515600" cy="4351338"/>
          </a:xfrm>
        </p:spPr>
        <p:txBody>
          <a:bodyPr>
            <a:normAutofit lnSpcReduction="10000"/>
          </a:bodyPr>
          <a:lstStyle/>
          <a:p>
            <a:pPr algn="l"/>
            <a:r>
              <a:rPr lang="en-IN" sz="1800" b="0" i="0" u="none" strike="noStrike" baseline="0" dirty="0"/>
              <a:t>For example, a human </a:t>
            </a:r>
            <a:r>
              <a:rPr lang="en-US" sz="1800" b="0" i="0" u="none" strike="noStrike" baseline="0" dirty="0"/>
              <a:t>child is shown a cat and told so. Now even when the child sees a completely different cat among others, it will still identify it as a cat. The same method is employed here.</a:t>
            </a:r>
          </a:p>
          <a:p>
            <a:pPr algn="l"/>
            <a:r>
              <a:rPr lang="en-US" sz="1800" b="1" i="0" u="none" strike="noStrike" baseline="0" dirty="0"/>
              <a:t>Supervised algorithms require </a:t>
            </a:r>
            <a:r>
              <a:rPr lang="en-US" sz="1800" b="0" i="0" u="none" strike="noStrike" baseline="0" dirty="0"/>
              <a:t>a data scientist or data analyst with machine learning skills to provide both </a:t>
            </a:r>
            <a:r>
              <a:rPr lang="en-US" sz="1800" b="1" i="0" u="none" strike="noStrike" baseline="0" dirty="0"/>
              <a:t>input </a:t>
            </a:r>
            <a:r>
              <a:rPr lang="en-US" sz="1800" b="0" i="0" u="none" strike="noStrike" baseline="0" dirty="0"/>
              <a:t>and </a:t>
            </a:r>
            <a:r>
              <a:rPr lang="en-US" sz="1800" b="1" i="0" u="none" strike="noStrike" baseline="0" dirty="0"/>
              <a:t>desired output</a:t>
            </a:r>
            <a:r>
              <a:rPr lang="en-US" sz="1800" b="0" i="0" u="none" strike="noStrike" baseline="0" dirty="0"/>
              <a:t>.</a:t>
            </a:r>
          </a:p>
          <a:p>
            <a:pPr algn="l"/>
            <a:r>
              <a:rPr lang="en-US" sz="1800" b="0" i="0" u="none" strike="noStrike" baseline="0" dirty="0"/>
              <a:t>We first train the model with the lots of training data(inputs &amp; targets) and then with new data and the logic we got before we predict the output.</a:t>
            </a:r>
            <a:endParaRPr lang="en-IN" sz="1800" b="0" i="0" u="none" strike="noStrike" baseline="0" dirty="0"/>
          </a:p>
          <a:p>
            <a:pPr algn="l"/>
            <a:r>
              <a:rPr lang="en-US" sz="1800" b="0" i="0" u="none" strike="noStrike" baseline="0" dirty="0"/>
              <a:t>Speaking mathematically, supervised learning is where you have both input variables (X) and</a:t>
            </a:r>
          </a:p>
          <a:p>
            <a:pPr algn="l"/>
            <a:r>
              <a:rPr lang="en-US" sz="1800" b="0" i="0" u="none" strike="noStrike" baseline="0" dirty="0"/>
              <a:t>output variables(Y) and can use an algorithm to derive the mapping function from the input to the </a:t>
            </a:r>
            <a:r>
              <a:rPr lang="en-IN" sz="1800" b="0" i="0" u="none" strike="noStrike" baseline="0" dirty="0"/>
              <a:t>output.</a:t>
            </a:r>
          </a:p>
          <a:p>
            <a:pPr algn="l"/>
            <a:r>
              <a:rPr lang="en-US" sz="1800" b="0" i="0" u="none" strike="noStrike" baseline="0" dirty="0"/>
              <a:t> The mapping function is expressed as </a:t>
            </a:r>
            <a:r>
              <a:rPr lang="en-US" sz="1800" b="1" i="0" u="none" strike="noStrike" baseline="0" dirty="0"/>
              <a:t>Y = f(X).</a:t>
            </a:r>
          </a:p>
          <a:p>
            <a:pPr algn="l"/>
            <a:r>
              <a:rPr lang="en-US" sz="1800" dirty="0"/>
              <a:t> </a:t>
            </a:r>
            <a:r>
              <a:rPr lang="en-US" sz="1800" b="0" i="0" u="none" strike="noStrike" baseline="0" dirty="0"/>
              <a:t>The intent is to train the function so such an extent that whenever we have any new input data (x) that you can predict the output variables (Y) for that given set of data.</a:t>
            </a:r>
          </a:p>
        </p:txBody>
      </p:sp>
    </p:spTree>
    <p:extLst>
      <p:ext uri="{BB962C8B-B14F-4D97-AF65-F5344CB8AC3E}">
        <p14:creationId xmlns:p14="http://schemas.microsoft.com/office/powerpoint/2010/main" val="10319463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DE707-3965-4AE9-8F43-0CD6C6514E64}"/>
              </a:ext>
            </a:extLst>
          </p:cNvPr>
          <p:cNvSpPr>
            <a:spLocks noGrp="1"/>
          </p:cNvSpPr>
          <p:nvPr>
            <p:ph type="title"/>
          </p:nvPr>
        </p:nvSpPr>
        <p:spPr/>
        <p:txBody>
          <a:bodyPr/>
          <a:lstStyle/>
          <a:p>
            <a:r>
              <a:rPr lang="en-IN" dirty="0" err="1"/>
              <a:t>Diagramatic</a:t>
            </a:r>
            <a:r>
              <a:rPr lang="en-IN" dirty="0"/>
              <a:t> Representation</a:t>
            </a:r>
          </a:p>
        </p:txBody>
      </p:sp>
      <p:pic>
        <p:nvPicPr>
          <p:cNvPr id="5" name="Content Placeholder 4">
            <a:extLst>
              <a:ext uri="{FF2B5EF4-FFF2-40B4-BE49-F238E27FC236}">
                <a16:creationId xmlns:a16="http://schemas.microsoft.com/office/drawing/2014/main" id="{ED9CD415-0A65-4B13-9BF2-6A354B4EF41A}"/>
              </a:ext>
            </a:extLst>
          </p:cNvPr>
          <p:cNvPicPr>
            <a:picLocks noGrp="1" noChangeAspect="1"/>
          </p:cNvPicPr>
          <p:nvPr>
            <p:ph idx="1"/>
          </p:nvPr>
        </p:nvPicPr>
        <p:blipFill>
          <a:blip r:embed="rId2"/>
          <a:stretch>
            <a:fillRect/>
          </a:stretch>
        </p:blipFill>
        <p:spPr>
          <a:xfrm>
            <a:off x="313765" y="2044493"/>
            <a:ext cx="6248942" cy="3055885"/>
          </a:xfrm>
        </p:spPr>
      </p:pic>
      <p:sp>
        <p:nvSpPr>
          <p:cNvPr id="7" name="TextBox 6">
            <a:extLst>
              <a:ext uri="{FF2B5EF4-FFF2-40B4-BE49-F238E27FC236}">
                <a16:creationId xmlns:a16="http://schemas.microsoft.com/office/drawing/2014/main" id="{CEE90D2B-AFA9-446B-83C9-4E0D65C2DD6A}"/>
              </a:ext>
            </a:extLst>
          </p:cNvPr>
          <p:cNvSpPr txBox="1"/>
          <p:nvPr/>
        </p:nvSpPr>
        <p:spPr>
          <a:xfrm>
            <a:off x="6194612" y="1690689"/>
            <a:ext cx="5683622" cy="3539430"/>
          </a:xfrm>
          <a:prstGeom prst="rect">
            <a:avLst/>
          </a:prstGeom>
          <a:noFill/>
        </p:spPr>
        <p:txBody>
          <a:bodyPr wrap="square">
            <a:spAutoFit/>
          </a:bodyPr>
          <a:lstStyle/>
          <a:p>
            <a:pPr algn="just"/>
            <a:r>
              <a:rPr lang="en-US" sz="1400" b="0" i="0" dirty="0">
                <a:solidFill>
                  <a:srgbClr val="333333"/>
                </a:solidFill>
                <a:effectLst/>
                <a:latin typeface="inter-regular"/>
              </a:rPr>
              <a:t>Suppose we have a dataset of different types of shapes which includes square, rectangle, triangle, and Polygon. Now the first step is that we need to train the model for each shape.</a:t>
            </a:r>
          </a:p>
          <a:p>
            <a:pPr algn="just"/>
            <a:endParaRPr lang="en-US" sz="1400" b="0" i="0" dirty="0">
              <a:solidFill>
                <a:srgbClr val="333333"/>
              </a:solidFill>
              <a:effectLst/>
              <a:latin typeface="inter-regular"/>
            </a:endParaRPr>
          </a:p>
          <a:p>
            <a:pPr algn="just">
              <a:buFont typeface="Arial" panose="020B0604020202020204" pitchFamily="34" charset="0"/>
              <a:buChar char="•"/>
            </a:pPr>
            <a:r>
              <a:rPr lang="en-US" sz="1400" b="0" i="0" dirty="0">
                <a:solidFill>
                  <a:srgbClr val="000000"/>
                </a:solidFill>
                <a:effectLst/>
                <a:latin typeface="inter-regular"/>
              </a:rPr>
              <a:t>If the given shape has four sides, and all the sides are equal, then it will be labelled as a </a:t>
            </a:r>
            <a:r>
              <a:rPr lang="en-US" sz="1400" b="1" i="0" dirty="0">
                <a:solidFill>
                  <a:srgbClr val="000000"/>
                </a:solidFill>
                <a:effectLst/>
                <a:latin typeface="inter-bold"/>
              </a:rPr>
              <a:t>Square</a:t>
            </a:r>
            <a:r>
              <a:rPr lang="en-US" sz="1400" b="0" i="0" dirty="0">
                <a:solidFill>
                  <a:srgbClr val="000000"/>
                </a:solidFill>
                <a:effectLst/>
                <a:latin typeface="inter-regular"/>
              </a:rPr>
              <a:t>.</a:t>
            </a:r>
          </a:p>
          <a:p>
            <a:pPr algn="just">
              <a:buFont typeface="Arial" panose="020B0604020202020204" pitchFamily="34" charset="0"/>
              <a:buChar char="•"/>
            </a:pPr>
            <a:endParaRPr lang="en-US" sz="1400" b="0" i="0" dirty="0">
              <a:solidFill>
                <a:srgbClr val="000000"/>
              </a:solidFill>
              <a:effectLst/>
              <a:latin typeface="inter-regular"/>
            </a:endParaRPr>
          </a:p>
          <a:p>
            <a:pPr algn="just">
              <a:buFont typeface="Arial" panose="020B0604020202020204" pitchFamily="34" charset="0"/>
              <a:buChar char="•"/>
            </a:pPr>
            <a:r>
              <a:rPr lang="en-US" sz="1400" b="0" i="0" dirty="0">
                <a:solidFill>
                  <a:srgbClr val="000000"/>
                </a:solidFill>
                <a:effectLst/>
                <a:latin typeface="inter-regular"/>
              </a:rPr>
              <a:t>If the given shape has three sides, then it will be labelled as a </a:t>
            </a:r>
            <a:r>
              <a:rPr lang="en-US" sz="1400" b="1" i="0" dirty="0">
                <a:solidFill>
                  <a:srgbClr val="000000"/>
                </a:solidFill>
                <a:effectLst/>
                <a:latin typeface="inter-bold"/>
              </a:rPr>
              <a:t>triangle</a:t>
            </a:r>
            <a:r>
              <a:rPr lang="en-US" sz="1400" b="0" i="0" dirty="0">
                <a:solidFill>
                  <a:srgbClr val="000000"/>
                </a:solidFill>
                <a:effectLst/>
                <a:latin typeface="inter-regular"/>
              </a:rPr>
              <a:t>.</a:t>
            </a:r>
          </a:p>
          <a:p>
            <a:pPr algn="just"/>
            <a:endParaRPr lang="en-US" sz="1400" b="0" i="0" dirty="0">
              <a:solidFill>
                <a:srgbClr val="000000"/>
              </a:solidFill>
              <a:effectLst/>
              <a:latin typeface="inter-regular"/>
            </a:endParaRPr>
          </a:p>
          <a:p>
            <a:pPr algn="just">
              <a:buFont typeface="Arial" panose="020B0604020202020204" pitchFamily="34" charset="0"/>
              <a:buChar char="•"/>
            </a:pPr>
            <a:r>
              <a:rPr lang="en-US" sz="1400" b="0" i="0" dirty="0">
                <a:solidFill>
                  <a:srgbClr val="000000"/>
                </a:solidFill>
                <a:effectLst/>
                <a:latin typeface="inter-regular"/>
              </a:rPr>
              <a:t>If the given shape has six equal sides then it will be labelled as </a:t>
            </a:r>
            <a:r>
              <a:rPr lang="en-US" sz="1400" b="1" i="0" dirty="0">
                <a:solidFill>
                  <a:srgbClr val="000000"/>
                </a:solidFill>
                <a:effectLst/>
                <a:latin typeface="inter-bold"/>
              </a:rPr>
              <a:t>hexagon</a:t>
            </a:r>
            <a:r>
              <a:rPr lang="en-US" sz="1400" b="0" i="0" dirty="0">
                <a:solidFill>
                  <a:srgbClr val="000000"/>
                </a:solidFill>
                <a:effectLst/>
                <a:latin typeface="inter-regular"/>
              </a:rPr>
              <a:t>.</a:t>
            </a:r>
          </a:p>
          <a:p>
            <a:pPr algn="just"/>
            <a:endParaRPr lang="en-US" sz="1400" b="0" i="0" dirty="0">
              <a:solidFill>
                <a:srgbClr val="000000"/>
              </a:solidFill>
              <a:effectLst/>
              <a:latin typeface="inter-regular"/>
            </a:endParaRPr>
          </a:p>
          <a:p>
            <a:pPr algn="just"/>
            <a:r>
              <a:rPr lang="en-US" sz="1400" b="0" i="0" dirty="0">
                <a:solidFill>
                  <a:srgbClr val="333333"/>
                </a:solidFill>
                <a:effectLst/>
                <a:latin typeface="inter-regular"/>
              </a:rPr>
              <a:t>Now, after training, we test our model using the test set, and the task of the model is to identify the shape.</a:t>
            </a:r>
          </a:p>
          <a:p>
            <a:pPr algn="just"/>
            <a:r>
              <a:rPr lang="en-US" sz="1400" b="0" i="0" dirty="0">
                <a:solidFill>
                  <a:srgbClr val="333333"/>
                </a:solidFill>
                <a:effectLst/>
                <a:latin typeface="inter-regular"/>
              </a:rPr>
              <a:t>The machine is already trained on all types of shapes, and when it finds a new shape, it classifies the shape on the bases of a number of sides, and predicts the output.</a:t>
            </a:r>
          </a:p>
        </p:txBody>
      </p:sp>
    </p:spTree>
    <p:extLst>
      <p:ext uri="{BB962C8B-B14F-4D97-AF65-F5344CB8AC3E}">
        <p14:creationId xmlns:p14="http://schemas.microsoft.com/office/powerpoint/2010/main" val="2766749389"/>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457</TotalTime>
  <Words>5935</Words>
  <Application>Microsoft Office PowerPoint</Application>
  <PresentationFormat>Widescreen</PresentationFormat>
  <Paragraphs>294</Paragraphs>
  <Slides>54</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54</vt:i4>
      </vt:variant>
    </vt:vector>
  </HeadingPairs>
  <TitlesOfParts>
    <vt:vector size="67" baseType="lpstr">
      <vt:lpstr>Arial</vt:lpstr>
      <vt:lpstr>Calibri</vt:lpstr>
      <vt:lpstr>Calibri-Bold</vt:lpstr>
      <vt:lpstr>Century Gothic</vt:lpstr>
      <vt:lpstr>erdana</vt:lpstr>
      <vt:lpstr>inter-bold</vt:lpstr>
      <vt:lpstr>inter-regular</vt:lpstr>
      <vt:lpstr>roboto</vt:lpstr>
      <vt:lpstr>SymbolMT</vt:lpstr>
      <vt:lpstr>Verdana</vt:lpstr>
      <vt:lpstr>Wingdings 3</vt:lpstr>
      <vt:lpstr>Wingdings-Regular</vt:lpstr>
      <vt:lpstr>Wisp</vt:lpstr>
      <vt:lpstr>Machine Learning</vt:lpstr>
      <vt:lpstr>What is Machine Learning </vt:lpstr>
      <vt:lpstr>How does Machine Learning work </vt:lpstr>
      <vt:lpstr>Features of Machine Learning: </vt:lpstr>
      <vt:lpstr>Need for Machine Learning </vt:lpstr>
      <vt:lpstr>Types of Machine Learning algorithms</vt:lpstr>
      <vt:lpstr>1) Supervised Learning </vt:lpstr>
      <vt:lpstr>Example</vt:lpstr>
      <vt:lpstr>Diagramatic Representation</vt:lpstr>
      <vt:lpstr>Steps Involved in Supervised Learning: </vt:lpstr>
      <vt:lpstr>Types of supervised Machine learning Algorithms: </vt:lpstr>
      <vt:lpstr>2) Unsupervised Learning </vt:lpstr>
      <vt:lpstr>Example</vt:lpstr>
      <vt:lpstr>Why use Unsupervised Learning? </vt:lpstr>
      <vt:lpstr>Working of Unsupervised Learning </vt:lpstr>
      <vt:lpstr>Types of Unsupervised Learning Algorithm: </vt:lpstr>
      <vt:lpstr>2.Clustering</vt:lpstr>
      <vt:lpstr>3]Dimensionality Reduction? </vt:lpstr>
      <vt:lpstr>Contd.</vt:lpstr>
      <vt:lpstr>3) Reinforcement Learning </vt:lpstr>
      <vt:lpstr>Let’s dive in deeper.</vt:lpstr>
      <vt:lpstr>1. Linear Regression</vt:lpstr>
      <vt:lpstr>Consider the below image:</vt:lpstr>
      <vt:lpstr>Example</vt:lpstr>
      <vt:lpstr>2.Logistic Regression</vt:lpstr>
      <vt:lpstr>Representation</vt:lpstr>
      <vt:lpstr>Example</vt:lpstr>
      <vt:lpstr>3.CART( Classification and Regression tree)</vt:lpstr>
      <vt:lpstr>Decision Tree Classification Algorithm </vt:lpstr>
      <vt:lpstr>Representation</vt:lpstr>
      <vt:lpstr>How does the Decision Tree algorithm Work?</vt:lpstr>
      <vt:lpstr>Example</vt:lpstr>
      <vt:lpstr>4.Naïve Bayes</vt:lpstr>
      <vt:lpstr>Bayes' Theorem: </vt:lpstr>
      <vt:lpstr>Lets look into this example and apply the bayes theorem.</vt:lpstr>
      <vt:lpstr>5.KNN</vt:lpstr>
      <vt:lpstr>Example</vt:lpstr>
      <vt:lpstr>Why do we need a K-NN Algorithm? </vt:lpstr>
      <vt:lpstr>How does K-NN work? </vt:lpstr>
      <vt:lpstr>Consider the below image:</vt:lpstr>
      <vt:lpstr>contd</vt:lpstr>
      <vt:lpstr>PowerPoint Presentation</vt:lpstr>
      <vt:lpstr>1. Apriori</vt:lpstr>
      <vt:lpstr>Formula</vt:lpstr>
      <vt:lpstr>2.K-Means</vt:lpstr>
      <vt:lpstr>The working of the K-means Clustering Algorithm:</vt:lpstr>
      <vt:lpstr>Let's understand the above steps by considering the visual plots:</vt:lpstr>
      <vt:lpstr>contd</vt:lpstr>
      <vt:lpstr>contd</vt:lpstr>
      <vt:lpstr>contd</vt:lpstr>
      <vt:lpstr>contd</vt:lpstr>
      <vt:lpstr>3. Random Forest Algorithm(Ensemble) </vt:lpstr>
      <vt:lpstr>How does Random Forest algorithm work? </vt:lpstr>
      <vt:lpstr>Example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dc:title>
  <dc:creator>Praisy</dc:creator>
  <cp:lastModifiedBy>Praisy</cp:lastModifiedBy>
  <cp:revision>22</cp:revision>
  <dcterms:created xsi:type="dcterms:W3CDTF">2021-12-29T10:31:50Z</dcterms:created>
  <dcterms:modified xsi:type="dcterms:W3CDTF">2022-01-03T15:16:50Z</dcterms:modified>
</cp:coreProperties>
</file>