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Nunito"/>
      <p:regular r:id="rId34"/>
      <p:bold r:id="rId35"/>
      <p:italic r:id="rId36"/>
      <p:boldItalic r:id="rId37"/>
    </p:embeddedFont>
    <p:embeddedFont>
      <p:font typeface="Spectral"/>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pectral-italic.fntdata"/><Relationship Id="rId20" Type="http://schemas.openxmlformats.org/officeDocument/2006/relationships/slide" Target="slides/slide15.xml"/><Relationship Id="rId42" Type="http://schemas.openxmlformats.org/officeDocument/2006/relationships/font" Target="fonts/OpenSans-regular.fntdata"/><Relationship Id="rId41" Type="http://schemas.openxmlformats.org/officeDocument/2006/relationships/font" Target="fonts/Spectral-boldItalic.fntdata"/><Relationship Id="rId22" Type="http://schemas.openxmlformats.org/officeDocument/2006/relationships/slide" Target="slides/slide17.xml"/><Relationship Id="rId44" Type="http://schemas.openxmlformats.org/officeDocument/2006/relationships/font" Target="fonts/OpenSans-italic.fntdata"/><Relationship Id="rId21" Type="http://schemas.openxmlformats.org/officeDocument/2006/relationships/slide" Target="slides/slide16.xml"/><Relationship Id="rId43" Type="http://schemas.openxmlformats.org/officeDocument/2006/relationships/font" Target="fonts/OpenSans-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39" Type="http://schemas.openxmlformats.org/officeDocument/2006/relationships/font" Target="fonts/Spectral-bold.fntdata"/><Relationship Id="rId16" Type="http://schemas.openxmlformats.org/officeDocument/2006/relationships/slide" Target="slides/slide11.xml"/><Relationship Id="rId38" Type="http://schemas.openxmlformats.org/officeDocument/2006/relationships/font" Target="fonts/Spectral-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76e9b457d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576e9b457d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7735bd7c4_2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57735bd7c4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7735bd7c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7735bd7c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7735bd7c4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7735bd7c4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7735bd7c4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7735bd7c4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76e9b457d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576e9b457d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7735bd7c4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7735bd7c4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7735bd7c4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7735bd7c4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57735bd7c4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7735bd7c4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76e9b457d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576e9b457d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7735bd7c4_2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57735bd7c4_2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
          <p:cNvGrpSpPr/>
          <p:nvPr/>
        </p:nvGrpSpPr>
        <p:grpSpPr>
          <a:xfrm>
            <a:off x="199149" y="4055652"/>
            <a:ext cx="2795413"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11"/>
          <p:cNvGrpSpPr/>
          <p:nvPr/>
        </p:nvGrpSpPr>
        <p:grpSpPr>
          <a:xfrm>
            <a:off x="5959222" y="4119576"/>
            <a:ext cx="2520951"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1"/>
          <p:cNvGrpSpPr/>
          <p:nvPr/>
        </p:nvGrpSpPr>
        <p:grpSpPr>
          <a:xfrm>
            <a:off x="199149" y="2"/>
            <a:ext cx="2795413"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11"/>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3" name="Google Shape;43;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4"/>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4"/>
          <p:cNvGrpSpPr/>
          <p:nvPr/>
        </p:nvGrpSpPr>
        <p:grpSpPr>
          <a:xfrm>
            <a:off x="5594190" y="3961115"/>
            <a:ext cx="2910144" cy="1182340"/>
            <a:chOff x="6917201" y="0"/>
            <a:chExt cx="2227777" cy="863400"/>
          </a:xfrm>
        </p:grpSpPr>
        <p:sp>
          <p:nvSpPr>
            <p:cNvPr id="47" name="Google Shape;47;p4"/>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4"/>
          <p:cNvGrpSpPr/>
          <p:nvPr/>
        </p:nvGrpSpPr>
        <p:grpSpPr>
          <a:xfrm>
            <a:off x="199149" y="2"/>
            <a:ext cx="2795413" cy="1083308"/>
            <a:chOff x="6917201" y="0"/>
            <a:chExt cx="2227777" cy="863400"/>
          </a:xfrm>
        </p:grpSpPr>
        <p:sp>
          <p:nvSpPr>
            <p:cNvPr id="51" name="Google Shape;51;p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4"/>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7"/>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8"/>
          <p:cNvGrpSpPr/>
          <p:nvPr/>
        </p:nvGrpSpPr>
        <p:grpSpPr>
          <a:xfrm>
            <a:off x="5886353" y="1243"/>
            <a:ext cx="3257454"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8"/>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9"/>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0"/>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lstStyle>
            <a:lvl1pPr indent="-228600" lvl="0" marL="457200" algn="l">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10.jpg"/><Relationship Id="rId6"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drive.google.com/file/d/180Qn422pd3R9GoEO2Z3jaWm0X48zOT9E/view"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drive.google.com/file/d/1rllwzH8UelCLR_YSGW9ly_s5jMo-VzgR/view"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medium.freecodecamp.org/an-introduction-to-deep-q-learning-lets-play-doom-54d02d8017d8" TargetMode="External"/><Relationship Id="rId4" Type="http://schemas.openxmlformats.org/officeDocument/2006/relationships/hyperlink" Target="https://zhengludwig.wordpress.com/projects/self-driving-rc-car/" TargetMode="External"/><Relationship Id="rId9" Type="http://schemas.openxmlformats.org/officeDocument/2006/relationships/hyperlink" Target="https://medium.com/@jonathan_hui/lane-keeping-in-autonomous-driving-with-model-predictive-control-50f06e989bc9" TargetMode="External"/><Relationship Id="rId5" Type="http://schemas.openxmlformats.org/officeDocument/2006/relationships/hyperlink" Target="https://towardsdatascience.com/build-your-own-self-driving-toy-car-ad00a6804b53" TargetMode="External"/><Relationship Id="rId6" Type="http://schemas.openxmlformats.org/officeDocument/2006/relationships/hyperlink" Target="https://github.com/bdjukic/selfdriving-robot-car" TargetMode="External"/><Relationship Id="rId7" Type="http://schemas.openxmlformats.org/officeDocument/2006/relationships/hyperlink" Target="https://blog.floydhub.com/toy-self-driving-car-part-one/" TargetMode="External"/><Relationship Id="rId8" Type="http://schemas.openxmlformats.org/officeDocument/2006/relationships/hyperlink" Target="https://github.com/RyanZotti/Self-Driving-Ca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910250" y="843028"/>
            <a:ext cx="73149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b="1" lang="en" sz="3400">
                <a:solidFill>
                  <a:srgbClr val="000000"/>
                </a:solidFill>
                <a:latin typeface="Open Sans"/>
                <a:ea typeface="Open Sans"/>
                <a:cs typeface="Open Sans"/>
                <a:sym typeface="Open Sans"/>
              </a:rPr>
              <a:t>Deep Q-Network (DQN) Based Lane</a:t>
            </a:r>
            <a:r>
              <a:rPr b="1" lang="en" sz="3400">
                <a:solidFill>
                  <a:srgbClr val="000000"/>
                </a:solidFill>
                <a:latin typeface="Open Sans"/>
                <a:ea typeface="Open Sans"/>
                <a:cs typeface="Open Sans"/>
                <a:sym typeface="Open Sans"/>
              </a:rPr>
              <a:t> </a:t>
            </a:r>
            <a:r>
              <a:rPr b="1" lang="en" sz="3400">
                <a:solidFill>
                  <a:srgbClr val="000000"/>
                </a:solidFill>
                <a:latin typeface="Open Sans"/>
                <a:ea typeface="Open Sans"/>
                <a:cs typeface="Open Sans"/>
                <a:sym typeface="Open Sans"/>
              </a:rPr>
              <a:t>Following Toy Car</a:t>
            </a:r>
            <a:endParaRPr b="1" sz="3400">
              <a:solidFill>
                <a:srgbClr val="000000"/>
              </a:solidFill>
              <a:latin typeface="Open Sans"/>
              <a:ea typeface="Open Sans"/>
              <a:cs typeface="Open Sans"/>
              <a:sym typeface="Open Sans"/>
            </a:endParaRPr>
          </a:p>
        </p:txBody>
      </p:sp>
      <p:sp>
        <p:nvSpPr>
          <p:cNvPr id="129" name="Google Shape;129;p13"/>
          <p:cNvSpPr txBox="1"/>
          <p:nvPr>
            <p:ph idx="1" type="subTitle"/>
          </p:nvPr>
        </p:nvSpPr>
        <p:spPr>
          <a:xfrm>
            <a:off x="1858700" y="3634825"/>
            <a:ext cx="5361300" cy="52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b="1" lang="en" sz="2200">
                <a:solidFill>
                  <a:srgbClr val="434343"/>
                </a:solidFill>
                <a:latin typeface="Georgia"/>
                <a:ea typeface="Georgia"/>
                <a:cs typeface="Georgia"/>
                <a:sym typeface="Georgia"/>
              </a:rPr>
              <a:t>Dipam Patel</a:t>
            </a:r>
            <a:endParaRPr b="1" sz="2200">
              <a:solidFill>
                <a:srgbClr val="434343"/>
              </a:solidFill>
              <a:latin typeface="Georgia"/>
              <a:ea typeface="Georgia"/>
              <a:cs typeface="Georgia"/>
              <a:sym typeface="Georgia"/>
            </a:endParaRPr>
          </a:p>
          <a:p>
            <a:pPr indent="0" lvl="0" marL="0" rtl="0" algn="ctr">
              <a:lnSpc>
                <a:spcPct val="100000"/>
              </a:lnSpc>
              <a:spcBef>
                <a:spcPts val="0"/>
              </a:spcBef>
              <a:spcAft>
                <a:spcPts val="0"/>
              </a:spcAft>
              <a:buSzPts val="1600"/>
              <a:buNone/>
            </a:pPr>
            <a:r>
              <a:rPr b="1" lang="en" sz="2200">
                <a:solidFill>
                  <a:srgbClr val="434343"/>
                </a:solidFill>
                <a:latin typeface="Georgia"/>
                <a:ea typeface="Georgia"/>
                <a:cs typeface="Georgia"/>
                <a:sym typeface="Georgia"/>
              </a:rPr>
              <a:t>Shivang Patel</a:t>
            </a:r>
            <a:endParaRPr b="1" sz="2200">
              <a:solidFill>
                <a:srgbClr val="434343"/>
              </a:solidFill>
              <a:latin typeface="Georgia"/>
              <a:ea typeface="Georgia"/>
              <a:cs typeface="Georgia"/>
              <a:sym typeface="Georgia"/>
            </a:endParaRPr>
          </a:p>
          <a:p>
            <a:pPr indent="0" lvl="0" marL="0" rtl="0" algn="ctr">
              <a:lnSpc>
                <a:spcPct val="100000"/>
              </a:lnSpc>
              <a:spcBef>
                <a:spcPts val="0"/>
              </a:spcBef>
              <a:spcAft>
                <a:spcPts val="0"/>
              </a:spcAft>
              <a:buSzPts val="1600"/>
              <a:buNone/>
            </a:pPr>
            <a:r>
              <a:rPr b="1" lang="en" sz="1800">
                <a:solidFill>
                  <a:srgbClr val="434343"/>
                </a:solidFill>
                <a:latin typeface="Georgia"/>
                <a:ea typeface="Georgia"/>
                <a:cs typeface="Georgia"/>
                <a:sym typeface="Georgia"/>
              </a:rPr>
              <a:t>ENPM808F</a:t>
            </a:r>
            <a:endParaRPr b="1" sz="1800">
              <a:solidFill>
                <a:srgbClr val="434343"/>
              </a:solidFill>
              <a:latin typeface="Georgia"/>
              <a:ea typeface="Georgia"/>
              <a:cs typeface="Georgia"/>
              <a:sym typeface="Georgia"/>
            </a:endParaRPr>
          </a:p>
        </p:txBody>
      </p:sp>
      <p:pic>
        <p:nvPicPr>
          <p:cNvPr id="130" name="Google Shape;130;p13"/>
          <p:cNvPicPr preferRelativeResize="0"/>
          <p:nvPr/>
        </p:nvPicPr>
        <p:blipFill rotWithShape="1">
          <a:blip r:embed="rId3">
            <a:alphaModFix/>
          </a:blip>
          <a:srcRect b="0" l="0" r="0" t="0"/>
          <a:stretch/>
        </p:blipFill>
        <p:spPr>
          <a:xfrm>
            <a:off x="2957945" y="2322300"/>
            <a:ext cx="1384981" cy="1312525"/>
          </a:xfrm>
          <a:prstGeom prst="rect">
            <a:avLst/>
          </a:prstGeom>
          <a:noFill/>
          <a:ln>
            <a:noFill/>
          </a:ln>
        </p:spPr>
      </p:pic>
      <p:pic>
        <p:nvPicPr>
          <p:cNvPr descr="A picture containing transport, wall&#10;&#10;Description automatically generated" id="131" name="Google Shape;131;p13"/>
          <p:cNvPicPr preferRelativeResize="0"/>
          <p:nvPr/>
        </p:nvPicPr>
        <p:blipFill rotWithShape="1">
          <a:blip r:embed="rId4">
            <a:alphaModFix/>
          </a:blip>
          <a:srcRect b="0" l="0" r="0" t="0"/>
          <a:stretch/>
        </p:blipFill>
        <p:spPr>
          <a:xfrm>
            <a:off x="4956616" y="2322300"/>
            <a:ext cx="2088421" cy="13125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2"/>
          <p:cNvSpPr txBox="1"/>
          <p:nvPr>
            <p:ph idx="12" type="sldNum"/>
          </p:nvPr>
        </p:nvSpPr>
        <p:spPr>
          <a:xfrm>
            <a:off x="8618850" y="4891200"/>
            <a:ext cx="357300" cy="252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32" name="Google Shape;232;p22"/>
          <p:cNvSpPr txBox="1"/>
          <p:nvPr>
            <p:ph type="title"/>
          </p:nvPr>
        </p:nvSpPr>
        <p:spPr>
          <a:xfrm>
            <a:off x="461675" y="3402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7F6000"/>
                </a:solidFill>
                <a:latin typeface="Spectral"/>
                <a:ea typeface="Spectral"/>
                <a:cs typeface="Spectral"/>
                <a:sym typeface="Spectral"/>
              </a:rPr>
              <a:t>Problem of Temporal Limitation</a:t>
            </a:r>
            <a:endParaRPr b="1">
              <a:solidFill>
                <a:srgbClr val="7F6000"/>
              </a:solidFill>
              <a:latin typeface="Spectral"/>
              <a:ea typeface="Spectral"/>
              <a:cs typeface="Spectral"/>
              <a:sym typeface="Spectral"/>
            </a:endParaRPr>
          </a:p>
        </p:txBody>
      </p:sp>
      <p:sp>
        <p:nvSpPr>
          <p:cNvPr id="233" name="Google Shape;233;p22"/>
          <p:cNvSpPr txBox="1"/>
          <p:nvPr/>
        </p:nvSpPr>
        <p:spPr>
          <a:xfrm>
            <a:off x="-53250" y="4891200"/>
            <a:ext cx="1629300" cy="29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ENPM808F | Final Project</a:t>
            </a:r>
            <a:endParaRPr b="0" i="0" sz="1000" u="none" cap="none" strike="noStrike">
              <a:solidFill>
                <a:srgbClr val="000000"/>
              </a:solidFill>
              <a:latin typeface="Roboto"/>
              <a:ea typeface="Roboto"/>
              <a:cs typeface="Roboto"/>
              <a:sym typeface="Roboto"/>
            </a:endParaRPr>
          </a:p>
        </p:txBody>
      </p:sp>
      <p:pic>
        <p:nvPicPr>
          <p:cNvPr id="234" name="Google Shape;234;p22"/>
          <p:cNvPicPr preferRelativeResize="0"/>
          <p:nvPr/>
        </p:nvPicPr>
        <p:blipFill>
          <a:blip r:embed="rId3">
            <a:alphaModFix/>
          </a:blip>
          <a:stretch>
            <a:fillRect/>
          </a:stretch>
        </p:blipFill>
        <p:spPr>
          <a:xfrm>
            <a:off x="3117761" y="1411787"/>
            <a:ext cx="2908474" cy="1939025"/>
          </a:xfrm>
          <a:prstGeom prst="rect">
            <a:avLst/>
          </a:prstGeom>
          <a:noFill/>
          <a:ln>
            <a:noFill/>
          </a:ln>
        </p:spPr>
      </p:pic>
      <p:pic>
        <p:nvPicPr>
          <p:cNvPr id="235" name="Google Shape;235;p22"/>
          <p:cNvPicPr preferRelativeResize="0"/>
          <p:nvPr/>
        </p:nvPicPr>
        <p:blipFill>
          <a:blip r:embed="rId3">
            <a:alphaModFix/>
          </a:blip>
          <a:stretch>
            <a:fillRect/>
          </a:stretch>
        </p:blipFill>
        <p:spPr>
          <a:xfrm>
            <a:off x="233350" y="3467750"/>
            <a:ext cx="2095051" cy="1396700"/>
          </a:xfrm>
          <a:prstGeom prst="rect">
            <a:avLst/>
          </a:prstGeom>
          <a:noFill/>
          <a:ln>
            <a:noFill/>
          </a:ln>
        </p:spPr>
      </p:pic>
      <p:pic>
        <p:nvPicPr>
          <p:cNvPr id="236" name="Google Shape;236;p22"/>
          <p:cNvPicPr preferRelativeResize="0"/>
          <p:nvPr/>
        </p:nvPicPr>
        <p:blipFill>
          <a:blip r:embed="rId4">
            <a:alphaModFix/>
          </a:blip>
          <a:stretch>
            <a:fillRect/>
          </a:stretch>
        </p:blipFill>
        <p:spPr>
          <a:xfrm>
            <a:off x="2429072" y="3467748"/>
            <a:ext cx="2095051" cy="1396712"/>
          </a:xfrm>
          <a:prstGeom prst="rect">
            <a:avLst/>
          </a:prstGeom>
          <a:noFill/>
          <a:ln>
            <a:noFill/>
          </a:ln>
        </p:spPr>
      </p:pic>
      <p:pic>
        <p:nvPicPr>
          <p:cNvPr id="237" name="Google Shape;237;p22"/>
          <p:cNvPicPr preferRelativeResize="0"/>
          <p:nvPr/>
        </p:nvPicPr>
        <p:blipFill>
          <a:blip r:embed="rId5">
            <a:alphaModFix/>
          </a:blip>
          <a:stretch>
            <a:fillRect/>
          </a:stretch>
        </p:blipFill>
        <p:spPr>
          <a:xfrm>
            <a:off x="4624797" y="3467748"/>
            <a:ext cx="2095051" cy="1396712"/>
          </a:xfrm>
          <a:prstGeom prst="rect">
            <a:avLst/>
          </a:prstGeom>
          <a:noFill/>
          <a:ln>
            <a:noFill/>
          </a:ln>
        </p:spPr>
      </p:pic>
      <p:pic>
        <p:nvPicPr>
          <p:cNvPr id="238" name="Google Shape;238;p22"/>
          <p:cNvPicPr preferRelativeResize="0"/>
          <p:nvPr/>
        </p:nvPicPr>
        <p:blipFill>
          <a:blip r:embed="rId6">
            <a:alphaModFix/>
          </a:blip>
          <a:stretch>
            <a:fillRect/>
          </a:stretch>
        </p:blipFill>
        <p:spPr>
          <a:xfrm>
            <a:off x="6820522" y="3467749"/>
            <a:ext cx="2095051" cy="1396712"/>
          </a:xfrm>
          <a:prstGeom prst="rect">
            <a:avLst/>
          </a:prstGeom>
          <a:noFill/>
          <a:ln>
            <a:noFill/>
          </a:ln>
        </p:spPr>
      </p:pic>
      <p:sp>
        <p:nvSpPr>
          <p:cNvPr id="239" name="Google Shape;239;p22"/>
          <p:cNvSpPr txBox="1"/>
          <p:nvPr>
            <p:ph idx="1" type="body"/>
          </p:nvPr>
        </p:nvSpPr>
        <p:spPr>
          <a:xfrm>
            <a:off x="461675" y="910775"/>
            <a:ext cx="8222400" cy="6282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SzPts val="1800"/>
              <a:buFont typeface="Roboto"/>
              <a:buChar char="❖"/>
            </a:pPr>
            <a:r>
              <a:rPr lang="en" sz="1800">
                <a:latin typeface="Roboto"/>
                <a:ea typeface="Roboto"/>
                <a:cs typeface="Roboto"/>
                <a:sym typeface="Roboto"/>
              </a:rPr>
              <a:t>One frame is not enough to have the sense of motion</a:t>
            </a:r>
            <a:endParaRPr sz="18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3"/>
          <p:cNvSpPr txBox="1"/>
          <p:nvPr>
            <p:ph type="title"/>
          </p:nvPr>
        </p:nvSpPr>
        <p:spPr>
          <a:xfrm>
            <a:off x="461675" y="3402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7F6000"/>
                </a:solidFill>
                <a:latin typeface="Spectral"/>
                <a:ea typeface="Spectral"/>
                <a:cs typeface="Spectral"/>
                <a:sym typeface="Spectral"/>
              </a:rPr>
              <a:t>Experience Replay</a:t>
            </a:r>
            <a:endParaRPr b="1">
              <a:solidFill>
                <a:srgbClr val="7F6000"/>
              </a:solidFill>
              <a:latin typeface="Spectral"/>
              <a:ea typeface="Spectral"/>
              <a:cs typeface="Spectral"/>
              <a:sym typeface="Spectral"/>
            </a:endParaRPr>
          </a:p>
        </p:txBody>
      </p:sp>
      <p:sp>
        <p:nvSpPr>
          <p:cNvPr id="245" name="Google Shape;245;p23"/>
          <p:cNvSpPr txBox="1"/>
          <p:nvPr/>
        </p:nvSpPr>
        <p:spPr>
          <a:xfrm>
            <a:off x="-53250" y="4891200"/>
            <a:ext cx="1629300" cy="29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ENPM808F | Final Project</a:t>
            </a:r>
            <a:endParaRPr b="0" i="0" sz="1000" u="none" cap="none" strike="noStrike">
              <a:solidFill>
                <a:srgbClr val="000000"/>
              </a:solidFill>
              <a:latin typeface="Roboto"/>
              <a:ea typeface="Roboto"/>
              <a:cs typeface="Roboto"/>
              <a:sym typeface="Roboto"/>
            </a:endParaRPr>
          </a:p>
        </p:txBody>
      </p:sp>
      <p:sp>
        <p:nvSpPr>
          <p:cNvPr id="246" name="Google Shape;246;p23"/>
          <p:cNvSpPr txBox="1"/>
          <p:nvPr>
            <p:ph idx="1" type="body"/>
          </p:nvPr>
        </p:nvSpPr>
        <p:spPr>
          <a:xfrm>
            <a:off x="461675" y="910775"/>
            <a:ext cx="8222400" cy="2892000"/>
          </a:xfrm>
          <a:prstGeom prst="rect">
            <a:avLst/>
          </a:prstGeom>
          <a:noFill/>
          <a:ln>
            <a:noFill/>
          </a:ln>
        </p:spPr>
        <p:txBody>
          <a:bodyPr anchorCtr="0" anchor="t" bIns="91425" lIns="91425" spcFirstLastPara="1" rIns="91425" wrap="square" tIns="91425">
            <a:noAutofit/>
          </a:bodyPr>
          <a:lstStyle/>
          <a:p>
            <a:pPr indent="-342900" lvl="0" marL="457200" rtl="0" algn="just">
              <a:lnSpc>
                <a:spcPct val="125000"/>
              </a:lnSpc>
              <a:spcBef>
                <a:spcPts val="0"/>
              </a:spcBef>
              <a:spcAft>
                <a:spcPts val="0"/>
              </a:spcAft>
              <a:buSzPts val="1800"/>
              <a:buFont typeface="Roboto"/>
              <a:buChar char="●"/>
            </a:pPr>
            <a:r>
              <a:rPr lang="en" sz="1800">
                <a:latin typeface="Roboto"/>
                <a:ea typeface="Roboto"/>
                <a:cs typeface="Roboto"/>
                <a:sym typeface="Roboto"/>
              </a:rPr>
              <a:t>Avoid forgetting previous experiences</a:t>
            </a:r>
            <a:endParaRPr sz="1800">
              <a:latin typeface="Roboto"/>
              <a:ea typeface="Roboto"/>
              <a:cs typeface="Roboto"/>
              <a:sym typeface="Roboto"/>
            </a:endParaRPr>
          </a:p>
          <a:p>
            <a:pPr indent="-342900" lvl="1" marL="914400" rtl="0" algn="just">
              <a:lnSpc>
                <a:spcPct val="125000"/>
              </a:lnSpc>
              <a:spcBef>
                <a:spcPts val="0"/>
              </a:spcBef>
              <a:spcAft>
                <a:spcPts val="0"/>
              </a:spcAft>
              <a:buSzPts val="1800"/>
              <a:buFont typeface="Roboto"/>
              <a:buChar char="○"/>
            </a:pPr>
            <a:r>
              <a:rPr lang="en" sz="1800">
                <a:latin typeface="Roboto"/>
                <a:ea typeface="Roboto"/>
                <a:cs typeface="Roboto"/>
                <a:sym typeface="Roboto"/>
              </a:rPr>
              <a:t>Tends to forget the previous experiences as it overwrites with new one</a:t>
            </a:r>
            <a:endParaRPr sz="1800">
              <a:latin typeface="Roboto"/>
              <a:ea typeface="Roboto"/>
              <a:cs typeface="Roboto"/>
              <a:sym typeface="Roboto"/>
            </a:endParaRPr>
          </a:p>
          <a:p>
            <a:pPr indent="-342900" lvl="1" marL="914400" rtl="0" algn="just">
              <a:lnSpc>
                <a:spcPct val="125000"/>
              </a:lnSpc>
              <a:spcBef>
                <a:spcPts val="0"/>
              </a:spcBef>
              <a:spcAft>
                <a:spcPts val="0"/>
              </a:spcAft>
              <a:buSzPts val="1800"/>
              <a:buFont typeface="Roboto"/>
              <a:buChar char="○"/>
            </a:pPr>
            <a:r>
              <a:rPr lang="en" sz="1800">
                <a:latin typeface="Roboto"/>
                <a:ea typeface="Roboto"/>
                <a:cs typeface="Roboto"/>
                <a:sym typeface="Roboto"/>
              </a:rPr>
              <a:t>More efficient to use previous experience by learning from it multiple times and create a replay buffer</a:t>
            </a:r>
            <a:endParaRPr sz="1800">
              <a:latin typeface="Roboto"/>
              <a:ea typeface="Roboto"/>
              <a:cs typeface="Roboto"/>
              <a:sym typeface="Roboto"/>
            </a:endParaRPr>
          </a:p>
          <a:p>
            <a:pPr indent="0" lvl="0" marL="914400" rtl="0" algn="just">
              <a:lnSpc>
                <a:spcPct val="125000"/>
              </a:lnSpc>
              <a:spcBef>
                <a:spcPts val="0"/>
              </a:spcBef>
              <a:spcAft>
                <a:spcPts val="0"/>
              </a:spcAft>
              <a:buNone/>
            </a:pPr>
            <a:r>
              <a:t/>
            </a:r>
            <a:endParaRPr sz="1800">
              <a:latin typeface="Roboto"/>
              <a:ea typeface="Roboto"/>
              <a:cs typeface="Roboto"/>
              <a:sym typeface="Roboto"/>
            </a:endParaRPr>
          </a:p>
          <a:p>
            <a:pPr indent="-342900" lvl="0" marL="457200" rtl="0" algn="just">
              <a:lnSpc>
                <a:spcPct val="125000"/>
              </a:lnSpc>
              <a:spcBef>
                <a:spcPts val="0"/>
              </a:spcBef>
              <a:spcAft>
                <a:spcPts val="0"/>
              </a:spcAft>
              <a:buSzPts val="1800"/>
              <a:buFont typeface="Roboto"/>
              <a:buChar char="●"/>
            </a:pPr>
            <a:r>
              <a:rPr lang="en" sz="1800">
                <a:latin typeface="Roboto"/>
                <a:ea typeface="Roboto"/>
                <a:cs typeface="Roboto"/>
                <a:sym typeface="Roboto"/>
              </a:rPr>
              <a:t>Reduce correlations between experiences</a:t>
            </a:r>
            <a:endParaRPr sz="1800">
              <a:latin typeface="Roboto"/>
              <a:ea typeface="Roboto"/>
              <a:cs typeface="Roboto"/>
              <a:sym typeface="Roboto"/>
            </a:endParaRPr>
          </a:p>
          <a:p>
            <a:pPr indent="-342900" lvl="1" marL="914400" rtl="0" algn="just">
              <a:lnSpc>
                <a:spcPct val="125000"/>
              </a:lnSpc>
              <a:spcBef>
                <a:spcPts val="0"/>
              </a:spcBef>
              <a:spcAft>
                <a:spcPts val="0"/>
              </a:spcAft>
              <a:buSzPts val="1800"/>
              <a:buFont typeface="Roboto"/>
              <a:buChar char="○"/>
            </a:pPr>
            <a:r>
              <a:rPr lang="en" sz="1800">
                <a:latin typeface="Roboto"/>
                <a:ea typeface="Roboto"/>
                <a:cs typeface="Roboto"/>
                <a:sym typeface="Roboto"/>
              </a:rPr>
              <a:t>Every action affects the next state- outputs sequence of experience tuples which can be highly correlated</a:t>
            </a:r>
            <a:endParaRPr sz="1800">
              <a:latin typeface="Roboto"/>
              <a:ea typeface="Roboto"/>
              <a:cs typeface="Roboto"/>
              <a:sym typeface="Roboto"/>
            </a:endParaRPr>
          </a:p>
          <a:p>
            <a:pPr indent="-342900" lvl="1" marL="914400" rtl="0" algn="just">
              <a:lnSpc>
                <a:spcPct val="125000"/>
              </a:lnSpc>
              <a:spcBef>
                <a:spcPts val="0"/>
              </a:spcBef>
              <a:spcAft>
                <a:spcPts val="0"/>
              </a:spcAft>
              <a:buSzPts val="1800"/>
              <a:buFont typeface="Roboto"/>
              <a:buChar char="○"/>
            </a:pPr>
            <a:r>
              <a:rPr lang="en" sz="1800">
                <a:latin typeface="Roboto"/>
                <a:ea typeface="Roboto"/>
                <a:cs typeface="Roboto"/>
                <a:sym typeface="Roboto"/>
              </a:rPr>
              <a:t>By sampling from the replay buffer at random, the correlation is avoided and the action values are prevented from diverging greatly</a:t>
            </a:r>
            <a:endParaRPr sz="1800">
              <a:latin typeface="Roboto"/>
              <a:ea typeface="Roboto"/>
              <a:cs typeface="Roboto"/>
              <a:sym typeface="Roboto"/>
            </a:endParaRPr>
          </a:p>
          <a:p>
            <a:pPr indent="0" lvl="0" marL="0" marR="0" rtl="0" algn="just">
              <a:lnSpc>
                <a:spcPct val="125000"/>
              </a:lnSpc>
              <a:spcBef>
                <a:spcPts val="0"/>
              </a:spcBef>
              <a:spcAft>
                <a:spcPts val="0"/>
              </a:spcAft>
              <a:buNone/>
            </a:pPr>
            <a:r>
              <a:t/>
            </a:r>
            <a:endParaRPr sz="1800">
              <a:latin typeface="Roboto"/>
              <a:ea typeface="Roboto"/>
              <a:cs typeface="Roboto"/>
              <a:sym typeface="Roboto"/>
            </a:endParaRPr>
          </a:p>
        </p:txBody>
      </p:sp>
      <p:sp>
        <p:nvSpPr>
          <p:cNvPr id="247" name="Google Shape;247;p23"/>
          <p:cNvSpPr txBox="1"/>
          <p:nvPr>
            <p:ph idx="12" type="sldNum"/>
          </p:nvPr>
        </p:nvSpPr>
        <p:spPr>
          <a:xfrm>
            <a:off x="8658550" y="4891200"/>
            <a:ext cx="347400" cy="252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4"/>
          <p:cNvSpPr txBox="1"/>
          <p:nvPr>
            <p:ph idx="12" type="sldNum"/>
          </p:nvPr>
        </p:nvSpPr>
        <p:spPr>
          <a:xfrm>
            <a:off x="8658550" y="4891200"/>
            <a:ext cx="347400" cy="252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53" name="Google Shape;253;p24"/>
          <p:cNvSpPr txBox="1"/>
          <p:nvPr>
            <p:ph type="title"/>
          </p:nvPr>
        </p:nvSpPr>
        <p:spPr>
          <a:xfrm>
            <a:off x="461675" y="3402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7F6000"/>
                </a:solidFill>
                <a:latin typeface="Spectral"/>
                <a:ea typeface="Spectral"/>
                <a:cs typeface="Spectral"/>
                <a:sym typeface="Spectral"/>
              </a:rPr>
              <a:t>Experimentation</a:t>
            </a:r>
            <a:endParaRPr b="1">
              <a:solidFill>
                <a:srgbClr val="7F6000"/>
              </a:solidFill>
              <a:latin typeface="Spectral"/>
              <a:ea typeface="Spectral"/>
              <a:cs typeface="Spectral"/>
              <a:sym typeface="Spectral"/>
            </a:endParaRPr>
          </a:p>
        </p:txBody>
      </p:sp>
      <p:sp>
        <p:nvSpPr>
          <p:cNvPr id="254" name="Google Shape;254;p24"/>
          <p:cNvSpPr txBox="1"/>
          <p:nvPr/>
        </p:nvSpPr>
        <p:spPr>
          <a:xfrm>
            <a:off x="-53250" y="4891200"/>
            <a:ext cx="1629300" cy="29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ENPM808F | Final Project</a:t>
            </a:r>
            <a:endParaRPr b="0" i="0" sz="1000" u="none" cap="none" strike="noStrike">
              <a:solidFill>
                <a:srgbClr val="000000"/>
              </a:solidFill>
              <a:latin typeface="Roboto"/>
              <a:ea typeface="Roboto"/>
              <a:cs typeface="Roboto"/>
              <a:sym typeface="Roboto"/>
            </a:endParaRPr>
          </a:p>
        </p:txBody>
      </p:sp>
      <p:pic>
        <p:nvPicPr>
          <p:cNvPr id="255" name="Google Shape;255;p24"/>
          <p:cNvPicPr preferRelativeResize="0"/>
          <p:nvPr/>
        </p:nvPicPr>
        <p:blipFill>
          <a:blip r:embed="rId3">
            <a:alphaModFix/>
          </a:blip>
          <a:stretch>
            <a:fillRect/>
          </a:stretch>
        </p:blipFill>
        <p:spPr>
          <a:xfrm>
            <a:off x="2032675" y="987000"/>
            <a:ext cx="5078647" cy="380897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25"/>
          <p:cNvSpPr/>
          <p:nvPr/>
        </p:nvSpPr>
        <p:spPr>
          <a:xfrm>
            <a:off x="3183463" y="1347450"/>
            <a:ext cx="1466400" cy="69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RASPI NODE</a:t>
            </a:r>
            <a:endParaRPr/>
          </a:p>
        </p:txBody>
      </p:sp>
      <p:sp>
        <p:nvSpPr>
          <p:cNvPr id="261" name="Google Shape;261;p25"/>
          <p:cNvSpPr/>
          <p:nvPr/>
        </p:nvSpPr>
        <p:spPr>
          <a:xfrm>
            <a:off x="5869838" y="1347450"/>
            <a:ext cx="1466400" cy="69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ROSCORE</a:t>
            </a:r>
            <a:endParaRPr/>
          </a:p>
        </p:txBody>
      </p:sp>
      <p:sp>
        <p:nvSpPr>
          <p:cNvPr id="262" name="Google Shape;262;p25"/>
          <p:cNvSpPr/>
          <p:nvPr/>
        </p:nvSpPr>
        <p:spPr>
          <a:xfrm>
            <a:off x="5869838" y="2385263"/>
            <a:ext cx="1466400" cy="69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COMPUTER NODE</a:t>
            </a:r>
            <a:endParaRPr/>
          </a:p>
        </p:txBody>
      </p:sp>
      <p:sp>
        <p:nvSpPr>
          <p:cNvPr id="263" name="Google Shape;263;p25"/>
          <p:cNvSpPr txBox="1"/>
          <p:nvPr>
            <p:ph idx="12" type="sldNum"/>
          </p:nvPr>
        </p:nvSpPr>
        <p:spPr>
          <a:xfrm>
            <a:off x="8658550" y="4891200"/>
            <a:ext cx="347400" cy="252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64" name="Google Shape;264;p25"/>
          <p:cNvSpPr/>
          <p:nvPr/>
        </p:nvSpPr>
        <p:spPr>
          <a:xfrm>
            <a:off x="3258913" y="2385250"/>
            <a:ext cx="1315500" cy="69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CAM PUB</a:t>
            </a:r>
            <a:endParaRPr/>
          </a:p>
        </p:txBody>
      </p:sp>
      <p:pic>
        <p:nvPicPr>
          <p:cNvPr id="265" name="Google Shape;265;p25"/>
          <p:cNvPicPr preferRelativeResize="0"/>
          <p:nvPr/>
        </p:nvPicPr>
        <p:blipFill>
          <a:blip r:embed="rId3">
            <a:alphaModFix/>
          </a:blip>
          <a:stretch>
            <a:fillRect/>
          </a:stretch>
        </p:blipFill>
        <p:spPr>
          <a:xfrm flipH="1">
            <a:off x="1807761" y="2301213"/>
            <a:ext cx="858076" cy="858076"/>
          </a:xfrm>
          <a:prstGeom prst="rect">
            <a:avLst/>
          </a:prstGeom>
          <a:noFill/>
          <a:ln>
            <a:noFill/>
          </a:ln>
        </p:spPr>
      </p:pic>
      <p:sp>
        <p:nvSpPr>
          <p:cNvPr id="266" name="Google Shape;266;p25"/>
          <p:cNvSpPr/>
          <p:nvPr/>
        </p:nvSpPr>
        <p:spPr>
          <a:xfrm>
            <a:off x="3258913" y="3347575"/>
            <a:ext cx="1315500" cy="69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CMD</a:t>
            </a:r>
            <a:r>
              <a:rPr lang="en"/>
              <a:t> SUB</a:t>
            </a:r>
            <a:endParaRPr/>
          </a:p>
        </p:txBody>
      </p:sp>
      <p:cxnSp>
        <p:nvCxnSpPr>
          <p:cNvPr id="267" name="Google Shape;267;p25"/>
          <p:cNvCxnSpPr>
            <a:stCxn id="265" idx="1"/>
            <a:endCxn id="264" idx="2"/>
          </p:cNvCxnSpPr>
          <p:nvPr/>
        </p:nvCxnSpPr>
        <p:spPr>
          <a:xfrm>
            <a:off x="2665837" y="2730251"/>
            <a:ext cx="593100" cy="0"/>
          </a:xfrm>
          <a:prstGeom prst="straightConnector1">
            <a:avLst/>
          </a:prstGeom>
          <a:noFill/>
          <a:ln cap="flat" cmpd="sng" w="9525">
            <a:solidFill>
              <a:schemeClr val="dk2"/>
            </a:solidFill>
            <a:prstDash val="solid"/>
            <a:round/>
            <a:headEnd len="med" w="med" type="none"/>
            <a:tailEnd len="med" w="med" type="triangle"/>
          </a:ln>
        </p:spPr>
      </p:cxnSp>
      <p:cxnSp>
        <p:nvCxnSpPr>
          <p:cNvPr id="268" name="Google Shape;268;p25"/>
          <p:cNvCxnSpPr>
            <a:stCxn id="260" idx="2"/>
            <a:endCxn id="264" idx="0"/>
          </p:cNvCxnSpPr>
          <p:nvPr/>
        </p:nvCxnSpPr>
        <p:spPr>
          <a:xfrm>
            <a:off x="3916663" y="2037450"/>
            <a:ext cx="0" cy="347700"/>
          </a:xfrm>
          <a:prstGeom prst="straightConnector1">
            <a:avLst/>
          </a:prstGeom>
          <a:noFill/>
          <a:ln cap="flat" cmpd="sng" w="9525">
            <a:solidFill>
              <a:schemeClr val="dk2"/>
            </a:solidFill>
            <a:prstDash val="solid"/>
            <a:round/>
            <a:headEnd len="med" w="med" type="none"/>
            <a:tailEnd len="med" w="med" type="triangle"/>
          </a:ln>
        </p:spPr>
      </p:cxnSp>
      <p:cxnSp>
        <p:nvCxnSpPr>
          <p:cNvPr id="269" name="Google Shape;269;p25"/>
          <p:cNvCxnSpPr>
            <a:stCxn id="260" idx="3"/>
            <a:endCxn id="261" idx="1"/>
          </p:cNvCxnSpPr>
          <p:nvPr/>
        </p:nvCxnSpPr>
        <p:spPr>
          <a:xfrm>
            <a:off x="4649863" y="1692450"/>
            <a:ext cx="1220100" cy="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25"/>
          <p:cNvCxnSpPr>
            <a:stCxn id="264" idx="4"/>
            <a:endCxn id="266" idx="0"/>
          </p:cNvCxnSpPr>
          <p:nvPr/>
        </p:nvCxnSpPr>
        <p:spPr>
          <a:xfrm>
            <a:off x="3916663" y="3075250"/>
            <a:ext cx="0" cy="272400"/>
          </a:xfrm>
          <a:prstGeom prst="straightConnector1">
            <a:avLst/>
          </a:prstGeom>
          <a:noFill/>
          <a:ln cap="flat" cmpd="sng" w="9525">
            <a:solidFill>
              <a:schemeClr val="dk2"/>
            </a:solidFill>
            <a:prstDash val="solid"/>
            <a:round/>
            <a:headEnd len="med" w="med" type="none"/>
            <a:tailEnd len="med" w="med" type="triangle"/>
          </a:ln>
        </p:spPr>
      </p:cxnSp>
      <p:cxnSp>
        <p:nvCxnSpPr>
          <p:cNvPr id="271" name="Google Shape;271;p25"/>
          <p:cNvCxnSpPr>
            <a:stCxn id="261" idx="2"/>
            <a:endCxn id="262" idx="0"/>
          </p:cNvCxnSpPr>
          <p:nvPr/>
        </p:nvCxnSpPr>
        <p:spPr>
          <a:xfrm>
            <a:off x="6603038" y="2037450"/>
            <a:ext cx="0" cy="347700"/>
          </a:xfrm>
          <a:prstGeom prst="straightConnector1">
            <a:avLst/>
          </a:prstGeom>
          <a:noFill/>
          <a:ln cap="flat" cmpd="sng" w="9525">
            <a:solidFill>
              <a:schemeClr val="dk2"/>
            </a:solidFill>
            <a:prstDash val="solid"/>
            <a:round/>
            <a:headEnd len="med" w="med" type="none"/>
            <a:tailEnd len="med" w="med" type="triangle"/>
          </a:ln>
        </p:spPr>
      </p:cxnSp>
      <p:sp>
        <p:nvSpPr>
          <p:cNvPr id="272" name="Google Shape;272;p25"/>
          <p:cNvSpPr txBox="1"/>
          <p:nvPr/>
        </p:nvSpPr>
        <p:spPr>
          <a:xfrm>
            <a:off x="3505963" y="4233700"/>
            <a:ext cx="12201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TOY CAR</a:t>
            </a:r>
            <a:endParaRPr>
              <a:latin typeface="Calibri"/>
              <a:ea typeface="Calibri"/>
              <a:cs typeface="Calibri"/>
              <a:sym typeface="Calibri"/>
            </a:endParaRPr>
          </a:p>
        </p:txBody>
      </p:sp>
      <p:cxnSp>
        <p:nvCxnSpPr>
          <p:cNvPr id="273" name="Google Shape;273;p25"/>
          <p:cNvCxnSpPr>
            <a:stCxn id="262" idx="1"/>
            <a:endCxn id="264" idx="6"/>
          </p:cNvCxnSpPr>
          <p:nvPr/>
        </p:nvCxnSpPr>
        <p:spPr>
          <a:xfrm rot="10800000">
            <a:off x="4574438" y="2730263"/>
            <a:ext cx="1295400" cy="0"/>
          </a:xfrm>
          <a:prstGeom prst="straightConnector1">
            <a:avLst/>
          </a:prstGeom>
          <a:noFill/>
          <a:ln cap="flat" cmpd="sng" w="9525">
            <a:solidFill>
              <a:schemeClr val="dk2"/>
            </a:solidFill>
            <a:prstDash val="solid"/>
            <a:round/>
            <a:headEnd len="med" w="med" type="none"/>
            <a:tailEnd len="med" w="med" type="triangle"/>
          </a:ln>
        </p:spPr>
      </p:cxnSp>
      <p:cxnSp>
        <p:nvCxnSpPr>
          <p:cNvPr id="274" name="Google Shape;274;p25"/>
          <p:cNvCxnSpPr>
            <a:stCxn id="262" idx="2"/>
            <a:endCxn id="266" idx="6"/>
          </p:cNvCxnSpPr>
          <p:nvPr/>
        </p:nvCxnSpPr>
        <p:spPr>
          <a:xfrm rot="5400000">
            <a:off x="5280038" y="2369663"/>
            <a:ext cx="617400" cy="2028600"/>
          </a:xfrm>
          <a:prstGeom prst="bentConnector2">
            <a:avLst/>
          </a:prstGeom>
          <a:noFill/>
          <a:ln cap="flat" cmpd="sng" w="9525">
            <a:solidFill>
              <a:schemeClr val="dk2"/>
            </a:solidFill>
            <a:prstDash val="solid"/>
            <a:round/>
            <a:headEnd len="med" w="med" type="none"/>
            <a:tailEnd len="med" w="med" type="none"/>
          </a:ln>
        </p:spPr>
      </p:cxnSp>
      <p:sp>
        <p:nvSpPr>
          <p:cNvPr id="275" name="Google Shape;275;p25"/>
          <p:cNvSpPr txBox="1"/>
          <p:nvPr>
            <p:ph type="title"/>
          </p:nvPr>
        </p:nvSpPr>
        <p:spPr>
          <a:xfrm>
            <a:off x="461675" y="3402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7F6000"/>
                </a:solidFill>
                <a:latin typeface="Spectral"/>
                <a:ea typeface="Spectral"/>
                <a:cs typeface="Spectral"/>
                <a:sym typeface="Spectral"/>
              </a:rPr>
              <a:t>Software Setup</a:t>
            </a:r>
            <a:endParaRPr b="1">
              <a:solidFill>
                <a:srgbClr val="7F6000"/>
              </a:solidFill>
              <a:latin typeface="Spectral"/>
              <a:ea typeface="Spectral"/>
              <a:cs typeface="Spectral"/>
              <a:sym typeface="Spectral"/>
            </a:endParaRPr>
          </a:p>
        </p:txBody>
      </p:sp>
      <p:cxnSp>
        <p:nvCxnSpPr>
          <p:cNvPr id="276" name="Google Shape;276;p25"/>
          <p:cNvCxnSpPr/>
          <p:nvPr/>
        </p:nvCxnSpPr>
        <p:spPr>
          <a:xfrm>
            <a:off x="3916663" y="4037575"/>
            <a:ext cx="0" cy="272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26"/>
          <p:cNvSpPr txBox="1"/>
          <p:nvPr>
            <p:ph type="title"/>
          </p:nvPr>
        </p:nvSpPr>
        <p:spPr>
          <a:xfrm>
            <a:off x="461675" y="3402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7F6000"/>
                </a:solidFill>
                <a:latin typeface="Spectral"/>
                <a:ea typeface="Spectral"/>
                <a:cs typeface="Spectral"/>
                <a:sym typeface="Spectral"/>
              </a:rPr>
              <a:t>Reward Model</a:t>
            </a:r>
            <a:endParaRPr b="1">
              <a:solidFill>
                <a:srgbClr val="7F6000"/>
              </a:solidFill>
              <a:latin typeface="Spectral"/>
              <a:ea typeface="Spectral"/>
              <a:cs typeface="Spectral"/>
              <a:sym typeface="Spectral"/>
            </a:endParaRPr>
          </a:p>
        </p:txBody>
      </p:sp>
      <p:sp>
        <p:nvSpPr>
          <p:cNvPr id="282" name="Google Shape;282;p26"/>
          <p:cNvSpPr txBox="1"/>
          <p:nvPr>
            <p:ph idx="1" type="body"/>
          </p:nvPr>
        </p:nvSpPr>
        <p:spPr>
          <a:xfrm>
            <a:off x="460800" y="1007825"/>
            <a:ext cx="8222400" cy="28920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200000"/>
              </a:lnSpc>
              <a:spcBef>
                <a:spcPts val="0"/>
              </a:spcBef>
              <a:spcAft>
                <a:spcPts val="0"/>
              </a:spcAft>
              <a:buSzPts val="1800"/>
              <a:buFont typeface="Roboto"/>
              <a:buChar char="●"/>
            </a:pPr>
            <a:r>
              <a:rPr lang="en" sz="1800">
                <a:latin typeface="Roboto"/>
                <a:ea typeface="Roboto"/>
                <a:cs typeface="Roboto"/>
                <a:sym typeface="Roboto"/>
              </a:rPr>
              <a:t>Leaving the Lane: 	-10</a:t>
            </a:r>
            <a:endParaRPr sz="1800">
              <a:latin typeface="Roboto"/>
              <a:ea typeface="Roboto"/>
              <a:cs typeface="Roboto"/>
              <a:sym typeface="Roboto"/>
            </a:endParaRPr>
          </a:p>
          <a:p>
            <a:pPr indent="-342900" lvl="0" marL="457200" marR="0" rtl="0" algn="just">
              <a:lnSpc>
                <a:spcPct val="200000"/>
              </a:lnSpc>
              <a:spcBef>
                <a:spcPts val="0"/>
              </a:spcBef>
              <a:spcAft>
                <a:spcPts val="0"/>
              </a:spcAft>
              <a:buSzPts val="1800"/>
              <a:buFont typeface="Roboto"/>
              <a:buChar char="●"/>
            </a:pPr>
            <a:r>
              <a:rPr lang="en" sz="1800">
                <a:latin typeface="Roboto"/>
                <a:ea typeface="Roboto"/>
                <a:cs typeface="Roboto"/>
                <a:sym typeface="Roboto"/>
              </a:rPr>
              <a:t>Following the Lane: 	+5</a:t>
            </a:r>
            <a:endParaRPr sz="1800">
              <a:latin typeface="Roboto"/>
              <a:ea typeface="Roboto"/>
              <a:cs typeface="Roboto"/>
              <a:sym typeface="Roboto"/>
            </a:endParaRPr>
          </a:p>
          <a:p>
            <a:pPr indent="-342900" lvl="0" marL="457200" marR="0" rtl="0" algn="just">
              <a:lnSpc>
                <a:spcPct val="200000"/>
              </a:lnSpc>
              <a:spcBef>
                <a:spcPts val="0"/>
              </a:spcBef>
              <a:spcAft>
                <a:spcPts val="0"/>
              </a:spcAft>
              <a:buSzPts val="1800"/>
              <a:buFont typeface="Roboto"/>
              <a:buChar char="●"/>
            </a:pPr>
            <a:r>
              <a:rPr lang="en" sz="1800">
                <a:latin typeface="Roboto"/>
                <a:ea typeface="Roboto"/>
                <a:cs typeface="Roboto"/>
                <a:sym typeface="Roboto"/>
              </a:rPr>
              <a:t>Completing the Lane: 	+10</a:t>
            </a:r>
            <a:endParaRPr sz="1800">
              <a:latin typeface="Roboto"/>
              <a:ea typeface="Roboto"/>
              <a:cs typeface="Roboto"/>
              <a:sym typeface="Roboto"/>
            </a:endParaRPr>
          </a:p>
        </p:txBody>
      </p:sp>
      <p:sp>
        <p:nvSpPr>
          <p:cNvPr id="283" name="Google Shape;283;p26"/>
          <p:cNvSpPr txBox="1"/>
          <p:nvPr>
            <p:ph idx="12" type="sldNum"/>
          </p:nvPr>
        </p:nvSpPr>
        <p:spPr>
          <a:xfrm>
            <a:off x="8658550" y="4891200"/>
            <a:ext cx="347400" cy="252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27"/>
          <p:cNvSpPr txBox="1"/>
          <p:nvPr>
            <p:ph type="title"/>
          </p:nvPr>
        </p:nvSpPr>
        <p:spPr>
          <a:xfrm>
            <a:off x="441825" y="3392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7F6000"/>
                </a:solidFill>
                <a:latin typeface="Spectral"/>
                <a:ea typeface="Spectral"/>
                <a:cs typeface="Spectral"/>
                <a:sym typeface="Spectral"/>
              </a:rPr>
              <a:t>Insight into Training Params</a:t>
            </a:r>
            <a:endParaRPr b="1">
              <a:solidFill>
                <a:srgbClr val="7F6000"/>
              </a:solidFill>
              <a:latin typeface="Spectral"/>
              <a:ea typeface="Spectral"/>
              <a:cs typeface="Spectral"/>
              <a:sym typeface="Spectral"/>
            </a:endParaRPr>
          </a:p>
        </p:txBody>
      </p:sp>
      <p:sp>
        <p:nvSpPr>
          <p:cNvPr id="289" name="Google Shape;289;p27"/>
          <p:cNvSpPr txBox="1"/>
          <p:nvPr>
            <p:ph idx="1" type="body"/>
          </p:nvPr>
        </p:nvSpPr>
        <p:spPr>
          <a:xfrm>
            <a:off x="460800" y="1007825"/>
            <a:ext cx="8222400" cy="28920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25000"/>
              </a:lnSpc>
              <a:spcBef>
                <a:spcPts val="0"/>
              </a:spcBef>
              <a:spcAft>
                <a:spcPts val="0"/>
              </a:spcAft>
              <a:buSzPts val="1800"/>
              <a:buFont typeface="Roboto"/>
              <a:buChar char="●"/>
            </a:pPr>
            <a:r>
              <a:rPr lang="en" sz="1800">
                <a:latin typeface="Roboto"/>
                <a:ea typeface="Roboto"/>
                <a:cs typeface="Roboto"/>
                <a:sym typeface="Roboto"/>
              </a:rPr>
              <a:t>STATE SIZE 		[200, 200, 4]</a:t>
            </a:r>
            <a:endParaRPr sz="1800">
              <a:latin typeface="Roboto"/>
              <a:ea typeface="Roboto"/>
              <a:cs typeface="Roboto"/>
              <a:sym typeface="Roboto"/>
            </a:endParaRPr>
          </a:p>
          <a:p>
            <a:pPr indent="-342900" lvl="0" marL="457200" marR="0" rtl="0" algn="just">
              <a:lnSpc>
                <a:spcPct val="125000"/>
              </a:lnSpc>
              <a:spcBef>
                <a:spcPts val="0"/>
              </a:spcBef>
              <a:spcAft>
                <a:spcPts val="0"/>
              </a:spcAft>
              <a:buSzPts val="1800"/>
              <a:buFont typeface="Roboto"/>
              <a:buChar char="●"/>
            </a:pPr>
            <a:r>
              <a:rPr lang="en" sz="1800">
                <a:latin typeface="Roboto"/>
                <a:ea typeface="Roboto"/>
                <a:cs typeface="Roboto"/>
                <a:sym typeface="Roboto"/>
              </a:rPr>
              <a:t>ACTION SIZE 	3 i.e. Left, Right and Forward</a:t>
            </a:r>
            <a:endParaRPr sz="1800">
              <a:latin typeface="Roboto"/>
              <a:ea typeface="Roboto"/>
              <a:cs typeface="Roboto"/>
              <a:sym typeface="Roboto"/>
            </a:endParaRPr>
          </a:p>
          <a:p>
            <a:pPr indent="-342900" lvl="0" marL="457200" marR="0" rtl="0" algn="just">
              <a:lnSpc>
                <a:spcPct val="125000"/>
              </a:lnSpc>
              <a:spcBef>
                <a:spcPts val="0"/>
              </a:spcBef>
              <a:spcAft>
                <a:spcPts val="0"/>
              </a:spcAft>
              <a:buSzPts val="1800"/>
              <a:buFont typeface="Roboto"/>
              <a:buChar char="●"/>
            </a:pPr>
            <a:r>
              <a:rPr lang="en" sz="1800">
                <a:latin typeface="Roboto"/>
                <a:ea typeface="Roboto"/>
                <a:cs typeface="Roboto"/>
                <a:sym typeface="Roboto"/>
              </a:rPr>
              <a:t>Learning Rate	0.01</a:t>
            </a:r>
            <a:endParaRPr sz="1800">
              <a:latin typeface="Roboto"/>
              <a:ea typeface="Roboto"/>
              <a:cs typeface="Roboto"/>
              <a:sym typeface="Roboto"/>
            </a:endParaRPr>
          </a:p>
          <a:p>
            <a:pPr indent="-342900" lvl="0" marL="457200" marR="0" rtl="0" algn="just">
              <a:lnSpc>
                <a:spcPct val="125000"/>
              </a:lnSpc>
              <a:spcBef>
                <a:spcPts val="0"/>
              </a:spcBef>
              <a:spcAft>
                <a:spcPts val="0"/>
              </a:spcAft>
              <a:buSzPts val="1800"/>
              <a:buFont typeface="Roboto"/>
              <a:buChar char="●"/>
            </a:pPr>
            <a:r>
              <a:rPr lang="en" sz="1800">
                <a:latin typeface="Roboto"/>
                <a:ea typeface="Roboto"/>
                <a:cs typeface="Roboto"/>
                <a:sym typeface="Roboto"/>
              </a:rPr>
              <a:t>Exploration 	 	1 to 0.01</a:t>
            </a:r>
            <a:endParaRPr sz="1800">
              <a:latin typeface="Roboto"/>
              <a:ea typeface="Roboto"/>
              <a:cs typeface="Roboto"/>
              <a:sym typeface="Roboto"/>
            </a:endParaRPr>
          </a:p>
          <a:p>
            <a:pPr indent="-342900" lvl="0" marL="457200" marR="0" rtl="0" algn="just">
              <a:lnSpc>
                <a:spcPct val="125000"/>
              </a:lnSpc>
              <a:spcBef>
                <a:spcPts val="0"/>
              </a:spcBef>
              <a:spcAft>
                <a:spcPts val="0"/>
              </a:spcAft>
              <a:buSzPts val="1800"/>
              <a:buFont typeface="Roboto"/>
              <a:buChar char="●"/>
            </a:pPr>
            <a:r>
              <a:rPr lang="en" sz="1800">
                <a:latin typeface="Roboto"/>
                <a:ea typeface="Roboto"/>
                <a:cs typeface="Roboto"/>
                <a:sym typeface="Roboto"/>
              </a:rPr>
              <a:t>Decay rate 		0.001</a:t>
            </a:r>
            <a:endParaRPr sz="1800">
              <a:latin typeface="Roboto"/>
              <a:ea typeface="Roboto"/>
              <a:cs typeface="Roboto"/>
              <a:sym typeface="Roboto"/>
            </a:endParaRPr>
          </a:p>
          <a:p>
            <a:pPr indent="-342900" lvl="0" marL="457200" marR="0" rtl="0" algn="just">
              <a:lnSpc>
                <a:spcPct val="125000"/>
              </a:lnSpc>
              <a:spcBef>
                <a:spcPts val="0"/>
              </a:spcBef>
              <a:spcAft>
                <a:spcPts val="0"/>
              </a:spcAft>
              <a:buSzPts val="1800"/>
              <a:buFont typeface="Roboto"/>
              <a:buChar char="●"/>
            </a:pPr>
            <a:r>
              <a:rPr lang="en" sz="1800">
                <a:latin typeface="Roboto"/>
                <a:ea typeface="Roboto"/>
                <a:cs typeface="Roboto"/>
                <a:sym typeface="Roboto"/>
              </a:rPr>
              <a:t>Gamma			0.95</a:t>
            </a:r>
            <a:endParaRPr sz="1800">
              <a:latin typeface="Roboto"/>
              <a:ea typeface="Roboto"/>
              <a:cs typeface="Roboto"/>
              <a:sym typeface="Roboto"/>
            </a:endParaRPr>
          </a:p>
          <a:p>
            <a:pPr indent="-342900" lvl="0" marL="457200" marR="0" rtl="0" algn="just">
              <a:lnSpc>
                <a:spcPct val="125000"/>
              </a:lnSpc>
              <a:spcBef>
                <a:spcPts val="0"/>
              </a:spcBef>
              <a:spcAft>
                <a:spcPts val="0"/>
              </a:spcAft>
              <a:buSzPts val="1800"/>
              <a:buFont typeface="Roboto"/>
              <a:buChar char="●"/>
            </a:pPr>
            <a:r>
              <a:rPr lang="en" sz="1800">
                <a:latin typeface="Roboto"/>
                <a:ea typeface="Roboto"/>
                <a:cs typeface="Roboto"/>
                <a:sym typeface="Roboto"/>
              </a:rPr>
              <a:t>Memory size 		1500</a:t>
            </a:r>
            <a:endParaRPr sz="1800">
              <a:latin typeface="Roboto"/>
              <a:ea typeface="Roboto"/>
              <a:cs typeface="Roboto"/>
              <a:sym typeface="Roboto"/>
            </a:endParaRPr>
          </a:p>
          <a:p>
            <a:pPr indent="-342900" lvl="0" marL="457200" marR="0" rtl="0" algn="just">
              <a:lnSpc>
                <a:spcPct val="125000"/>
              </a:lnSpc>
              <a:spcBef>
                <a:spcPts val="0"/>
              </a:spcBef>
              <a:spcAft>
                <a:spcPts val="0"/>
              </a:spcAft>
              <a:buSzPts val="1800"/>
              <a:buFont typeface="Roboto"/>
              <a:buChar char="●"/>
            </a:pPr>
            <a:r>
              <a:rPr lang="en" sz="1800">
                <a:latin typeface="Roboto"/>
                <a:ea typeface="Roboto"/>
                <a:cs typeface="Roboto"/>
                <a:sym typeface="Roboto"/>
              </a:rPr>
              <a:t>Batch size 		64</a:t>
            </a:r>
            <a:endParaRPr sz="1800">
              <a:latin typeface="Roboto"/>
              <a:ea typeface="Roboto"/>
              <a:cs typeface="Roboto"/>
              <a:sym typeface="Roboto"/>
            </a:endParaRPr>
          </a:p>
        </p:txBody>
      </p:sp>
      <p:sp>
        <p:nvSpPr>
          <p:cNvPr id="290" name="Google Shape;290;p27"/>
          <p:cNvSpPr txBox="1"/>
          <p:nvPr>
            <p:ph idx="12" type="sldNum"/>
          </p:nvPr>
        </p:nvSpPr>
        <p:spPr>
          <a:xfrm>
            <a:off x="8658550" y="4891200"/>
            <a:ext cx="347400" cy="252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28"/>
          <p:cNvSpPr txBox="1"/>
          <p:nvPr>
            <p:ph idx="12" type="sldNum"/>
          </p:nvPr>
        </p:nvSpPr>
        <p:spPr>
          <a:xfrm>
            <a:off x="8607000" y="4891200"/>
            <a:ext cx="396300" cy="252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96" name="Google Shape;296;p28"/>
          <p:cNvSpPr txBox="1"/>
          <p:nvPr>
            <p:ph type="title"/>
          </p:nvPr>
        </p:nvSpPr>
        <p:spPr>
          <a:xfrm>
            <a:off x="461675" y="3402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7F6000"/>
                </a:solidFill>
                <a:latin typeface="Spectral"/>
                <a:ea typeface="Spectral"/>
                <a:cs typeface="Spectral"/>
                <a:sym typeface="Spectral"/>
              </a:rPr>
              <a:t>Training </a:t>
            </a:r>
            <a:r>
              <a:rPr b="1" lang="en">
                <a:solidFill>
                  <a:srgbClr val="7F6000"/>
                </a:solidFill>
                <a:latin typeface="Spectral"/>
                <a:ea typeface="Spectral"/>
                <a:cs typeface="Spectral"/>
                <a:sym typeface="Spectral"/>
              </a:rPr>
              <a:t>Video</a:t>
            </a:r>
            <a:endParaRPr b="1" sz="1800">
              <a:solidFill>
                <a:srgbClr val="7F6000"/>
              </a:solidFill>
              <a:latin typeface="Spectral"/>
              <a:ea typeface="Spectral"/>
              <a:cs typeface="Spectral"/>
              <a:sym typeface="Spectral"/>
            </a:endParaRPr>
          </a:p>
        </p:txBody>
      </p:sp>
      <p:sp>
        <p:nvSpPr>
          <p:cNvPr id="297" name="Google Shape;297;p28"/>
          <p:cNvSpPr txBox="1"/>
          <p:nvPr/>
        </p:nvSpPr>
        <p:spPr>
          <a:xfrm>
            <a:off x="-53250" y="4891200"/>
            <a:ext cx="1629300" cy="29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ENPM808F | Final Project</a:t>
            </a:r>
            <a:endParaRPr b="0" i="0" sz="1000" u="none" cap="none" strike="noStrike">
              <a:solidFill>
                <a:srgbClr val="000000"/>
              </a:solidFill>
              <a:latin typeface="Roboto"/>
              <a:ea typeface="Roboto"/>
              <a:cs typeface="Roboto"/>
              <a:sym typeface="Roboto"/>
            </a:endParaRPr>
          </a:p>
        </p:txBody>
      </p:sp>
      <p:sp>
        <p:nvSpPr>
          <p:cNvPr id="298" name="Google Shape;298;p28"/>
          <p:cNvSpPr txBox="1"/>
          <p:nvPr/>
        </p:nvSpPr>
        <p:spPr>
          <a:xfrm>
            <a:off x="533400" y="914400"/>
            <a:ext cx="5334900" cy="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https://drive.google.com/file/d/180Qn422pd3R9GoEO2Z3jaWm0X48zOT9E/view</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29"/>
          <p:cNvSpPr txBox="1"/>
          <p:nvPr>
            <p:ph type="title"/>
          </p:nvPr>
        </p:nvSpPr>
        <p:spPr>
          <a:xfrm>
            <a:off x="461675" y="3402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7F6000"/>
                </a:solidFill>
                <a:latin typeface="Spectral"/>
                <a:ea typeface="Spectral"/>
                <a:cs typeface="Spectral"/>
                <a:sym typeface="Spectral"/>
              </a:rPr>
              <a:t>Episodic Reward v/s Episode (Training)</a:t>
            </a:r>
            <a:endParaRPr b="1">
              <a:solidFill>
                <a:srgbClr val="7F6000"/>
              </a:solidFill>
              <a:latin typeface="Spectral"/>
              <a:ea typeface="Spectral"/>
              <a:cs typeface="Spectral"/>
              <a:sym typeface="Spectral"/>
            </a:endParaRPr>
          </a:p>
        </p:txBody>
      </p:sp>
      <p:sp>
        <p:nvSpPr>
          <p:cNvPr id="304" name="Google Shape;304;p29"/>
          <p:cNvSpPr txBox="1"/>
          <p:nvPr/>
        </p:nvSpPr>
        <p:spPr>
          <a:xfrm>
            <a:off x="-53250" y="4891200"/>
            <a:ext cx="1629300" cy="29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ENPM808F | Final Project</a:t>
            </a:r>
            <a:endParaRPr b="0" i="0" sz="1000" u="none" cap="none" strike="noStrike">
              <a:solidFill>
                <a:srgbClr val="000000"/>
              </a:solidFill>
              <a:latin typeface="Roboto"/>
              <a:ea typeface="Roboto"/>
              <a:cs typeface="Roboto"/>
              <a:sym typeface="Roboto"/>
            </a:endParaRPr>
          </a:p>
        </p:txBody>
      </p:sp>
      <p:sp>
        <p:nvSpPr>
          <p:cNvPr id="305" name="Google Shape;305;p29"/>
          <p:cNvSpPr txBox="1"/>
          <p:nvPr>
            <p:ph idx="12" type="sldNum"/>
          </p:nvPr>
        </p:nvSpPr>
        <p:spPr>
          <a:xfrm>
            <a:off x="8658550" y="4891200"/>
            <a:ext cx="347400" cy="252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306" name="Google Shape;306;p29"/>
          <p:cNvPicPr preferRelativeResize="0"/>
          <p:nvPr/>
        </p:nvPicPr>
        <p:blipFill>
          <a:blip r:embed="rId3">
            <a:alphaModFix/>
          </a:blip>
          <a:stretch>
            <a:fillRect/>
          </a:stretch>
        </p:blipFill>
        <p:spPr>
          <a:xfrm>
            <a:off x="1973000" y="908125"/>
            <a:ext cx="5198000" cy="38660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0"/>
          <p:cNvSpPr txBox="1"/>
          <p:nvPr>
            <p:ph type="title"/>
          </p:nvPr>
        </p:nvSpPr>
        <p:spPr>
          <a:xfrm>
            <a:off x="461675" y="3402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7F6000"/>
                </a:solidFill>
                <a:latin typeface="Spectral"/>
                <a:ea typeface="Spectral"/>
                <a:cs typeface="Spectral"/>
                <a:sym typeface="Spectral"/>
              </a:rPr>
              <a:t>Testing Video</a:t>
            </a:r>
            <a:endParaRPr b="1" sz="1800">
              <a:solidFill>
                <a:srgbClr val="7F6000"/>
              </a:solidFill>
              <a:latin typeface="Spectral"/>
              <a:ea typeface="Spectral"/>
              <a:cs typeface="Spectral"/>
              <a:sym typeface="Spectral"/>
            </a:endParaRPr>
          </a:p>
        </p:txBody>
      </p:sp>
      <p:sp>
        <p:nvSpPr>
          <p:cNvPr id="312" name="Google Shape;312;p30"/>
          <p:cNvSpPr txBox="1"/>
          <p:nvPr>
            <p:ph idx="12" type="sldNum"/>
          </p:nvPr>
        </p:nvSpPr>
        <p:spPr>
          <a:xfrm>
            <a:off x="8658550" y="4891200"/>
            <a:ext cx="347400" cy="252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13" name="Google Shape;313;p30"/>
          <p:cNvSpPr txBox="1"/>
          <p:nvPr/>
        </p:nvSpPr>
        <p:spPr>
          <a:xfrm>
            <a:off x="499700" y="933375"/>
            <a:ext cx="7139400" cy="19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https://drive.google.com/file/d/1rllwzH8UelCLR_YSGW9ly_s5jMo-VzgR/view</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31"/>
          <p:cNvSpPr txBox="1"/>
          <p:nvPr>
            <p:ph type="title"/>
          </p:nvPr>
        </p:nvSpPr>
        <p:spPr>
          <a:xfrm>
            <a:off x="461675" y="3402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7F6000"/>
                </a:solidFill>
                <a:latin typeface="Spectral"/>
                <a:ea typeface="Spectral"/>
                <a:cs typeface="Spectral"/>
                <a:sym typeface="Spectral"/>
              </a:rPr>
              <a:t>Episodic Reward v/s Episode (Testing)</a:t>
            </a:r>
            <a:endParaRPr b="1">
              <a:solidFill>
                <a:srgbClr val="7F6000"/>
              </a:solidFill>
              <a:latin typeface="Spectral"/>
              <a:ea typeface="Spectral"/>
              <a:cs typeface="Spectral"/>
              <a:sym typeface="Spectral"/>
            </a:endParaRPr>
          </a:p>
        </p:txBody>
      </p:sp>
      <p:pic>
        <p:nvPicPr>
          <p:cNvPr id="319" name="Google Shape;319;p31"/>
          <p:cNvPicPr preferRelativeResize="0"/>
          <p:nvPr/>
        </p:nvPicPr>
        <p:blipFill>
          <a:blip r:embed="rId3">
            <a:alphaModFix/>
          </a:blip>
          <a:stretch>
            <a:fillRect/>
          </a:stretch>
        </p:blipFill>
        <p:spPr>
          <a:xfrm>
            <a:off x="1926550" y="903600"/>
            <a:ext cx="5290899" cy="3935100"/>
          </a:xfrm>
          <a:prstGeom prst="rect">
            <a:avLst/>
          </a:prstGeom>
          <a:noFill/>
          <a:ln>
            <a:noFill/>
          </a:ln>
        </p:spPr>
      </p:pic>
      <p:sp>
        <p:nvSpPr>
          <p:cNvPr id="320" name="Google Shape;320;p31"/>
          <p:cNvSpPr txBox="1"/>
          <p:nvPr>
            <p:ph idx="12" type="sldNum"/>
          </p:nvPr>
        </p:nvSpPr>
        <p:spPr>
          <a:xfrm>
            <a:off x="8658550" y="4891200"/>
            <a:ext cx="347400" cy="252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441825" y="3392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7F6000"/>
                </a:solidFill>
                <a:latin typeface="Spectral"/>
                <a:ea typeface="Spectral"/>
                <a:cs typeface="Spectral"/>
                <a:sym typeface="Spectral"/>
              </a:rPr>
              <a:t>Outline</a:t>
            </a:r>
            <a:endParaRPr b="1">
              <a:solidFill>
                <a:srgbClr val="7F6000"/>
              </a:solidFill>
              <a:latin typeface="Spectral"/>
              <a:ea typeface="Spectral"/>
              <a:cs typeface="Spectral"/>
              <a:sym typeface="Spectral"/>
            </a:endParaRPr>
          </a:p>
        </p:txBody>
      </p:sp>
      <p:sp>
        <p:nvSpPr>
          <p:cNvPr id="137" name="Google Shape;137;p14"/>
          <p:cNvSpPr txBox="1"/>
          <p:nvPr>
            <p:ph idx="1" type="body"/>
          </p:nvPr>
        </p:nvSpPr>
        <p:spPr>
          <a:xfrm>
            <a:off x="441825" y="920400"/>
            <a:ext cx="7505700" cy="2448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8761D"/>
              </a:buClr>
              <a:buSzPts val="2000"/>
              <a:buFont typeface="Roboto"/>
              <a:buChar char="➢"/>
            </a:pPr>
            <a:r>
              <a:rPr b="1" lang="en" sz="2000">
                <a:solidFill>
                  <a:srgbClr val="38761D"/>
                </a:solidFill>
                <a:latin typeface="Roboto"/>
                <a:ea typeface="Roboto"/>
                <a:cs typeface="Roboto"/>
                <a:sym typeface="Roboto"/>
              </a:rPr>
              <a:t>Introduction</a:t>
            </a:r>
            <a:endParaRPr/>
          </a:p>
          <a:p>
            <a:pPr indent="-355600" lvl="0" marL="457200" rtl="0" algn="l">
              <a:lnSpc>
                <a:spcPct val="115000"/>
              </a:lnSpc>
              <a:spcBef>
                <a:spcPts val="0"/>
              </a:spcBef>
              <a:spcAft>
                <a:spcPts val="0"/>
              </a:spcAft>
              <a:buClr>
                <a:srgbClr val="38761D"/>
              </a:buClr>
              <a:buSzPts val="2000"/>
              <a:buFont typeface="Roboto"/>
              <a:buChar char="➢"/>
            </a:pPr>
            <a:r>
              <a:rPr b="1" lang="en" sz="2000">
                <a:solidFill>
                  <a:srgbClr val="38761D"/>
                </a:solidFill>
                <a:latin typeface="Roboto"/>
                <a:ea typeface="Roboto"/>
                <a:cs typeface="Roboto"/>
                <a:sym typeface="Roboto"/>
              </a:rPr>
              <a:t>Description of Project</a:t>
            </a:r>
            <a:endParaRPr/>
          </a:p>
          <a:p>
            <a:pPr indent="-355600" lvl="0" marL="457200" rtl="0" algn="l">
              <a:lnSpc>
                <a:spcPct val="115000"/>
              </a:lnSpc>
              <a:spcBef>
                <a:spcPts val="0"/>
              </a:spcBef>
              <a:spcAft>
                <a:spcPts val="0"/>
              </a:spcAft>
              <a:buClr>
                <a:srgbClr val="38761D"/>
              </a:buClr>
              <a:buSzPts val="2000"/>
              <a:buFont typeface="Roboto"/>
              <a:buChar char="➢"/>
            </a:pPr>
            <a:r>
              <a:rPr b="1" lang="en" sz="2000">
                <a:solidFill>
                  <a:srgbClr val="38761D"/>
                </a:solidFill>
                <a:latin typeface="Roboto"/>
                <a:ea typeface="Roboto"/>
                <a:cs typeface="Roboto"/>
                <a:sym typeface="Roboto"/>
              </a:rPr>
              <a:t>Description of Robot Car</a:t>
            </a:r>
            <a:endParaRPr/>
          </a:p>
          <a:p>
            <a:pPr indent="-355600" lvl="0" marL="457200" rtl="0" algn="l">
              <a:lnSpc>
                <a:spcPct val="115000"/>
              </a:lnSpc>
              <a:spcBef>
                <a:spcPts val="0"/>
              </a:spcBef>
              <a:spcAft>
                <a:spcPts val="0"/>
              </a:spcAft>
              <a:buClr>
                <a:srgbClr val="38761D"/>
              </a:buClr>
              <a:buSzPts val="2000"/>
              <a:buFont typeface="Roboto"/>
              <a:buChar char="➢"/>
            </a:pPr>
            <a:r>
              <a:rPr b="1" lang="en" sz="2000">
                <a:solidFill>
                  <a:srgbClr val="38761D"/>
                </a:solidFill>
                <a:latin typeface="Roboto"/>
                <a:ea typeface="Roboto"/>
                <a:cs typeface="Roboto"/>
                <a:sym typeface="Roboto"/>
              </a:rPr>
              <a:t>Architecture of </a:t>
            </a:r>
            <a:r>
              <a:rPr b="1" lang="en" sz="2000">
                <a:solidFill>
                  <a:srgbClr val="38761D"/>
                </a:solidFill>
                <a:latin typeface="Roboto"/>
                <a:ea typeface="Roboto"/>
                <a:cs typeface="Roboto"/>
                <a:sym typeface="Roboto"/>
              </a:rPr>
              <a:t>Deep Q-Network (DQN)</a:t>
            </a:r>
            <a:endParaRPr/>
          </a:p>
          <a:p>
            <a:pPr indent="-355600" lvl="0" marL="457200" rtl="0" algn="l">
              <a:lnSpc>
                <a:spcPct val="115000"/>
              </a:lnSpc>
              <a:spcBef>
                <a:spcPts val="0"/>
              </a:spcBef>
              <a:spcAft>
                <a:spcPts val="0"/>
              </a:spcAft>
              <a:buClr>
                <a:srgbClr val="38761D"/>
              </a:buClr>
              <a:buSzPts val="2000"/>
              <a:buFont typeface="Roboto"/>
              <a:buChar char="➢"/>
            </a:pPr>
            <a:r>
              <a:rPr b="1" lang="en" sz="2000">
                <a:solidFill>
                  <a:srgbClr val="38761D"/>
                </a:solidFill>
                <a:latin typeface="Roboto"/>
                <a:ea typeface="Roboto"/>
                <a:cs typeface="Roboto"/>
                <a:sym typeface="Roboto"/>
              </a:rPr>
              <a:t>Experiment</a:t>
            </a:r>
            <a:endParaRPr b="1" sz="2000">
              <a:solidFill>
                <a:srgbClr val="38761D"/>
              </a:solidFill>
              <a:latin typeface="Roboto"/>
              <a:ea typeface="Roboto"/>
              <a:cs typeface="Roboto"/>
              <a:sym typeface="Roboto"/>
            </a:endParaRPr>
          </a:p>
          <a:p>
            <a:pPr indent="-355600" lvl="0" marL="457200" rtl="0" algn="l">
              <a:lnSpc>
                <a:spcPct val="115000"/>
              </a:lnSpc>
              <a:spcBef>
                <a:spcPts val="0"/>
              </a:spcBef>
              <a:spcAft>
                <a:spcPts val="0"/>
              </a:spcAft>
              <a:buClr>
                <a:srgbClr val="38761D"/>
              </a:buClr>
              <a:buSzPts val="2000"/>
              <a:buFont typeface="Roboto"/>
              <a:buChar char="➢"/>
            </a:pPr>
            <a:r>
              <a:rPr b="1" lang="en" sz="2000">
                <a:solidFill>
                  <a:srgbClr val="38761D"/>
                </a:solidFill>
                <a:latin typeface="Roboto"/>
                <a:ea typeface="Roboto"/>
                <a:cs typeface="Roboto"/>
                <a:sym typeface="Roboto"/>
              </a:rPr>
              <a:t>Results</a:t>
            </a:r>
            <a:endParaRPr b="1" sz="2000">
              <a:solidFill>
                <a:srgbClr val="38761D"/>
              </a:solidFill>
              <a:latin typeface="Roboto"/>
              <a:ea typeface="Roboto"/>
              <a:cs typeface="Roboto"/>
              <a:sym typeface="Roboto"/>
            </a:endParaRPr>
          </a:p>
          <a:p>
            <a:pPr indent="-355600" lvl="0" marL="457200" rtl="0" algn="l">
              <a:lnSpc>
                <a:spcPct val="115000"/>
              </a:lnSpc>
              <a:spcBef>
                <a:spcPts val="0"/>
              </a:spcBef>
              <a:spcAft>
                <a:spcPts val="0"/>
              </a:spcAft>
              <a:buClr>
                <a:srgbClr val="38761D"/>
              </a:buClr>
              <a:buSzPts val="2000"/>
              <a:buFont typeface="Roboto"/>
              <a:buChar char="➢"/>
            </a:pPr>
            <a:r>
              <a:rPr b="1" lang="en" sz="2000">
                <a:solidFill>
                  <a:srgbClr val="38761D"/>
                </a:solidFill>
                <a:latin typeface="Roboto"/>
                <a:ea typeface="Roboto"/>
                <a:cs typeface="Roboto"/>
                <a:sym typeface="Roboto"/>
              </a:rPr>
              <a:t>Summary</a:t>
            </a:r>
            <a:endParaRPr/>
          </a:p>
          <a:p>
            <a:pPr indent="-355600" lvl="0" marL="457200" rtl="0" algn="l">
              <a:lnSpc>
                <a:spcPct val="115000"/>
              </a:lnSpc>
              <a:spcBef>
                <a:spcPts val="0"/>
              </a:spcBef>
              <a:spcAft>
                <a:spcPts val="0"/>
              </a:spcAft>
              <a:buClr>
                <a:srgbClr val="38761D"/>
              </a:buClr>
              <a:buSzPts val="2000"/>
              <a:buFont typeface="Roboto"/>
              <a:buChar char="➢"/>
            </a:pPr>
            <a:r>
              <a:rPr b="1" lang="en" sz="2000">
                <a:solidFill>
                  <a:srgbClr val="38761D"/>
                </a:solidFill>
                <a:latin typeface="Roboto"/>
                <a:ea typeface="Roboto"/>
                <a:cs typeface="Roboto"/>
                <a:sym typeface="Roboto"/>
              </a:rPr>
              <a:t>Future Work</a:t>
            </a:r>
            <a:endParaRPr/>
          </a:p>
          <a:p>
            <a:pPr indent="-355600" lvl="0" marL="457200" rtl="0" algn="l">
              <a:lnSpc>
                <a:spcPct val="115000"/>
              </a:lnSpc>
              <a:spcBef>
                <a:spcPts val="0"/>
              </a:spcBef>
              <a:spcAft>
                <a:spcPts val="0"/>
              </a:spcAft>
              <a:buClr>
                <a:srgbClr val="38761D"/>
              </a:buClr>
              <a:buSzPts val="2000"/>
              <a:buFont typeface="Roboto"/>
              <a:buChar char="➢"/>
            </a:pPr>
            <a:r>
              <a:rPr b="1" lang="en" sz="2000">
                <a:solidFill>
                  <a:srgbClr val="38761D"/>
                </a:solidFill>
                <a:latin typeface="Roboto"/>
                <a:ea typeface="Roboto"/>
                <a:cs typeface="Roboto"/>
                <a:sym typeface="Roboto"/>
              </a:rPr>
              <a:t>References</a:t>
            </a:r>
            <a:endParaRPr/>
          </a:p>
        </p:txBody>
      </p:sp>
      <p:sp>
        <p:nvSpPr>
          <p:cNvPr id="138" name="Google Shape;138;p14"/>
          <p:cNvSpPr txBox="1"/>
          <p:nvPr>
            <p:ph idx="12" type="sldNum"/>
          </p:nvPr>
        </p:nvSpPr>
        <p:spPr>
          <a:xfrm>
            <a:off x="8696705" y="4891198"/>
            <a:ext cx="230400" cy="252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39" name="Google Shape;139;p14"/>
          <p:cNvSpPr txBox="1"/>
          <p:nvPr/>
        </p:nvSpPr>
        <p:spPr>
          <a:xfrm>
            <a:off x="-53250" y="4891200"/>
            <a:ext cx="1629300" cy="29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ENPM808F | Final Project</a:t>
            </a:r>
            <a:endParaRPr b="0" i="0" sz="1000" u="none" cap="none" strike="noStrike">
              <a:solidFill>
                <a:srgbClr val="000000"/>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2"/>
          <p:cNvSpPr txBox="1"/>
          <p:nvPr>
            <p:ph type="title"/>
          </p:nvPr>
        </p:nvSpPr>
        <p:spPr>
          <a:xfrm>
            <a:off x="461675" y="3402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7F6000"/>
                </a:solidFill>
                <a:latin typeface="Spectral"/>
                <a:ea typeface="Spectral"/>
                <a:cs typeface="Spectral"/>
                <a:sym typeface="Spectral"/>
              </a:rPr>
              <a:t>Hardware Limitations</a:t>
            </a:r>
            <a:endParaRPr b="1">
              <a:solidFill>
                <a:srgbClr val="7F6000"/>
              </a:solidFill>
              <a:latin typeface="Spectral"/>
              <a:ea typeface="Spectral"/>
              <a:cs typeface="Spectral"/>
              <a:sym typeface="Spectral"/>
            </a:endParaRPr>
          </a:p>
        </p:txBody>
      </p:sp>
      <p:sp>
        <p:nvSpPr>
          <p:cNvPr id="326" name="Google Shape;326;p32"/>
          <p:cNvSpPr txBox="1"/>
          <p:nvPr>
            <p:ph idx="1" type="body"/>
          </p:nvPr>
        </p:nvSpPr>
        <p:spPr>
          <a:xfrm>
            <a:off x="475989" y="910774"/>
            <a:ext cx="8208000" cy="37113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SzPts val="2000"/>
              <a:buFont typeface="Roboto"/>
              <a:buChar char="●"/>
            </a:pPr>
            <a:r>
              <a:rPr lang="en" sz="2000">
                <a:latin typeface="Roboto"/>
                <a:ea typeface="Roboto"/>
                <a:cs typeface="Roboto"/>
                <a:sym typeface="Roboto"/>
              </a:rPr>
              <a:t>The variable command delay between Toy car and Computer.</a:t>
            </a:r>
            <a:endParaRPr sz="2000">
              <a:latin typeface="Roboto"/>
              <a:ea typeface="Roboto"/>
              <a:cs typeface="Roboto"/>
              <a:sym typeface="Roboto"/>
            </a:endParaRPr>
          </a:p>
          <a:p>
            <a:pPr indent="-355600" lvl="0" marL="457200" rtl="0" algn="just">
              <a:lnSpc>
                <a:spcPct val="115000"/>
              </a:lnSpc>
              <a:spcBef>
                <a:spcPts val="0"/>
              </a:spcBef>
              <a:spcAft>
                <a:spcPts val="0"/>
              </a:spcAft>
              <a:buSzPts val="2000"/>
              <a:buFont typeface="Roboto"/>
              <a:buChar char="●"/>
            </a:pPr>
            <a:r>
              <a:rPr lang="en" sz="2000">
                <a:latin typeface="Roboto"/>
                <a:ea typeface="Roboto"/>
                <a:cs typeface="Roboto"/>
                <a:sym typeface="Roboto"/>
              </a:rPr>
              <a:t>Computer’s Memory limitation for the Experience Replay.</a:t>
            </a:r>
            <a:endParaRPr sz="2000">
              <a:latin typeface="Roboto"/>
              <a:ea typeface="Roboto"/>
              <a:cs typeface="Roboto"/>
              <a:sym typeface="Roboto"/>
            </a:endParaRPr>
          </a:p>
        </p:txBody>
      </p:sp>
      <p:sp>
        <p:nvSpPr>
          <p:cNvPr id="327" name="Google Shape;327;p32"/>
          <p:cNvSpPr txBox="1"/>
          <p:nvPr>
            <p:ph idx="12" type="sldNum"/>
          </p:nvPr>
        </p:nvSpPr>
        <p:spPr>
          <a:xfrm>
            <a:off x="8658550" y="4891200"/>
            <a:ext cx="347400" cy="252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33"/>
          <p:cNvSpPr txBox="1"/>
          <p:nvPr>
            <p:ph idx="12" type="sldNum"/>
          </p:nvPr>
        </p:nvSpPr>
        <p:spPr>
          <a:xfrm>
            <a:off x="8607000" y="4891200"/>
            <a:ext cx="396300" cy="252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33" name="Google Shape;333;p33"/>
          <p:cNvSpPr txBox="1"/>
          <p:nvPr>
            <p:ph type="title"/>
          </p:nvPr>
        </p:nvSpPr>
        <p:spPr>
          <a:xfrm>
            <a:off x="379250" y="315525"/>
            <a:ext cx="7505700" cy="59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7F6000"/>
                </a:solidFill>
                <a:latin typeface="Spectral"/>
                <a:ea typeface="Spectral"/>
                <a:cs typeface="Spectral"/>
                <a:sym typeface="Spectral"/>
              </a:rPr>
              <a:t>Summary</a:t>
            </a:r>
            <a:endParaRPr b="1">
              <a:solidFill>
                <a:srgbClr val="7F6000"/>
              </a:solidFill>
              <a:latin typeface="Spectral"/>
              <a:ea typeface="Spectral"/>
              <a:cs typeface="Spectral"/>
              <a:sym typeface="Spectral"/>
            </a:endParaRPr>
          </a:p>
        </p:txBody>
      </p:sp>
      <p:sp>
        <p:nvSpPr>
          <p:cNvPr id="334" name="Google Shape;334;p33"/>
          <p:cNvSpPr txBox="1"/>
          <p:nvPr/>
        </p:nvSpPr>
        <p:spPr>
          <a:xfrm>
            <a:off x="-53250" y="4891200"/>
            <a:ext cx="1629300" cy="29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ENPM808F | Final Project</a:t>
            </a:r>
            <a:endParaRPr b="0" i="0" sz="1000" u="none" cap="none" strike="noStrike">
              <a:solidFill>
                <a:srgbClr val="000000"/>
              </a:solidFill>
              <a:latin typeface="Roboto"/>
              <a:ea typeface="Roboto"/>
              <a:cs typeface="Roboto"/>
              <a:sym typeface="Roboto"/>
            </a:endParaRPr>
          </a:p>
        </p:txBody>
      </p:sp>
      <p:sp>
        <p:nvSpPr>
          <p:cNvPr id="335" name="Google Shape;335;p33"/>
          <p:cNvSpPr txBox="1"/>
          <p:nvPr>
            <p:ph idx="1" type="body"/>
          </p:nvPr>
        </p:nvSpPr>
        <p:spPr>
          <a:xfrm>
            <a:off x="475989" y="910774"/>
            <a:ext cx="8208000" cy="37113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SzPts val="2000"/>
              <a:buFont typeface="Roboto"/>
              <a:buChar char="●"/>
            </a:pPr>
            <a:r>
              <a:rPr lang="en" sz="2000">
                <a:latin typeface="Roboto"/>
                <a:ea typeface="Roboto"/>
                <a:cs typeface="Roboto"/>
                <a:sym typeface="Roboto"/>
              </a:rPr>
              <a:t>Trained an actual Toy Car to follow Lane using a DQN </a:t>
            </a:r>
            <a:r>
              <a:rPr lang="en" sz="2000">
                <a:latin typeface="Roboto"/>
                <a:ea typeface="Roboto"/>
                <a:cs typeface="Roboto"/>
                <a:sym typeface="Roboto"/>
              </a:rPr>
              <a:t>Reinforcement</a:t>
            </a:r>
            <a:r>
              <a:rPr lang="en" sz="2000">
                <a:latin typeface="Roboto"/>
                <a:ea typeface="Roboto"/>
                <a:cs typeface="Roboto"/>
                <a:sym typeface="Roboto"/>
              </a:rPr>
              <a:t>  Learning Technique</a:t>
            </a:r>
            <a:endParaRPr sz="2000">
              <a:latin typeface="Roboto"/>
              <a:ea typeface="Roboto"/>
              <a:cs typeface="Roboto"/>
              <a:sym typeface="Roboto"/>
            </a:endParaRPr>
          </a:p>
          <a:p>
            <a:pPr indent="-355600" lvl="0" marL="457200" rtl="0" algn="just">
              <a:lnSpc>
                <a:spcPct val="115000"/>
              </a:lnSpc>
              <a:spcBef>
                <a:spcPts val="0"/>
              </a:spcBef>
              <a:spcAft>
                <a:spcPts val="0"/>
              </a:spcAft>
              <a:buSzPts val="2000"/>
              <a:buFont typeface="Roboto"/>
              <a:buChar char="●"/>
            </a:pPr>
            <a:r>
              <a:rPr lang="en" sz="2000">
                <a:latin typeface="Roboto"/>
                <a:ea typeface="Roboto"/>
                <a:cs typeface="Roboto"/>
                <a:sym typeface="Roboto"/>
              </a:rPr>
              <a:t>Used Experience Replay and Fra</a:t>
            </a:r>
            <a:r>
              <a:rPr lang="en" sz="2000">
                <a:latin typeface="Roboto"/>
                <a:ea typeface="Roboto"/>
                <a:cs typeface="Roboto"/>
                <a:sym typeface="Roboto"/>
              </a:rPr>
              <a:t>m</a:t>
            </a:r>
            <a:r>
              <a:rPr lang="en" sz="2000">
                <a:latin typeface="Roboto"/>
                <a:ea typeface="Roboto"/>
                <a:cs typeface="Roboto"/>
                <a:sym typeface="Roboto"/>
              </a:rPr>
              <a:t>e Stacking </a:t>
            </a:r>
            <a:r>
              <a:rPr lang="en" sz="2000">
                <a:latin typeface="Roboto"/>
                <a:ea typeface="Roboto"/>
                <a:cs typeface="Roboto"/>
                <a:sym typeface="Roboto"/>
              </a:rPr>
              <a:t>approach</a:t>
            </a:r>
            <a:r>
              <a:rPr lang="en" sz="2000">
                <a:latin typeface="Roboto"/>
                <a:ea typeface="Roboto"/>
                <a:cs typeface="Roboto"/>
                <a:sym typeface="Roboto"/>
              </a:rPr>
              <a:t> for better performance</a:t>
            </a:r>
            <a:endParaRPr sz="20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34"/>
          <p:cNvSpPr txBox="1"/>
          <p:nvPr>
            <p:ph idx="1" type="body"/>
          </p:nvPr>
        </p:nvSpPr>
        <p:spPr>
          <a:xfrm>
            <a:off x="475989" y="910774"/>
            <a:ext cx="8208086" cy="3711329"/>
          </a:xfrm>
          <a:prstGeom prst="rect">
            <a:avLst/>
          </a:prstGeom>
          <a:noFill/>
          <a:ln>
            <a:noFill/>
          </a:ln>
        </p:spPr>
        <p:txBody>
          <a:bodyPr anchorCtr="0" anchor="t" bIns="91425" lIns="91425" spcFirstLastPara="1" rIns="91425" wrap="square" tIns="91425">
            <a:noAutofit/>
          </a:bodyPr>
          <a:lstStyle/>
          <a:p>
            <a:pPr indent="-311150" lvl="0" marL="457200" rtl="0" algn="just">
              <a:lnSpc>
                <a:spcPct val="115000"/>
              </a:lnSpc>
              <a:spcBef>
                <a:spcPts val="0"/>
              </a:spcBef>
              <a:spcAft>
                <a:spcPts val="0"/>
              </a:spcAft>
              <a:buSzPts val="1300"/>
              <a:buChar char="●"/>
            </a:pPr>
            <a:r>
              <a:rPr lang="en" sz="2000">
                <a:latin typeface="Roboto"/>
                <a:ea typeface="Roboto"/>
                <a:cs typeface="Roboto"/>
                <a:sym typeface="Roboto"/>
              </a:rPr>
              <a:t>Train a car in a simulated environment based on the camera input and steering angles for a large number of episodes. </a:t>
            </a:r>
            <a:endParaRPr/>
          </a:p>
          <a:p>
            <a:pPr indent="-228600" lvl="0" marL="457200" rtl="0" algn="just">
              <a:lnSpc>
                <a:spcPct val="115000"/>
              </a:lnSpc>
              <a:spcBef>
                <a:spcPts val="0"/>
              </a:spcBef>
              <a:spcAft>
                <a:spcPts val="0"/>
              </a:spcAft>
              <a:buSzPts val="1300"/>
              <a:buNone/>
            </a:pPr>
            <a:r>
              <a:t/>
            </a:r>
            <a:endParaRPr sz="2000">
              <a:latin typeface="Roboto"/>
              <a:ea typeface="Roboto"/>
              <a:cs typeface="Roboto"/>
              <a:sym typeface="Roboto"/>
            </a:endParaRPr>
          </a:p>
          <a:p>
            <a:pPr indent="-311150" lvl="0" marL="457200" rtl="0" algn="just">
              <a:lnSpc>
                <a:spcPct val="115000"/>
              </a:lnSpc>
              <a:spcBef>
                <a:spcPts val="0"/>
              </a:spcBef>
              <a:spcAft>
                <a:spcPts val="0"/>
              </a:spcAft>
              <a:buSzPts val="1300"/>
              <a:buChar char="●"/>
            </a:pPr>
            <a:r>
              <a:rPr lang="en" sz="2000">
                <a:latin typeface="Roboto"/>
                <a:ea typeface="Roboto"/>
                <a:cs typeface="Roboto"/>
                <a:sym typeface="Roboto"/>
              </a:rPr>
              <a:t>Transferring the trained model to the toy car and testing on the track would give the desired output as the learning policy would be tuned to be optimal for the task.</a:t>
            </a:r>
            <a:endParaRPr/>
          </a:p>
          <a:p>
            <a:pPr indent="0" lvl="0" marL="146050" rtl="0" algn="just">
              <a:lnSpc>
                <a:spcPct val="115000"/>
              </a:lnSpc>
              <a:spcBef>
                <a:spcPts val="0"/>
              </a:spcBef>
              <a:spcAft>
                <a:spcPts val="0"/>
              </a:spcAft>
              <a:buSzPts val="1300"/>
              <a:buNone/>
            </a:pPr>
            <a:r>
              <a:t/>
            </a:r>
            <a:endParaRPr sz="2000">
              <a:latin typeface="Roboto"/>
              <a:ea typeface="Roboto"/>
              <a:cs typeface="Roboto"/>
              <a:sym typeface="Roboto"/>
            </a:endParaRPr>
          </a:p>
          <a:p>
            <a:pPr indent="-311150" lvl="0" marL="457200" rtl="0" algn="just">
              <a:lnSpc>
                <a:spcPct val="115000"/>
              </a:lnSpc>
              <a:spcBef>
                <a:spcPts val="0"/>
              </a:spcBef>
              <a:spcAft>
                <a:spcPts val="0"/>
              </a:spcAft>
              <a:buSzPts val="1300"/>
              <a:buChar char="●"/>
            </a:pPr>
            <a:r>
              <a:rPr lang="en" sz="2000">
                <a:latin typeface="Roboto"/>
                <a:ea typeface="Roboto"/>
                <a:cs typeface="Roboto"/>
                <a:sym typeface="Roboto"/>
              </a:rPr>
              <a:t>Training data would be cheap, auxiliary ground-truth information can be provided with ease, the vehicle can be put into situations that are difficult and more number of episodes can be executed.</a:t>
            </a:r>
            <a:endParaRPr sz="2000">
              <a:latin typeface="Roboto"/>
              <a:ea typeface="Roboto"/>
              <a:cs typeface="Roboto"/>
              <a:sym typeface="Roboto"/>
            </a:endParaRPr>
          </a:p>
        </p:txBody>
      </p:sp>
      <p:sp>
        <p:nvSpPr>
          <p:cNvPr id="341" name="Google Shape;341;p34"/>
          <p:cNvSpPr txBox="1"/>
          <p:nvPr>
            <p:ph idx="12" type="sldNum"/>
          </p:nvPr>
        </p:nvSpPr>
        <p:spPr>
          <a:xfrm>
            <a:off x="8607000" y="4891200"/>
            <a:ext cx="396300" cy="252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42" name="Google Shape;342;p34"/>
          <p:cNvSpPr txBox="1"/>
          <p:nvPr>
            <p:ph type="title"/>
          </p:nvPr>
        </p:nvSpPr>
        <p:spPr>
          <a:xfrm>
            <a:off x="379250" y="315525"/>
            <a:ext cx="7505700" cy="59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7F6000"/>
                </a:solidFill>
                <a:latin typeface="Spectral"/>
                <a:ea typeface="Spectral"/>
                <a:cs typeface="Spectral"/>
                <a:sym typeface="Spectral"/>
              </a:rPr>
              <a:t>Future Work</a:t>
            </a:r>
            <a:endParaRPr b="1">
              <a:solidFill>
                <a:srgbClr val="7F6000"/>
              </a:solidFill>
              <a:latin typeface="Spectral"/>
              <a:ea typeface="Spectral"/>
              <a:cs typeface="Spectral"/>
              <a:sym typeface="Spectral"/>
            </a:endParaRPr>
          </a:p>
        </p:txBody>
      </p:sp>
      <p:sp>
        <p:nvSpPr>
          <p:cNvPr id="343" name="Google Shape;343;p34"/>
          <p:cNvSpPr txBox="1"/>
          <p:nvPr/>
        </p:nvSpPr>
        <p:spPr>
          <a:xfrm>
            <a:off x="-53250" y="4891200"/>
            <a:ext cx="1629300" cy="29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ENPM808F | Final Project</a:t>
            </a:r>
            <a:endParaRPr b="0" i="0" sz="1000" u="none" cap="none" strike="noStrike">
              <a:solidFill>
                <a:srgbClr val="000000"/>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35"/>
          <p:cNvSpPr txBox="1"/>
          <p:nvPr>
            <p:ph idx="1" type="body"/>
          </p:nvPr>
        </p:nvSpPr>
        <p:spPr>
          <a:xfrm>
            <a:off x="311700" y="900300"/>
            <a:ext cx="8366700" cy="3990900"/>
          </a:xfrm>
          <a:prstGeom prst="rect">
            <a:avLst/>
          </a:prstGeom>
          <a:noFill/>
          <a:ln>
            <a:noFill/>
          </a:ln>
        </p:spPr>
        <p:txBody>
          <a:bodyPr anchorCtr="0" anchor="t" bIns="91425" lIns="91425" spcFirstLastPara="1" rIns="91425" wrap="square" tIns="91425">
            <a:noAutofit/>
          </a:bodyPr>
          <a:lstStyle/>
          <a:p>
            <a:pPr indent="-241300" lvl="0" marL="228600" marR="0" rtl="0" algn="just">
              <a:lnSpc>
                <a:spcPct val="107916"/>
              </a:lnSpc>
              <a:spcBef>
                <a:spcPts val="0"/>
              </a:spcBef>
              <a:spcAft>
                <a:spcPts val="0"/>
              </a:spcAft>
              <a:buSzPts val="1100"/>
              <a:buFont typeface="Arial"/>
              <a:buChar char="●"/>
            </a:pPr>
            <a:r>
              <a:rPr lang="en" sz="1100">
                <a:solidFill>
                  <a:srgbClr val="000000"/>
                </a:solidFill>
                <a:latin typeface="Arial"/>
                <a:ea typeface="Arial"/>
                <a:cs typeface="Arial"/>
                <a:sym typeface="Arial"/>
              </a:rPr>
              <a:t>Alex Kendall, Jeffrey Hawke, David Janz, Przemyslaw Mazur, Daniele Reda, John-Mark Allen, Vinh-Dieu Lam, Alex Bewley, Amar Shah, “Learning to Drive in a Day”</a:t>
            </a:r>
            <a:endParaRPr sz="1100">
              <a:solidFill>
                <a:srgbClr val="000000"/>
              </a:solidFill>
              <a:latin typeface="Arial"/>
              <a:ea typeface="Arial"/>
              <a:cs typeface="Arial"/>
              <a:sym typeface="Arial"/>
            </a:endParaRPr>
          </a:p>
          <a:p>
            <a:pPr indent="-241300" lvl="0" marL="228600" marR="0" rtl="0" algn="just">
              <a:lnSpc>
                <a:spcPct val="107916"/>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Alex Bewley, Jessica Rigley, Yuxuan Liu, Jeffrey Hawke, Richard Shen, Vinh-Dieu Lam, Alex Kendall, “Learning to Drive from Simulation without Real World Labels”</a:t>
            </a:r>
            <a:endParaRPr sz="1100">
              <a:solidFill>
                <a:srgbClr val="000000"/>
              </a:solidFill>
              <a:latin typeface="Arial"/>
              <a:ea typeface="Arial"/>
              <a:cs typeface="Arial"/>
              <a:sym typeface="Arial"/>
            </a:endParaRPr>
          </a:p>
          <a:p>
            <a:pPr indent="-241300" lvl="0" marL="228600" marR="0" rtl="0" algn="just">
              <a:lnSpc>
                <a:spcPct val="107916"/>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Peter Wolf1, Christian Hubschneider1, Michael Weber1, Andr´e Bauer2, Jonathan H¨artl2, Fabian D¨urr2, J. Marius Z¨ollner1</a:t>
            </a:r>
            <a:r>
              <a:rPr i="1" lang="en" sz="1100">
                <a:solidFill>
                  <a:srgbClr val="000000"/>
                </a:solidFill>
                <a:latin typeface="Arial"/>
                <a:ea typeface="Arial"/>
                <a:cs typeface="Arial"/>
                <a:sym typeface="Arial"/>
              </a:rPr>
              <a:t>,</a:t>
            </a:r>
            <a:r>
              <a:rPr lang="en" sz="1100">
                <a:solidFill>
                  <a:srgbClr val="000000"/>
                </a:solidFill>
                <a:latin typeface="Arial"/>
                <a:ea typeface="Arial"/>
                <a:cs typeface="Arial"/>
                <a:sym typeface="Arial"/>
              </a:rPr>
              <a:t>2, “Learning How to Drive in a Real World Simulation with Deep Q-Networks”, </a:t>
            </a:r>
            <a:r>
              <a:rPr i="1" lang="en" sz="1100">
                <a:solidFill>
                  <a:srgbClr val="000000"/>
                </a:solidFill>
                <a:latin typeface="Arial"/>
                <a:ea typeface="Arial"/>
                <a:cs typeface="Arial"/>
                <a:sym typeface="Arial"/>
              </a:rPr>
              <a:t>2017 IEEE Intelligent Vehicles Symposium (IV), </a:t>
            </a:r>
            <a:r>
              <a:rPr lang="en" sz="1100">
                <a:solidFill>
                  <a:srgbClr val="000000"/>
                </a:solidFill>
                <a:latin typeface="Arial"/>
                <a:ea typeface="Arial"/>
                <a:cs typeface="Arial"/>
                <a:sym typeface="Arial"/>
              </a:rPr>
              <a:t>June 11-14, 2017, Redondo Beach, CA, USA</a:t>
            </a:r>
            <a:endParaRPr sz="1100">
              <a:solidFill>
                <a:srgbClr val="000000"/>
              </a:solidFill>
              <a:latin typeface="Arial"/>
              <a:ea typeface="Arial"/>
              <a:cs typeface="Arial"/>
              <a:sym typeface="Arial"/>
            </a:endParaRPr>
          </a:p>
          <a:p>
            <a:pPr indent="-241300" lvl="0" marL="228600" marR="0" rtl="0" algn="just">
              <a:lnSpc>
                <a:spcPct val="107916"/>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Christopher Watkin, “Learning from Delayed Rewards”</a:t>
            </a:r>
            <a:endParaRPr sz="1100">
              <a:solidFill>
                <a:srgbClr val="000000"/>
              </a:solidFill>
              <a:latin typeface="Arial"/>
              <a:ea typeface="Arial"/>
              <a:cs typeface="Arial"/>
              <a:sym typeface="Arial"/>
            </a:endParaRPr>
          </a:p>
          <a:p>
            <a:pPr indent="-241300" lvl="0" marL="228600" marR="0" rtl="0" algn="just">
              <a:lnSpc>
                <a:spcPct val="107916"/>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Tim Elfrink, “Performance of Exploration Methods using DQN”</a:t>
            </a:r>
            <a:endParaRPr sz="1100">
              <a:solidFill>
                <a:srgbClr val="000000"/>
              </a:solidFill>
              <a:latin typeface="Arial"/>
              <a:ea typeface="Arial"/>
              <a:cs typeface="Arial"/>
              <a:sym typeface="Arial"/>
            </a:endParaRPr>
          </a:p>
          <a:p>
            <a:pPr indent="-241300" lvl="0" marL="228600" marR="0" rtl="0" algn="just">
              <a:lnSpc>
                <a:spcPct val="107916"/>
              </a:lnSpc>
              <a:spcBef>
                <a:spcPts val="0"/>
              </a:spcBef>
              <a:spcAft>
                <a:spcPts val="0"/>
              </a:spcAft>
              <a:buClr>
                <a:srgbClr val="000000"/>
              </a:buClr>
              <a:buSzPts val="1100"/>
              <a:buFont typeface="Times New Roman"/>
              <a:buChar char="●"/>
            </a:pPr>
            <a:r>
              <a:rPr lang="en" sz="1100">
                <a:solidFill>
                  <a:srgbClr val="000000"/>
                </a:solidFill>
                <a:latin typeface="Arial"/>
                <a:ea typeface="Arial"/>
                <a:cs typeface="Arial"/>
                <a:sym typeface="Arial"/>
              </a:rPr>
              <a:t>Martin Riedmiller, Mike Montemerlo, Hendrik Dahlkamp, “Learning to Drive a Real Car in 20 Minutes”, </a:t>
            </a:r>
            <a:r>
              <a:rPr i="1" lang="en" sz="1100">
                <a:solidFill>
                  <a:srgbClr val="000000"/>
                </a:solidFill>
                <a:latin typeface="Arial"/>
                <a:ea typeface="Arial"/>
                <a:cs typeface="Arial"/>
                <a:sym typeface="Arial"/>
              </a:rPr>
              <a:t>Frontiers in the Convergence of Bioscience and Information Technologies 2007</a:t>
            </a:r>
            <a:endParaRPr i="1" sz="1100">
              <a:solidFill>
                <a:srgbClr val="000000"/>
              </a:solidFill>
              <a:latin typeface="Arial"/>
              <a:ea typeface="Arial"/>
              <a:cs typeface="Arial"/>
              <a:sym typeface="Arial"/>
            </a:endParaRPr>
          </a:p>
          <a:p>
            <a:pPr indent="-241300" lvl="0" marL="228600" marR="0" rtl="0" algn="just">
              <a:lnSpc>
                <a:spcPct val="107916"/>
              </a:lnSpc>
              <a:spcBef>
                <a:spcPts val="0"/>
              </a:spcBef>
              <a:spcAft>
                <a:spcPts val="0"/>
              </a:spcAft>
              <a:buClr>
                <a:srgbClr val="000000"/>
              </a:buClr>
              <a:buSzPts val="1100"/>
              <a:buFont typeface="Arial"/>
              <a:buChar char="●"/>
            </a:pPr>
            <a:r>
              <a:rPr lang="en" sz="1100" u="sng">
                <a:solidFill>
                  <a:schemeClr val="hlink"/>
                </a:solidFill>
                <a:latin typeface="Arial"/>
                <a:ea typeface="Arial"/>
                <a:cs typeface="Arial"/>
                <a:sym typeface="Arial"/>
                <a:hlinkClick r:id="rId3"/>
              </a:rPr>
              <a:t>https://medium.freecodecamp.org/an-introduction-to-deep-q-learning-lets-play-doom-54d02d8017d8</a:t>
            </a:r>
            <a:endParaRPr i="1" sz="1100">
              <a:solidFill>
                <a:srgbClr val="000000"/>
              </a:solidFill>
              <a:latin typeface="Arial"/>
              <a:ea typeface="Arial"/>
              <a:cs typeface="Arial"/>
              <a:sym typeface="Arial"/>
            </a:endParaRPr>
          </a:p>
          <a:p>
            <a:pPr indent="-254000" lvl="0" marL="228600" rtl="0" algn="just">
              <a:lnSpc>
                <a:spcPct val="115000"/>
              </a:lnSpc>
              <a:spcBef>
                <a:spcPts val="0"/>
              </a:spcBef>
              <a:spcAft>
                <a:spcPts val="0"/>
              </a:spcAft>
              <a:buSzPts val="1100"/>
              <a:buFont typeface="Arial"/>
              <a:buChar char="●"/>
            </a:pPr>
            <a:r>
              <a:rPr lang="en" sz="1100" u="sng">
                <a:solidFill>
                  <a:schemeClr val="hlink"/>
                </a:solidFill>
                <a:latin typeface="Arial"/>
                <a:ea typeface="Arial"/>
                <a:cs typeface="Arial"/>
                <a:sym typeface="Arial"/>
                <a:hlinkClick r:id="rId4"/>
              </a:rPr>
              <a:t>https://zhengludwig.wordpress.com/projects/self-driving-rc-car/</a:t>
            </a:r>
            <a:endParaRPr sz="1100">
              <a:latin typeface="Arial"/>
              <a:ea typeface="Arial"/>
              <a:cs typeface="Arial"/>
              <a:sym typeface="Arial"/>
            </a:endParaRPr>
          </a:p>
          <a:p>
            <a:pPr indent="-254000" lvl="0" marL="228600" rtl="0" algn="just">
              <a:lnSpc>
                <a:spcPct val="115000"/>
              </a:lnSpc>
              <a:spcBef>
                <a:spcPts val="0"/>
              </a:spcBef>
              <a:spcAft>
                <a:spcPts val="0"/>
              </a:spcAft>
              <a:buSzPts val="1100"/>
              <a:buFont typeface="Arial"/>
              <a:buChar char="●"/>
            </a:pPr>
            <a:r>
              <a:rPr lang="en" sz="1100" u="sng">
                <a:solidFill>
                  <a:schemeClr val="hlink"/>
                </a:solidFill>
                <a:latin typeface="Arial"/>
                <a:ea typeface="Arial"/>
                <a:cs typeface="Arial"/>
                <a:sym typeface="Arial"/>
                <a:hlinkClick r:id="rId5"/>
              </a:rPr>
              <a:t>https://towardsdatascience.com/build-your-own-self-driving-toy-car-ad00a6804b53</a:t>
            </a:r>
            <a:endParaRPr sz="1100">
              <a:latin typeface="Arial"/>
              <a:ea typeface="Arial"/>
              <a:cs typeface="Arial"/>
              <a:sym typeface="Arial"/>
            </a:endParaRPr>
          </a:p>
          <a:p>
            <a:pPr indent="-254000" lvl="0" marL="228600" rtl="0" algn="just">
              <a:lnSpc>
                <a:spcPct val="115000"/>
              </a:lnSpc>
              <a:spcBef>
                <a:spcPts val="0"/>
              </a:spcBef>
              <a:spcAft>
                <a:spcPts val="0"/>
              </a:spcAft>
              <a:buSzPts val="1100"/>
              <a:buFont typeface="Arial"/>
              <a:buChar char="●"/>
            </a:pPr>
            <a:r>
              <a:rPr lang="en" sz="1100" u="sng">
                <a:solidFill>
                  <a:schemeClr val="hlink"/>
                </a:solidFill>
                <a:latin typeface="Arial"/>
                <a:ea typeface="Arial"/>
                <a:cs typeface="Arial"/>
                <a:sym typeface="Arial"/>
                <a:hlinkClick r:id="rId6"/>
              </a:rPr>
              <a:t>https://github.com/bdjukic/selfdriving-robot-car</a:t>
            </a:r>
            <a:endParaRPr sz="1100">
              <a:latin typeface="Arial"/>
              <a:ea typeface="Arial"/>
              <a:cs typeface="Arial"/>
              <a:sym typeface="Arial"/>
            </a:endParaRPr>
          </a:p>
          <a:p>
            <a:pPr indent="-254000" lvl="0" marL="228600" rtl="0" algn="just">
              <a:lnSpc>
                <a:spcPct val="115000"/>
              </a:lnSpc>
              <a:spcBef>
                <a:spcPts val="0"/>
              </a:spcBef>
              <a:spcAft>
                <a:spcPts val="0"/>
              </a:spcAft>
              <a:buSzPts val="1100"/>
              <a:buFont typeface="Arial"/>
              <a:buChar char="●"/>
            </a:pPr>
            <a:r>
              <a:rPr lang="en" sz="1100" u="sng">
                <a:solidFill>
                  <a:schemeClr val="hlink"/>
                </a:solidFill>
                <a:latin typeface="Arial"/>
                <a:ea typeface="Arial"/>
                <a:cs typeface="Arial"/>
                <a:sym typeface="Arial"/>
                <a:hlinkClick r:id="rId7"/>
              </a:rPr>
              <a:t>https://blog.floydhub.com/toy-self-driving-car-part-one/</a:t>
            </a:r>
            <a:endParaRPr sz="1100">
              <a:latin typeface="Arial"/>
              <a:ea typeface="Arial"/>
              <a:cs typeface="Arial"/>
              <a:sym typeface="Arial"/>
            </a:endParaRPr>
          </a:p>
          <a:p>
            <a:pPr indent="-254000" lvl="0" marL="228600" rtl="0" algn="just">
              <a:lnSpc>
                <a:spcPct val="115000"/>
              </a:lnSpc>
              <a:spcBef>
                <a:spcPts val="0"/>
              </a:spcBef>
              <a:spcAft>
                <a:spcPts val="0"/>
              </a:spcAft>
              <a:buSzPts val="1100"/>
              <a:buFont typeface="Arial"/>
              <a:buChar char="●"/>
            </a:pPr>
            <a:r>
              <a:rPr lang="en" sz="1100" u="sng">
                <a:solidFill>
                  <a:schemeClr val="hlink"/>
                </a:solidFill>
                <a:latin typeface="Arial"/>
                <a:ea typeface="Arial"/>
                <a:cs typeface="Arial"/>
                <a:sym typeface="Arial"/>
                <a:hlinkClick r:id="rId8"/>
              </a:rPr>
              <a:t>https://github.com/RyanZotti/Self-Driving-Car</a:t>
            </a:r>
            <a:endParaRPr sz="1100">
              <a:latin typeface="Arial"/>
              <a:ea typeface="Arial"/>
              <a:cs typeface="Arial"/>
              <a:sym typeface="Arial"/>
            </a:endParaRPr>
          </a:p>
          <a:p>
            <a:pPr indent="-254000" lvl="0" marL="228600" rtl="0" algn="just">
              <a:lnSpc>
                <a:spcPct val="115000"/>
              </a:lnSpc>
              <a:spcBef>
                <a:spcPts val="0"/>
              </a:spcBef>
              <a:spcAft>
                <a:spcPts val="0"/>
              </a:spcAft>
              <a:buSzPts val="1100"/>
              <a:buFont typeface="Arial"/>
              <a:buChar char="●"/>
            </a:pPr>
            <a:r>
              <a:rPr lang="en" sz="1100" u="sng">
                <a:solidFill>
                  <a:schemeClr val="hlink"/>
                </a:solidFill>
                <a:latin typeface="Arial"/>
                <a:ea typeface="Arial"/>
                <a:cs typeface="Arial"/>
                <a:sym typeface="Arial"/>
                <a:hlinkClick r:id="rId9"/>
              </a:rPr>
              <a:t>https://medium.com/@jonathan_hui/lane-keeping-in-autonomous-driving-with-model-predictive-control-50f06e989bc9</a:t>
            </a:r>
            <a:endParaRPr sz="1100">
              <a:latin typeface="Arial"/>
              <a:ea typeface="Arial"/>
              <a:cs typeface="Arial"/>
              <a:sym typeface="Arial"/>
            </a:endParaRPr>
          </a:p>
        </p:txBody>
      </p:sp>
      <p:sp>
        <p:nvSpPr>
          <p:cNvPr id="349" name="Google Shape;349;p35"/>
          <p:cNvSpPr txBox="1"/>
          <p:nvPr>
            <p:ph idx="12" type="sldNum"/>
          </p:nvPr>
        </p:nvSpPr>
        <p:spPr>
          <a:xfrm>
            <a:off x="8607000" y="4891200"/>
            <a:ext cx="396300" cy="252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50" name="Google Shape;350;p35"/>
          <p:cNvSpPr txBox="1"/>
          <p:nvPr>
            <p:ph type="title"/>
          </p:nvPr>
        </p:nvSpPr>
        <p:spPr>
          <a:xfrm>
            <a:off x="461675" y="3402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7F6000"/>
                </a:solidFill>
                <a:latin typeface="Spectral"/>
                <a:ea typeface="Spectral"/>
                <a:cs typeface="Spectral"/>
                <a:sym typeface="Spectral"/>
              </a:rPr>
              <a:t>References</a:t>
            </a:r>
            <a:endParaRPr>
              <a:solidFill>
                <a:srgbClr val="7F6000"/>
              </a:solidFill>
            </a:endParaRPr>
          </a:p>
        </p:txBody>
      </p:sp>
      <p:sp>
        <p:nvSpPr>
          <p:cNvPr id="351" name="Google Shape;351;p35"/>
          <p:cNvSpPr txBox="1"/>
          <p:nvPr/>
        </p:nvSpPr>
        <p:spPr>
          <a:xfrm>
            <a:off x="-53250" y="4891200"/>
            <a:ext cx="1629300" cy="29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ENPM808F | Final Project</a:t>
            </a:r>
            <a:endParaRPr b="0" i="0" sz="1000" u="none" cap="none" strike="noStrike">
              <a:solidFill>
                <a:srgbClr val="000000"/>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pic>
        <p:nvPicPr>
          <p:cNvPr id="356" name="Google Shape;356;p36"/>
          <p:cNvPicPr preferRelativeResize="0"/>
          <p:nvPr/>
        </p:nvPicPr>
        <p:blipFill>
          <a:blip r:embed="rId3">
            <a:alphaModFix/>
          </a:blip>
          <a:stretch>
            <a:fillRect/>
          </a:stretch>
        </p:blipFill>
        <p:spPr>
          <a:xfrm>
            <a:off x="1959002" y="1074125"/>
            <a:ext cx="5225997" cy="3893277"/>
          </a:xfrm>
          <a:prstGeom prst="rect">
            <a:avLst/>
          </a:prstGeom>
          <a:noFill/>
          <a:ln>
            <a:noFill/>
          </a:ln>
        </p:spPr>
      </p:pic>
      <p:sp>
        <p:nvSpPr>
          <p:cNvPr id="357" name="Google Shape;357;p36"/>
          <p:cNvSpPr txBox="1"/>
          <p:nvPr>
            <p:ph idx="12" type="sldNum"/>
          </p:nvPr>
        </p:nvSpPr>
        <p:spPr>
          <a:xfrm>
            <a:off x="8607000" y="4891200"/>
            <a:ext cx="396300" cy="252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58" name="Google Shape;358;p36"/>
          <p:cNvSpPr txBox="1"/>
          <p:nvPr>
            <p:ph type="title"/>
          </p:nvPr>
        </p:nvSpPr>
        <p:spPr>
          <a:xfrm>
            <a:off x="819150" y="231012"/>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600">
                <a:solidFill>
                  <a:srgbClr val="FF0000"/>
                </a:solidFill>
                <a:latin typeface="Spectral"/>
                <a:ea typeface="Spectral"/>
                <a:cs typeface="Spectral"/>
                <a:sym typeface="Spectral"/>
              </a:rPr>
              <a:t>Thank you!</a:t>
            </a:r>
            <a:endParaRPr b="1" sz="3600">
              <a:solidFill>
                <a:srgbClr val="FF0000"/>
              </a:solidFill>
              <a:latin typeface="Spectral"/>
              <a:ea typeface="Spectral"/>
              <a:cs typeface="Spectral"/>
              <a:sym typeface="Spectral"/>
            </a:endParaRPr>
          </a:p>
        </p:txBody>
      </p:sp>
      <p:sp>
        <p:nvSpPr>
          <p:cNvPr id="359" name="Google Shape;359;p36"/>
          <p:cNvSpPr txBox="1"/>
          <p:nvPr/>
        </p:nvSpPr>
        <p:spPr>
          <a:xfrm>
            <a:off x="-53250" y="4891200"/>
            <a:ext cx="1629300" cy="29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ENPM808F | Final Project</a:t>
            </a:r>
            <a:endParaRPr b="0" i="0" sz="1000" u="none" cap="none" strike="noStrike">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5"/>
          <p:cNvSpPr txBox="1"/>
          <p:nvPr>
            <p:ph idx="12" type="sldNum"/>
          </p:nvPr>
        </p:nvSpPr>
        <p:spPr>
          <a:xfrm>
            <a:off x="8696705" y="4891198"/>
            <a:ext cx="230400" cy="252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45" name="Google Shape;145;p15"/>
          <p:cNvSpPr txBox="1"/>
          <p:nvPr>
            <p:ph type="title"/>
          </p:nvPr>
        </p:nvSpPr>
        <p:spPr>
          <a:xfrm>
            <a:off x="461675" y="35572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7F6000"/>
                </a:solidFill>
                <a:latin typeface="Spectral"/>
                <a:ea typeface="Spectral"/>
                <a:cs typeface="Spectral"/>
                <a:sym typeface="Spectral"/>
              </a:rPr>
              <a:t>Introduction</a:t>
            </a:r>
            <a:endParaRPr b="1">
              <a:solidFill>
                <a:srgbClr val="7F6000"/>
              </a:solidFill>
              <a:latin typeface="Spectral"/>
              <a:ea typeface="Spectral"/>
              <a:cs typeface="Spectral"/>
              <a:sym typeface="Spectral"/>
            </a:endParaRPr>
          </a:p>
        </p:txBody>
      </p:sp>
      <p:sp>
        <p:nvSpPr>
          <p:cNvPr id="146" name="Google Shape;146;p15"/>
          <p:cNvSpPr txBox="1"/>
          <p:nvPr/>
        </p:nvSpPr>
        <p:spPr>
          <a:xfrm>
            <a:off x="-53250" y="4891200"/>
            <a:ext cx="1629300" cy="29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ENPM808F | Final Project</a:t>
            </a:r>
            <a:endParaRPr b="0" i="0" sz="1000" u="none" cap="none" strike="noStrike">
              <a:solidFill>
                <a:srgbClr val="000000"/>
              </a:solidFill>
              <a:latin typeface="Roboto"/>
              <a:ea typeface="Roboto"/>
              <a:cs typeface="Roboto"/>
              <a:sym typeface="Roboto"/>
            </a:endParaRPr>
          </a:p>
        </p:txBody>
      </p:sp>
      <p:sp>
        <p:nvSpPr>
          <p:cNvPr id="147" name="Google Shape;147;p15"/>
          <p:cNvSpPr txBox="1"/>
          <p:nvPr>
            <p:ph idx="1" type="body"/>
          </p:nvPr>
        </p:nvSpPr>
        <p:spPr>
          <a:xfrm>
            <a:off x="461675" y="910775"/>
            <a:ext cx="8222400" cy="28920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Roboto"/>
              <a:buChar char="●"/>
            </a:pPr>
            <a:r>
              <a:rPr lang="en" sz="1800">
                <a:latin typeface="Roboto"/>
                <a:ea typeface="Roboto"/>
                <a:cs typeface="Roboto"/>
                <a:sym typeface="Roboto"/>
              </a:rPr>
              <a:t>Most approaches in Autonomous Driving rely on external mapping infrastructure instead of understanding the local scene</a:t>
            </a:r>
            <a:endParaRPr sz="1800">
              <a:latin typeface="Roboto"/>
              <a:ea typeface="Roboto"/>
              <a:cs typeface="Roboto"/>
              <a:sym typeface="Roboto"/>
            </a:endParaRPr>
          </a:p>
          <a:p>
            <a:pPr indent="0" lvl="0" marL="457200" rtl="0" algn="just">
              <a:lnSpc>
                <a:spcPct val="115000"/>
              </a:lnSpc>
              <a:spcBef>
                <a:spcPts val="0"/>
              </a:spcBef>
              <a:spcAft>
                <a:spcPts val="0"/>
              </a:spcAft>
              <a:buNone/>
            </a:pPr>
            <a:r>
              <a:t/>
            </a:r>
            <a:endParaRPr sz="1800">
              <a:latin typeface="Roboto"/>
              <a:ea typeface="Roboto"/>
              <a:cs typeface="Roboto"/>
              <a:sym typeface="Roboto"/>
            </a:endParaRPr>
          </a:p>
          <a:p>
            <a:pPr indent="-342900" lvl="0" marL="457200" rtl="0" algn="just">
              <a:lnSpc>
                <a:spcPct val="115000"/>
              </a:lnSpc>
              <a:spcBef>
                <a:spcPts val="0"/>
              </a:spcBef>
              <a:spcAft>
                <a:spcPts val="0"/>
              </a:spcAft>
              <a:buSzPts val="1800"/>
              <a:buFont typeface="Roboto"/>
              <a:buChar char="●"/>
            </a:pPr>
            <a:r>
              <a:rPr lang="en" sz="1800">
                <a:latin typeface="Roboto"/>
                <a:ea typeface="Roboto"/>
                <a:cs typeface="Roboto"/>
                <a:sym typeface="Roboto"/>
              </a:rPr>
              <a:t>The </a:t>
            </a:r>
            <a:r>
              <a:rPr lang="en" sz="1800">
                <a:latin typeface="Roboto"/>
                <a:ea typeface="Roboto"/>
                <a:cs typeface="Roboto"/>
                <a:sym typeface="Roboto"/>
              </a:rPr>
              <a:t>generality of reinforcement learning makes it a useful framework to apply to autonomous driving</a:t>
            </a:r>
            <a:endParaRPr sz="1800">
              <a:latin typeface="Roboto"/>
              <a:ea typeface="Roboto"/>
              <a:cs typeface="Roboto"/>
              <a:sym typeface="Roboto"/>
            </a:endParaRPr>
          </a:p>
          <a:p>
            <a:pPr indent="0" lvl="0" marL="457200" rtl="0" algn="just">
              <a:lnSpc>
                <a:spcPct val="115000"/>
              </a:lnSpc>
              <a:spcBef>
                <a:spcPts val="0"/>
              </a:spcBef>
              <a:spcAft>
                <a:spcPts val="0"/>
              </a:spcAft>
              <a:buNone/>
            </a:pPr>
            <a:r>
              <a:t/>
            </a:r>
            <a:endParaRPr sz="1800">
              <a:latin typeface="Roboto"/>
              <a:ea typeface="Roboto"/>
              <a:cs typeface="Roboto"/>
              <a:sym typeface="Roboto"/>
            </a:endParaRPr>
          </a:p>
          <a:p>
            <a:pPr indent="-342900" lvl="0" marL="457200" rtl="0" algn="just">
              <a:lnSpc>
                <a:spcPct val="115000"/>
              </a:lnSpc>
              <a:spcBef>
                <a:spcPts val="0"/>
              </a:spcBef>
              <a:spcAft>
                <a:spcPts val="0"/>
              </a:spcAft>
              <a:buSzPts val="1800"/>
              <a:buFont typeface="Roboto"/>
              <a:buChar char="●"/>
            </a:pPr>
            <a:r>
              <a:rPr lang="en" sz="1800">
                <a:latin typeface="Roboto"/>
                <a:ea typeface="Roboto"/>
                <a:cs typeface="Roboto"/>
                <a:sym typeface="Roboto"/>
              </a:rPr>
              <a:t>Reinforcement Learning demonstrates a</a:t>
            </a:r>
            <a:endParaRPr sz="1800">
              <a:latin typeface="Roboto"/>
              <a:ea typeface="Roboto"/>
              <a:cs typeface="Roboto"/>
              <a:sym typeface="Roboto"/>
            </a:endParaRPr>
          </a:p>
          <a:p>
            <a:pPr indent="0" lvl="0" marL="457200" rtl="0" algn="just">
              <a:lnSpc>
                <a:spcPct val="115000"/>
              </a:lnSpc>
              <a:spcBef>
                <a:spcPts val="0"/>
              </a:spcBef>
              <a:spcAft>
                <a:spcPts val="0"/>
              </a:spcAft>
              <a:buNone/>
            </a:pPr>
            <a:r>
              <a:rPr lang="en" sz="1800">
                <a:latin typeface="Roboto"/>
                <a:ea typeface="Roboto"/>
                <a:cs typeface="Roboto"/>
                <a:sym typeface="Roboto"/>
              </a:rPr>
              <a:t>new framework for autonomous driving</a:t>
            </a:r>
            <a:endParaRPr sz="1800">
              <a:latin typeface="Roboto"/>
              <a:ea typeface="Roboto"/>
              <a:cs typeface="Roboto"/>
              <a:sym typeface="Roboto"/>
            </a:endParaRPr>
          </a:p>
          <a:p>
            <a:pPr indent="0" lvl="0" marL="457200" rtl="0" algn="just">
              <a:lnSpc>
                <a:spcPct val="115000"/>
              </a:lnSpc>
              <a:spcBef>
                <a:spcPts val="0"/>
              </a:spcBef>
              <a:spcAft>
                <a:spcPts val="0"/>
              </a:spcAft>
              <a:buNone/>
            </a:pPr>
            <a:r>
              <a:rPr lang="en" sz="1800">
                <a:latin typeface="Roboto"/>
                <a:ea typeface="Roboto"/>
                <a:cs typeface="Roboto"/>
                <a:sym typeface="Roboto"/>
              </a:rPr>
              <a:t>which moves away from reliance on</a:t>
            </a:r>
            <a:endParaRPr sz="1800">
              <a:latin typeface="Roboto"/>
              <a:ea typeface="Roboto"/>
              <a:cs typeface="Roboto"/>
              <a:sym typeface="Roboto"/>
            </a:endParaRPr>
          </a:p>
          <a:p>
            <a:pPr indent="0" lvl="0" marL="457200" rtl="0" algn="just">
              <a:lnSpc>
                <a:spcPct val="115000"/>
              </a:lnSpc>
              <a:spcBef>
                <a:spcPts val="0"/>
              </a:spcBef>
              <a:spcAft>
                <a:spcPts val="0"/>
              </a:spcAft>
              <a:buNone/>
            </a:pPr>
            <a:r>
              <a:rPr lang="en" sz="1800">
                <a:latin typeface="Roboto"/>
                <a:ea typeface="Roboto"/>
                <a:cs typeface="Roboto"/>
                <a:sym typeface="Roboto"/>
              </a:rPr>
              <a:t>defined logical rules, mapping and direct</a:t>
            </a:r>
            <a:endParaRPr sz="1800">
              <a:latin typeface="Roboto"/>
              <a:ea typeface="Roboto"/>
              <a:cs typeface="Roboto"/>
              <a:sym typeface="Roboto"/>
            </a:endParaRPr>
          </a:p>
          <a:p>
            <a:pPr indent="0" lvl="0" marL="457200" rtl="0" algn="just">
              <a:lnSpc>
                <a:spcPct val="115000"/>
              </a:lnSpc>
              <a:spcBef>
                <a:spcPts val="0"/>
              </a:spcBef>
              <a:spcAft>
                <a:spcPts val="0"/>
              </a:spcAft>
              <a:buNone/>
            </a:pPr>
            <a:r>
              <a:rPr lang="en" sz="1800">
                <a:latin typeface="Roboto"/>
                <a:ea typeface="Roboto"/>
                <a:cs typeface="Roboto"/>
                <a:sym typeface="Roboto"/>
              </a:rPr>
              <a:t>supervision</a:t>
            </a:r>
            <a:endParaRPr sz="1800">
              <a:latin typeface="Roboto"/>
              <a:ea typeface="Roboto"/>
              <a:cs typeface="Roboto"/>
              <a:sym typeface="Roboto"/>
            </a:endParaRPr>
          </a:p>
        </p:txBody>
      </p:sp>
      <p:pic>
        <p:nvPicPr>
          <p:cNvPr descr="A close up of a basketball game&#10;&#10;Description automatically generated" id="148" name="Google Shape;148;p15"/>
          <p:cNvPicPr preferRelativeResize="0"/>
          <p:nvPr/>
        </p:nvPicPr>
        <p:blipFill rotWithShape="1">
          <a:blip r:embed="rId3">
            <a:alphaModFix amt="58999"/>
          </a:blip>
          <a:srcRect b="0" l="0" r="0" t="0"/>
          <a:stretch/>
        </p:blipFill>
        <p:spPr>
          <a:xfrm>
            <a:off x="5173975" y="2571750"/>
            <a:ext cx="3753126" cy="23575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idx="12" type="sldNum"/>
          </p:nvPr>
        </p:nvSpPr>
        <p:spPr>
          <a:xfrm>
            <a:off x="8696705" y="4891198"/>
            <a:ext cx="230400" cy="252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54" name="Google Shape;154;p16"/>
          <p:cNvSpPr txBox="1"/>
          <p:nvPr>
            <p:ph type="title"/>
          </p:nvPr>
        </p:nvSpPr>
        <p:spPr>
          <a:xfrm>
            <a:off x="461675" y="35572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7F6000"/>
                </a:solidFill>
                <a:latin typeface="Spectral"/>
                <a:ea typeface="Spectral"/>
                <a:cs typeface="Spectral"/>
                <a:sym typeface="Spectral"/>
              </a:rPr>
              <a:t>Description of Project</a:t>
            </a:r>
            <a:endParaRPr b="1">
              <a:solidFill>
                <a:srgbClr val="7F6000"/>
              </a:solidFill>
              <a:latin typeface="Spectral"/>
              <a:ea typeface="Spectral"/>
              <a:cs typeface="Spectral"/>
              <a:sym typeface="Spectral"/>
            </a:endParaRPr>
          </a:p>
        </p:txBody>
      </p:sp>
      <p:sp>
        <p:nvSpPr>
          <p:cNvPr id="155" name="Google Shape;155;p16"/>
          <p:cNvSpPr txBox="1"/>
          <p:nvPr/>
        </p:nvSpPr>
        <p:spPr>
          <a:xfrm>
            <a:off x="-53250" y="4891200"/>
            <a:ext cx="1629300" cy="29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ENPM808F | Final Project</a:t>
            </a:r>
            <a:endParaRPr b="0" i="0" sz="1000" u="none" cap="none" strike="noStrike">
              <a:solidFill>
                <a:srgbClr val="000000"/>
              </a:solidFill>
              <a:latin typeface="Roboto"/>
              <a:ea typeface="Roboto"/>
              <a:cs typeface="Roboto"/>
              <a:sym typeface="Roboto"/>
            </a:endParaRPr>
          </a:p>
        </p:txBody>
      </p:sp>
      <p:sp>
        <p:nvSpPr>
          <p:cNvPr id="156" name="Google Shape;156;p16"/>
          <p:cNvSpPr txBox="1"/>
          <p:nvPr>
            <p:ph idx="1" type="body"/>
          </p:nvPr>
        </p:nvSpPr>
        <p:spPr>
          <a:xfrm>
            <a:off x="461675" y="910775"/>
            <a:ext cx="8222400" cy="2892000"/>
          </a:xfrm>
          <a:prstGeom prst="rect">
            <a:avLst/>
          </a:prstGeom>
          <a:noFill/>
          <a:ln>
            <a:noFill/>
          </a:ln>
        </p:spPr>
        <p:txBody>
          <a:bodyPr anchorCtr="0" anchor="t" bIns="91425" lIns="91425" spcFirstLastPara="1" rIns="91425" wrap="square" tIns="91425">
            <a:noAutofit/>
          </a:bodyPr>
          <a:lstStyle/>
          <a:p>
            <a:pPr indent="-311150" lvl="0" marL="457200" rtl="0" algn="just">
              <a:lnSpc>
                <a:spcPct val="115000"/>
              </a:lnSpc>
              <a:spcBef>
                <a:spcPts val="0"/>
              </a:spcBef>
              <a:spcAft>
                <a:spcPts val="0"/>
              </a:spcAft>
              <a:buSzPts val="1300"/>
              <a:buChar char="➢"/>
            </a:pPr>
            <a:r>
              <a:rPr lang="en" sz="1800">
                <a:latin typeface="Roboto"/>
                <a:ea typeface="Roboto"/>
                <a:cs typeface="Roboto"/>
                <a:sym typeface="Roboto"/>
              </a:rPr>
              <a:t>This project aims to implement the Deep Q-Network (DQN) Algorithm to train a Toy Car to drive by itself while following the lanes</a:t>
            </a:r>
            <a:endParaRPr/>
          </a:p>
          <a:p>
            <a:pPr indent="0" lvl="0" marL="457200" rtl="0" algn="just">
              <a:lnSpc>
                <a:spcPct val="140000"/>
              </a:lnSpc>
              <a:spcBef>
                <a:spcPts val="0"/>
              </a:spcBef>
              <a:spcAft>
                <a:spcPts val="0"/>
              </a:spcAft>
              <a:buNone/>
            </a:pPr>
            <a:r>
              <a:t/>
            </a:r>
            <a:endParaRPr sz="1400">
              <a:latin typeface="Roboto"/>
              <a:ea typeface="Roboto"/>
              <a:cs typeface="Roboto"/>
              <a:sym typeface="Roboto"/>
            </a:endParaRPr>
          </a:p>
          <a:p>
            <a:pPr indent="-311150" lvl="0" marL="457200" rtl="0" algn="just">
              <a:lnSpc>
                <a:spcPct val="115000"/>
              </a:lnSpc>
              <a:spcBef>
                <a:spcPts val="0"/>
              </a:spcBef>
              <a:spcAft>
                <a:spcPts val="0"/>
              </a:spcAft>
              <a:buSzPts val="1300"/>
              <a:buChar char="➢"/>
            </a:pPr>
            <a:r>
              <a:rPr lang="en" sz="1800">
                <a:latin typeface="Roboto"/>
                <a:ea typeface="Roboto"/>
                <a:cs typeface="Roboto"/>
                <a:sym typeface="Roboto"/>
              </a:rPr>
              <a:t>Using only the monocular camera image as input, the car is trained to follow the lanes without any previously collected data for training</a:t>
            </a:r>
            <a:endParaRPr sz="1800">
              <a:latin typeface="Roboto"/>
              <a:ea typeface="Roboto"/>
              <a:cs typeface="Roboto"/>
              <a:sym typeface="Roboto"/>
            </a:endParaRPr>
          </a:p>
          <a:p>
            <a:pPr indent="0" lvl="0" marL="457200" rtl="0" algn="just">
              <a:lnSpc>
                <a:spcPct val="100000"/>
              </a:lnSpc>
              <a:spcBef>
                <a:spcPts val="0"/>
              </a:spcBef>
              <a:spcAft>
                <a:spcPts val="0"/>
              </a:spcAft>
              <a:buNone/>
            </a:pPr>
            <a:r>
              <a:t/>
            </a:r>
            <a:endParaRPr sz="1400">
              <a:latin typeface="Roboto"/>
              <a:ea typeface="Roboto"/>
              <a:cs typeface="Roboto"/>
              <a:sym typeface="Roboto"/>
            </a:endParaRPr>
          </a:p>
          <a:p>
            <a:pPr indent="-311150" lvl="0" marL="457200" rtl="0" algn="just">
              <a:lnSpc>
                <a:spcPct val="115000"/>
              </a:lnSpc>
              <a:spcBef>
                <a:spcPts val="0"/>
              </a:spcBef>
              <a:spcAft>
                <a:spcPts val="0"/>
              </a:spcAft>
              <a:buSzPts val="1300"/>
              <a:buChar char="➢"/>
            </a:pPr>
            <a:r>
              <a:rPr lang="en" sz="1800">
                <a:latin typeface="Roboto"/>
                <a:ea typeface="Roboto"/>
                <a:cs typeface="Roboto"/>
                <a:sym typeface="Roboto"/>
              </a:rPr>
              <a:t>The algorithm is rewarded based on the distance travelled by the car before it leaves the lane and is stopped by the supervisor by giving a negative reward</a:t>
            </a:r>
            <a:endParaRPr sz="1800">
              <a:latin typeface="Roboto"/>
              <a:ea typeface="Roboto"/>
              <a:cs typeface="Roboto"/>
              <a:sym typeface="Roboto"/>
            </a:endParaRPr>
          </a:p>
          <a:p>
            <a:pPr indent="0" lvl="0" marL="457200" rtl="0" algn="just">
              <a:lnSpc>
                <a:spcPct val="115000"/>
              </a:lnSpc>
              <a:spcBef>
                <a:spcPts val="0"/>
              </a:spcBef>
              <a:spcAft>
                <a:spcPts val="0"/>
              </a:spcAft>
              <a:buNone/>
            </a:pPr>
            <a:r>
              <a:t/>
            </a:r>
            <a:endParaRPr sz="1400">
              <a:latin typeface="Roboto"/>
              <a:ea typeface="Roboto"/>
              <a:cs typeface="Roboto"/>
              <a:sym typeface="Roboto"/>
            </a:endParaRPr>
          </a:p>
          <a:p>
            <a:pPr indent="-311150" lvl="0" marL="457200" rtl="0" algn="just">
              <a:lnSpc>
                <a:spcPct val="115000"/>
              </a:lnSpc>
              <a:spcBef>
                <a:spcPts val="0"/>
              </a:spcBef>
              <a:spcAft>
                <a:spcPts val="0"/>
              </a:spcAft>
              <a:buSzPts val="1300"/>
              <a:buChar char="➢"/>
            </a:pPr>
            <a:r>
              <a:rPr lang="en" sz="1800">
                <a:latin typeface="Roboto"/>
                <a:ea typeface="Roboto"/>
                <a:cs typeface="Roboto"/>
                <a:sym typeface="Roboto"/>
              </a:rPr>
              <a:t>A model-free approach based on the trial and error strategy where it keeps updating its knowledge</a:t>
            </a:r>
            <a:endParaRPr sz="18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7"/>
          <p:cNvSpPr txBox="1"/>
          <p:nvPr>
            <p:ph idx="12" type="sldNum"/>
          </p:nvPr>
        </p:nvSpPr>
        <p:spPr>
          <a:xfrm>
            <a:off x="8696705" y="4891198"/>
            <a:ext cx="230400" cy="252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62" name="Google Shape;162;p17"/>
          <p:cNvSpPr txBox="1"/>
          <p:nvPr>
            <p:ph type="title"/>
          </p:nvPr>
        </p:nvSpPr>
        <p:spPr>
          <a:xfrm>
            <a:off x="461675" y="35572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7F6000"/>
                </a:solidFill>
                <a:latin typeface="Spectral"/>
                <a:ea typeface="Spectral"/>
                <a:cs typeface="Spectral"/>
                <a:sym typeface="Spectral"/>
              </a:rPr>
              <a:t>Description of Project</a:t>
            </a:r>
            <a:endParaRPr b="1">
              <a:solidFill>
                <a:srgbClr val="7F6000"/>
              </a:solidFill>
              <a:latin typeface="Spectral"/>
              <a:ea typeface="Spectral"/>
              <a:cs typeface="Spectral"/>
              <a:sym typeface="Spectral"/>
            </a:endParaRPr>
          </a:p>
        </p:txBody>
      </p:sp>
      <p:sp>
        <p:nvSpPr>
          <p:cNvPr id="163" name="Google Shape;163;p17"/>
          <p:cNvSpPr txBox="1"/>
          <p:nvPr/>
        </p:nvSpPr>
        <p:spPr>
          <a:xfrm>
            <a:off x="-53250" y="4891200"/>
            <a:ext cx="1629300" cy="29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ENPM808F | Final Project</a:t>
            </a:r>
            <a:endParaRPr b="0" i="0" sz="1000" u="none" cap="none" strike="noStrike">
              <a:solidFill>
                <a:srgbClr val="000000"/>
              </a:solidFill>
              <a:latin typeface="Roboto"/>
              <a:ea typeface="Roboto"/>
              <a:cs typeface="Roboto"/>
              <a:sym typeface="Roboto"/>
            </a:endParaRPr>
          </a:p>
        </p:txBody>
      </p:sp>
      <p:sp>
        <p:nvSpPr>
          <p:cNvPr id="164" name="Google Shape;164;p17"/>
          <p:cNvSpPr txBox="1"/>
          <p:nvPr>
            <p:ph idx="1" type="body"/>
          </p:nvPr>
        </p:nvSpPr>
        <p:spPr>
          <a:xfrm>
            <a:off x="461675" y="910775"/>
            <a:ext cx="8222400" cy="2892000"/>
          </a:xfrm>
          <a:prstGeom prst="rect">
            <a:avLst/>
          </a:prstGeom>
          <a:noFill/>
          <a:ln>
            <a:noFill/>
          </a:ln>
        </p:spPr>
        <p:txBody>
          <a:bodyPr anchorCtr="0" anchor="t" bIns="91425" lIns="91425" spcFirstLastPara="1" rIns="91425" wrap="square" tIns="91425">
            <a:noAutofit/>
          </a:bodyPr>
          <a:lstStyle/>
          <a:p>
            <a:pPr indent="-285750" lvl="0" marL="403225" rtl="0" algn="just">
              <a:lnSpc>
                <a:spcPct val="115000"/>
              </a:lnSpc>
              <a:spcBef>
                <a:spcPts val="0"/>
              </a:spcBef>
              <a:spcAft>
                <a:spcPts val="0"/>
              </a:spcAft>
              <a:buSzPts val="1300"/>
              <a:buFont typeface="Noto Sans Symbols"/>
              <a:buChar char="⮚"/>
            </a:pPr>
            <a:r>
              <a:rPr lang="en" sz="1800">
                <a:latin typeface="Roboto"/>
                <a:ea typeface="Roboto"/>
                <a:cs typeface="Roboto"/>
                <a:sym typeface="Roboto"/>
              </a:rPr>
              <a:t>From the randomly initialized parameters, the model is trying to learn a policy for lane following and optimizing it on the go</a:t>
            </a:r>
            <a:endParaRPr sz="1800">
              <a:latin typeface="Roboto"/>
              <a:ea typeface="Roboto"/>
              <a:cs typeface="Roboto"/>
              <a:sym typeface="Roboto"/>
            </a:endParaRPr>
          </a:p>
          <a:p>
            <a:pPr indent="0" lvl="0" marL="457200" rtl="0" algn="just">
              <a:lnSpc>
                <a:spcPct val="115000"/>
              </a:lnSpc>
              <a:spcBef>
                <a:spcPts val="0"/>
              </a:spcBef>
              <a:spcAft>
                <a:spcPts val="0"/>
              </a:spcAft>
              <a:buNone/>
            </a:pPr>
            <a:r>
              <a:t/>
            </a:r>
            <a:endParaRPr sz="1400">
              <a:latin typeface="Roboto"/>
              <a:ea typeface="Roboto"/>
              <a:cs typeface="Roboto"/>
              <a:sym typeface="Roboto"/>
            </a:endParaRPr>
          </a:p>
          <a:p>
            <a:pPr indent="-285750" lvl="0" marL="403225" rtl="0" algn="just">
              <a:lnSpc>
                <a:spcPct val="115000"/>
              </a:lnSpc>
              <a:spcBef>
                <a:spcPts val="0"/>
              </a:spcBef>
              <a:spcAft>
                <a:spcPts val="0"/>
              </a:spcAft>
              <a:buSzPts val="1300"/>
              <a:buFont typeface="Noto Sans Symbols"/>
              <a:buChar char="⮚"/>
            </a:pPr>
            <a:r>
              <a:rPr lang="en" sz="1800">
                <a:latin typeface="Roboto"/>
                <a:ea typeface="Roboto"/>
                <a:cs typeface="Roboto"/>
                <a:sym typeface="Roboto"/>
              </a:rPr>
              <a:t>Used Raspberry Pi 3B+ as an onboard processor on the car to stream frames and perform the actions (forward, left and right) received from the computer which acted as the central processor</a:t>
            </a:r>
            <a:endParaRPr sz="1800">
              <a:latin typeface="Roboto"/>
              <a:ea typeface="Roboto"/>
              <a:cs typeface="Roboto"/>
              <a:sym typeface="Roboto"/>
            </a:endParaRPr>
          </a:p>
          <a:p>
            <a:pPr indent="0" lvl="0" marL="457200" rtl="0" algn="just">
              <a:lnSpc>
                <a:spcPct val="115000"/>
              </a:lnSpc>
              <a:spcBef>
                <a:spcPts val="0"/>
              </a:spcBef>
              <a:spcAft>
                <a:spcPts val="0"/>
              </a:spcAft>
              <a:buNone/>
            </a:pPr>
            <a:r>
              <a:t/>
            </a:r>
            <a:endParaRPr sz="1400">
              <a:latin typeface="Roboto"/>
              <a:ea typeface="Roboto"/>
              <a:cs typeface="Roboto"/>
              <a:sym typeface="Roboto"/>
            </a:endParaRPr>
          </a:p>
          <a:p>
            <a:pPr indent="-285750" lvl="0" marL="403225" rtl="0" algn="just">
              <a:lnSpc>
                <a:spcPct val="115000"/>
              </a:lnSpc>
              <a:spcBef>
                <a:spcPts val="0"/>
              </a:spcBef>
              <a:spcAft>
                <a:spcPts val="0"/>
              </a:spcAft>
              <a:buSzPts val="1300"/>
              <a:buFont typeface="Noto Sans Symbols"/>
              <a:buChar char="⮚"/>
            </a:pPr>
            <a:r>
              <a:rPr lang="en" sz="1800">
                <a:latin typeface="Roboto"/>
                <a:ea typeface="Roboto"/>
                <a:cs typeface="Roboto"/>
                <a:sym typeface="Roboto"/>
              </a:rPr>
              <a:t>Used ROS for communication between Raspberry Pi and Computer </a:t>
            </a:r>
            <a:endParaRPr sz="1800">
              <a:latin typeface="Roboto"/>
              <a:ea typeface="Roboto"/>
              <a:cs typeface="Roboto"/>
              <a:sym typeface="Roboto"/>
            </a:endParaRPr>
          </a:p>
          <a:p>
            <a:pPr indent="0" lvl="0" marL="457200" rtl="0" algn="just">
              <a:lnSpc>
                <a:spcPct val="115000"/>
              </a:lnSpc>
              <a:spcBef>
                <a:spcPts val="0"/>
              </a:spcBef>
              <a:spcAft>
                <a:spcPts val="0"/>
              </a:spcAft>
              <a:buNone/>
            </a:pPr>
            <a:r>
              <a:t/>
            </a:r>
            <a:endParaRPr sz="1400">
              <a:latin typeface="Roboto"/>
              <a:ea typeface="Roboto"/>
              <a:cs typeface="Roboto"/>
              <a:sym typeface="Roboto"/>
            </a:endParaRPr>
          </a:p>
          <a:p>
            <a:pPr indent="-285750" lvl="0" marL="403225" rtl="0" algn="just">
              <a:lnSpc>
                <a:spcPct val="115000"/>
              </a:lnSpc>
              <a:spcBef>
                <a:spcPts val="0"/>
              </a:spcBef>
              <a:spcAft>
                <a:spcPts val="0"/>
              </a:spcAft>
              <a:buSzPts val="1300"/>
              <a:buFont typeface="Noto Sans Symbols"/>
              <a:buChar char="⮚"/>
            </a:pPr>
            <a:r>
              <a:rPr lang="en" sz="1800">
                <a:latin typeface="Roboto"/>
                <a:ea typeface="Roboto"/>
                <a:cs typeface="Roboto"/>
                <a:sym typeface="Roboto"/>
              </a:rPr>
              <a:t>Tensorflow 1.8.0 framework was used to train the convolutional neural network</a:t>
            </a:r>
            <a:endParaRPr sz="1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descr="A close up of a device&#10;&#10;Description automatically generated" id="169" name="Google Shape;169;p18"/>
          <p:cNvPicPr preferRelativeResize="0"/>
          <p:nvPr/>
        </p:nvPicPr>
        <p:blipFill rotWithShape="1">
          <a:blip r:embed="rId3">
            <a:alphaModFix/>
          </a:blip>
          <a:srcRect b="0" l="0" r="0" t="0"/>
          <a:stretch/>
        </p:blipFill>
        <p:spPr>
          <a:xfrm>
            <a:off x="1697122" y="1374929"/>
            <a:ext cx="5687411" cy="3006968"/>
          </a:xfrm>
          <a:prstGeom prst="rect">
            <a:avLst/>
          </a:prstGeom>
          <a:noFill/>
          <a:ln>
            <a:noFill/>
          </a:ln>
        </p:spPr>
      </p:pic>
      <p:sp>
        <p:nvSpPr>
          <p:cNvPr id="170" name="Google Shape;170;p18"/>
          <p:cNvSpPr txBox="1"/>
          <p:nvPr>
            <p:ph idx="12" type="sldNum"/>
          </p:nvPr>
        </p:nvSpPr>
        <p:spPr>
          <a:xfrm>
            <a:off x="8696705" y="4891198"/>
            <a:ext cx="230400" cy="252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71" name="Google Shape;171;p18"/>
          <p:cNvSpPr txBox="1"/>
          <p:nvPr>
            <p:ph type="title"/>
          </p:nvPr>
        </p:nvSpPr>
        <p:spPr>
          <a:xfrm>
            <a:off x="461675" y="33032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7F6000"/>
                </a:solidFill>
                <a:latin typeface="Spectral"/>
                <a:ea typeface="Spectral"/>
                <a:cs typeface="Spectral"/>
                <a:sym typeface="Spectral"/>
              </a:rPr>
              <a:t>Description of Robot Car</a:t>
            </a:r>
            <a:endParaRPr b="1">
              <a:solidFill>
                <a:srgbClr val="7F6000"/>
              </a:solidFill>
              <a:latin typeface="Spectral"/>
              <a:ea typeface="Spectral"/>
              <a:cs typeface="Spectral"/>
              <a:sym typeface="Spectral"/>
            </a:endParaRPr>
          </a:p>
        </p:txBody>
      </p:sp>
      <p:sp>
        <p:nvSpPr>
          <p:cNvPr id="172" name="Google Shape;172;p18"/>
          <p:cNvSpPr txBox="1"/>
          <p:nvPr/>
        </p:nvSpPr>
        <p:spPr>
          <a:xfrm>
            <a:off x="-53250" y="4891200"/>
            <a:ext cx="1629300" cy="29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ENPM808F | Final Project</a:t>
            </a:r>
            <a:endParaRPr b="0" i="0" sz="1000" u="none" cap="none" strike="noStrike">
              <a:solidFill>
                <a:srgbClr val="000000"/>
              </a:solidFill>
              <a:latin typeface="Roboto"/>
              <a:ea typeface="Roboto"/>
              <a:cs typeface="Roboto"/>
              <a:sym typeface="Roboto"/>
            </a:endParaRPr>
          </a:p>
        </p:txBody>
      </p:sp>
      <p:cxnSp>
        <p:nvCxnSpPr>
          <p:cNvPr id="173" name="Google Shape;173;p18"/>
          <p:cNvCxnSpPr/>
          <p:nvPr/>
        </p:nvCxnSpPr>
        <p:spPr>
          <a:xfrm rot="10800000">
            <a:off x="5749638" y="2750127"/>
            <a:ext cx="1752598" cy="0"/>
          </a:xfrm>
          <a:prstGeom prst="straightConnector1">
            <a:avLst/>
          </a:prstGeom>
          <a:noFill/>
          <a:ln cap="flat" cmpd="sng" w="38100">
            <a:solidFill>
              <a:srgbClr val="C00000"/>
            </a:solidFill>
            <a:prstDash val="solid"/>
            <a:round/>
            <a:headEnd len="sm" w="sm" type="none"/>
            <a:tailEnd len="med" w="med" type="triangle"/>
          </a:ln>
        </p:spPr>
      </p:cxnSp>
      <p:cxnSp>
        <p:nvCxnSpPr>
          <p:cNvPr id="174" name="Google Shape;174;p18"/>
          <p:cNvCxnSpPr/>
          <p:nvPr/>
        </p:nvCxnSpPr>
        <p:spPr>
          <a:xfrm>
            <a:off x="1576050" y="2772642"/>
            <a:ext cx="529841" cy="1513"/>
          </a:xfrm>
          <a:prstGeom prst="straightConnector1">
            <a:avLst/>
          </a:prstGeom>
          <a:noFill/>
          <a:ln cap="flat" cmpd="sng" w="38100">
            <a:solidFill>
              <a:srgbClr val="C00000"/>
            </a:solidFill>
            <a:prstDash val="solid"/>
            <a:round/>
            <a:headEnd len="sm" w="sm" type="none"/>
            <a:tailEnd len="med" w="med" type="triangle"/>
          </a:ln>
        </p:spPr>
      </p:cxnSp>
      <p:cxnSp>
        <p:nvCxnSpPr>
          <p:cNvPr id="175" name="Google Shape;175;p18"/>
          <p:cNvCxnSpPr/>
          <p:nvPr/>
        </p:nvCxnSpPr>
        <p:spPr>
          <a:xfrm rot="10800000">
            <a:off x="5493329" y="3636817"/>
            <a:ext cx="2008907" cy="0"/>
          </a:xfrm>
          <a:prstGeom prst="straightConnector1">
            <a:avLst/>
          </a:prstGeom>
          <a:noFill/>
          <a:ln cap="flat" cmpd="sng" w="38100">
            <a:solidFill>
              <a:srgbClr val="C00000"/>
            </a:solidFill>
            <a:prstDash val="solid"/>
            <a:round/>
            <a:headEnd len="sm" w="sm" type="none"/>
            <a:tailEnd len="med" w="med" type="triangle"/>
          </a:ln>
        </p:spPr>
      </p:cxnSp>
      <p:sp>
        <p:nvSpPr>
          <p:cNvPr id="176" name="Google Shape;176;p18"/>
          <p:cNvSpPr txBox="1"/>
          <p:nvPr/>
        </p:nvSpPr>
        <p:spPr>
          <a:xfrm>
            <a:off x="7503247" y="2616803"/>
            <a:ext cx="1285105" cy="2616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Roboto"/>
                <a:ea typeface="Roboto"/>
                <a:cs typeface="Roboto"/>
                <a:sym typeface="Roboto"/>
              </a:rPr>
              <a:t>Raspberry Pi 3B+</a:t>
            </a:r>
            <a:endParaRPr/>
          </a:p>
        </p:txBody>
      </p:sp>
      <p:sp>
        <p:nvSpPr>
          <p:cNvPr id="177" name="Google Shape;177;p18"/>
          <p:cNvSpPr txBox="1"/>
          <p:nvPr/>
        </p:nvSpPr>
        <p:spPr>
          <a:xfrm>
            <a:off x="7526800" y="3242776"/>
            <a:ext cx="1285105"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Roboto"/>
                <a:ea typeface="Roboto"/>
                <a:cs typeface="Roboto"/>
                <a:sym typeface="Roboto"/>
              </a:rPr>
              <a:t>Cables Connected to L293D Motor Driver</a:t>
            </a:r>
            <a:endParaRPr/>
          </a:p>
        </p:txBody>
      </p:sp>
      <p:sp>
        <p:nvSpPr>
          <p:cNvPr id="178" name="Google Shape;178;p18"/>
          <p:cNvSpPr txBox="1"/>
          <p:nvPr/>
        </p:nvSpPr>
        <p:spPr>
          <a:xfrm>
            <a:off x="568036" y="2558712"/>
            <a:ext cx="1010372" cy="430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Roboto"/>
                <a:ea typeface="Roboto"/>
                <a:cs typeface="Roboto"/>
                <a:sym typeface="Roboto"/>
              </a:rPr>
              <a:t>Raspberry Pi Camera v2.1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9"/>
          <p:cNvSpPr txBox="1"/>
          <p:nvPr>
            <p:ph idx="12" type="sldNum"/>
          </p:nvPr>
        </p:nvSpPr>
        <p:spPr>
          <a:xfrm>
            <a:off x="8696705" y="4891198"/>
            <a:ext cx="230400" cy="252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84" name="Google Shape;184;p19"/>
          <p:cNvSpPr txBox="1"/>
          <p:nvPr>
            <p:ph type="title"/>
          </p:nvPr>
        </p:nvSpPr>
        <p:spPr>
          <a:xfrm>
            <a:off x="461675" y="33032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7F6000"/>
                </a:solidFill>
                <a:latin typeface="Spectral"/>
                <a:ea typeface="Spectral"/>
                <a:cs typeface="Spectral"/>
                <a:sym typeface="Spectral"/>
              </a:rPr>
              <a:t>Description of Robot Car</a:t>
            </a:r>
            <a:endParaRPr b="1">
              <a:solidFill>
                <a:srgbClr val="7F6000"/>
              </a:solidFill>
              <a:latin typeface="Spectral"/>
              <a:ea typeface="Spectral"/>
              <a:cs typeface="Spectral"/>
              <a:sym typeface="Spectral"/>
            </a:endParaRPr>
          </a:p>
        </p:txBody>
      </p:sp>
      <p:sp>
        <p:nvSpPr>
          <p:cNvPr id="185" name="Google Shape;185;p19"/>
          <p:cNvSpPr txBox="1"/>
          <p:nvPr/>
        </p:nvSpPr>
        <p:spPr>
          <a:xfrm>
            <a:off x="-53250" y="4891200"/>
            <a:ext cx="1629300" cy="29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ENPM808F | Final Project</a:t>
            </a:r>
            <a:endParaRPr b="0" i="0" sz="1000" u="none" cap="none" strike="noStrike">
              <a:solidFill>
                <a:srgbClr val="000000"/>
              </a:solidFill>
              <a:latin typeface="Roboto"/>
              <a:ea typeface="Roboto"/>
              <a:cs typeface="Roboto"/>
              <a:sym typeface="Roboto"/>
            </a:endParaRPr>
          </a:p>
        </p:txBody>
      </p:sp>
      <p:sp>
        <p:nvSpPr>
          <p:cNvPr id="186" name="Google Shape;186;p19"/>
          <p:cNvSpPr txBox="1"/>
          <p:nvPr>
            <p:ph idx="1" type="body"/>
          </p:nvPr>
        </p:nvSpPr>
        <p:spPr>
          <a:xfrm>
            <a:off x="461675" y="910775"/>
            <a:ext cx="8222400" cy="2892000"/>
          </a:xfrm>
          <a:prstGeom prst="rect">
            <a:avLst/>
          </a:prstGeom>
          <a:noFill/>
          <a:ln>
            <a:noFill/>
          </a:ln>
        </p:spPr>
        <p:txBody>
          <a:bodyPr anchorCtr="0" anchor="t" bIns="91425" lIns="91425" spcFirstLastPara="1" rIns="91425" wrap="square" tIns="91425">
            <a:noAutofit/>
          </a:bodyPr>
          <a:lstStyle/>
          <a:p>
            <a:pPr indent="-285750" lvl="0" marL="400050" rtl="0" algn="just">
              <a:lnSpc>
                <a:spcPct val="125000"/>
              </a:lnSpc>
              <a:spcBef>
                <a:spcPts val="0"/>
              </a:spcBef>
              <a:spcAft>
                <a:spcPts val="0"/>
              </a:spcAft>
              <a:buSzPts val="1800"/>
              <a:buChar char="●"/>
            </a:pPr>
            <a:r>
              <a:rPr lang="en" sz="1800">
                <a:latin typeface="Roboto"/>
                <a:ea typeface="Roboto"/>
                <a:cs typeface="Roboto"/>
                <a:sym typeface="Roboto"/>
              </a:rPr>
              <a:t>Hardware Used</a:t>
            </a:r>
            <a:endParaRPr/>
          </a:p>
          <a:p>
            <a:pPr indent="-285750" lvl="1" marL="857250" rtl="0" algn="just">
              <a:lnSpc>
                <a:spcPct val="115000"/>
              </a:lnSpc>
              <a:spcBef>
                <a:spcPts val="1600"/>
              </a:spcBef>
              <a:spcAft>
                <a:spcPts val="0"/>
              </a:spcAft>
              <a:buSzPts val="1800"/>
              <a:buChar char="○"/>
            </a:pPr>
            <a:r>
              <a:rPr lang="en" sz="1600">
                <a:latin typeface="Roboto"/>
                <a:ea typeface="Roboto"/>
                <a:cs typeface="Roboto"/>
                <a:sym typeface="Roboto"/>
              </a:rPr>
              <a:t>RC Toy Car</a:t>
            </a:r>
            <a:endParaRPr/>
          </a:p>
          <a:p>
            <a:pPr indent="-285750" lvl="1" marL="857250" rtl="0" algn="just">
              <a:lnSpc>
                <a:spcPct val="115000"/>
              </a:lnSpc>
              <a:spcBef>
                <a:spcPts val="1600"/>
              </a:spcBef>
              <a:spcAft>
                <a:spcPts val="0"/>
              </a:spcAft>
              <a:buSzPts val="1800"/>
              <a:buChar char="○"/>
            </a:pPr>
            <a:r>
              <a:rPr lang="en" sz="1600">
                <a:latin typeface="Roboto"/>
                <a:ea typeface="Roboto"/>
                <a:cs typeface="Roboto"/>
                <a:sym typeface="Roboto"/>
              </a:rPr>
              <a:t>Raspberry Pi 3B+</a:t>
            </a:r>
            <a:endParaRPr/>
          </a:p>
          <a:p>
            <a:pPr indent="-285750" lvl="1" marL="857250" rtl="0" algn="just">
              <a:lnSpc>
                <a:spcPct val="115000"/>
              </a:lnSpc>
              <a:spcBef>
                <a:spcPts val="1600"/>
              </a:spcBef>
              <a:spcAft>
                <a:spcPts val="0"/>
              </a:spcAft>
              <a:buSzPts val="1800"/>
              <a:buChar char="○"/>
            </a:pPr>
            <a:r>
              <a:rPr lang="en" sz="1600">
                <a:latin typeface="Roboto"/>
                <a:ea typeface="Roboto"/>
                <a:cs typeface="Roboto"/>
                <a:sym typeface="Roboto"/>
              </a:rPr>
              <a:t>Raspberry Pi Camera v2.1</a:t>
            </a:r>
            <a:endParaRPr/>
          </a:p>
          <a:p>
            <a:pPr indent="-285750" lvl="1" marL="857250" rtl="0" algn="just">
              <a:lnSpc>
                <a:spcPct val="115000"/>
              </a:lnSpc>
              <a:spcBef>
                <a:spcPts val="1600"/>
              </a:spcBef>
              <a:spcAft>
                <a:spcPts val="0"/>
              </a:spcAft>
              <a:buSzPts val="1800"/>
              <a:buChar char="○"/>
            </a:pPr>
            <a:r>
              <a:rPr lang="en" sz="1600">
                <a:latin typeface="Roboto"/>
                <a:ea typeface="Roboto"/>
                <a:cs typeface="Roboto"/>
                <a:sym typeface="Roboto"/>
              </a:rPr>
              <a:t>L293D Motor Driver</a:t>
            </a:r>
            <a:endParaRPr/>
          </a:p>
          <a:p>
            <a:pPr indent="-285750" lvl="1" marL="857250" rtl="0" algn="just">
              <a:lnSpc>
                <a:spcPct val="115000"/>
              </a:lnSpc>
              <a:spcBef>
                <a:spcPts val="1600"/>
              </a:spcBef>
              <a:spcAft>
                <a:spcPts val="0"/>
              </a:spcAft>
              <a:buSzPts val="1800"/>
              <a:buChar char="○"/>
            </a:pPr>
            <a:r>
              <a:rPr lang="en" sz="1600">
                <a:latin typeface="Roboto"/>
                <a:ea typeface="Roboto"/>
                <a:cs typeface="Roboto"/>
                <a:sym typeface="Roboto"/>
              </a:rPr>
              <a:t>Cables</a:t>
            </a:r>
            <a:endParaRPr/>
          </a:p>
          <a:p>
            <a:pPr indent="-285750" lvl="1" marL="857250" rtl="0" algn="just">
              <a:lnSpc>
                <a:spcPct val="115000"/>
              </a:lnSpc>
              <a:spcBef>
                <a:spcPts val="1600"/>
              </a:spcBef>
              <a:spcAft>
                <a:spcPts val="0"/>
              </a:spcAft>
              <a:buSzPts val="1800"/>
              <a:buChar char="○"/>
            </a:pPr>
            <a:r>
              <a:rPr lang="en" sz="1600">
                <a:latin typeface="Roboto"/>
                <a:ea typeface="Roboto"/>
                <a:cs typeface="Roboto"/>
                <a:sym typeface="Roboto"/>
              </a:rPr>
              <a:t>Batteries</a:t>
            </a:r>
            <a:endParaRPr sz="1600">
              <a:latin typeface="Roboto"/>
              <a:ea typeface="Roboto"/>
              <a:cs typeface="Roboto"/>
              <a:sym typeface="Roboto"/>
            </a:endParaRPr>
          </a:p>
          <a:p>
            <a:pPr indent="-273050" lvl="1" marL="857250" rtl="0" algn="just">
              <a:lnSpc>
                <a:spcPct val="115000"/>
              </a:lnSpc>
              <a:spcBef>
                <a:spcPts val="1600"/>
              </a:spcBef>
              <a:spcAft>
                <a:spcPts val="0"/>
              </a:spcAft>
              <a:buSzPts val="1600"/>
              <a:buFont typeface="Roboto"/>
              <a:buChar char="○"/>
            </a:pPr>
            <a:r>
              <a:rPr lang="en" sz="1600">
                <a:latin typeface="Roboto"/>
                <a:ea typeface="Roboto"/>
                <a:cs typeface="Roboto"/>
                <a:sym typeface="Roboto"/>
              </a:rPr>
              <a:t>Track Details: White Paper as Track and Black Tape as Lanes</a:t>
            </a:r>
            <a:endParaRPr sz="16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pic>
        <p:nvPicPr>
          <p:cNvPr id="191" name="Google Shape;191;p20"/>
          <p:cNvPicPr preferRelativeResize="0"/>
          <p:nvPr/>
        </p:nvPicPr>
        <p:blipFill>
          <a:blip r:embed="rId3">
            <a:alphaModFix/>
          </a:blip>
          <a:stretch>
            <a:fillRect/>
          </a:stretch>
        </p:blipFill>
        <p:spPr>
          <a:xfrm>
            <a:off x="263200" y="3936603"/>
            <a:ext cx="1431916" cy="954600"/>
          </a:xfrm>
          <a:prstGeom prst="rect">
            <a:avLst/>
          </a:prstGeom>
          <a:noFill/>
          <a:ln>
            <a:noFill/>
          </a:ln>
        </p:spPr>
      </p:pic>
      <p:sp>
        <p:nvSpPr>
          <p:cNvPr id="192" name="Google Shape;192;p20"/>
          <p:cNvSpPr txBox="1"/>
          <p:nvPr>
            <p:ph idx="12" type="sldNum"/>
          </p:nvPr>
        </p:nvSpPr>
        <p:spPr>
          <a:xfrm>
            <a:off x="8696705" y="4891198"/>
            <a:ext cx="230400" cy="252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93" name="Google Shape;193;p20"/>
          <p:cNvSpPr txBox="1"/>
          <p:nvPr>
            <p:ph type="title"/>
          </p:nvPr>
        </p:nvSpPr>
        <p:spPr>
          <a:xfrm>
            <a:off x="461675" y="3402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7F6000"/>
                </a:solidFill>
                <a:latin typeface="Spectral"/>
                <a:ea typeface="Spectral"/>
                <a:cs typeface="Spectral"/>
                <a:sym typeface="Spectral"/>
              </a:rPr>
              <a:t>Architecture of </a:t>
            </a:r>
            <a:r>
              <a:rPr b="1" lang="en">
                <a:solidFill>
                  <a:srgbClr val="7F6000"/>
                </a:solidFill>
                <a:latin typeface="Spectral"/>
                <a:ea typeface="Spectral"/>
                <a:cs typeface="Spectral"/>
                <a:sym typeface="Spectral"/>
              </a:rPr>
              <a:t>Deep Q-Network (DQN)</a:t>
            </a:r>
            <a:endParaRPr b="1">
              <a:solidFill>
                <a:srgbClr val="7F6000"/>
              </a:solidFill>
              <a:latin typeface="Spectral"/>
              <a:ea typeface="Spectral"/>
              <a:cs typeface="Spectral"/>
              <a:sym typeface="Spectral"/>
            </a:endParaRPr>
          </a:p>
        </p:txBody>
      </p:sp>
      <p:sp>
        <p:nvSpPr>
          <p:cNvPr id="194" name="Google Shape;194;p20"/>
          <p:cNvSpPr txBox="1"/>
          <p:nvPr/>
        </p:nvSpPr>
        <p:spPr>
          <a:xfrm>
            <a:off x="-53250" y="4891200"/>
            <a:ext cx="1629300" cy="29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ENPM808F | Final Project</a:t>
            </a:r>
            <a:endParaRPr b="0" i="0" sz="1000" u="none" cap="none" strike="noStrike">
              <a:solidFill>
                <a:srgbClr val="000000"/>
              </a:solidFill>
              <a:latin typeface="Roboto"/>
              <a:ea typeface="Roboto"/>
              <a:cs typeface="Roboto"/>
              <a:sym typeface="Roboto"/>
            </a:endParaRPr>
          </a:p>
        </p:txBody>
      </p:sp>
      <p:sp>
        <p:nvSpPr>
          <p:cNvPr id="195" name="Google Shape;195;p20"/>
          <p:cNvSpPr txBox="1"/>
          <p:nvPr>
            <p:ph idx="1" type="body"/>
          </p:nvPr>
        </p:nvSpPr>
        <p:spPr>
          <a:xfrm>
            <a:off x="461675" y="910775"/>
            <a:ext cx="8222400" cy="28920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SzPts val="1800"/>
              <a:buFont typeface="Roboto"/>
              <a:buChar char="❖"/>
            </a:pPr>
            <a:r>
              <a:rPr lang="en" sz="1800">
                <a:latin typeface="Roboto"/>
                <a:ea typeface="Roboto"/>
                <a:cs typeface="Roboto"/>
                <a:sym typeface="Roboto"/>
              </a:rPr>
              <a:t>Instead of just using a Q-table, we implement a Neural Network that takes a state and approximates Q-values for each action based on that state</a:t>
            </a:r>
            <a:endParaRPr sz="1800">
              <a:latin typeface="Roboto"/>
              <a:ea typeface="Roboto"/>
              <a:cs typeface="Roboto"/>
              <a:sym typeface="Roboto"/>
            </a:endParaRPr>
          </a:p>
          <a:p>
            <a:pPr indent="0" lvl="0" marL="457200" marR="0" rtl="0" algn="just">
              <a:lnSpc>
                <a:spcPct val="115000"/>
              </a:lnSpc>
              <a:spcBef>
                <a:spcPts val="0"/>
              </a:spcBef>
              <a:spcAft>
                <a:spcPts val="0"/>
              </a:spcAft>
              <a:buNone/>
            </a:pPr>
            <a:r>
              <a:t/>
            </a:r>
            <a:endParaRPr sz="1800">
              <a:latin typeface="Roboto"/>
              <a:ea typeface="Roboto"/>
              <a:cs typeface="Roboto"/>
              <a:sym typeface="Roboto"/>
            </a:endParaRPr>
          </a:p>
          <a:p>
            <a:pPr indent="-342900" lvl="0" marL="457200" marR="0" rtl="0" algn="just">
              <a:lnSpc>
                <a:spcPct val="115000"/>
              </a:lnSpc>
              <a:spcBef>
                <a:spcPts val="0"/>
              </a:spcBef>
              <a:spcAft>
                <a:spcPts val="0"/>
              </a:spcAft>
              <a:buSzPts val="1800"/>
              <a:buFont typeface="Roboto"/>
              <a:buChar char="❖"/>
            </a:pPr>
            <a:r>
              <a:rPr lang="en" sz="1800">
                <a:latin typeface="Roboto"/>
                <a:ea typeface="Roboto"/>
                <a:cs typeface="Roboto"/>
                <a:sym typeface="Roboto"/>
              </a:rPr>
              <a:t>The Neural Network takes a stack of four frames as input, passed through its network and output a vector of Q-values for each of the three actions</a:t>
            </a:r>
            <a:endParaRPr sz="1800">
              <a:latin typeface="Roboto"/>
              <a:ea typeface="Roboto"/>
              <a:cs typeface="Roboto"/>
              <a:sym typeface="Roboto"/>
            </a:endParaRPr>
          </a:p>
          <a:p>
            <a:pPr indent="0" lvl="0" marL="457200" marR="0" rtl="0" algn="just">
              <a:lnSpc>
                <a:spcPct val="115000"/>
              </a:lnSpc>
              <a:spcBef>
                <a:spcPts val="0"/>
              </a:spcBef>
              <a:spcAft>
                <a:spcPts val="0"/>
              </a:spcAft>
              <a:buNone/>
            </a:pPr>
            <a:r>
              <a:t/>
            </a:r>
            <a:endParaRPr sz="1800">
              <a:latin typeface="Roboto"/>
              <a:ea typeface="Roboto"/>
              <a:cs typeface="Roboto"/>
              <a:sym typeface="Roboto"/>
            </a:endParaRPr>
          </a:p>
          <a:p>
            <a:pPr indent="-342900" lvl="0" marL="457200" marR="0" rtl="0" algn="just">
              <a:lnSpc>
                <a:spcPct val="115000"/>
              </a:lnSpc>
              <a:spcBef>
                <a:spcPts val="0"/>
              </a:spcBef>
              <a:spcAft>
                <a:spcPts val="0"/>
              </a:spcAft>
              <a:buSzPts val="1800"/>
              <a:buFont typeface="Roboto"/>
              <a:buChar char="❖"/>
            </a:pPr>
            <a:r>
              <a:rPr lang="en" sz="1800">
                <a:latin typeface="Roboto"/>
                <a:ea typeface="Roboto"/>
                <a:cs typeface="Roboto"/>
                <a:sym typeface="Roboto"/>
              </a:rPr>
              <a:t>Initially, the agent performs really worse, but with time, it begins to associate frames (states) with best action</a:t>
            </a:r>
            <a:endParaRPr sz="1800">
              <a:latin typeface="Roboto"/>
              <a:ea typeface="Roboto"/>
              <a:cs typeface="Roboto"/>
              <a:sym typeface="Roboto"/>
            </a:endParaRPr>
          </a:p>
          <a:p>
            <a:pPr indent="0" lvl="0" marL="457200" marR="0" rtl="0" algn="just">
              <a:lnSpc>
                <a:spcPct val="125000"/>
              </a:lnSpc>
              <a:spcBef>
                <a:spcPts val="0"/>
              </a:spcBef>
              <a:spcAft>
                <a:spcPts val="0"/>
              </a:spcAft>
              <a:buSzPts val="1300"/>
              <a:buNone/>
            </a:pPr>
            <a:r>
              <a:t/>
            </a:r>
            <a:endParaRPr sz="1800">
              <a:latin typeface="Roboto"/>
              <a:ea typeface="Roboto"/>
              <a:cs typeface="Roboto"/>
              <a:sym typeface="Roboto"/>
            </a:endParaRPr>
          </a:p>
        </p:txBody>
      </p:sp>
      <p:pic>
        <p:nvPicPr>
          <p:cNvPr id="196" name="Google Shape;196;p20"/>
          <p:cNvPicPr preferRelativeResize="0"/>
          <p:nvPr/>
        </p:nvPicPr>
        <p:blipFill>
          <a:blip r:embed="rId3">
            <a:alphaModFix/>
          </a:blip>
          <a:stretch>
            <a:fillRect/>
          </a:stretch>
        </p:blipFill>
        <p:spPr>
          <a:xfrm>
            <a:off x="366200" y="3842029"/>
            <a:ext cx="1431916" cy="954600"/>
          </a:xfrm>
          <a:prstGeom prst="rect">
            <a:avLst/>
          </a:prstGeom>
          <a:noFill/>
          <a:ln>
            <a:noFill/>
          </a:ln>
        </p:spPr>
      </p:pic>
      <p:pic>
        <p:nvPicPr>
          <p:cNvPr id="197" name="Google Shape;197;p20"/>
          <p:cNvPicPr preferRelativeResize="0"/>
          <p:nvPr/>
        </p:nvPicPr>
        <p:blipFill>
          <a:blip r:embed="rId3">
            <a:alphaModFix/>
          </a:blip>
          <a:stretch>
            <a:fillRect/>
          </a:stretch>
        </p:blipFill>
        <p:spPr>
          <a:xfrm>
            <a:off x="466500" y="3706997"/>
            <a:ext cx="1431925" cy="954606"/>
          </a:xfrm>
          <a:prstGeom prst="rect">
            <a:avLst/>
          </a:prstGeom>
          <a:noFill/>
          <a:ln>
            <a:noFill/>
          </a:ln>
        </p:spPr>
      </p:pic>
      <p:pic>
        <p:nvPicPr>
          <p:cNvPr id="198" name="Google Shape;198;p20"/>
          <p:cNvPicPr preferRelativeResize="0"/>
          <p:nvPr/>
        </p:nvPicPr>
        <p:blipFill>
          <a:blip r:embed="rId3">
            <a:alphaModFix/>
          </a:blip>
          <a:stretch>
            <a:fillRect/>
          </a:stretch>
        </p:blipFill>
        <p:spPr>
          <a:xfrm>
            <a:off x="604625" y="3605347"/>
            <a:ext cx="1431925" cy="954606"/>
          </a:xfrm>
          <a:prstGeom prst="rect">
            <a:avLst/>
          </a:prstGeom>
          <a:noFill/>
          <a:ln>
            <a:noFill/>
          </a:ln>
        </p:spPr>
      </p:pic>
      <p:sp>
        <p:nvSpPr>
          <p:cNvPr id="199" name="Google Shape;199;p20"/>
          <p:cNvSpPr/>
          <p:nvPr/>
        </p:nvSpPr>
        <p:spPr>
          <a:xfrm>
            <a:off x="2147600" y="4061175"/>
            <a:ext cx="342900" cy="1953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p:nvPr/>
        </p:nvSpPr>
        <p:spPr>
          <a:xfrm>
            <a:off x="2601550" y="3757575"/>
            <a:ext cx="695100" cy="8025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Layer 1</a:t>
            </a:r>
            <a:endParaRPr sz="1200"/>
          </a:p>
        </p:txBody>
      </p:sp>
      <p:sp>
        <p:nvSpPr>
          <p:cNvPr id="201" name="Google Shape;201;p20"/>
          <p:cNvSpPr/>
          <p:nvPr/>
        </p:nvSpPr>
        <p:spPr>
          <a:xfrm>
            <a:off x="4329350" y="3757575"/>
            <a:ext cx="695100" cy="8025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Layer 3</a:t>
            </a:r>
            <a:endParaRPr sz="1200"/>
          </a:p>
        </p:txBody>
      </p:sp>
      <p:sp>
        <p:nvSpPr>
          <p:cNvPr id="202" name="Google Shape;202;p20"/>
          <p:cNvSpPr/>
          <p:nvPr/>
        </p:nvSpPr>
        <p:spPr>
          <a:xfrm>
            <a:off x="3465450" y="3757575"/>
            <a:ext cx="695100" cy="8025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Layer 2</a:t>
            </a:r>
            <a:endParaRPr sz="1200"/>
          </a:p>
        </p:txBody>
      </p:sp>
      <p:sp>
        <p:nvSpPr>
          <p:cNvPr id="203" name="Google Shape;203;p20"/>
          <p:cNvSpPr/>
          <p:nvPr/>
        </p:nvSpPr>
        <p:spPr>
          <a:xfrm>
            <a:off x="5135500" y="4086650"/>
            <a:ext cx="342900" cy="1953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
          <p:cNvSpPr/>
          <p:nvPr/>
        </p:nvSpPr>
        <p:spPr>
          <a:xfrm>
            <a:off x="5589450" y="3562375"/>
            <a:ext cx="764400" cy="10992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Flatten</a:t>
            </a:r>
            <a:endParaRPr/>
          </a:p>
        </p:txBody>
      </p:sp>
      <p:sp>
        <p:nvSpPr>
          <p:cNvPr id="205" name="Google Shape;205;p20"/>
          <p:cNvSpPr/>
          <p:nvPr/>
        </p:nvSpPr>
        <p:spPr>
          <a:xfrm>
            <a:off x="7149000" y="3566125"/>
            <a:ext cx="527100" cy="10992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a:t>
            </a:r>
            <a:endParaRPr sz="1200"/>
          </a:p>
          <a:p>
            <a:pPr indent="0" lvl="0" marL="0" rtl="0" algn="ctr">
              <a:spcBef>
                <a:spcPts val="0"/>
              </a:spcBef>
              <a:spcAft>
                <a:spcPts val="0"/>
              </a:spcAft>
              <a:buNone/>
            </a:pPr>
            <a:r>
              <a:rPr lang="en" sz="1200"/>
              <a:t>3 units</a:t>
            </a:r>
            <a:endParaRPr sz="1200"/>
          </a:p>
        </p:txBody>
      </p:sp>
      <p:sp>
        <p:nvSpPr>
          <p:cNvPr id="206" name="Google Shape;206;p20"/>
          <p:cNvSpPr/>
          <p:nvPr/>
        </p:nvSpPr>
        <p:spPr>
          <a:xfrm>
            <a:off x="6483525" y="3562375"/>
            <a:ext cx="527100" cy="10992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a:t>
            </a:r>
            <a:endParaRPr sz="1200"/>
          </a:p>
          <a:p>
            <a:pPr indent="0" lvl="0" marL="0" rtl="0" algn="ctr">
              <a:spcBef>
                <a:spcPts val="0"/>
              </a:spcBef>
              <a:spcAft>
                <a:spcPts val="0"/>
              </a:spcAft>
              <a:buNone/>
            </a:pPr>
            <a:r>
              <a:rPr lang="en" sz="1200"/>
              <a:t>512 units</a:t>
            </a:r>
            <a:endParaRPr sz="1200"/>
          </a:p>
        </p:txBody>
      </p:sp>
      <p:sp>
        <p:nvSpPr>
          <p:cNvPr id="207" name="Google Shape;207;p20"/>
          <p:cNvSpPr/>
          <p:nvPr/>
        </p:nvSpPr>
        <p:spPr>
          <a:xfrm>
            <a:off x="7739325" y="4086650"/>
            <a:ext cx="342900" cy="1953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0"/>
          <p:cNvSpPr/>
          <p:nvPr/>
        </p:nvSpPr>
        <p:spPr>
          <a:xfrm>
            <a:off x="8221650" y="3468650"/>
            <a:ext cx="527100" cy="4320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209" name="Google Shape;209;p20"/>
          <p:cNvSpPr/>
          <p:nvPr/>
        </p:nvSpPr>
        <p:spPr>
          <a:xfrm>
            <a:off x="8221650" y="3942825"/>
            <a:ext cx="527100" cy="4320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F+L</a:t>
            </a:r>
            <a:endParaRPr/>
          </a:p>
        </p:txBody>
      </p:sp>
      <p:sp>
        <p:nvSpPr>
          <p:cNvPr id="210" name="Google Shape;210;p20"/>
          <p:cNvSpPr/>
          <p:nvPr/>
        </p:nvSpPr>
        <p:spPr>
          <a:xfrm>
            <a:off x="8221650" y="4417000"/>
            <a:ext cx="527100" cy="4320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pic>
        <p:nvPicPr>
          <p:cNvPr id="215" name="Google Shape;215;p21"/>
          <p:cNvPicPr preferRelativeResize="0"/>
          <p:nvPr/>
        </p:nvPicPr>
        <p:blipFill>
          <a:blip r:embed="rId3">
            <a:alphaModFix/>
          </a:blip>
          <a:stretch>
            <a:fillRect/>
          </a:stretch>
        </p:blipFill>
        <p:spPr>
          <a:xfrm>
            <a:off x="6101975" y="3375050"/>
            <a:ext cx="2274250" cy="1516159"/>
          </a:xfrm>
          <a:prstGeom prst="rect">
            <a:avLst/>
          </a:prstGeom>
          <a:noFill/>
          <a:ln>
            <a:noFill/>
          </a:ln>
        </p:spPr>
      </p:pic>
      <p:sp>
        <p:nvSpPr>
          <p:cNvPr id="216" name="Google Shape;216;p21"/>
          <p:cNvSpPr txBox="1"/>
          <p:nvPr>
            <p:ph type="title"/>
          </p:nvPr>
        </p:nvSpPr>
        <p:spPr>
          <a:xfrm>
            <a:off x="461675" y="3402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7F6000"/>
                </a:solidFill>
                <a:latin typeface="Spectral"/>
                <a:ea typeface="Spectral"/>
                <a:cs typeface="Spectral"/>
                <a:sym typeface="Spectral"/>
              </a:rPr>
              <a:t>Preprocessing Part</a:t>
            </a:r>
            <a:endParaRPr b="1">
              <a:solidFill>
                <a:srgbClr val="7F6000"/>
              </a:solidFill>
              <a:latin typeface="Spectral"/>
              <a:ea typeface="Spectral"/>
              <a:cs typeface="Spectral"/>
              <a:sym typeface="Spectral"/>
            </a:endParaRPr>
          </a:p>
        </p:txBody>
      </p:sp>
      <p:sp>
        <p:nvSpPr>
          <p:cNvPr id="217" name="Google Shape;217;p21"/>
          <p:cNvSpPr txBox="1"/>
          <p:nvPr/>
        </p:nvSpPr>
        <p:spPr>
          <a:xfrm>
            <a:off x="-53250" y="4891200"/>
            <a:ext cx="1629300" cy="29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ENPM808F | Final Project</a:t>
            </a:r>
            <a:endParaRPr b="0" i="0" sz="1000" u="none" cap="none" strike="noStrike">
              <a:solidFill>
                <a:srgbClr val="000000"/>
              </a:solidFill>
              <a:latin typeface="Roboto"/>
              <a:ea typeface="Roboto"/>
              <a:cs typeface="Roboto"/>
              <a:sym typeface="Roboto"/>
            </a:endParaRPr>
          </a:p>
        </p:txBody>
      </p:sp>
      <p:sp>
        <p:nvSpPr>
          <p:cNvPr id="218" name="Google Shape;218;p21"/>
          <p:cNvSpPr txBox="1"/>
          <p:nvPr>
            <p:ph idx="1" type="body"/>
          </p:nvPr>
        </p:nvSpPr>
        <p:spPr>
          <a:xfrm>
            <a:off x="461675" y="910775"/>
            <a:ext cx="8222400" cy="28920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SzPts val="1800"/>
              <a:buFont typeface="Roboto"/>
              <a:buChar char="❖"/>
            </a:pPr>
            <a:r>
              <a:rPr lang="en" sz="1800">
                <a:latin typeface="Roboto"/>
                <a:ea typeface="Roboto"/>
                <a:cs typeface="Roboto"/>
                <a:sym typeface="Roboto"/>
              </a:rPr>
              <a:t>Reducing the complexity of the states to reduce the computation time needed for training</a:t>
            </a:r>
            <a:endParaRPr sz="1800">
              <a:latin typeface="Roboto"/>
              <a:ea typeface="Roboto"/>
              <a:cs typeface="Roboto"/>
              <a:sym typeface="Roboto"/>
            </a:endParaRPr>
          </a:p>
          <a:p>
            <a:pPr indent="0" lvl="0" marL="457200" marR="0" rtl="0" algn="just">
              <a:lnSpc>
                <a:spcPct val="115000"/>
              </a:lnSpc>
              <a:spcBef>
                <a:spcPts val="0"/>
              </a:spcBef>
              <a:spcAft>
                <a:spcPts val="0"/>
              </a:spcAft>
              <a:buNone/>
            </a:pPr>
            <a:r>
              <a:t/>
            </a:r>
            <a:endParaRPr sz="1800">
              <a:latin typeface="Roboto"/>
              <a:ea typeface="Roboto"/>
              <a:cs typeface="Roboto"/>
              <a:sym typeface="Roboto"/>
            </a:endParaRPr>
          </a:p>
          <a:p>
            <a:pPr indent="-342900" lvl="0" marL="457200" marR="0" rtl="0" algn="just">
              <a:lnSpc>
                <a:spcPct val="115000"/>
              </a:lnSpc>
              <a:spcBef>
                <a:spcPts val="0"/>
              </a:spcBef>
              <a:spcAft>
                <a:spcPts val="0"/>
              </a:spcAft>
              <a:buSzPts val="1800"/>
              <a:buFont typeface="Roboto"/>
              <a:buChar char="❖"/>
            </a:pPr>
            <a:r>
              <a:rPr lang="en" sz="1800">
                <a:latin typeface="Roboto"/>
                <a:ea typeface="Roboto"/>
                <a:cs typeface="Roboto"/>
                <a:sym typeface="Roboto"/>
              </a:rPr>
              <a:t>Convert RGB to Grayscale as color is trivial</a:t>
            </a:r>
            <a:endParaRPr sz="1800">
              <a:latin typeface="Roboto"/>
              <a:ea typeface="Roboto"/>
              <a:cs typeface="Roboto"/>
              <a:sym typeface="Roboto"/>
            </a:endParaRPr>
          </a:p>
          <a:p>
            <a:pPr indent="0" lvl="0" marL="457200" marR="0" rtl="0" algn="just">
              <a:lnSpc>
                <a:spcPct val="115000"/>
              </a:lnSpc>
              <a:spcBef>
                <a:spcPts val="0"/>
              </a:spcBef>
              <a:spcAft>
                <a:spcPts val="0"/>
              </a:spcAft>
              <a:buNone/>
            </a:pPr>
            <a:r>
              <a:t/>
            </a:r>
            <a:endParaRPr sz="1800">
              <a:latin typeface="Roboto"/>
              <a:ea typeface="Roboto"/>
              <a:cs typeface="Roboto"/>
              <a:sym typeface="Roboto"/>
            </a:endParaRPr>
          </a:p>
          <a:p>
            <a:pPr indent="-342900" lvl="0" marL="457200" marR="0" rtl="0" algn="just">
              <a:lnSpc>
                <a:spcPct val="115000"/>
              </a:lnSpc>
              <a:spcBef>
                <a:spcPts val="0"/>
              </a:spcBef>
              <a:spcAft>
                <a:spcPts val="0"/>
              </a:spcAft>
              <a:buSzPts val="1800"/>
              <a:buFont typeface="Roboto"/>
              <a:buChar char="❖"/>
            </a:pPr>
            <a:r>
              <a:rPr lang="en" sz="1800">
                <a:latin typeface="Roboto"/>
                <a:ea typeface="Roboto"/>
                <a:cs typeface="Roboto"/>
                <a:sym typeface="Roboto"/>
              </a:rPr>
              <a:t>Crop the frame from the top to reduce its size and stack four sub-frames together</a:t>
            </a:r>
            <a:endParaRPr sz="1800">
              <a:latin typeface="Roboto"/>
              <a:ea typeface="Roboto"/>
              <a:cs typeface="Roboto"/>
              <a:sym typeface="Roboto"/>
            </a:endParaRPr>
          </a:p>
        </p:txBody>
      </p:sp>
      <p:pic>
        <p:nvPicPr>
          <p:cNvPr id="219" name="Google Shape;219;p21"/>
          <p:cNvPicPr preferRelativeResize="0"/>
          <p:nvPr/>
        </p:nvPicPr>
        <p:blipFill>
          <a:blip r:embed="rId3">
            <a:alphaModFix/>
          </a:blip>
          <a:stretch>
            <a:fillRect/>
          </a:stretch>
        </p:blipFill>
        <p:spPr>
          <a:xfrm>
            <a:off x="3250875" y="3375050"/>
            <a:ext cx="2274250" cy="1516159"/>
          </a:xfrm>
          <a:prstGeom prst="rect">
            <a:avLst/>
          </a:prstGeom>
          <a:noFill/>
          <a:ln>
            <a:noFill/>
          </a:ln>
        </p:spPr>
      </p:pic>
      <p:pic>
        <p:nvPicPr>
          <p:cNvPr id="220" name="Google Shape;220;p21"/>
          <p:cNvPicPr preferRelativeResize="0"/>
          <p:nvPr/>
        </p:nvPicPr>
        <p:blipFill>
          <a:blip r:embed="rId3">
            <a:alphaModFix/>
          </a:blip>
          <a:stretch>
            <a:fillRect/>
          </a:stretch>
        </p:blipFill>
        <p:spPr>
          <a:xfrm>
            <a:off x="6281175" y="3204275"/>
            <a:ext cx="2274250" cy="1516159"/>
          </a:xfrm>
          <a:prstGeom prst="rect">
            <a:avLst/>
          </a:prstGeom>
          <a:noFill/>
          <a:ln>
            <a:noFill/>
          </a:ln>
        </p:spPr>
      </p:pic>
      <p:pic>
        <p:nvPicPr>
          <p:cNvPr id="221" name="Google Shape;221;p21"/>
          <p:cNvPicPr preferRelativeResize="0"/>
          <p:nvPr/>
        </p:nvPicPr>
        <p:blipFill>
          <a:blip r:embed="rId3">
            <a:alphaModFix/>
          </a:blip>
          <a:stretch>
            <a:fillRect/>
          </a:stretch>
        </p:blipFill>
        <p:spPr>
          <a:xfrm>
            <a:off x="6457675" y="2993050"/>
            <a:ext cx="2274250" cy="1516159"/>
          </a:xfrm>
          <a:prstGeom prst="rect">
            <a:avLst/>
          </a:prstGeom>
          <a:noFill/>
          <a:ln>
            <a:noFill/>
          </a:ln>
        </p:spPr>
      </p:pic>
      <p:pic>
        <p:nvPicPr>
          <p:cNvPr id="222" name="Google Shape;222;p21"/>
          <p:cNvPicPr preferRelativeResize="0"/>
          <p:nvPr/>
        </p:nvPicPr>
        <p:blipFill>
          <a:blip r:embed="rId3">
            <a:alphaModFix/>
          </a:blip>
          <a:stretch>
            <a:fillRect/>
          </a:stretch>
        </p:blipFill>
        <p:spPr>
          <a:xfrm>
            <a:off x="6672000" y="2815200"/>
            <a:ext cx="2274250" cy="1516159"/>
          </a:xfrm>
          <a:prstGeom prst="rect">
            <a:avLst/>
          </a:prstGeom>
          <a:noFill/>
          <a:ln>
            <a:noFill/>
          </a:ln>
        </p:spPr>
      </p:pic>
      <p:sp>
        <p:nvSpPr>
          <p:cNvPr id="223" name="Google Shape;223;p21"/>
          <p:cNvSpPr/>
          <p:nvPr/>
        </p:nvSpPr>
        <p:spPr>
          <a:xfrm>
            <a:off x="2633175" y="4018075"/>
            <a:ext cx="474300" cy="1953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1"/>
          <p:cNvSpPr/>
          <p:nvPr/>
        </p:nvSpPr>
        <p:spPr>
          <a:xfrm>
            <a:off x="5668525" y="3967375"/>
            <a:ext cx="296400" cy="296700"/>
          </a:xfrm>
          <a:prstGeom prst="mathPl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5" name="Google Shape;225;p21"/>
          <p:cNvPicPr preferRelativeResize="0"/>
          <p:nvPr/>
        </p:nvPicPr>
        <p:blipFill>
          <a:blip r:embed="rId4">
            <a:alphaModFix/>
          </a:blip>
          <a:stretch>
            <a:fillRect/>
          </a:stretch>
        </p:blipFill>
        <p:spPr>
          <a:xfrm>
            <a:off x="209175" y="3375050"/>
            <a:ext cx="2274250" cy="1516158"/>
          </a:xfrm>
          <a:prstGeom prst="rect">
            <a:avLst/>
          </a:prstGeom>
          <a:noFill/>
          <a:ln>
            <a:noFill/>
          </a:ln>
        </p:spPr>
      </p:pic>
      <p:sp>
        <p:nvSpPr>
          <p:cNvPr id="226" name="Google Shape;226;p21"/>
          <p:cNvSpPr txBox="1"/>
          <p:nvPr>
            <p:ph idx="12" type="sldNum"/>
          </p:nvPr>
        </p:nvSpPr>
        <p:spPr>
          <a:xfrm>
            <a:off x="8658550" y="4891200"/>
            <a:ext cx="347400" cy="252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