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8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06"/>
            <p14:sldId id="307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2" d="100"/>
          <a:sy n="92" d="100"/>
        </p:scale>
        <p:origin x="-22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Credit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Missed payments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Composite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Descriptive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inferential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Inferential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Overall, what this presentation 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KNN and 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KNN and 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is the goal of the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</a:t>
            </a:r>
            <a:r>
              <a:rPr lang="en-US" baseline="0" dirty="0" smtClean="0"/>
              <a:t> problem statement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Description of the dataset being used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is the goal of the data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Last Payment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25/06/18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image" Target="../media/image9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10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11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12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image" Target="../media/image13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14.pn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8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image" Target="../media/image15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0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1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6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7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8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image" Target="../media/image8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loan default</a:t>
            </a:r>
            <a:br>
              <a:rPr lang="en-US" dirty="0" smtClean="0"/>
            </a:br>
            <a:r>
              <a:rPr lang="en-US" sz="3200" dirty="0" smtClean="0"/>
              <a:t>is it possible to reduce the default rate?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800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Dipanjan Bandyopadhyay</a:t>
            </a:r>
          </a:p>
          <a:p>
            <a:r>
              <a:rPr lang="en-US" sz="2400" dirty="0" smtClean="0">
                <a:latin typeface="+mn-lt"/>
              </a:rPr>
              <a:t>June 2, 2018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Gender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Clearly, males tend to default more than females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Gender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99" r="-18399"/>
          <a:stretch>
            <a:fillRect/>
          </a:stretch>
        </p:blipFill>
        <p:spPr>
          <a:xfrm>
            <a:off x="990600" y="1596415"/>
            <a:ext cx="7391400" cy="37375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942784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Credit Limit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C</a:t>
            </a:r>
            <a:r>
              <a:rPr lang="en-IN" dirty="0" smtClean="0"/>
              <a:t>ard </a:t>
            </a:r>
            <a:r>
              <a:rPr lang="en-IN" dirty="0"/>
              <a:t>holders with lower credit credit limits tend to default more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Credit limit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4" r="-20774"/>
          <a:stretch>
            <a:fillRect/>
          </a:stretch>
        </p:blipFill>
        <p:spPr>
          <a:xfrm>
            <a:off x="762000" y="1596413"/>
            <a:ext cx="8077200" cy="38137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69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Is missed payment a precursor to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It is evident that if there are two or more missed </a:t>
            </a:r>
            <a:r>
              <a:rPr lang="en-IN" dirty="0" smtClean="0"/>
              <a:t>payments, </a:t>
            </a:r>
            <a:r>
              <a:rPr lang="en-IN" dirty="0"/>
              <a:t>the chance of default increases significantly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Missed payment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7" r="-1297"/>
          <a:stretch>
            <a:fillRect/>
          </a:stretch>
        </p:blipFill>
        <p:spPr>
          <a:xfrm>
            <a:off x="762000" y="1596414"/>
            <a:ext cx="7772400" cy="35089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16199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Correlations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734328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Missed payments has a positive correlation with default whereas Credit limit has a negative correlation with default</a:t>
            </a:r>
            <a:endParaRPr lang="en-IN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Correlation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75" r="-56075"/>
          <a:stretch>
            <a:fillRect/>
          </a:stretch>
        </p:blipFill>
        <p:spPr>
          <a:xfrm>
            <a:off x="762000" y="1371600"/>
            <a:ext cx="8382000" cy="4216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958156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Composite impact- Education + Marital status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734328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Single with high school education shows higher rate of default.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Composite-Education and marrisg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b="-3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44237658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Descriptive and Inferential statistics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1752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dirty="0" smtClean="0"/>
              <a:t>Summary Statistics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5" descr="Summary Staistic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565" b="-193565"/>
          <a:stretch>
            <a:fillRect/>
          </a:stretch>
        </p:blipFill>
        <p:spPr>
          <a:xfrm>
            <a:off x="304799" y="1752600"/>
            <a:ext cx="8839201" cy="3505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81472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IN" dirty="0" smtClean="0"/>
              <a:t>Two Sample t tests were conducted to figure out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Whether male default rate is significantly different from female default rate</a:t>
            </a:r>
          </a:p>
          <a:p>
            <a:pPr marL="457200" lvl="1" indent="0">
              <a:buNone/>
            </a:pPr>
            <a:r>
              <a:rPr lang="en-IN" dirty="0" smtClean="0"/>
              <a:t>Test Result : Yes, there is significant difference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971550" lvl="1" indent="-514350">
              <a:buAutoNum type="alphaLcPeriod"/>
            </a:pPr>
            <a:r>
              <a:rPr lang="en-IN" dirty="0" smtClean="0"/>
              <a:t>Whether University educated and high school educated people have significant difference in default rates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Test Result : </a:t>
            </a:r>
            <a:r>
              <a:rPr lang="en-IN" dirty="0" smtClean="0"/>
              <a:t>No, </a:t>
            </a:r>
            <a:r>
              <a:rPr lang="en-IN" dirty="0"/>
              <a:t>there is </a:t>
            </a:r>
            <a:r>
              <a:rPr lang="en-IN" dirty="0" smtClean="0"/>
              <a:t>no significant </a:t>
            </a:r>
            <a:r>
              <a:rPr lang="en-IN" dirty="0"/>
              <a:t>difference</a:t>
            </a:r>
          </a:p>
          <a:p>
            <a:pPr marL="457200" lvl="1" indent="0">
              <a:buNone/>
            </a:pPr>
            <a:r>
              <a:rPr lang="en-US" dirty="0" smtClean="0"/>
              <a:t>However at 95% confidence level, it appears that there is significant difference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39275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A joint plot of credit limit and default was created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Credit limit and default are independent of each other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There is little bit of negative correlation between the two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Higher the credit limit, lower the chance of default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1695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600200"/>
            <a:ext cx="12877800" cy="475077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 smtClean="0"/>
              <a:t>Logistic Regression was performed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>
              <a:buFont typeface="Arial"/>
              <a:buChar char="•"/>
            </a:pPr>
            <a:r>
              <a:rPr lang="en-IN" sz="2400" dirty="0" smtClean="0"/>
              <a:t>Feature </a:t>
            </a:r>
            <a:r>
              <a:rPr lang="en-IN" sz="2400" dirty="0"/>
              <a:t>set : LIMIT_BAL','SEX','EDUCATION','MARRIAGE','AGE'</a:t>
            </a:r>
            <a:r>
              <a:rPr lang="en-IN" sz="2400" dirty="0" smtClean="0"/>
              <a:t>,</a:t>
            </a:r>
          </a:p>
          <a:p>
            <a:pPr marL="0" indent="0">
              <a:buNone/>
            </a:pPr>
            <a:r>
              <a:rPr lang="en-IN" sz="2400" dirty="0" smtClean="0"/>
              <a:t>'</a:t>
            </a:r>
            <a:r>
              <a:rPr lang="en-IN" sz="2400" dirty="0"/>
              <a:t>PAY_0','</a:t>
            </a:r>
            <a:r>
              <a:rPr lang="en-IN" sz="2400" dirty="0" smtClean="0"/>
              <a:t>PAY_2’,'</a:t>
            </a:r>
            <a:r>
              <a:rPr lang="en-IN" sz="2400" dirty="0"/>
              <a:t>PAY_3','PAY_4','PAY_5','PAY_6','DUE_1'</a:t>
            </a:r>
            <a:endParaRPr lang="en-IN" dirty="0"/>
          </a:p>
          <a:p>
            <a:r>
              <a:rPr lang="en-IN" sz="2400" dirty="0"/>
              <a:t>Training score:  0.777333333333 Testing score:  </a:t>
            </a:r>
            <a:r>
              <a:rPr lang="en-IN" sz="2400" dirty="0" smtClean="0"/>
              <a:t>0.782222222222</a:t>
            </a:r>
          </a:p>
          <a:p>
            <a:r>
              <a:rPr lang="en-IN" sz="2400" dirty="0" smtClean="0"/>
              <a:t>Coefficients </a:t>
            </a:r>
            <a:r>
              <a:rPr lang="en-IN" sz="2400" dirty="0"/>
              <a:t>[[ -6.17570756e-06  -2.48807560e-04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-</a:t>
            </a:r>
            <a:r>
              <a:rPr lang="en-IN" sz="2400" dirty="0"/>
              <a:t>3.09325710e-04  -2.63706644e-04    -4.36734324e-03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3.28368937e</a:t>
            </a:r>
            <a:r>
              <a:rPr lang="en-IN" sz="2400" dirty="0"/>
              <a:t>-04   2.63650826e-04   2.32646107e-04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/>
              <a:t>2.14305066e-04   2.02270811e-04   1.94074563e-04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3.56310401e</a:t>
            </a:r>
            <a:r>
              <a:rPr lang="en-IN" sz="2400" dirty="0"/>
              <a:t>-07]] </a:t>
            </a:r>
            <a:endParaRPr lang="en-IN" sz="2400" dirty="0" smtClean="0"/>
          </a:p>
          <a:p>
            <a:pPr>
              <a:buFont typeface="Arial"/>
              <a:buChar char="•"/>
            </a:pPr>
            <a:r>
              <a:rPr lang="en-IN" sz="2400" dirty="0" smtClean="0"/>
              <a:t>Intercept </a:t>
            </a:r>
            <a:r>
              <a:rPr lang="en-IN" sz="2400" dirty="0"/>
              <a:t>[-0.00014417] 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85308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Logistic Regression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628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pic>
        <p:nvPicPr>
          <p:cNvPr id="3" name="Content Placeholder 2" descr="ROC curv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r="-3107"/>
          <a:stretch>
            <a:fillRect/>
          </a:stretch>
        </p:blipFill>
        <p:spPr>
          <a:xfrm>
            <a:off x="685800" y="1676400"/>
            <a:ext cx="8458200" cy="4751388"/>
          </a:xfrm>
        </p:spPr>
      </p:pic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4400" y="85308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Logistic Regression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9788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Prediction of Loan default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dataset</a:t>
            </a:r>
          </a:p>
          <a:p>
            <a:r>
              <a:rPr lang="en-US" dirty="0" smtClean="0"/>
              <a:t>The data story</a:t>
            </a:r>
          </a:p>
          <a:p>
            <a:r>
              <a:rPr lang="en-US" dirty="0" smtClean="0"/>
              <a:t>Descriptive and inferential statistics</a:t>
            </a:r>
            <a:endParaRPr lang="en-US" dirty="0"/>
          </a:p>
          <a:p>
            <a:r>
              <a:rPr lang="en-US" dirty="0" smtClean="0"/>
              <a:t>Machine learning algorithms to predict default</a:t>
            </a:r>
          </a:p>
          <a:p>
            <a:r>
              <a:rPr lang="en-US" dirty="0" smtClean="0"/>
              <a:t>Conclusion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524000"/>
            <a:ext cx="90678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K- Nearest Neighbor algorithm was used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 marL="457200" lvl="1" indent="0">
              <a:buNone/>
            </a:pPr>
            <a:r>
              <a:rPr lang="en-IN" dirty="0"/>
              <a:t>Training score:  0.805904761905 Testing score:  0.739888888889 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Random Forest algorithm was </a:t>
            </a:r>
            <a:r>
              <a:rPr lang="en-IN" dirty="0"/>
              <a:t>used</a:t>
            </a:r>
          </a:p>
          <a:p>
            <a:pPr marL="457200" lvl="1" indent="0">
              <a:buNone/>
            </a:pPr>
            <a:r>
              <a:rPr lang="en-IN" dirty="0"/>
              <a:t>Results:</a:t>
            </a:r>
          </a:p>
          <a:p>
            <a:pPr marL="457200" lvl="1" indent="0">
              <a:buNone/>
            </a:pPr>
            <a:r>
              <a:rPr lang="en-IN" dirty="0"/>
              <a:t>Training score:  0.978619047619 Testing score:  0.799333333333 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76200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KNN and Random Forest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4684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524000"/>
            <a:ext cx="90678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There is class imbalance in dataset with default = yes as the minority class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Random Forest algorithm was </a:t>
            </a:r>
            <a:r>
              <a:rPr lang="en-IN" dirty="0" smtClean="0"/>
              <a:t>used with class_weight = ‘balanced’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Results:</a:t>
            </a:r>
          </a:p>
          <a:p>
            <a:pPr marL="457200" lvl="1" indent="0">
              <a:buNone/>
            </a:pPr>
            <a:r>
              <a:rPr lang="en-IN" dirty="0"/>
              <a:t>Training score:  </a:t>
            </a:r>
            <a:r>
              <a:rPr lang="is-IS" dirty="0"/>
              <a:t>0.977857142857 </a:t>
            </a:r>
            <a:endParaRPr lang="is-IS" dirty="0"/>
          </a:p>
          <a:p>
            <a:pPr marL="457200" lvl="1" indent="0">
              <a:buNone/>
            </a:pPr>
            <a:r>
              <a:rPr lang="en-IN" dirty="0" smtClean="0"/>
              <a:t>Testing </a:t>
            </a:r>
            <a:r>
              <a:rPr lang="en-IN" dirty="0"/>
              <a:t>score:  </a:t>
            </a:r>
            <a:r>
              <a:rPr lang="en-US" dirty="0"/>
              <a:t>0.802444444444 </a:t>
            </a:r>
            <a:endParaRPr lang="en-US" dirty="0"/>
          </a:p>
          <a:p>
            <a:pPr marL="457200" lvl="1" indent="0"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76200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Taking care of class imbalance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3955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95400"/>
            <a:ext cx="8001000" cy="475077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Our Machine learning algorithms can predict probability of default with 74% to 80% accuracy</a:t>
            </a:r>
          </a:p>
          <a:p>
            <a:pPr>
              <a:buFont typeface="Arial"/>
              <a:buChar char="•"/>
            </a:pPr>
            <a:r>
              <a:rPr lang="en-US" dirty="0" smtClean="0"/>
              <a:t>If Banks and financial institutions follow some of the findings and recommendations of this project while choosing the demographics and credit limit of the customers; they can reduce default.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13771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295400"/>
            <a:ext cx="8001000" cy="4750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800" dirty="0" smtClean="0"/>
              <a:t>HAPPY CREDIT !!!!!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87870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r>
              <a:rPr lang="en-US" dirty="0" smtClean="0"/>
              <a:t>Loan defaults cause big losses for banks and financial institutions</a:t>
            </a:r>
          </a:p>
          <a:p>
            <a:r>
              <a:rPr lang="en-US" dirty="0" smtClean="0"/>
              <a:t>It is hard to predict which customer will default</a:t>
            </a:r>
          </a:p>
          <a:p>
            <a:r>
              <a:rPr lang="en-US" dirty="0" smtClean="0"/>
              <a:t>Customer data is available</a:t>
            </a:r>
          </a:p>
          <a:p>
            <a:pPr lvl="1"/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Payment behavior etc.</a:t>
            </a:r>
          </a:p>
          <a:p>
            <a:r>
              <a:rPr lang="en-US" dirty="0" smtClean="0"/>
              <a:t>Can customer data be used to predict default?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83783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Payment behavior of credit card clients in Taiwan from April 2005 to September 2005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Demographics: Gender, Education, Marital Status, Age</a:t>
            </a:r>
          </a:p>
          <a:p>
            <a:pPr lvl="1"/>
            <a:r>
              <a:rPr lang="en-US" dirty="0" smtClean="0"/>
              <a:t>History of past payments : 6 months</a:t>
            </a:r>
          </a:p>
          <a:p>
            <a:pPr lvl="1"/>
            <a:r>
              <a:rPr lang="en-US" dirty="0" smtClean="0"/>
              <a:t>Amounts in Bill statements : 6 months</a:t>
            </a:r>
          </a:p>
          <a:p>
            <a:pPr lvl="1"/>
            <a:r>
              <a:rPr lang="en-US" dirty="0" smtClean="0"/>
              <a:t>Past payments : 6 Months</a:t>
            </a:r>
          </a:p>
          <a:p>
            <a:pPr lvl="1"/>
            <a:r>
              <a:rPr lang="en-US" dirty="0" smtClean="0"/>
              <a:t>Default status</a:t>
            </a:r>
          </a:p>
          <a:p>
            <a:r>
              <a:rPr lang="en-US" dirty="0" smtClean="0"/>
              <a:t>Assumptions were made on some unexplained variables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7906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Data 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/>
              <a:t>The main goal </a:t>
            </a:r>
            <a:r>
              <a:rPr lang="en-IN" dirty="0" smtClean="0"/>
              <a:t>of this </a:t>
            </a:r>
            <a:r>
              <a:rPr lang="en-IN" dirty="0"/>
              <a:t>investigation is to figure out, which variables among the 23 have higher impact in predicting probability of default next month. </a:t>
            </a:r>
            <a:r>
              <a:rPr lang="en-IN" dirty="0" smtClean="0"/>
              <a:t>The project </a:t>
            </a:r>
            <a:r>
              <a:rPr lang="en-IN" dirty="0"/>
              <a:t>took a series of steps and explored data to figure out the impacts: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93858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9757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 Age have impact on default?</a:t>
            </a:r>
            <a:endParaRPr lang="en-US" sz="3200" dirty="0"/>
          </a:p>
        </p:txBody>
      </p:sp>
      <p:pic>
        <p:nvPicPr>
          <p:cNvPr id="7" name="Content Placeholder 6" descr="Ag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" b="-1269"/>
          <a:stretch>
            <a:fillRect/>
          </a:stretch>
        </p:blipFill>
        <p:spPr>
          <a:xfrm>
            <a:off x="1676400" y="1295401"/>
            <a:ext cx="6324600" cy="3352799"/>
          </a:xfrm>
        </p:spPr>
      </p:pic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43000" y="4800600"/>
            <a:ext cx="7086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Higher default rate in 60-69 age group</a:t>
            </a:r>
          </a:p>
          <a:p>
            <a:r>
              <a:rPr lang="en-US" dirty="0" smtClean="0"/>
              <a:t>The next two are 70-79 and 50-59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9627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the Last Bill payment amount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5006037"/>
            <a:ext cx="784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IN" dirty="0"/>
              <a:t>The </a:t>
            </a:r>
            <a:r>
              <a:rPr lang="en-IN" dirty="0" smtClean="0"/>
              <a:t>default rate </a:t>
            </a:r>
            <a:r>
              <a:rPr lang="en-IN" dirty="0"/>
              <a:t>is interestingly higher when the last payment amount is low.</a:t>
            </a:r>
          </a:p>
          <a:p>
            <a:pPr>
              <a:buFont typeface="Arial"/>
              <a:buChar char="•"/>
            </a:pPr>
            <a:r>
              <a:rPr lang="en-IN" dirty="0"/>
              <a:t>The default percentage is higher if the last payment amount is below 10,000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last bill payment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83" r="-18783"/>
          <a:stretch>
            <a:fillRect/>
          </a:stretch>
        </p:blipFill>
        <p:spPr>
          <a:xfrm>
            <a:off x="914400" y="1631108"/>
            <a:ext cx="7924800" cy="332189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09008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Education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IN" dirty="0"/>
              <a:t>The less the educational level, more the default percentage.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Education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99" r="-28099"/>
          <a:stretch>
            <a:fillRect/>
          </a:stretch>
        </p:blipFill>
        <p:spPr>
          <a:xfrm>
            <a:off x="1066800" y="1596413"/>
            <a:ext cx="7620000" cy="37519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67229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Marital status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‘Married’ people tend to default more than ‘Single’ folks.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Education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99" r="-28099"/>
          <a:stretch>
            <a:fillRect/>
          </a:stretch>
        </p:blipFill>
        <p:spPr>
          <a:xfrm>
            <a:off x="1066800" y="1596413"/>
            <a:ext cx="7620000" cy="37519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2795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973</Words>
  <Application>Microsoft Macintosh PowerPoint</Application>
  <PresentationFormat>On-screen Show (4:3)</PresentationFormat>
  <Paragraphs>206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Training New Employees</vt:lpstr>
      <vt:lpstr>Prediction of loan default is it possible to reduce the default rate?</vt:lpstr>
      <vt:lpstr>Prediction of Loan default</vt:lpstr>
      <vt:lpstr>The Problem</vt:lpstr>
      <vt:lpstr>The Dataset</vt:lpstr>
      <vt:lpstr>The Data Story</vt:lpstr>
      <vt:lpstr>The Data Story Do Age have impact on default?</vt:lpstr>
      <vt:lpstr>The Data Story Does the Last Bill payment amount have impact on default?</vt:lpstr>
      <vt:lpstr>The Data Story Does Education have impact on default?</vt:lpstr>
      <vt:lpstr>The Data Story Does Marital status have impact on default?</vt:lpstr>
      <vt:lpstr>The Data Story Does Gender have impact on default?</vt:lpstr>
      <vt:lpstr>The Data Story Does Credit Limit have impact on default?</vt:lpstr>
      <vt:lpstr>The Data Story Is missed payment a precursor to default?</vt:lpstr>
      <vt:lpstr>The Data Story Correlations</vt:lpstr>
      <vt:lpstr>The Data Story Composite impact- Education + Marital status</vt:lpstr>
      <vt:lpstr>Descriptive and Inferential statistics</vt:lpstr>
      <vt:lpstr>Inferential Statistics</vt:lpstr>
      <vt:lpstr>Inferential Statistics</vt:lpstr>
      <vt:lpstr>Machine learning algorithms</vt:lpstr>
      <vt:lpstr>Machine learning algorithms</vt:lpstr>
      <vt:lpstr>Machine learning algorithms</vt:lpstr>
      <vt:lpstr>Machine learning algorithms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2018-06-25T05:30:41Z</dcterms:modified>
</cp:coreProperties>
</file>