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B19966-2F94-46CF-8876-5784610F5108}">
  <a:tblStyle styleId="{2FB19966-2F94-46CF-8876-5784610F51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ldStandardT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8907b8f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907b8f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8907b8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907b8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8907b8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907b8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8907b8f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907b8f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8907b8f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907b8f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8907b8f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907b8f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8907b8f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907b8f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8907b8f5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907b8f5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8971ae3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971ae3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8a8b2c0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a8b2c0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8a8b2c0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a8b2c0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8a8b2c0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8a8b2c0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8907b8f5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8907b8f5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8a8b2c0c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8a8b2c0c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87f8433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87f8433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880dca0b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80dca0b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86948f1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6948f1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a0076db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a0076db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a0076db9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0076db9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86948f1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6948f1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86948f1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6948f1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 Web Based Bengali News Corpus for Development of Bangla POS Tagging</a:t>
            </a:r>
            <a:endParaRPr sz="36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By – Mr. Fahad Ahmed (Asst. Prof), AIUB</a:t>
            </a:r>
            <a:br>
              <a:rPr lang="en"/>
            </a:br>
            <a:r>
              <a:rPr lang="en"/>
              <a:t>Zarin Tasnim, Mehedi Hassan Sunny, Dipanjan Banik</a:t>
            </a:r>
            <a:endParaRPr/>
          </a:p>
        </p:txBody>
      </p:sp>
      <p:pic>
        <p:nvPicPr>
          <p:cNvPr id="61" name="Google Shape;61;p13"/>
          <p:cNvPicPr preferRelativeResize="0"/>
          <p:nvPr/>
        </p:nvPicPr>
        <p:blipFill>
          <a:blip r:embed="rId3">
            <a:alphaModFix/>
          </a:blip>
          <a:stretch>
            <a:fillRect/>
          </a:stretch>
        </p:blipFill>
        <p:spPr>
          <a:xfrm>
            <a:off x="7872141" y="232291"/>
            <a:ext cx="983825" cy="993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16" name="Google Shape;116;p22"/>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crawling from web source we have gathered 28531 </a:t>
            </a:r>
            <a:r>
              <a:rPr lang="en"/>
              <a:t>meaningful</a:t>
            </a:r>
            <a:r>
              <a:rPr lang="en"/>
              <a:t> </a:t>
            </a:r>
            <a:r>
              <a:rPr lang="en"/>
              <a:t>sentences</a:t>
            </a:r>
            <a:r>
              <a:rPr lang="en"/>
              <a:t> and which generates total 300138 word token</a:t>
            </a:r>
            <a:endParaRPr/>
          </a:p>
          <a:p>
            <a:pPr indent="-317500" lvl="0" marL="457200" rtl="0" algn="l">
              <a:spcBef>
                <a:spcPts val="0"/>
              </a:spcBef>
              <a:spcAft>
                <a:spcPts val="0"/>
              </a:spcAft>
              <a:buSzPts val="1400"/>
              <a:buChar char="●"/>
            </a:pPr>
            <a:r>
              <a:rPr lang="en"/>
              <a:t>We have excluded the commas[,], brackets[()] and quotation[“ ”] from every sentences to pre processed our corpus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For lexicon development pre processed raw text helps us to generate the dictionary of bengali words</a:t>
            </a:r>
            <a:endParaRPr/>
          </a:p>
          <a:p>
            <a:pPr indent="0" lvl="0" marL="457200" rtl="0" algn="l">
              <a:spcBef>
                <a:spcPts val="160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3419475" y="2443938"/>
            <a:ext cx="2305050"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annotation</a:t>
            </a:r>
            <a:endParaRPr/>
          </a:p>
        </p:txBody>
      </p:sp>
      <p:sp>
        <p:nvSpPr>
          <p:cNvPr id="123" name="Google Shape;123;p23"/>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collection of data we decided to work on data annotation which is done by a online survey</a:t>
            </a:r>
            <a:endParaRPr/>
          </a:p>
          <a:p>
            <a:pPr indent="-317500" lvl="0" marL="457200" rtl="0" algn="l">
              <a:spcBef>
                <a:spcPts val="0"/>
              </a:spcBef>
              <a:spcAft>
                <a:spcPts val="0"/>
              </a:spcAft>
              <a:buSzPts val="1400"/>
              <a:buChar char="●"/>
            </a:pPr>
            <a:r>
              <a:rPr lang="en"/>
              <a:t>We choose the survey </a:t>
            </a:r>
            <a:r>
              <a:rPr lang="en"/>
              <a:t>participants</a:t>
            </a:r>
            <a:r>
              <a:rPr lang="en"/>
              <a:t> who are studying in colleges or varsity students and a few bengali teachers as well,  </a:t>
            </a:r>
            <a:endParaRPr/>
          </a:p>
          <a:p>
            <a:pPr indent="-317500" lvl="0" marL="457200" rtl="0" algn="l">
              <a:spcBef>
                <a:spcPts val="0"/>
              </a:spcBef>
              <a:spcAft>
                <a:spcPts val="0"/>
              </a:spcAft>
              <a:buSzPts val="1400"/>
              <a:buChar char="●"/>
            </a:pPr>
            <a:r>
              <a:rPr lang="en"/>
              <a:t>Our data annotation was done by two phase, first phase is done by student and second phase annotation done by manually along with some teachers who are expert in bengali language and some of them also are in teaching profession</a:t>
            </a:r>
            <a:endParaRPr/>
          </a:p>
          <a:p>
            <a:pPr indent="-317500" lvl="0" marL="457200" rtl="0" algn="l">
              <a:spcBef>
                <a:spcPts val="0"/>
              </a:spcBef>
              <a:spcAft>
                <a:spcPts val="0"/>
              </a:spcAft>
              <a:buSzPts val="1400"/>
              <a:buChar char="●"/>
            </a:pPr>
            <a:r>
              <a:rPr lang="en"/>
              <a:t>Expert judged annotated data were then manually entered into the database for our final working procedure</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annotation (continue..)</a:t>
            </a:r>
            <a:endParaRPr/>
          </a:p>
        </p:txBody>
      </p:sp>
      <p:sp>
        <p:nvSpPr>
          <p:cNvPr id="129" name="Google Shape;129;p24"/>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a:p>
            <a:pPr indent="0" lvl="0" marL="457200" rtl="0" algn="l">
              <a:spcBef>
                <a:spcPts val="160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2695150" y="1218175"/>
            <a:ext cx="3753700" cy="385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 tagging definition</a:t>
            </a:r>
            <a:endParaRPr/>
          </a:p>
        </p:txBody>
      </p:sp>
      <p:sp>
        <p:nvSpPr>
          <p:cNvPr id="136" name="Google Shape;136;p25"/>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have used total 7 POS tag to identify a word and 6 of them are </a:t>
            </a:r>
            <a:r>
              <a:rPr lang="en"/>
              <a:t>mostly</a:t>
            </a:r>
            <a:r>
              <a:rPr lang="en"/>
              <a:t> used parts-of-speech in bengali grammar and 1 POS tag used for </a:t>
            </a:r>
            <a:r>
              <a:rPr lang="en"/>
              <a:t>unidentified</a:t>
            </a:r>
            <a:r>
              <a:rPr lang="en"/>
              <a:t> words</a:t>
            </a:r>
            <a:endParaRPr/>
          </a:p>
          <a:p>
            <a:pPr indent="-317500" lvl="0" marL="457200" rtl="0" algn="l">
              <a:spcBef>
                <a:spcPts val="0"/>
              </a:spcBef>
              <a:spcAft>
                <a:spcPts val="0"/>
              </a:spcAft>
              <a:buSzPts val="1400"/>
              <a:buChar char="●"/>
            </a:pPr>
            <a:r>
              <a:rPr lang="en"/>
              <a:t>Unidentified words are later checked again with a supervised predefined dataset </a:t>
            </a:r>
            <a:r>
              <a:rPr lang="en"/>
              <a:t>for</a:t>
            </a:r>
            <a:r>
              <a:rPr lang="en"/>
              <a:t> re-tagging the words</a:t>
            </a:r>
            <a:endParaRPr/>
          </a:p>
          <a:p>
            <a:pPr indent="0" lvl="0" marL="457200" rtl="0" algn="l">
              <a:spcBef>
                <a:spcPts val="1600"/>
              </a:spcBef>
              <a:spcAft>
                <a:spcPts val="1600"/>
              </a:spcAft>
              <a:buNone/>
            </a:pPr>
            <a:r>
              <a:t/>
            </a:r>
            <a:endParaRPr/>
          </a:p>
        </p:txBody>
      </p:sp>
      <p:pic>
        <p:nvPicPr>
          <p:cNvPr id="137" name="Google Shape;137;p25"/>
          <p:cNvPicPr preferRelativeResize="0"/>
          <p:nvPr/>
        </p:nvPicPr>
        <p:blipFill>
          <a:blip r:embed="rId3">
            <a:alphaModFix/>
          </a:blip>
          <a:stretch>
            <a:fillRect/>
          </a:stretch>
        </p:blipFill>
        <p:spPr>
          <a:xfrm>
            <a:off x="2662238" y="2388013"/>
            <a:ext cx="3819525" cy="267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goal</a:t>
            </a:r>
            <a:endParaRPr/>
          </a:p>
        </p:txBody>
      </p:sp>
      <p:sp>
        <p:nvSpPr>
          <p:cNvPr id="143" name="Google Shape;143;p26"/>
          <p:cNvSpPr txBox="1"/>
          <p:nvPr>
            <p:ph idx="1" type="body"/>
          </p:nvPr>
        </p:nvSpPr>
        <p:spPr>
          <a:xfrm>
            <a:off x="328050" y="1218175"/>
            <a:ext cx="85041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annotated words which were justified by the justifiers are listed differently as training set.</a:t>
            </a:r>
            <a:endParaRPr/>
          </a:p>
          <a:p>
            <a:pPr indent="-317500" lvl="0" marL="457200" rtl="0" algn="l">
              <a:spcBef>
                <a:spcPts val="0"/>
              </a:spcBef>
              <a:spcAft>
                <a:spcPts val="0"/>
              </a:spcAft>
              <a:buSzPts val="1400"/>
              <a:buChar char="●"/>
            </a:pPr>
            <a:r>
              <a:rPr lang="en"/>
              <a:t>A portion of data was taken from that particular data set to apply lexicon analysis.</a:t>
            </a:r>
            <a:endParaRPr/>
          </a:p>
          <a:p>
            <a:pPr indent="-317500" lvl="0" marL="457200" rtl="0" algn="l">
              <a:spcBef>
                <a:spcPts val="0"/>
              </a:spcBef>
              <a:spcAft>
                <a:spcPts val="0"/>
              </a:spcAft>
              <a:buSzPts val="1400"/>
              <a:buChar char="●"/>
            </a:pPr>
            <a:r>
              <a:rPr lang="en"/>
              <a:t>The next step was to find predicted words against a word that is already annotated and marked as correct by the justifiers.</a:t>
            </a:r>
            <a:endParaRPr/>
          </a:p>
          <a:p>
            <a:pPr indent="-317500" lvl="0" marL="457200" rtl="0" algn="l">
              <a:spcBef>
                <a:spcPts val="0"/>
              </a:spcBef>
              <a:spcAft>
                <a:spcPts val="0"/>
              </a:spcAft>
              <a:buSzPts val="1400"/>
              <a:buChar char="●"/>
            </a:pPr>
            <a:r>
              <a:rPr lang="en"/>
              <a:t>The next step was to put the predicted words to their respected table</a:t>
            </a:r>
            <a:endParaRPr/>
          </a:p>
          <a:p>
            <a:pPr indent="-317500" lvl="0" marL="457200" rtl="0" algn="l">
              <a:spcBef>
                <a:spcPts val="0"/>
              </a:spcBef>
              <a:spcAft>
                <a:spcPts val="0"/>
              </a:spcAft>
              <a:buSzPts val="1400"/>
              <a:buChar char="●"/>
            </a:pPr>
            <a:r>
              <a:rPr lang="en"/>
              <a:t>This process continues every time POS tag was found against a word that was marked as correct.</a:t>
            </a:r>
            <a:endParaRPr/>
          </a:p>
          <a:p>
            <a:pPr indent="-317500" lvl="0" marL="457200" rtl="0" algn="l">
              <a:spcBef>
                <a:spcPts val="0"/>
              </a:spcBef>
              <a:spcAft>
                <a:spcPts val="0"/>
              </a:spcAft>
              <a:buSzPts val="1400"/>
              <a:buChar char="●"/>
            </a:pPr>
            <a:r>
              <a:rPr lang="en"/>
              <a:t>Then a test sentence was applied direct from the data source to check whether the tag is correct or not.</a:t>
            </a:r>
            <a:endParaRPr/>
          </a:p>
          <a:p>
            <a:pPr indent="-317500" lvl="0" marL="457200" rtl="0" algn="l">
              <a:spcBef>
                <a:spcPts val="0"/>
              </a:spcBef>
              <a:spcAft>
                <a:spcPts val="0"/>
              </a:spcAft>
              <a:buSzPts val="1400"/>
              <a:buChar char="●"/>
            </a:pPr>
            <a:r>
              <a:rPr lang="en"/>
              <a:t>Then it was time to change the sentence with some similar word that may occur in other scenarios and test the sentence.</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Steps to goal (continue..)</a:t>
            </a:r>
            <a:endParaRPr/>
          </a:p>
        </p:txBody>
      </p:sp>
      <p:sp>
        <p:nvSpPr>
          <p:cNvPr id="149" name="Google Shape;149;p27"/>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2887787" y="1218173"/>
            <a:ext cx="3368425" cy="365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&amp; Limitations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1" name="Google Shape;161;p29"/>
          <p:cNvSpPr txBox="1"/>
          <p:nvPr>
            <p:ph idx="1" type="body"/>
          </p:nvPr>
        </p:nvSpPr>
        <p:spPr>
          <a:xfrm>
            <a:off x="328050" y="12181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It is possible to convert bengali words into corresponding english words and then find the POS tags but in general every language have own set of </a:t>
            </a:r>
            <a:r>
              <a:rPr lang="en"/>
              <a:t>grammar</a:t>
            </a:r>
            <a:r>
              <a:rPr lang="en"/>
              <a:t> rules and for this case it may </a:t>
            </a:r>
            <a:r>
              <a:rPr lang="en"/>
              <a:t>occur</a:t>
            </a:r>
            <a:r>
              <a:rPr lang="en"/>
              <a:t> the wrong output result</a:t>
            </a:r>
            <a:endParaRPr/>
          </a:p>
          <a:p>
            <a:pPr indent="-317500" lvl="0" marL="457200" rtl="0" algn="l">
              <a:spcBef>
                <a:spcPts val="0"/>
              </a:spcBef>
              <a:spcAft>
                <a:spcPts val="0"/>
              </a:spcAft>
              <a:buSzPts val="1400"/>
              <a:buChar char="●"/>
            </a:pPr>
            <a:r>
              <a:rPr lang="en"/>
              <a:t>Word variation in bengali grammar are typically difficult to identify and we also identified that same word carry different meaning in same sentence which complex the detection of POS tag</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2" name="Google Shape;162;p29"/>
          <p:cNvPicPr preferRelativeResize="0"/>
          <p:nvPr/>
        </p:nvPicPr>
        <p:blipFill>
          <a:blip r:embed="rId3">
            <a:alphaModFix/>
          </a:blip>
          <a:stretch>
            <a:fillRect/>
          </a:stretch>
        </p:blipFill>
        <p:spPr>
          <a:xfrm>
            <a:off x="3687675" y="2755537"/>
            <a:ext cx="1801350" cy="198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(continue..)</a:t>
            </a:r>
            <a:endParaRPr/>
          </a:p>
        </p:txBody>
      </p:sp>
      <p:sp>
        <p:nvSpPr>
          <p:cNvPr id="168" name="Google Shape;168;p30"/>
          <p:cNvSpPr txBox="1"/>
          <p:nvPr>
            <p:ph idx="1" type="body"/>
          </p:nvPr>
        </p:nvSpPr>
        <p:spPr>
          <a:xfrm>
            <a:off x="328050" y="12181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of the cases we found that at the end of a bangla sentence a verb </a:t>
            </a:r>
            <a:r>
              <a:rPr lang="en"/>
              <a:t>occurred</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It is a continuous process as many new words is getting introduced in the field of sports. As an example a few days ago we were not familiar with the term “T20(টি-টোয়েন্টি)”. Gradually we got used to it. Recently we have discovered a new term called “T10(টি-টেন)”. So as the format of sports changes so as the words</a:t>
            </a:r>
            <a:r>
              <a:rPr lang="en"/>
              <a:t> </a:t>
            </a:r>
            <a:endParaRPr/>
          </a:p>
          <a:p>
            <a:pPr indent="0" lvl="0" marL="457200" rtl="0" algn="l">
              <a:spcBef>
                <a:spcPts val="1600"/>
              </a:spcBef>
              <a:spcAft>
                <a:spcPts val="1600"/>
              </a:spcAft>
              <a:buNone/>
            </a:pPr>
            <a:r>
              <a:t/>
            </a:r>
            <a:endParaRPr/>
          </a:p>
        </p:txBody>
      </p:sp>
      <p:pic>
        <p:nvPicPr>
          <p:cNvPr id="169" name="Google Shape;169;p30"/>
          <p:cNvPicPr preferRelativeResize="0"/>
          <p:nvPr/>
        </p:nvPicPr>
        <p:blipFill>
          <a:blip r:embed="rId3">
            <a:alphaModFix/>
          </a:blip>
          <a:stretch>
            <a:fillRect/>
          </a:stretch>
        </p:blipFill>
        <p:spPr>
          <a:xfrm>
            <a:off x="1132525" y="1773600"/>
            <a:ext cx="3257550" cy="1019175"/>
          </a:xfrm>
          <a:prstGeom prst="rect">
            <a:avLst/>
          </a:prstGeom>
          <a:noFill/>
          <a:ln>
            <a:noFill/>
          </a:ln>
        </p:spPr>
      </p:pic>
      <p:pic>
        <p:nvPicPr>
          <p:cNvPr id="170" name="Google Shape;170;p30"/>
          <p:cNvPicPr preferRelativeResize="0"/>
          <p:nvPr/>
        </p:nvPicPr>
        <p:blipFill rotWithShape="1">
          <a:blip r:embed="rId4">
            <a:alphaModFix/>
          </a:blip>
          <a:srcRect b="0" l="0" r="0" t="0"/>
          <a:stretch/>
        </p:blipFill>
        <p:spPr>
          <a:xfrm>
            <a:off x="5436050" y="1668813"/>
            <a:ext cx="1866900" cy="122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(continue..)</a:t>
            </a:r>
            <a:endParaRPr/>
          </a:p>
        </p:txBody>
      </p:sp>
      <p:sp>
        <p:nvSpPr>
          <p:cNvPr id="176" name="Google Shape;176;p31"/>
          <p:cNvSpPr txBox="1"/>
          <p:nvPr>
            <p:ph idx="1" type="body"/>
          </p:nvPr>
        </p:nvSpPr>
        <p:spPr>
          <a:xfrm>
            <a:off x="328050" y="12181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sports domain have several limitation and one of the main thing is a sentence uses several foreign words and which is typically identify as noun and it is also difficult to find rest of the POS tags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In some sentence we found noun rather than any other POS tags like verb, pronoun etc.</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7" name="Google Shape;177;p31"/>
          <p:cNvPicPr preferRelativeResize="0"/>
          <p:nvPr/>
        </p:nvPicPr>
        <p:blipFill>
          <a:blip r:embed="rId3">
            <a:alphaModFix/>
          </a:blip>
          <a:stretch>
            <a:fillRect/>
          </a:stretch>
        </p:blipFill>
        <p:spPr>
          <a:xfrm>
            <a:off x="2916700" y="2019875"/>
            <a:ext cx="3343275" cy="609600"/>
          </a:xfrm>
          <a:prstGeom prst="rect">
            <a:avLst/>
          </a:prstGeom>
          <a:noFill/>
          <a:ln>
            <a:noFill/>
          </a:ln>
        </p:spPr>
      </p:pic>
      <p:pic>
        <p:nvPicPr>
          <p:cNvPr id="178" name="Google Shape;178;p31"/>
          <p:cNvPicPr preferRelativeResize="0"/>
          <p:nvPr/>
        </p:nvPicPr>
        <p:blipFill>
          <a:blip r:embed="rId4">
            <a:alphaModFix/>
          </a:blip>
          <a:stretch>
            <a:fillRect/>
          </a:stretch>
        </p:blipFill>
        <p:spPr>
          <a:xfrm>
            <a:off x="2916700" y="3228588"/>
            <a:ext cx="3343275" cy="20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(continue..)</a:t>
            </a:r>
            <a:endParaRPr/>
          </a:p>
        </p:txBody>
      </p:sp>
      <p:sp>
        <p:nvSpPr>
          <p:cNvPr id="184" name="Google Shape;184;p32"/>
          <p:cNvSpPr txBox="1"/>
          <p:nvPr>
            <p:ph idx="1" type="body"/>
          </p:nvPr>
        </p:nvSpPr>
        <p:spPr>
          <a:xfrm>
            <a:off x="328050" y="12181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percentage of noun tags is higher in the sports domain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*Sample size 1550</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graphicFrame>
        <p:nvGraphicFramePr>
          <p:cNvPr id="185" name="Google Shape;185;p32"/>
          <p:cNvGraphicFramePr/>
          <p:nvPr/>
        </p:nvGraphicFramePr>
        <p:xfrm>
          <a:off x="2770300" y="1780425"/>
          <a:ext cx="3000000" cy="3000000"/>
        </p:xfrm>
        <a:graphic>
          <a:graphicData uri="http://schemas.openxmlformats.org/drawingml/2006/table">
            <a:tbl>
              <a:tblPr>
                <a:noFill/>
                <a:tableStyleId>{2FB19966-2F94-46CF-8876-5784610F5108}</a:tableStyleId>
              </a:tblPr>
              <a:tblGrid>
                <a:gridCol w="1801700"/>
                <a:gridCol w="1801700"/>
              </a:tblGrid>
              <a:tr h="325500">
                <a:tc>
                  <a:txBody>
                    <a:bodyPr/>
                    <a:lstStyle/>
                    <a:p>
                      <a:pPr indent="0" lvl="0" marL="0" rtl="0" algn="ctr">
                        <a:spcBef>
                          <a:spcPts val="0"/>
                        </a:spcBef>
                        <a:spcAft>
                          <a:spcPts val="0"/>
                        </a:spcAft>
                        <a:buNone/>
                      </a:pPr>
                      <a:r>
                        <a:rPr lang="en" sz="1000"/>
                        <a:t>Tag set</a:t>
                      </a:r>
                      <a:endParaRPr sz="1000"/>
                    </a:p>
                  </a:txBody>
                  <a:tcPr marT="91425" marB="91425" marR="91425" marL="91425"/>
                </a:tc>
                <a:tc>
                  <a:txBody>
                    <a:bodyPr/>
                    <a:lstStyle/>
                    <a:p>
                      <a:pPr indent="0" lvl="0" marL="0" rtl="0" algn="ctr">
                        <a:spcBef>
                          <a:spcPts val="0"/>
                        </a:spcBef>
                        <a:spcAft>
                          <a:spcPts val="0"/>
                        </a:spcAft>
                        <a:buNone/>
                      </a:pPr>
                      <a:r>
                        <a:rPr lang="en" sz="1000"/>
                        <a:t>Percentage</a:t>
                      </a:r>
                      <a:endParaRPr sz="1000"/>
                    </a:p>
                  </a:txBody>
                  <a:tcPr marT="91425" marB="91425" marR="91425" marL="91425"/>
                </a:tc>
              </a:tr>
              <a:tr h="357100">
                <a:tc>
                  <a:txBody>
                    <a:bodyPr/>
                    <a:lstStyle/>
                    <a:p>
                      <a:pPr indent="0" lvl="0" marL="0" rtl="0" algn="ctr">
                        <a:spcBef>
                          <a:spcPts val="0"/>
                        </a:spcBef>
                        <a:spcAft>
                          <a:spcPts val="0"/>
                        </a:spcAft>
                        <a:buNone/>
                      </a:pPr>
                      <a:r>
                        <a:rPr lang="en" sz="1000"/>
                        <a:t>Noun</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61.94</a:t>
                      </a:r>
                      <a:endParaRPr sz="1000"/>
                    </a:p>
                  </a:txBody>
                  <a:tcPr marT="91425" marB="91425" marR="91425" marL="91425"/>
                </a:tc>
              </a:tr>
              <a:tr h="357100">
                <a:tc>
                  <a:txBody>
                    <a:bodyPr/>
                    <a:lstStyle/>
                    <a:p>
                      <a:pPr indent="0" lvl="0" marL="0" rtl="0" algn="ctr">
                        <a:spcBef>
                          <a:spcPts val="0"/>
                        </a:spcBef>
                        <a:spcAft>
                          <a:spcPts val="0"/>
                        </a:spcAft>
                        <a:buNone/>
                      </a:pPr>
                      <a:r>
                        <a:rPr lang="en" sz="1000"/>
                        <a:t>Verb</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15.94</a:t>
                      </a:r>
                      <a:endParaRPr sz="1000"/>
                    </a:p>
                  </a:txBody>
                  <a:tcPr marT="91425" marB="91425" marR="91425" marL="91425"/>
                </a:tc>
              </a:tr>
              <a:tr h="357100">
                <a:tc>
                  <a:txBody>
                    <a:bodyPr/>
                    <a:lstStyle/>
                    <a:p>
                      <a:pPr indent="0" lvl="0" marL="0" rtl="0" algn="ctr">
                        <a:spcBef>
                          <a:spcPts val="0"/>
                        </a:spcBef>
                        <a:spcAft>
                          <a:spcPts val="0"/>
                        </a:spcAft>
                        <a:buNone/>
                      </a:pPr>
                      <a:r>
                        <a:rPr lang="en" sz="1000"/>
                        <a:t>Adjective</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7.61</a:t>
                      </a:r>
                      <a:endParaRPr sz="1000"/>
                    </a:p>
                  </a:txBody>
                  <a:tcPr marT="91425" marB="91425" marR="91425" marL="91425"/>
                </a:tc>
              </a:tr>
              <a:tr h="357100">
                <a:tc>
                  <a:txBody>
                    <a:bodyPr/>
                    <a:lstStyle/>
                    <a:p>
                      <a:pPr indent="0" lvl="0" marL="0" rtl="0" algn="ctr">
                        <a:spcBef>
                          <a:spcPts val="0"/>
                        </a:spcBef>
                        <a:spcAft>
                          <a:spcPts val="0"/>
                        </a:spcAft>
                        <a:buNone/>
                      </a:pPr>
                      <a:r>
                        <a:rPr lang="en" sz="1000"/>
                        <a:t>Preposition</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1.35</a:t>
                      </a:r>
                      <a:endParaRPr sz="1000"/>
                    </a:p>
                  </a:txBody>
                  <a:tcPr marT="91425" marB="91425" marR="91425" marL="91425"/>
                </a:tc>
              </a:tr>
              <a:tr h="357100">
                <a:tc>
                  <a:txBody>
                    <a:bodyPr/>
                    <a:lstStyle/>
                    <a:p>
                      <a:pPr indent="0" lvl="0" marL="0" rtl="0" algn="ctr">
                        <a:spcBef>
                          <a:spcPts val="0"/>
                        </a:spcBef>
                        <a:spcAft>
                          <a:spcPts val="0"/>
                        </a:spcAft>
                        <a:buNone/>
                      </a:pPr>
                      <a:r>
                        <a:rPr lang="en" sz="1000"/>
                        <a:t>Adverb</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4.71</a:t>
                      </a:r>
                      <a:endParaRPr sz="1000"/>
                    </a:p>
                  </a:txBody>
                  <a:tcPr marT="91425" marB="91425" marR="91425" marL="91425"/>
                </a:tc>
              </a:tr>
              <a:tr h="357100">
                <a:tc>
                  <a:txBody>
                    <a:bodyPr/>
                    <a:lstStyle/>
                    <a:p>
                      <a:pPr indent="0" lvl="0" marL="0" rtl="0" algn="ctr">
                        <a:spcBef>
                          <a:spcPts val="0"/>
                        </a:spcBef>
                        <a:spcAft>
                          <a:spcPts val="0"/>
                        </a:spcAft>
                        <a:buNone/>
                      </a:pPr>
                      <a:r>
                        <a:rPr lang="en" sz="1000"/>
                        <a:t>Pronoun</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6.39</a:t>
                      </a:r>
                      <a:endParaRPr sz="1000"/>
                    </a:p>
                  </a:txBody>
                  <a:tcPr marT="91425" marB="91425" marR="91425" marL="91425"/>
                </a:tc>
              </a:tr>
              <a:tr h="357100">
                <a:tc>
                  <a:txBody>
                    <a:bodyPr/>
                    <a:lstStyle/>
                    <a:p>
                      <a:pPr indent="0" lvl="0" marL="0" rtl="0" algn="ctr">
                        <a:spcBef>
                          <a:spcPts val="0"/>
                        </a:spcBef>
                        <a:spcAft>
                          <a:spcPts val="0"/>
                        </a:spcAft>
                        <a:buNone/>
                      </a:pPr>
                      <a:r>
                        <a:rPr lang="en" sz="1000"/>
                        <a:t>Undefined</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2.06</a:t>
                      </a:r>
                      <a:endParaRPr sz="10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(continue..)</a:t>
            </a:r>
            <a:endParaRPr/>
          </a:p>
        </p:txBody>
      </p:sp>
      <p:sp>
        <p:nvSpPr>
          <p:cNvPr id="191" name="Google Shape;191;p33"/>
          <p:cNvSpPr txBox="1"/>
          <p:nvPr>
            <p:ph idx="1" type="body"/>
          </p:nvPr>
        </p:nvSpPr>
        <p:spPr>
          <a:xfrm>
            <a:off x="328050" y="1218175"/>
            <a:ext cx="85041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some keywords which answers result in POS tag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3537575" y="1673623"/>
            <a:ext cx="2068850" cy="335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98" name="Google Shape;198;p34"/>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It's</a:t>
            </a:r>
            <a:r>
              <a:rPr lang="en"/>
              <a:t> very difficult to find a reliable source of raw bengali text and modern linguistics people often mix up english words in bangla sentences</a:t>
            </a:r>
            <a:endParaRPr/>
          </a:p>
          <a:p>
            <a:pPr indent="-317500" lvl="0" marL="457200" rtl="0" algn="l">
              <a:spcBef>
                <a:spcPts val="0"/>
              </a:spcBef>
              <a:spcAft>
                <a:spcPts val="0"/>
              </a:spcAft>
              <a:buSzPts val="1400"/>
              <a:buChar char="●"/>
            </a:pPr>
            <a:r>
              <a:rPr lang="en"/>
              <a:t>Novels and fiction books are the good source of reliable data but there is lack of online resources to find these types of dataset</a:t>
            </a:r>
            <a:endParaRPr/>
          </a:p>
          <a:p>
            <a:pPr indent="-317500" lvl="0" marL="457200" rtl="0" algn="l">
              <a:spcBef>
                <a:spcPts val="0"/>
              </a:spcBef>
              <a:spcAft>
                <a:spcPts val="0"/>
              </a:spcAft>
              <a:buSzPts val="1400"/>
              <a:buChar char="●"/>
            </a:pPr>
            <a:r>
              <a:rPr lang="en"/>
              <a:t>Language is human based, so if there are human errors the ultimate result will turn into failure. Though we have checked the results with our experts from different well known institutions but there is a slight chance of error if they made a mistake</a:t>
            </a:r>
            <a:endParaRPr/>
          </a:p>
          <a:p>
            <a:pPr indent="-317500" lvl="0" marL="457200" rtl="0" algn="l">
              <a:spcBef>
                <a:spcPts val="0"/>
              </a:spcBef>
              <a:spcAft>
                <a:spcPts val="0"/>
              </a:spcAft>
              <a:buSzPts val="1400"/>
              <a:buChar char="●"/>
            </a:pPr>
            <a:r>
              <a:rPr lang="en"/>
              <a:t>The justification was done by some mentors from different reputed colleges and universities. So there might be some human error as they may unable to annotate the correct tag form. </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&amp; Answer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POS Tag</a:t>
            </a:r>
            <a:endParaRPr/>
          </a:p>
        </p:txBody>
      </p:sp>
      <p:sp>
        <p:nvSpPr>
          <p:cNvPr id="72" name="Google Shape;72;p15"/>
          <p:cNvSpPr txBox="1"/>
          <p:nvPr>
            <p:ph idx="1" type="body"/>
          </p:nvPr>
        </p:nvSpPr>
        <p:spPr>
          <a:xfrm>
            <a:off x="311700" y="1171675"/>
            <a:ext cx="63108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 tagging stands for Part-of-Speech</a:t>
            </a:r>
            <a:endParaRPr/>
          </a:p>
          <a:p>
            <a:pPr indent="-317500" lvl="0" marL="457200" rtl="0" algn="l">
              <a:spcBef>
                <a:spcPts val="0"/>
              </a:spcBef>
              <a:spcAft>
                <a:spcPts val="0"/>
              </a:spcAft>
              <a:buSzPts val="1400"/>
              <a:buChar char="●"/>
            </a:pPr>
            <a:r>
              <a:rPr lang="en"/>
              <a:t>Part-of-Speech explains how a word is used in a sentence</a:t>
            </a:r>
            <a:endParaRPr/>
          </a:p>
          <a:p>
            <a:pPr indent="-317500" lvl="0" marL="457200" rtl="0" algn="l">
              <a:spcBef>
                <a:spcPts val="0"/>
              </a:spcBef>
              <a:spcAft>
                <a:spcPts val="0"/>
              </a:spcAft>
              <a:buSzPts val="1400"/>
              <a:buChar char="●"/>
            </a:pPr>
            <a:r>
              <a:rPr lang="en"/>
              <a:t>There are several </a:t>
            </a:r>
            <a:r>
              <a:rPr lang="en"/>
              <a:t>grammatical</a:t>
            </a:r>
            <a:r>
              <a:rPr lang="en"/>
              <a:t> categories in a POS tagger</a:t>
            </a:r>
            <a:endParaRPr/>
          </a:p>
          <a:p>
            <a:pPr indent="-317500" lvl="0" marL="457200" rtl="0" algn="l">
              <a:spcBef>
                <a:spcPts val="0"/>
              </a:spcBef>
              <a:spcAft>
                <a:spcPts val="0"/>
              </a:spcAft>
              <a:buSzPts val="1400"/>
              <a:buChar char="●"/>
            </a:pPr>
            <a:r>
              <a:rPr lang="en"/>
              <a:t>A POS tag is a special label assigned to each word in a text corpus</a:t>
            </a:r>
            <a:endParaRPr/>
          </a:p>
          <a:p>
            <a:pPr indent="-317500" lvl="0" marL="457200" rtl="0" algn="l">
              <a:spcBef>
                <a:spcPts val="0"/>
              </a:spcBef>
              <a:spcAft>
                <a:spcPts val="0"/>
              </a:spcAft>
              <a:buSzPts val="1400"/>
              <a:buChar char="●"/>
            </a:pPr>
            <a:r>
              <a:rPr lang="en"/>
              <a:t>POS tags are used in corpus searches and in text analysis tools and algorithms</a:t>
            </a:r>
            <a:endParaRPr/>
          </a:p>
          <a:p>
            <a:pPr indent="-317500" lvl="0" marL="457200" rtl="0" algn="l">
              <a:spcBef>
                <a:spcPts val="0"/>
              </a:spcBef>
              <a:spcAft>
                <a:spcPts val="0"/>
              </a:spcAft>
              <a:buSzPts val="1400"/>
              <a:buChar char="●"/>
            </a:pPr>
            <a:r>
              <a:rPr lang="en"/>
              <a:t>A corpus is a large collection of texts which is usually labelled with information about part-of-speech and grammatical category</a:t>
            </a:r>
            <a:endParaRPr/>
          </a:p>
          <a:p>
            <a:pPr indent="-317500" lvl="0" marL="457200" rtl="0" algn="l">
              <a:spcBef>
                <a:spcPts val="0"/>
              </a:spcBef>
              <a:spcAft>
                <a:spcPts val="0"/>
              </a:spcAft>
              <a:buSzPts val="1400"/>
              <a:buChar char="●"/>
            </a:pPr>
            <a:r>
              <a:rPr lang="en"/>
              <a:t>Part-of-speech categorization is taught in school-age children to construct a meaningful sentence</a:t>
            </a:r>
            <a:endParaRPr/>
          </a:p>
          <a:p>
            <a:pPr indent="-317500" lvl="0" marL="457200" rtl="0" algn="l">
              <a:spcBef>
                <a:spcPts val="0"/>
              </a:spcBef>
              <a:spcAft>
                <a:spcPts val="0"/>
              </a:spcAft>
              <a:buSzPts val="1400"/>
              <a:buChar char="●"/>
            </a:pPr>
            <a:r>
              <a:rPr lang="en"/>
              <a:t> POS tagging is used in natural language processing (NLP) which is mainly use for machine learning</a:t>
            </a:r>
            <a:endParaRPr/>
          </a:p>
          <a:p>
            <a:pPr indent="-317500" lvl="0" marL="457200" rtl="0" algn="l">
              <a:spcBef>
                <a:spcPts val="0"/>
              </a:spcBef>
              <a:spcAft>
                <a:spcPts val="0"/>
              </a:spcAft>
              <a:buSzPts val="1400"/>
              <a:buChar char="●"/>
            </a:pPr>
            <a:r>
              <a:rPr lang="en"/>
              <a:t>POS tags are extremely useful since they provide linguistic signal on how a word is being used within the scope of a phrase, sentence, or document</a:t>
            </a:r>
            <a:endParaRPr/>
          </a:p>
        </p:txBody>
      </p:sp>
      <p:pic>
        <p:nvPicPr>
          <p:cNvPr id="73" name="Google Shape;73;p15"/>
          <p:cNvPicPr preferRelativeResize="0"/>
          <p:nvPr/>
        </p:nvPicPr>
        <p:blipFill>
          <a:blip r:embed="rId3">
            <a:alphaModFix/>
          </a:blip>
          <a:stretch>
            <a:fillRect/>
          </a:stretch>
        </p:blipFill>
        <p:spPr>
          <a:xfrm>
            <a:off x="6622500" y="1058225"/>
            <a:ext cx="2209800" cy="1876425"/>
          </a:xfrm>
          <a:prstGeom prst="rect">
            <a:avLst/>
          </a:prstGeom>
          <a:noFill/>
          <a:ln>
            <a:noFill/>
          </a:ln>
        </p:spPr>
      </p:pic>
      <p:pic>
        <p:nvPicPr>
          <p:cNvPr id="74" name="Google Shape;74;p15"/>
          <p:cNvPicPr preferRelativeResize="0"/>
          <p:nvPr/>
        </p:nvPicPr>
        <p:blipFill>
          <a:blip r:embed="rId4">
            <a:alphaModFix/>
          </a:blip>
          <a:stretch>
            <a:fillRect/>
          </a:stretch>
        </p:blipFill>
        <p:spPr>
          <a:xfrm>
            <a:off x="6722500" y="3094800"/>
            <a:ext cx="2009775" cy="162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a POS tag</a:t>
            </a:r>
            <a:endParaRPr/>
          </a:p>
        </p:txBody>
      </p:sp>
      <p:sp>
        <p:nvSpPr>
          <p:cNvPr id="80" name="Google Shape;80;p16"/>
          <p:cNvSpPr txBox="1"/>
          <p:nvPr>
            <p:ph idx="1" type="body"/>
          </p:nvPr>
        </p:nvSpPr>
        <p:spPr>
          <a:xfrm>
            <a:off x="311700" y="11716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POS consists different types of grammatical categories such as tense, number etc.</a:t>
            </a:r>
            <a:endParaRPr/>
          </a:p>
          <a:p>
            <a:pPr indent="-317500" lvl="0" marL="457200" rtl="0" algn="l">
              <a:spcBef>
                <a:spcPts val="0"/>
              </a:spcBef>
              <a:spcAft>
                <a:spcPts val="0"/>
              </a:spcAft>
              <a:buSzPts val="1400"/>
              <a:buChar char="●"/>
            </a:pPr>
            <a:r>
              <a:rPr lang="en"/>
              <a:t>All kind of POS tags have a several different tagset and different language tagsets are typically different from each other</a:t>
            </a:r>
            <a:endParaRPr/>
          </a:p>
          <a:p>
            <a:pPr indent="-317500" lvl="0" marL="457200" rtl="0" algn="l">
              <a:spcBef>
                <a:spcPts val="0"/>
              </a:spcBef>
              <a:spcAft>
                <a:spcPts val="0"/>
              </a:spcAft>
              <a:buSzPts val="1400"/>
              <a:buChar char="●"/>
            </a:pPr>
            <a:r>
              <a:rPr lang="en"/>
              <a:t>G</a:t>
            </a:r>
            <a:r>
              <a:rPr lang="en"/>
              <a:t>rammatical</a:t>
            </a:r>
            <a:r>
              <a:rPr lang="en"/>
              <a:t> categories are subdomain to POS tagset</a:t>
            </a:r>
            <a:endParaRPr/>
          </a:p>
          <a:p>
            <a:pPr indent="-317500" lvl="0" marL="457200" rtl="0" algn="l">
              <a:spcBef>
                <a:spcPts val="0"/>
              </a:spcBef>
              <a:spcAft>
                <a:spcPts val="0"/>
              </a:spcAft>
              <a:buSzPts val="1400"/>
              <a:buChar char="●"/>
            </a:pPr>
            <a:r>
              <a:rPr lang="en"/>
              <a:t>Tags are useful for building parse trees which shows the relations between words</a:t>
            </a:r>
            <a:endParaRPr/>
          </a:p>
          <a:p>
            <a:pPr indent="-317500" lvl="0" marL="457200" rtl="0" algn="l">
              <a:spcBef>
                <a:spcPts val="0"/>
              </a:spcBef>
              <a:spcAft>
                <a:spcPts val="0"/>
              </a:spcAft>
              <a:buSzPts val="1400"/>
              <a:buChar char="●"/>
            </a:pPr>
            <a:r>
              <a:rPr lang="en"/>
              <a:t>Some set of specific rules, conventions, and principles which dictate how phase, clause and words combined into sentences</a:t>
            </a:r>
            <a:endParaRPr/>
          </a:p>
          <a:p>
            <a:pPr indent="-317500" lvl="0" marL="457200" rtl="0" algn="l">
              <a:spcBef>
                <a:spcPts val="0"/>
              </a:spcBef>
              <a:spcAft>
                <a:spcPts val="0"/>
              </a:spcAft>
              <a:buSzPts val="1400"/>
              <a:buChar char="●"/>
            </a:pPr>
            <a:r>
              <a:rPr lang="en"/>
              <a:t>There are some lexical categories which words are assigned based on their syntactic context and role</a:t>
            </a:r>
            <a:endParaRPr/>
          </a:p>
          <a:p>
            <a:pPr indent="-317500" lvl="0" marL="457200" rtl="0" algn="l">
              <a:spcBef>
                <a:spcPts val="0"/>
              </a:spcBef>
              <a:spcAft>
                <a:spcPts val="0"/>
              </a:spcAft>
              <a:buSzPts val="1400"/>
              <a:buChar char="●"/>
            </a:pPr>
            <a:r>
              <a:rPr lang="en"/>
              <a:t>The most common part-of-speech are: noun(বিশেষ্য), pronoun(সর্বনাম), adjective(বিশেষণ), verb(ক্রিয়া), adverb(ক্রিয়া বিশেষন), preposition(অব্যয়)</a:t>
            </a:r>
            <a:endParaRPr/>
          </a:p>
          <a:p>
            <a:pPr indent="-317500" lvl="0" marL="457200" rtl="0" algn="l">
              <a:spcBef>
                <a:spcPts val="0"/>
              </a:spcBef>
              <a:spcAft>
                <a:spcPts val="0"/>
              </a:spcAft>
              <a:buSzPts val="1400"/>
              <a:buChar char="●"/>
            </a:pPr>
            <a:r>
              <a:rPr lang="en"/>
              <a:t>Its essential for building lemma which are used to reduce a word to its root form</a:t>
            </a:r>
            <a:endParaRPr/>
          </a:p>
        </p:txBody>
      </p:sp>
      <p:pic>
        <p:nvPicPr>
          <p:cNvPr id="81" name="Google Shape;81;p16"/>
          <p:cNvPicPr preferRelativeResize="0"/>
          <p:nvPr/>
        </p:nvPicPr>
        <p:blipFill>
          <a:blip r:embed="rId3">
            <a:alphaModFix/>
          </a:blip>
          <a:stretch>
            <a:fillRect/>
          </a:stretch>
        </p:blipFill>
        <p:spPr>
          <a:xfrm>
            <a:off x="3371850" y="4148150"/>
            <a:ext cx="2400300" cy="70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a POS tag (continue..)</a:t>
            </a:r>
            <a:endParaRPr/>
          </a:p>
        </p:txBody>
      </p:sp>
      <p:sp>
        <p:nvSpPr>
          <p:cNvPr id="87" name="Google Shape;87;p17"/>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Lexical resources of word dictionaries that cover the whole possibilities of the language and their possible POSes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After sentence tagged by appropitate POS a language-specific grammar applied for </a:t>
            </a:r>
            <a:r>
              <a:rPr lang="en"/>
              <a:t>understanding</a:t>
            </a:r>
            <a:r>
              <a:rPr lang="en"/>
              <a:t> the correct combinations of words</a:t>
            </a:r>
            <a:endParaRPr/>
          </a:p>
          <a:p>
            <a:pPr indent="-317500" lvl="0" marL="457200" rtl="0" algn="l">
              <a:spcBef>
                <a:spcPts val="0"/>
              </a:spcBef>
              <a:spcAft>
                <a:spcPts val="0"/>
              </a:spcAft>
              <a:buSzPts val="1400"/>
              <a:buChar char="●"/>
            </a:pPr>
            <a:r>
              <a:rPr lang="en"/>
              <a:t>Finally a algorithm is applied to detect the most probable parsing for a given sentence, and then the POSes corresponding to that parsing are assigned to each word</a:t>
            </a:r>
            <a:endParaRPr/>
          </a:p>
          <a:p>
            <a:pPr indent="-317500" lvl="0" marL="457200" rtl="0" algn="l">
              <a:spcBef>
                <a:spcPts val="0"/>
              </a:spcBef>
              <a:spcAft>
                <a:spcPts val="0"/>
              </a:spcAft>
              <a:buSzPts val="1400"/>
              <a:buChar char="●"/>
            </a:pPr>
            <a:r>
              <a:rPr lang="en"/>
              <a:t>This approach requires a great quantity of linguistic data and a large set of corpus for more accurate result</a:t>
            </a:r>
            <a:endParaRPr/>
          </a:p>
        </p:txBody>
      </p:sp>
      <p:pic>
        <p:nvPicPr>
          <p:cNvPr id="88" name="Google Shape;88;p17"/>
          <p:cNvPicPr preferRelativeResize="0"/>
          <p:nvPr/>
        </p:nvPicPr>
        <p:blipFill>
          <a:blip r:embed="rId3">
            <a:alphaModFix/>
          </a:blip>
          <a:stretch>
            <a:fillRect/>
          </a:stretch>
        </p:blipFill>
        <p:spPr>
          <a:xfrm>
            <a:off x="3219450" y="1780888"/>
            <a:ext cx="2705100" cy="9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a POS tag (continue..)</a:t>
            </a:r>
            <a:endParaRPr/>
          </a:p>
        </p:txBody>
      </p:sp>
      <p:sp>
        <p:nvSpPr>
          <p:cNvPr id="99" name="Google Shape;99;p19"/>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What can be used to make Word Sense Disambiguation for Bangla Language sentences</a:t>
            </a:r>
            <a:endParaRPr/>
          </a:p>
          <a:p>
            <a:pPr indent="-317500" lvl="0" marL="457200" rtl="0" algn="l">
              <a:spcBef>
                <a:spcPts val="0"/>
              </a:spcBef>
              <a:spcAft>
                <a:spcPts val="0"/>
              </a:spcAft>
              <a:buSzPts val="1400"/>
              <a:buChar char="●"/>
            </a:pPr>
            <a:r>
              <a:rPr lang="en"/>
              <a:t>How can Bangla POS tagging be made more domain specific</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 Procedure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selection</a:t>
            </a:r>
            <a:endParaRPr/>
          </a:p>
        </p:txBody>
      </p:sp>
      <p:sp>
        <p:nvSpPr>
          <p:cNvPr id="110" name="Google Shape;110;p21"/>
          <p:cNvSpPr txBox="1"/>
          <p:nvPr>
            <p:ph idx="1" type="body"/>
          </p:nvPr>
        </p:nvSpPr>
        <p:spPr>
          <a:xfrm>
            <a:off x="328050" y="1218175"/>
            <a:ext cx="8487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focused on the online newspaper based corpus which have a nearly infinite resource of </a:t>
            </a:r>
            <a:r>
              <a:rPr lang="en"/>
              <a:t>bengali news</a:t>
            </a:r>
            <a:endParaRPr/>
          </a:p>
          <a:p>
            <a:pPr indent="-317500" lvl="0" marL="457200" rtl="0" algn="l">
              <a:spcBef>
                <a:spcPts val="0"/>
              </a:spcBef>
              <a:spcAft>
                <a:spcPts val="0"/>
              </a:spcAft>
              <a:buSzPts val="1400"/>
              <a:buChar char="●"/>
            </a:pPr>
            <a:r>
              <a:rPr lang="en"/>
              <a:t>We narrow down our data collection to sports section of particular newspaper</a:t>
            </a:r>
            <a:endParaRPr/>
          </a:p>
          <a:p>
            <a:pPr indent="-317500" lvl="0" marL="457200" rtl="0" algn="l">
              <a:spcBef>
                <a:spcPts val="0"/>
              </a:spcBef>
              <a:spcAft>
                <a:spcPts val="0"/>
              </a:spcAft>
              <a:buSzPts val="1400"/>
              <a:buChar char="●"/>
            </a:pPr>
            <a:r>
              <a:rPr lang="en"/>
              <a:t>Why sports?... Because we thought that our country is sports oriented country and its very much easier to find any kind of news that is related to cricket, football etc.</a:t>
            </a:r>
            <a:endParaRPr/>
          </a:p>
          <a:p>
            <a:pPr indent="-317500" lvl="0" marL="457200" rtl="0" algn="l">
              <a:spcBef>
                <a:spcPts val="0"/>
              </a:spcBef>
              <a:spcAft>
                <a:spcPts val="0"/>
              </a:spcAft>
              <a:buSzPts val="1400"/>
              <a:buChar char="●"/>
            </a:pPr>
            <a:r>
              <a:rPr lang="en"/>
              <a:t>We have determined to collect 3 months data and we have selected Ittefaq(ittefaq.com.bd) for our main data source</a:t>
            </a:r>
            <a:endParaRPr/>
          </a:p>
          <a:p>
            <a:pPr indent="-317500" lvl="0" marL="457200" rtl="0" algn="l">
              <a:spcBef>
                <a:spcPts val="0"/>
              </a:spcBef>
              <a:spcAft>
                <a:spcPts val="0"/>
              </a:spcAft>
              <a:buSzPts val="1400"/>
              <a:buChar char="●"/>
            </a:pPr>
            <a:r>
              <a:rPr lang="en"/>
              <a:t>After selection of data source a python based web crawler used for collect the data and we stored our data directly into database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