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77" r:id="rId3"/>
    <p:sldId id="281" r:id="rId4"/>
    <p:sldId id="282" r:id="rId5"/>
    <p:sldId id="270" r:id="rId6"/>
    <p:sldId id="279" r:id="rId7"/>
    <p:sldId id="278" r:id="rId8"/>
    <p:sldId id="28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2D1D"/>
    <a:srgbClr val="7D2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88" autoAdjust="0"/>
    <p:restoredTop sz="81883" autoAdjust="0"/>
  </p:normalViewPr>
  <p:slideViewPr>
    <p:cSldViewPr snapToGrid="0">
      <p:cViewPr varScale="1">
        <p:scale>
          <a:sx n="118" d="100"/>
          <a:sy n="118" d="100"/>
        </p:scale>
        <p:origin x="192"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90FDE-0DBA-4773-B53F-F6222465E9F5}" type="datetimeFigureOut">
              <a:rPr lang="en-US" smtClean="0"/>
              <a:t>2/14/2015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B87E8-8E99-4F96-B365-11BCAD4AAAF5}" type="slidenum">
              <a:rPr lang="en-US" smtClean="0"/>
              <a:t>‹#›</a:t>
            </a:fld>
            <a:endParaRPr lang="en-US"/>
          </a:p>
        </p:txBody>
      </p:sp>
    </p:spTree>
    <p:extLst>
      <p:ext uri="{BB962C8B-B14F-4D97-AF65-F5344CB8AC3E}">
        <p14:creationId xmlns:p14="http://schemas.microsoft.com/office/powerpoint/2010/main" val="3040601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is</a:t>
            </a:r>
            <a:r>
              <a:rPr lang="en-US" baseline="0" dirty="0" smtClean="0"/>
              <a:t> the homepage for clarknation.org. At the top users can sign into their accounts. If you click on the red CLARK banner at the top of every page, then it will bring you back to the home page. On this page there are also  five navigation buttons to look at issues, bills, data on an issue or bill, representative and user profiles, and about us. Underneath that is a search bar and at the bottom of the page is a list of what has been recently added to the site.</a:t>
            </a:r>
            <a:endParaRPr lang="en-US" dirty="0"/>
          </a:p>
        </p:txBody>
      </p:sp>
      <p:sp>
        <p:nvSpPr>
          <p:cNvPr id="4" name="Slide Number Placeholder 3"/>
          <p:cNvSpPr>
            <a:spLocks noGrp="1"/>
          </p:cNvSpPr>
          <p:nvPr>
            <p:ph type="sldNum" sz="quarter" idx="10"/>
          </p:nvPr>
        </p:nvSpPr>
        <p:spPr/>
        <p:txBody>
          <a:bodyPr/>
          <a:lstStyle/>
          <a:p>
            <a:fld id="{0D1B87E8-8E99-4F96-B365-11BCAD4AAAF5}" type="slidenum">
              <a:rPr lang="en-US" smtClean="0"/>
              <a:t>1</a:t>
            </a:fld>
            <a:endParaRPr lang="en-US"/>
          </a:p>
        </p:txBody>
      </p:sp>
    </p:spTree>
    <p:extLst>
      <p:ext uri="{BB962C8B-B14F-4D97-AF65-F5344CB8AC3E}">
        <p14:creationId xmlns:p14="http://schemas.microsoft.com/office/powerpoint/2010/main" val="340297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a:t>
            </a:r>
            <a:r>
              <a:rPr lang="en-US" baseline="0" dirty="0" smtClean="0"/>
              <a:t>g on issues on the previous page will lead to this page</a:t>
            </a:r>
            <a:r>
              <a:rPr lang="en-US" dirty="0" smtClean="0"/>
              <a:t>. At</a:t>
            </a:r>
            <a:r>
              <a:rPr lang="en-US" baseline="0" dirty="0" smtClean="0"/>
              <a:t> the top is the standard navigation bar that will be seen on every page from here onward. Underneath this are two boxes; locked issues and unlocked issues. Locked issues are the top 7 issues users have decided Congress needs to work on first. These issues will remain in this box until the deadline expires (which users can vote on to extend), or unless users vote to change its status from locked to unlocked (on the next slide). </a:t>
            </a:r>
          </a:p>
          <a:p>
            <a:r>
              <a:rPr lang="en-US" baseline="0" dirty="0" smtClean="0"/>
              <a:t>The unlocked issues are all of the issues submitted, that have not been locked yet. When a locked issue’s deadline expires, it disappears from the locked list (going to the bills page if it has majority support), and the highest ranked Unlocked Issue moves to the Locked list. Users can only vote on 7 unlocked issues at a time, to ensure that some kind of prioritization occurs. </a:t>
            </a:r>
          </a:p>
          <a:p>
            <a:r>
              <a:rPr lang="en-US" baseline="0" dirty="0" smtClean="0"/>
              <a:t>At the bottom of the page, users can click to submit an issue that will have the form shown on the following slide.</a:t>
            </a:r>
          </a:p>
        </p:txBody>
      </p:sp>
      <p:sp>
        <p:nvSpPr>
          <p:cNvPr id="4" name="Slide Number Placeholder 3"/>
          <p:cNvSpPr>
            <a:spLocks noGrp="1"/>
          </p:cNvSpPr>
          <p:nvPr>
            <p:ph type="sldNum" sz="quarter" idx="10"/>
          </p:nvPr>
        </p:nvSpPr>
        <p:spPr/>
        <p:txBody>
          <a:bodyPr/>
          <a:lstStyle/>
          <a:p>
            <a:fld id="{0D1B87E8-8E99-4F96-B365-11BCAD4AAAF5}" type="slidenum">
              <a:rPr lang="en-US" smtClean="0"/>
              <a:t>2</a:t>
            </a:fld>
            <a:endParaRPr lang="en-US"/>
          </a:p>
        </p:txBody>
      </p:sp>
    </p:spTree>
    <p:extLst>
      <p:ext uri="{BB962C8B-B14F-4D97-AF65-F5344CB8AC3E}">
        <p14:creationId xmlns:p14="http://schemas.microsoft.com/office/powerpoint/2010/main" val="296297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D1B87E8-8E99-4F96-B365-11BCAD4AAAF5}" type="slidenum">
              <a:rPr lang="en-US" smtClean="0"/>
              <a:t>3</a:t>
            </a:fld>
            <a:endParaRPr lang="en-US"/>
          </a:p>
        </p:txBody>
      </p:sp>
    </p:spTree>
    <p:extLst>
      <p:ext uri="{BB962C8B-B14F-4D97-AF65-F5344CB8AC3E}">
        <p14:creationId xmlns:p14="http://schemas.microsoft.com/office/powerpoint/2010/main" val="36993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a:t>
            </a:r>
            <a:r>
              <a:rPr lang="en-US" baseline="0" dirty="0" smtClean="0"/>
              <a:t>g on issues on the previous page will lead to this page</a:t>
            </a:r>
            <a:r>
              <a:rPr lang="en-US" dirty="0" smtClean="0"/>
              <a:t>. At</a:t>
            </a:r>
            <a:r>
              <a:rPr lang="en-US" baseline="0" dirty="0" smtClean="0"/>
              <a:t> the top is the standard navigation bar that will be seen on every page from here onward. Underneath this are two boxes; locked issues and unlocked issues. Locked issues are the top 7 issues users have decided Congress needs to work on first. These issues will remain in this box until the deadline expires (which users can vote on to extend), or unless users vote to change its status from locked to unlocked (on the next slide). </a:t>
            </a:r>
          </a:p>
          <a:p>
            <a:r>
              <a:rPr lang="en-US" baseline="0" dirty="0" smtClean="0"/>
              <a:t>The unlocked issues are all of the issues submitted, that have not been locked yet. When a locked issue’s deadline expires, it disappears from the locked list (going to the bills page if it has majority support), and the highest ranked Unlocked Issue moves to the Locked list. Users can only vote on 7 unlocked issues at a time, to ensure that some kind of prioritization occurs. </a:t>
            </a:r>
          </a:p>
          <a:p>
            <a:r>
              <a:rPr lang="en-US" baseline="0" dirty="0" smtClean="0"/>
              <a:t>At the bottom of the page, users can click to submit an issue that will have the form shown on the following slide.</a:t>
            </a:r>
          </a:p>
        </p:txBody>
      </p:sp>
      <p:sp>
        <p:nvSpPr>
          <p:cNvPr id="4" name="Slide Number Placeholder 3"/>
          <p:cNvSpPr>
            <a:spLocks noGrp="1"/>
          </p:cNvSpPr>
          <p:nvPr>
            <p:ph type="sldNum" sz="quarter" idx="10"/>
          </p:nvPr>
        </p:nvSpPr>
        <p:spPr/>
        <p:txBody>
          <a:bodyPr/>
          <a:lstStyle/>
          <a:p>
            <a:fld id="{0D1B87E8-8E99-4F96-B365-11BCAD4AAAF5}" type="slidenum">
              <a:rPr lang="en-US" smtClean="0"/>
              <a:t>4</a:t>
            </a:fld>
            <a:endParaRPr lang="en-US"/>
          </a:p>
        </p:txBody>
      </p:sp>
    </p:spTree>
    <p:extLst>
      <p:ext uri="{BB962C8B-B14F-4D97-AF65-F5344CB8AC3E}">
        <p14:creationId xmlns:p14="http://schemas.microsoft.com/office/powerpoint/2010/main" val="177400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is the default data page. On the left is a</a:t>
            </a:r>
            <a:r>
              <a:rPr lang="en-US" baseline="0" dirty="0" smtClean="0"/>
              <a:t> map of the United States, organized by political districts. On the right, users can select to either see data about an issue or a particular bill. The next slide describes with an example how this page would work.</a:t>
            </a:r>
            <a:endParaRPr lang="en-US" dirty="0"/>
          </a:p>
        </p:txBody>
      </p:sp>
      <p:sp>
        <p:nvSpPr>
          <p:cNvPr id="4" name="Slide Number Placeholder 3"/>
          <p:cNvSpPr>
            <a:spLocks noGrp="1"/>
          </p:cNvSpPr>
          <p:nvPr>
            <p:ph type="sldNum" sz="quarter" idx="10"/>
          </p:nvPr>
        </p:nvSpPr>
        <p:spPr/>
        <p:txBody>
          <a:bodyPr/>
          <a:lstStyle/>
          <a:p>
            <a:fld id="{0D1B87E8-8E99-4F96-B365-11BCAD4AAAF5}" type="slidenum">
              <a:rPr lang="en-US" smtClean="0"/>
              <a:t>5</a:t>
            </a:fld>
            <a:endParaRPr lang="en-US"/>
          </a:p>
        </p:txBody>
      </p:sp>
    </p:spTree>
    <p:extLst>
      <p:ext uri="{BB962C8B-B14F-4D97-AF65-F5344CB8AC3E}">
        <p14:creationId xmlns:p14="http://schemas.microsoft.com/office/powerpoint/2010/main" val="21823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is the default data page. On the left is a</a:t>
            </a:r>
            <a:r>
              <a:rPr lang="en-US" baseline="0" dirty="0" smtClean="0"/>
              <a:t> map of the United States, organized by political districts. On the right, users can select to either see data about an issue or a particular bill. The next slide describes with an example how this page would work.</a:t>
            </a:r>
            <a:endParaRPr lang="en-US" dirty="0"/>
          </a:p>
        </p:txBody>
      </p:sp>
      <p:sp>
        <p:nvSpPr>
          <p:cNvPr id="4" name="Slide Number Placeholder 3"/>
          <p:cNvSpPr>
            <a:spLocks noGrp="1"/>
          </p:cNvSpPr>
          <p:nvPr>
            <p:ph type="sldNum" sz="quarter" idx="10"/>
          </p:nvPr>
        </p:nvSpPr>
        <p:spPr/>
        <p:txBody>
          <a:bodyPr/>
          <a:lstStyle/>
          <a:p>
            <a:fld id="{0D1B87E8-8E99-4F96-B365-11BCAD4AAAF5}" type="slidenum">
              <a:rPr lang="en-US" smtClean="0"/>
              <a:t>6</a:t>
            </a:fld>
            <a:endParaRPr lang="en-US"/>
          </a:p>
        </p:txBody>
      </p:sp>
    </p:spTree>
    <p:extLst>
      <p:ext uri="{BB962C8B-B14F-4D97-AF65-F5344CB8AC3E}">
        <p14:creationId xmlns:p14="http://schemas.microsoft.com/office/powerpoint/2010/main" val="132991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page contains</a:t>
            </a:r>
            <a:r>
              <a:rPr lang="en-US" baseline="0" dirty="0" smtClean="0"/>
              <a:t> a list of the profiles of all Representatives; organized by the user’s specific representatives, followed by other government officials.</a:t>
            </a:r>
            <a:endParaRPr lang="en-US" dirty="0"/>
          </a:p>
        </p:txBody>
      </p:sp>
      <p:sp>
        <p:nvSpPr>
          <p:cNvPr id="4" name="Slide Number Placeholder 3"/>
          <p:cNvSpPr>
            <a:spLocks noGrp="1"/>
          </p:cNvSpPr>
          <p:nvPr>
            <p:ph type="sldNum" sz="quarter" idx="10"/>
          </p:nvPr>
        </p:nvSpPr>
        <p:spPr/>
        <p:txBody>
          <a:bodyPr/>
          <a:lstStyle/>
          <a:p>
            <a:fld id="{0D1B87E8-8E99-4F96-B365-11BCAD4AAAF5}" type="slidenum">
              <a:rPr lang="en-US" smtClean="0"/>
              <a:t>7</a:t>
            </a:fld>
            <a:endParaRPr lang="en-US"/>
          </a:p>
        </p:txBody>
      </p:sp>
    </p:spTree>
    <p:extLst>
      <p:ext uri="{BB962C8B-B14F-4D97-AF65-F5344CB8AC3E}">
        <p14:creationId xmlns:p14="http://schemas.microsoft.com/office/powerpoint/2010/main" val="272618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This page demonstrates what a Representatives’ Profile</a:t>
            </a:r>
            <a:r>
              <a:rPr lang="en-US" baseline="0" dirty="0" smtClean="0"/>
              <a:t> would look like. This page would be updated by the Representative themselves and has a format similar to a resume that a prospective employer would see (Political Party would not be displayed here). At the bottom are the CLARK issues that have been dealt with, followed by Bills Sponsored, Co-Sponsored, and Amendments written. Finally, the social media posts of the representative from twitter and </a:t>
            </a:r>
            <a:r>
              <a:rPr lang="en-US" baseline="0" dirty="0" err="1" smtClean="0"/>
              <a:t>facebook</a:t>
            </a:r>
            <a:r>
              <a:rPr lang="en-US" baseline="0" dirty="0" smtClean="0"/>
              <a:t> can be accumulated under the tab Social Media Posts. Above this, on the right, are polling data from the Gallup Poll and the Commend/Disapprove Data from CLARK users. Above this, users can Commend or Disapprove to contribute to the data mentioned, as well as send a letter to their Representative. The Recall Button generates data as to how many users would support going through a recall election of removing this Representative (clicking on this button generates an “Are you sure you wouldn’t rather disapprove?” prompt since recall elections </a:t>
            </a:r>
            <a:r>
              <a:rPr lang="en-US" baseline="0" smtClean="0"/>
              <a:t>should not </a:t>
            </a:r>
            <a:r>
              <a:rPr lang="en-US" baseline="0" dirty="0" smtClean="0"/>
              <a:t>be taken lightly). All of the Data mentioned would also be graphically organized into the Data Maps page. This page has been filled using Barack Obama when he was a US senator as an example.</a:t>
            </a:r>
            <a:endParaRPr lang="en-US" dirty="0"/>
          </a:p>
        </p:txBody>
      </p:sp>
      <p:sp>
        <p:nvSpPr>
          <p:cNvPr id="4" name="Slide Number Placeholder 3"/>
          <p:cNvSpPr>
            <a:spLocks noGrp="1"/>
          </p:cNvSpPr>
          <p:nvPr>
            <p:ph type="sldNum" sz="quarter" idx="10"/>
          </p:nvPr>
        </p:nvSpPr>
        <p:spPr/>
        <p:txBody>
          <a:bodyPr/>
          <a:lstStyle/>
          <a:p>
            <a:fld id="{0D1B87E8-8E99-4F96-B365-11BCAD4AAAF5}" type="slidenum">
              <a:rPr lang="en-US" smtClean="0"/>
              <a:t>8</a:t>
            </a:fld>
            <a:endParaRPr lang="en-US"/>
          </a:p>
        </p:txBody>
      </p:sp>
    </p:spTree>
    <p:extLst>
      <p:ext uri="{BB962C8B-B14F-4D97-AF65-F5344CB8AC3E}">
        <p14:creationId xmlns:p14="http://schemas.microsoft.com/office/powerpoint/2010/main" val="177899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AAEF70-1A1E-451F-A126-DA40E0419160}"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26470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AEF70-1A1E-451F-A126-DA40E0419160}"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102734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AEF70-1A1E-451F-A126-DA40E0419160}"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408550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AAEF70-1A1E-451F-A126-DA40E0419160}"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147508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AAEF70-1A1E-451F-A126-DA40E0419160}"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265157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AAEF70-1A1E-451F-A126-DA40E0419160}"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415957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AAEF70-1A1E-451F-A126-DA40E0419160}" type="datetimeFigureOut">
              <a:rPr lang="en-US" smtClean="0"/>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367843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AAEF70-1A1E-451F-A126-DA40E0419160}" type="datetimeFigureOut">
              <a:rPr lang="en-US" smtClean="0"/>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36488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EF70-1A1E-451F-A126-DA40E0419160}" type="datetimeFigureOut">
              <a:rPr lang="en-US" smtClean="0"/>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247660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AEF70-1A1E-451F-A126-DA40E0419160}"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71309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AEF70-1A1E-451F-A126-DA40E0419160}"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06C53-90C5-4E75-8654-DE152C7B4DAE}" type="slidenum">
              <a:rPr lang="en-US" smtClean="0"/>
              <a:t>‹#›</a:t>
            </a:fld>
            <a:endParaRPr lang="en-US"/>
          </a:p>
        </p:txBody>
      </p:sp>
    </p:spTree>
    <p:extLst>
      <p:ext uri="{BB962C8B-B14F-4D97-AF65-F5344CB8AC3E}">
        <p14:creationId xmlns:p14="http://schemas.microsoft.com/office/powerpoint/2010/main" val="33138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0AAEF70-1A1E-451F-A126-DA40E0419160}" type="datetimeFigureOut">
              <a:rPr lang="en-US" smtClean="0"/>
              <a:t>2/14/2015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506C53-90C5-4E75-8654-DE152C7B4DAE}" type="slidenum">
              <a:rPr lang="en-US" smtClean="0"/>
              <a:t>‹#›</a:t>
            </a:fld>
            <a:endParaRPr lang="en-US"/>
          </a:p>
        </p:txBody>
      </p:sp>
      <p:sp>
        <p:nvSpPr>
          <p:cNvPr id="7" name="TextBox 6"/>
          <p:cNvSpPr txBox="1"/>
          <p:nvPr userDrawn="1"/>
        </p:nvSpPr>
        <p:spPr>
          <a:xfrm>
            <a:off x="7454538" y="-19595"/>
            <a:ext cx="1689463" cy="215444"/>
          </a:xfrm>
          <a:prstGeom prst="rect">
            <a:avLst/>
          </a:prstGeom>
          <a:noFill/>
        </p:spPr>
        <p:txBody>
          <a:bodyPr wrap="square" rtlCol="0">
            <a:spAutoFit/>
          </a:bodyPr>
          <a:lstStyle/>
          <a:p>
            <a:pPr algn="r"/>
            <a:r>
              <a:rPr lang="en-US" sz="800" dirty="0" smtClean="0"/>
              <a:t>Sign In</a:t>
            </a:r>
            <a:endParaRPr lang="en-US" sz="1200" dirty="0"/>
          </a:p>
        </p:txBody>
      </p:sp>
    </p:spTree>
    <p:extLst>
      <p:ext uri="{BB962C8B-B14F-4D97-AF65-F5344CB8AC3E}">
        <p14:creationId xmlns:p14="http://schemas.microsoft.com/office/powerpoint/2010/main" val="8758459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0" y="137116"/>
            <a:ext cx="9144000" cy="826427"/>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gradFill flip="none" rotWithShape="1">
            <a:gsLst>
              <a:gs pos="0">
                <a:srgbClr val="8B2D1D">
                  <a:shade val="30000"/>
                  <a:satMod val="115000"/>
                </a:srgbClr>
              </a:gs>
              <a:gs pos="50000">
                <a:srgbClr val="8B2D1D">
                  <a:shade val="67500"/>
                  <a:satMod val="115000"/>
                </a:srgbClr>
              </a:gs>
              <a:gs pos="100000">
                <a:srgbClr val="8B2D1D">
                  <a:shade val="100000"/>
                  <a:satMod val="115000"/>
                </a:srgb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Rectangle 9"/>
          <p:cNvSpPr/>
          <p:nvPr/>
        </p:nvSpPr>
        <p:spPr>
          <a:xfrm>
            <a:off x="61646" y="379913"/>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ectangle 10"/>
          <p:cNvSpPr/>
          <p:nvPr/>
        </p:nvSpPr>
        <p:spPr>
          <a:xfrm>
            <a:off x="61646" y="506463"/>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Rectangle 11"/>
          <p:cNvSpPr/>
          <p:nvPr/>
        </p:nvSpPr>
        <p:spPr>
          <a:xfrm>
            <a:off x="61646" y="253362"/>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Rectangle 12"/>
          <p:cNvSpPr/>
          <p:nvPr/>
        </p:nvSpPr>
        <p:spPr>
          <a:xfrm>
            <a:off x="7202185" y="379913"/>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Rectangle 13"/>
          <p:cNvSpPr/>
          <p:nvPr/>
        </p:nvSpPr>
        <p:spPr>
          <a:xfrm>
            <a:off x="7202185" y="506463"/>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p:cNvSpPr/>
          <p:nvPr/>
        </p:nvSpPr>
        <p:spPr>
          <a:xfrm>
            <a:off x="7202186" y="253362"/>
            <a:ext cx="1887877" cy="43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Rounded Rectangle 17"/>
          <p:cNvSpPr/>
          <p:nvPr/>
        </p:nvSpPr>
        <p:spPr>
          <a:xfrm>
            <a:off x="3454685" y="1164828"/>
            <a:ext cx="2234630" cy="445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dirty="0" err="1" smtClean="0">
                <a:solidFill>
                  <a:schemeClr val="tx1"/>
                </a:solidFill>
              </a:rPr>
              <a:t>Govt</a:t>
            </a:r>
            <a:r>
              <a:rPr lang="en-US" sz="1350" b="1" dirty="0" smtClean="0">
                <a:solidFill>
                  <a:schemeClr val="tx1"/>
                </a:solidFill>
              </a:rPr>
              <a:t> Agenda</a:t>
            </a:r>
            <a:endParaRPr lang="en-US" sz="1350" b="1" dirty="0">
              <a:solidFill>
                <a:schemeClr val="tx1"/>
              </a:solidFill>
            </a:endParaRPr>
          </a:p>
        </p:txBody>
      </p:sp>
      <p:sp>
        <p:nvSpPr>
          <p:cNvPr id="19" name="Rounded Rectangle 18"/>
          <p:cNvSpPr/>
          <p:nvPr/>
        </p:nvSpPr>
        <p:spPr>
          <a:xfrm>
            <a:off x="5820310" y="1164828"/>
            <a:ext cx="2234630" cy="445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dirty="0" smtClean="0">
                <a:solidFill>
                  <a:schemeClr val="tx1"/>
                </a:solidFill>
              </a:rPr>
              <a:t>DATA</a:t>
            </a:r>
            <a:endParaRPr lang="en-US" sz="1350" b="1" dirty="0">
              <a:solidFill>
                <a:schemeClr val="tx1"/>
              </a:solidFill>
            </a:endParaRPr>
          </a:p>
        </p:txBody>
      </p:sp>
      <p:sp>
        <p:nvSpPr>
          <p:cNvPr id="20" name="Rounded Rectangle 19"/>
          <p:cNvSpPr/>
          <p:nvPr/>
        </p:nvSpPr>
        <p:spPr>
          <a:xfrm>
            <a:off x="1089060" y="1164828"/>
            <a:ext cx="2234630" cy="445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dirty="0" smtClean="0">
                <a:solidFill>
                  <a:schemeClr val="tx1"/>
                </a:solidFill>
              </a:rPr>
              <a:t>Our Agenda</a:t>
            </a:r>
            <a:endParaRPr lang="en-US" sz="1350" b="1" dirty="0">
              <a:solidFill>
                <a:schemeClr val="tx1"/>
              </a:solidFill>
            </a:endParaRPr>
          </a:p>
        </p:txBody>
      </p:sp>
      <p:sp>
        <p:nvSpPr>
          <p:cNvPr id="21" name="Rectangle 20"/>
          <p:cNvSpPr/>
          <p:nvPr/>
        </p:nvSpPr>
        <p:spPr>
          <a:xfrm>
            <a:off x="2618627" y="2350921"/>
            <a:ext cx="3906749" cy="1590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TextBox 22"/>
          <p:cNvSpPr txBox="1"/>
          <p:nvPr/>
        </p:nvSpPr>
        <p:spPr>
          <a:xfrm>
            <a:off x="3088667" y="-448"/>
            <a:ext cx="2974368" cy="715581"/>
          </a:xfrm>
          <a:prstGeom prst="rect">
            <a:avLst/>
          </a:prstGeom>
          <a:noFill/>
        </p:spPr>
        <p:txBody>
          <a:bodyPr wrap="square" rtlCol="0">
            <a:spAutoFit/>
          </a:bodyPr>
          <a:lstStyle/>
          <a:p>
            <a:pPr algn="ctr"/>
            <a:r>
              <a:rPr lang="en-US" sz="4050" b="1" dirty="0">
                <a:solidFill>
                  <a:schemeClr val="bg1"/>
                </a:solidFill>
                <a:latin typeface="Catriel" panose="02000503000000020004" pitchFamily="2" charset="0"/>
              </a:rPr>
              <a:t>CLARK</a:t>
            </a:r>
            <a:endParaRPr lang="en-US" sz="1350" b="1" dirty="0">
              <a:solidFill>
                <a:schemeClr val="bg1"/>
              </a:solidFill>
              <a:latin typeface="Catriel" panose="02000503000000020004" pitchFamily="2" charset="0"/>
            </a:endParaRPr>
          </a:p>
        </p:txBody>
      </p:sp>
      <p:sp>
        <p:nvSpPr>
          <p:cNvPr id="30" name="Freeform 29"/>
          <p:cNvSpPr/>
          <p:nvPr/>
        </p:nvSpPr>
        <p:spPr>
          <a:xfrm>
            <a:off x="2618627" y="2751691"/>
            <a:ext cx="3906749" cy="1969163"/>
          </a:xfrm>
          <a:custGeom>
            <a:avLst/>
            <a:gdLst>
              <a:gd name="connsiteX0" fmla="*/ 0 w 3906749"/>
              <a:gd name="connsiteY0" fmla="*/ 0 h 2625550"/>
              <a:gd name="connsiteX1" fmla="*/ 3906749 w 3906749"/>
              <a:gd name="connsiteY1" fmla="*/ 0 h 2625550"/>
              <a:gd name="connsiteX2" fmla="*/ 3906749 w 3906749"/>
              <a:gd name="connsiteY2" fmla="*/ 400091 h 2625550"/>
              <a:gd name="connsiteX3" fmla="*/ 3902099 w 3906749"/>
              <a:gd name="connsiteY3" fmla="*/ 400091 h 2625550"/>
              <a:gd name="connsiteX4" fmla="*/ 3906749 w 3906749"/>
              <a:gd name="connsiteY4" fmla="*/ 446216 h 2625550"/>
              <a:gd name="connsiteX5" fmla="*/ 3906749 w 3906749"/>
              <a:gd name="connsiteY5" fmla="*/ 2189673 h 2625550"/>
              <a:gd name="connsiteX6" fmla="*/ 3470872 w 3906749"/>
              <a:gd name="connsiteY6" fmla="*/ 2625550 h 2625550"/>
              <a:gd name="connsiteX7" fmla="*/ 435877 w 3906749"/>
              <a:gd name="connsiteY7" fmla="*/ 2625550 h 2625550"/>
              <a:gd name="connsiteX8" fmla="*/ 0 w 3906749"/>
              <a:gd name="connsiteY8" fmla="*/ 2189673 h 2625550"/>
              <a:gd name="connsiteX9" fmla="*/ 0 w 3906749"/>
              <a:gd name="connsiteY9" fmla="*/ 446216 h 2625550"/>
              <a:gd name="connsiteX10" fmla="*/ 4650 w 3906749"/>
              <a:gd name="connsiteY10" fmla="*/ 400091 h 2625550"/>
              <a:gd name="connsiteX11" fmla="*/ 0 w 3906749"/>
              <a:gd name="connsiteY11" fmla="*/ 400091 h 26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6749" h="2625550">
                <a:moveTo>
                  <a:pt x="0" y="0"/>
                </a:moveTo>
                <a:lnTo>
                  <a:pt x="3906749" y="0"/>
                </a:lnTo>
                <a:lnTo>
                  <a:pt x="3906749" y="400091"/>
                </a:lnTo>
                <a:lnTo>
                  <a:pt x="3902099" y="400091"/>
                </a:lnTo>
                <a:lnTo>
                  <a:pt x="3906749" y="446216"/>
                </a:lnTo>
                <a:lnTo>
                  <a:pt x="3906749" y="2189673"/>
                </a:lnTo>
                <a:cubicBezTo>
                  <a:pt x="3906749" y="2430401"/>
                  <a:pt x="3711600" y="2625550"/>
                  <a:pt x="3470872" y="2625550"/>
                </a:cubicBezTo>
                <a:lnTo>
                  <a:pt x="435877" y="2625550"/>
                </a:lnTo>
                <a:cubicBezTo>
                  <a:pt x="195149" y="2625550"/>
                  <a:pt x="0" y="2430401"/>
                  <a:pt x="0" y="2189673"/>
                </a:cubicBezTo>
                <a:lnTo>
                  <a:pt x="0" y="446216"/>
                </a:lnTo>
                <a:lnTo>
                  <a:pt x="4650" y="400091"/>
                </a:lnTo>
                <a:lnTo>
                  <a:pt x="0" y="400091"/>
                </a:lnTo>
                <a:close/>
              </a:path>
            </a:pathLst>
          </a:cu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618627" y="2745826"/>
            <a:ext cx="3906749" cy="380447"/>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TextBox 24"/>
          <p:cNvSpPr txBox="1"/>
          <p:nvPr/>
        </p:nvSpPr>
        <p:spPr>
          <a:xfrm>
            <a:off x="3099545" y="2745826"/>
            <a:ext cx="2974368" cy="276999"/>
          </a:xfrm>
          <a:prstGeom prst="rect">
            <a:avLst/>
          </a:prstGeom>
          <a:noFill/>
        </p:spPr>
        <p:txBody>
          <a:bodyPr wrap="square" rtlCol="0">
            <a:spAutoFit/>
          </a:bodyPr>
          <a:lstStyle/>
          <a:p>
            <a:pPr algn="ctr"/>
            <a:r>
              <a:rPr lang="en-US" sz="1200" b="1" dirty="0">
                <a:solidFill>
                  <a:schemeClr val="bg1"/>
                </a:solidFill>
                <a:latin typeface="Catriel" panose="02000503000000020004" pitchFamily="2" charset="0"/>
              </a:rPr>
              <a:t>UPDATES</a:t>
            </a:r>
            <a:endParaRPr lang="en-US" sz="450" b="1" dirty="0">
              <a:solidFill>
                <a:schemeClr val="bg1"/>
              </a:solidFill>
              <a:latin typeface="Catriel" panose="02000503000000020004" pitchFamily="2" charset="0"/>
            </a:endParaRPr>
          </a:p>
        </p:txBody>
      </p:sp>
      <p:sp>
        <p:nvSpPr>
          <p:cNvPr id="22" name="Rounded Rectangle 21"/>
          <p:cNvSpPr/>
          <p:nvPr/>
        </p:nvSpPr>
        <p:spPr>
          <a:xfrm>
            <a:off x="2206375" y="1710467"/>
            <a:ext cx="2234630" cy="445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dirty="0" smtClean="0">
                <a:solidFill>
                  <a:schemeClr val="tx1"/>
                </a:solidFill>
              </a:rPr>
              <a:t>PROFILES</a:t>
            </a:r>
            <a:endParaRPr lang="en-US" sz="1350" b="1" dirty="0">
              <a:solidFill>
                <a:schemeClr val="tx1"/>
              </a:solidFill>
            </a:endParaRPr>
          </a:p>
        </p:txBody>
      </p:sp>
      <p:sp>
        <p:nvSpPr>
          <p:cNvPr id="29" name="Rounded Rectangle 28"/>
          <p:cNvSpPr/>
          <p:nvPr/>
        </p:nvSpPr>
        <p:spPr>
          <a:xfrm>
            <a:off x="4572000" y="1710467"/>
            <a:ext cx="2234630" cy="445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dirty="0" smtClean="0">
                <a:solidFill>
                  <a:schemeClr val="tx1"/>
                </a:solidFill>
              </a:rPr>
              <a:t>CAMPAIGN</a:t>
            </a:r>
            <a:endParaRPr lang="en-US" sz="1350" b="1" dirty="0">
              <a:solidFill>
                <a:schemeClr val="tx1"/>
              </a:solidFill>
            </a:endParaRPr>
          </a:p>
        </p:txBody>
      </p:sp>
    </p:spTree>
    <p:extLst>
      <p:ext uri="{BB962C8B-B14F-4D97-AF65-F5344CB8AC3E}">
        <p14:creationId xmlns:p14="http://schemas.microsoft.com/office/powerpoint/2010/main" val="82148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3999399" y="656706"/>
            <a:ext cx="5019910" cy="4486794"/>
            <a:chOff x="110429" y="656706"/>
            <a:chExt cx="1690254" cy="4486794"/>
          </a:xfrm>
        </p:grpSpPr>
        <p:sp>
          <p:nvSpPr>
            <p:cNvPr id="74" name="Rectangle 73"/>
            <p:cNvSpPr/>
            <p:nvPr/>
          </p:nvSpPr>
          <p:spPr>
            <a:xfrm>
              <a:off x="110429" y="656706"/>
              <a:ext cx="1690254" cy="312718"/>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Timed Issues</a:t>
              </a:r>
              <a:endParaRPr lang="en-US" dirty="0"/>
            </a:p>
          </p:txBody>
        </p:sp>
        <p:sp>
          <p:nvSpPr>
            <p:cNvPr id="75" name="Rectangle 74"/>
            <p:cNvSpPr/>
            <p:nvPr/>
          </p:nvSpPr>
          <p:spPr>
            <a:xfrm>
              <a:off x="110429" y="969423"/>
              <a:ext cx="1690254" cy="417407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grpSp>
      <p:sp>
        <p:nvSpPr>
          <p:cNvPr id="52" name="Freeform 51"/>
          <p:cNvSpPr/>
          <p:nvPr/>
        </p:nvSpPr>
        <p:spPr>
          <a:xfrm>
            <a:off x="0" y="146533"/>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4" name="Rectangle 53"/>
          <p:cNvSpPr/>
          <p:nvPr/>
        </p:nvSpPr>
        <p:spPr>
          <a:xfrm>
            <a:off x="7202185"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5" name="Rectangle 54"/>
          <p:cNvSpPr/>
          <p:nvPr/>
        </p:nvSpPr>
        <p:spPr>
          <a:xfrm>
            <a:off x="7202185"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6" name="Rectangle 55"/>
          <p:cNvSpPr/>
          <p:nvPr/>
        </p:nvSpPr>
        <p:spPr>
          <a:xfrm>
            <a:off x="7202185"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7" name="TextBox 56"/>
          <p:cNvSpPr txBox="1"/>
          <p:nvPr/>
        </p:nvSpPr>
        <p:spPr>
          <a:xfrm>
            <a:off x="3088667" y="155268"/>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58" name="Rectangle 57"/>
          <p:cNvSpPr/>
          <p:nvPr/>
        </p:nvSpPr>
        <p:spPr>
          <a:xfrm>
            <a:off x="61642"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9" name="Rectangle 58"/>
          <p:cNvSpPr/>
          <p:nvPr/>
        </p:nvSpPr>
        <p:spPr>
          <a:xfrm>
            <a:off x="61642"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0" name="Rectangle 59"/>
          <p:cNvSpPr/>
          <p:nvPr/>
        </p:nvSpPr>
        <p:spPr>
          <a:xfrm>
            <a:off x="61642"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p:cNvSpPr/>
          <p:nvPr/>
        </p:nvSpPr>
        <p:spPr>
          <a:xfrm>
            <a:off x="9019309" y="656703"/>
            <a:ext cx="124691" cy="897777"/>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dirty="0" smtClean="0">
                <a:solidFill>
                  <a:schemeClr val="bg1"/>
                </a:solidFill>
              </a:rPr>
              <a:t>TRASH</a:t>
            </a:r>
            <a:endParaRPr lang="en-US" sz="1400" dirty="0">
              <a:solidFill>
                <a:schemeClr val="bg1"/>
              </a:solidFill>
            </a:endParaRPr>
          </a:p>
        </p:txBody>
      </p:sp>
      <p:sp>
        <p:nvSpPr>
          <p:cNvPr id="35" name="Rectangle 34"/>
          <p:cNvSpPr/>
          <p:nvPr/>
        </p:nvSpPr>
        <p:spPr>
          <a:xfrm>
            <a:off x="9019309" y="1562793"/>
            <a:ext cx="124690" cy="1729047"/>
          </a:xfrm>
          <a:prstGeom prst="rect">
            <a:avLst/>
          </a:prstGeom>
          <a:solidFill>
            <a:srgbClr val="8B2D1D"/>
          </a:solidFill>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dirty="0" smtClean="0">
                <a:solidFill>
                  <a:schemeClr val="bg1"/>
                </a:solidFill>
              </a:rPr>
              <a:t>FAILED TIMED ISSUES</a:t>
            </a:r>
            <a:endParaRPr lang="en-US" sz="1400" dirty="0">
              <a:solidFill>
                <a:schemeClr val="bg1"/>
              </a:solidFill>
            </a:endParaRPr>
          </a:p>
        </p:txBody>
      </p:sp>
      <p:grpSp>
        <p:nvGrpSpPr>
          <p:cNvPr id="12" name="Group 11"/>
          <p:cNvGrpSpPr/>
          <p:nvPr/>
        </p:nvGrpSpPr>
        <p:grpSpPr>
          <a:xfrm>
            <a:off x="4114800" y="1039092"/>
            <a:ext cx="4816126" cy="3804787"/>
            <a:chOff x="4114800" y="1039092"/>
            <a:chExt cx="4816126" cy="3804787"/>
          </a:xfrm>
        </p:grpSpPr>
        <p:grpSp>
          <p:nvGrpSpPr>
            <p:cNvPr id="9" name="Group 8"/>
            <p:cNvGrpSpPr/>
            <p:nvPr/>
          </p:nvGrpSpPr>
          <p:grpSpPr>
            <a:xfrm>
              <a:off x="4114800" y="1039092"/>
              <a:ext cx="4816126" cy="689956"/>
              <a:chOff x="4114800" y="1039092"/>
              <a:chExt cx="4816126" cy="689956"/>
            </a:xfrm>
          </p:grpSpPr>
          <p:sp>
            <p:nvSpPr>
              <p:cNvPr id="8" name="Rectangle 7"/>
              <p:cNvSpPr/>
              <p:nvPr/>
            </p:nvSpPr>
            <p:spPr>
              <a:xfrm>
                <a:off x="4114800" y="1039092"/>
                <a:ext cx="4156649"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6" name="Rectangle 35"/>
              <p:cNvSpPr/>
              <p:nvPr/>
            </p:nvSpPr>
            <p:spPr>
              <a:xfrm>
                <a:off x="8271449" y="1039092"/>
                <a:ext cx="659477" cy="6899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Timer</a:t>
                </a:r>
                <a:endParaRPr lang="en-US" sz="1000" dirty="0"/>
              </a:p>
            </p:txBody>
          </p:sp>
        </p:grpSp>
        <p:grpSp>
          <p:nvGrpSpPr>
            <p:cNvPr id="42" name="Group 41"/>
            <p:cNvGrpSpPr/>
            <p:nvPr/>
          </p:nvGrpSpPr>
          <p:grpSpPr>
            <a:xfrm>
              <a:off x="4114800" y="1817800"/>
              <a:ext cx="4816126" cy="689956"/>
              <a:chOff x="4114800" y="1039092"/>
              <a:chExt cx="4816126" cy="689956"/>
            </a:xfrm>
          </p:grpSpPr>
          <p:sp>
            <p:nvSpPr>
              <p:cNvPr id="43" name="Rectangle 42"/>
              <p:cNvSpPr/>
              <p:nvPr/>
            </p:nvSpPr>
            <p:spPr>
              <a:xfrm>
                <a:off x="4114800" y="1039092"/>
                <a:ext cx="4156649"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44" name="Rectangle 43"/>
              <p:cNvSpPr/>
              <p:nvPr/>
            </p:nvSpPr>
            <p:spPr>
              <a:xfrm>
                <a:off x="8271449" y="1039092"/>
                <a:ext cx="659477" cy="6899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Timer</a:t>
                </a:r>
                <a:endParaRPr lang="en-US" sz="1000" dirty="0"/>
              </a:p>
            </p:txBody>
          </p:sp>
        </p:grpSp>
        <p:grpSp>
          <p:nvGrpSpPr>
            <p:cNvPr id="45" name="Group 44"/>
            <p:cNvGrpSpPr/>
            <p:nvPr/>
          </p:nvGrpSpPr>
          <p:grpSpPr>
            <a:xfrm>
              <a:off x="4114800" y="2596508"/>
              <a:ext cx="4816126" cy="689956"/>
              <a:chOff x="4114800" y="1039092"/>
              <a:chExt cx="4816126" cy="689956"/>
            </a:xfrm>
          </p:grpSpPr>
          <p:sp>
            <p:nvSpPr>
              <p:cNvPr id="46" name="Rectangle 45"/>
              <p:cNvSpPr/>
              <p:nvPr/>
            </p:nvSpPr>
            <p:spPr>
              <a:xfrm>
                <a:off x="4114800" y="1039092"/>
                <a:ext cx="4156649"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47" name="Rectangle 46"/>
              <p:cNvSpPr/>
              <p:nvPr/>
            </p:nvSpPr>
            <p:spPr>
              <a:xfrm>
                <a:off x="8271449" y="1039092"/>
                <a:ext cx="659477" cy="6899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Timer</a:t>
                </a:r>
                <a:endParaRPr lang="en-US" sz="1000" dirty="0"/>
              </a:p>
            </p:txBody>
          </p:sp>
        </p:grpSp>
        <p:grpSp>
          <p:nvGrpSpPr>
            <p:cNvPr id="48" name="Group 47"/>
            <p:cNvGrpSpPr/>
            <p:nvPr/>
          </p:nvGrpSpPr>
          <p:grpSpPr>
            <a:xfrm>
              <a:off x="4114800" y="3375216"/>
              <a:ext cx="4816126" cy="689956"/>
              <a:chOff x="4114800" y="1039092"/>
              <a:chExt cx="4816126" cy="689956"/>
            </a:xfrm>
          </p:grpSpPr>
          <p:sp>
            <p:nvSpPr>
              <p:cNvPr id="49" name="Rectangle 48"/>
              <p:cNvSpPr/>
              <p:nvPr/>
            </p:nvSpPr>
            <p:spPr>
              <a:xfrm>
                <a:off x="4114800" y="1039092"/>
                <a:ext cx="4156649"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65" name="Rectangle 64"/>
              <p:cNvSpPr/>
              <p:nvPr/>
            </p:nvSpPr>
            <p:spPr>
              <a:xfrm>
                <a:off x="8271449" y="1039092"/>
                <a:ext cx="659477" cy="6899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Timer</a:t>
                </a:r>
                <a:endParaRPr lang="en-US" sz="1000" dirty="0"/>
              </a:p>
            </p:txBody>
          </p:sp>
        </p:grpSp>
        <p:grpSp>
          <p:nvGrpSpPr>
            <p:cNvPr id="66" name="Group 65"/>
            <p:cNvGrpSpPr/>
            <p:nvPr/>
          </p:nvGrpSpPr>
          <p:grpSpPr>
            <a:xfrm>
              <a:off x="4114800" y="4153923"/>
              <a:ext cx="4816126" cy="689956"/>
              <a:chOff x="4114800" y="1039092"/>
              <a:chExt cx="4816126" cy="689956"/>
            </a:xfrm>
          </p:grpSpPr>
          <p:sp>
            <p:nvSpPr>
              <p:cNvPr id="67" name="Rectangle 66"/>
              <p:cNvSpPr/>
              <p:nvPr/>
            </p:nvSpPr>
            <p:spPr>
              <a:xfrm>
                <a:off x="4114800" y="1039092"/>
                <a:ext cx="4156649"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68" name="Rectangle 67"/>
              <p:cNvSpPr/>
              <p:nvPr/>
            </p:nvSpPr>
            <p:spPr>
              <a:xfrm>
                <a:off x="8271449" y="1039092"/>
                <a:ext cx="659477" cy="68995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000" dirty="0" smtClean="0"/>
                  <a:t>Timer</a:t>
                </a:r>
                <a:endParaRPr lang="en-US" sz="1000" dirty="0"/>
              </a:p>
            </p:txBody>
          </p:sp>
        </p:grpSp>
      </p:grpSp>
      <p:grpSp>
        <p:nvGrpSpPr>
          <p:cNvPr id="11" name="Group 10"/>
          <p:cNvGrpSpPr/>
          <p:nvPr/>
        </p:nvGrpSpPr>
        <p:grpSpPr>
          <a:xfrm>
            <a:off x="110429" y="656706"/>
            <a:ext cx="1690254" cy="4486794"/>
            <a:chOff x="110429" y="656706"/>
            <a:chExt cx="1690254" cy="4486794"/>
          </a:xfrm>
        </p:grpSpPr>
        <p:sp>
          <p:nvSpPr>
            <p:cNvPr id="31" name="Rectangle 30"/>
            <p:cNvSpPr/>
            <p:nvPr/>
          </p:nvSpPr>
          <p:spPr>
            <a:xfrm>
              <a:off x="110429" y="656706"/>
              <a:ext cx="1690254" cy="31271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Unsorted</a:t>
              </a:r>
              <a:endParaRPr lang="en-US" dirty="0"/>
            </a:p>
          </p:txBody>
        </p:sp>
        <p:sp>
          <p:nvSpPr>
            <p:cNvPr id="69" name="Rectangle 68"/>
            <p:cNvSpPr/>
            <p:nvPr/>
          </p:nvSpPr>
          <p:spPr>
            <a:xfrm>
              <a:off x="110429" y="969423"/>
              <a:ext cx="1690254" cy="417407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grpSp>
      <p:grpSp>
        <p:nvGrpSpPr>
          <p:cNvPr id="70" name="Group 69"/>
          <p:cNvGrpSpPr/>
          <p:nvPr/>
        </p:nvGrpSpPr>
        <p:grpSpPr>
          <a:xfrm>
            <a:off x="1878788" y="656706"/>
            <a:ext cx="2042506" cy="4486794"/>
            <a:chOff x="110429" y="656706"/>
            <a:chExt cx="1690254" cy="4486794"/>
          </a:xfrm>
        </p:grpSpPr>
        <p:sp>
          <p:nvSpPr>
            <p:cNvPr id="71" name="Rectangle 70"/>
            <p:cNvSpPr/>
            <p:nvPr/>
          </p:nvSpPr>
          <p:spPr>
            <a:xfrm>
              <a:off x="110429" y="656706"/>
              <a:ext cx="1690254" cy="312718"/>
            </a:xfrm>
            <a:prstGeom prst="rect">
              <a:avLst/>
            </a:prstGeom>
            <a:solidFill>
              <a:srgbClr val="7030A0"/>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Potential Issues</a:t>
              </a:r>
              <a:endParaRPr lang="en-US" dirty="0"/>
            </a:p>
          </p:txBody>
        </p:sp>
        <p:sp>
          <p:nvSpPr>
            <p:cNvPr id="72" name="Rectangle 71"/>
            <p:cNvSpPr/>
            <p:nvPr/>
          </p:nvSpPr>
          <p:spPr>
            <a:xfrm>
              <a:off x="110429" y="969423"/>
              <a:ext cx="1690254" cy="417407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grpSp>
    </p:spTree>
    <p:extLst>
      <p:ext uri="{BB962C8B-B14F-4D97-AF65-F5344CB8AC3E}">
        <p14:creationId xmlns:p14="http://schemas.microsoft.com/office/powerpoint/2010/main" val="71572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4503" y="404697"/>
            <a:ext cx="1419497" cy="473880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t>Media</a:t>
            </a:r>
            <a:endParaRPr lang="en-US" sz="1200" dirty="0"/>
          </a:p>
        </p:txBody>
      </p:sp>
      <p:sp>
        <p:nvSpPr>
          <p:cNvPr id="52" name="Freeform 51"/>
          <p:cNvSpPr/>
          <p:nvPr/>
        </p:nvSpPr>
        <p:spPr>
          <a:xfrm>
            <a:off x="0" y="146533"/>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4" name="Rectangle 53"/>
          <p:cNvSpPr/>
          <p:nvPr/>
        </p:nvSpPr>
        <p:spPr>
          <a:xfrm>
            <a:off x="7202185"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5" name="Rectangle 54"/>
          <p:cNvSpPr/>
          <p:nvPr/>
        </p:nvSpPr>
        <p:spPr>
          <a:xfrm>
            <a:off x="7202185"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6" name="Rectangle 55"/>
          <p:cNvSpPr/>
          <p:nvPr/>
        </p:nvSpPr>
        <p:spPr>
          <a:xfrm>
            <a:off x="7202185"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7" name="TextBox 56"/>
          <p:cNvSpPr txBox="1"/>
          <p:nvPr/>
        </p:nvSpPr>
        <p:spPr>
          <a:xfrm>
            <a:off x="3088667" y="155268"/>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58" name="Rectangle 57"/>
          <p:cNvSpPr/>
          <p:nvPr/>
        </p:nvSpPr>
        <p:spPr>
          <a:xfrm>
            <a:off x="61642"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9" name="Rectangle 58"/>
          <p:cNvSpPr/>
          <p:nvPr/>
        </p:nvSpPr>
        <p:spPr>
          <a:xfrm>
            <a:off x="61642"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0" name="Rectangle 59"/>
          <p:cNvSpPr/>
          <p:nvPr/>
        </p:nvSpPr>
        <p:spPr>
          <a:xfrm>
            <a:off x="61642"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0" y="606580"/>
            <a:ext cx="6714699" cy="9231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Background Information</a:t>
            </a:r>
            <a:endParaRPr lang="en-US" dirty="0"/>
          </a:p>
        </p:txBody>
      </p:sp>
      <p:sp>
        <p:nvSpPr>
          <p:cNvPr id="39" name="Rectangle 38"/>
          <p:cNvSpPr/>
          <p:nvPr/>
        </p:nvSpPr>
        <p:spPr>
          <a:xfrm>
            <a:off x="6714700" y="606580"/>
            <a:ext cx="1009804"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1796210"/>
            <a:ext cx="7724502"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Statement</a:t>
            </a:r>
            <a:endParaRPr lang="en-US" dirty="0"/>
          </a:p>
        </p:txBody>
      </p:sp>
      <p:sp>
        <p:nvSpPr>
          <p:cNvPr id="41" name="Rectangle 40"/>
          <p:cNvSpPr/>
          <p:nvPr/>
        </p:nvSpPr>
        <p:spPr>
          <a:xfrm>
            <a:off x="0" y="2977483"/>
            <a:ext cx="7724502"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Tree>
    <p:extLst>
      <p:ext uri="{BB962C8B-B14F-4D97-AF65-F5344CB8AC3E}">
        <p14:creationId xmlns:p14="http://schemas.microsoft.com/office/powerpoint/2010/main" val="96772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926041" y="969423"/>
            <a:ext cx="2042506" cy="24177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71" name="Rectangle 70"/>
          <p:cNvSpPr/>
          <p:nvPr/>
        </p:nvSpPr>
        <p:spPr>
          <a:xfrm>
            <a:off x="6926041" y="656706"/>
            <a:ext cx="2042506" cy="312718"/>
          </a:xfrm>
          <a:prstGeom prst="rect">
            <a:avLst/>
          </a:prstGeom>
          <a:solidFill>
            <a:schemeClr val="bg2">
              <a:lumMod val="50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Ancestral Solutions</a:t>
            </a:r>
            <a:endParaRPr lang="en-US" dirty="0"/>
          </a:p>
        </p:txBody>
      </p:sp>
      <p:sp>
        <p:nvSpPr>
          <p:cNvPr id="52" name="Freeform 51"/>
          <p:cNvSpPr/>
          <p:nvPr/>
        </p:nvSpPr>
        <p:spPr>
          <a:xfrm>
            <a:off x="0" y="146533"/>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4" name="Rectangle 53"/>
          <p:cNvSpPr/>
          <p:nvPr/>
        </p:nvSpPr>
        <p:spPr>
          <a:xfrm>
            <a:off x="7202185"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5" name="Rectangle 54"/>
          <p:cNvSpPr/>
          <p:nvPr/>
        </p:nvSpPr>
        <p:spPr>
          <a:xfrm>
            <a:off x="7202185"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6" name="Rectangle 55"/>
          <p:cNvSpPr/>
          <p:nvPr/>
        </p:nvSpPr>
        <p:spPr>
          <a:xfrm>
            <a:off x="7202185"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7" name="TextBox 56"/>
          <p:cNvSpPr txBox="1"/>
          <p:nvPr/>
        </p:nvSpPr>
        <p:spPr>
          <a:xfrm>
            <a:off x="3088667" y="155268"/>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58" name="Rectangle 57"/>
          <p:cNvSpPr/>
          <p:nvPr/>
        </p:nvSpPr>
        <p:spPr>
          <a:xfrm>
            <a:off x="61642" y="26061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9" name="Rectangle 58"/>
          <p:cNvSpPr/>
          <p:nvPr/>
        </p:nvSpPr>
        <p:spPr>
          <a:xfrm>
            <a:off x="61642" y="33265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0" name="Rectangle 59"/>
          <p:cNvSpPr/>
          <p:nvPr/>
        </p:nvSpPr>
        <p:spPr>
          <a:xfrm>
            <a:off x="61642" y="18857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p:cNvSpPr/>
          <p:nvPr/>
        </p:nvSpPr>
        <p:spPr>
          <a:xfrm>
            <a:off x="9019309" y="656703"/>
            <a:ext cx="124691" cy="897777"/>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dirty="0" smtClean="0">
                <a:solidFill>
                  <a:schemeClr val="bg1"/>
                </a:solidFill>
              </a:rPr>
              <a:t>TRASH</a:t>
            </a:r>
            <a:endParaRPr lang="en-US" sz="1400" dirty="0">
              <a:solidFill>
                <a:schemeClr val="bg1"/>
              </a:solidFill>
            </a:endParaRPr>
          </a:p>
        </p:txBody>
      </p:sp>
      <p:grpSp>
        <p:nvGrpSpPr>
          <p:cNvPr id="4" name="Group 3"/>
          <p:cNvGrpSpPr/>
          <p:nvPr/>
        </p:nvGrpSpPr>
        <p:grpSpPr>
          <a:xfrm>
            <a:off x="3220630" y="969423"/>
            <a:ext cx="3654649" cy="4486793"/>
            <a:chOff x="1855369" y="656706"/>
            <a:chExt cx="5019910" cy="4486793"/>
          </a:xfrm>
        </p:grpSpPr>
        <p:sp>
          <p:nvSpPr>
            <p:cNvPr id="72" name="Rectangle 71"/>
            <p:cNvSpPr/>
            <p:nvPr/>
          </p:nvSpPr>
          <p:spPr>
            <a:xfrm>
              <a:off x="1855369" y="3450872"/>
              <a:ext cx="5019910" cy="169262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74" name="Rectangle 73"/>
            <p:cNvSpPr/>
            <p:nvPr/>
          </p:nvSpPr>
          <p:spPr>
            <a:xfrm>
              <a:off x="1855369" y="656706"/>
              <a:ext cx="5019910" cy="312718"/>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Potential Solutions</a:t>
              </a:r>
              <a:endParaRPr lang="en-US" dirty="0"/>
            </a:p>
          </p:txBody>
        </p:sp>
        <p:sp>
          <p:nvSpPr>
            <p:cNvPr id="75" name="Rectangle 74"/>
            <p:cNvSpPr/>
            <p:nvPr/>
          </p:nvSpPr>
          <p:spPr>
            <a:xfrm>
              <a:off x="1855369" y="969423"/>
              <a:ext cx="5019910" cy="24177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 `</a:t>
              </a:r>
              <a:endParaRPr lang="en-US" dirty="0"/>
            </a:p>
          </p:txBody>
        </p:sp>
        <p:sp>
          <p:nvSpPr>
            <p:cNvPr id="8" name="Rectangle 7"/>
            <p:cNvSpPr/>
            <p:nvPr/>
          </p:nvSpPr>
          <p:spPr>
            <a:xfrm>
              <a:off x="1970770" y="1039092"/>
              <a:ext cx="477798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43" name="Rectangle 42"/>
            <p:cNvSpPr/>
            <p:nvPr/>
          </p:nvSpPr>
          <p:spPr>
            <a:xfrm>
              <a:off x="1970770" y="3476667"/>
              <a:ext cx="477798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46" name="Rectangle 45"/>
          <p:cNvSpPr/>
          <p:nvPr/>
        </p:nvSpPr>
        <p:spPr>
          <a:xfrm>
            <a:off x="6990680" y="2602497"/>
            <a:ext cx="190210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49" name="Rectangle 48"/>
          <p:cNvSpPr/>
          <p:nvPr/>
        </p:nvSpPr>
        <p:spPr>
          <a:xfrm>
            <a:off x="6990680" y="1817800"/>
            <a:ext cx="190210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67" name="Rectangle 66"/>
          <p:cNvSpPr/>
          <p:nvPr/>
        </p:nvSpPr>
        <p:spPr>
          <a:xfrm>
            <a:off x="6990680" y="1033103"/>
            <a:ext cx="190210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40" name="Rectangle 39"/>
          <p:cNvSpPr/>
          <p:nvPr/>
        </p:nvSpPr>
        <p:spPr>
          <a:xfrm>
            <a:off x="6926041" y="3447964"/>
            <a:ext cx="2042506" cy="1695535"/>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sp>
        <p:nvSpPr>
          <p:cNvPr id="41" name="Rectangle 40"/>
          <p:cNvSpPr/>
          <p:nvPr/>
        </p:nvSpPr>
        <p:spPr>
          <a:xfrm>
            <a:off x="6990680" y="4261364"/>
            <a:ext cx="190210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50" name="Rectangle 49"/>
          <p:cNvSpPr/>
          <p:nvPr/>
        </p:nvSpPr>
        <p:spPr>
          <a:xfrm>
            <a:off x="6990680" y="3476667"/>
            <a:ext cx="1902108"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5" name="Group 4"/>
          <p:cNvGrpSpPr/>
          <p:nvPr/>
        </p:nvGrpSpPr>
        <p:grpSpPr>
          <a:xfrm>
            <a:off x="110429" y="656706"/>
            <a:ext cx="2978238" cy="4486794"/>
            <a:chOff x="110429" y="656706"/>
            <a:chExt cx="1690254" cy="4486794"/>
          </a:xfrm>
        </p:grpSpPr>
        <p:grpSp>
          <p:nvGrpSpPr>
            <p:cNvPr id="11" name="Group 10"/>
            <p:cNvGrpSpPr/>
            <p:nvPr/>
          </p:nvGrpSpPr>
          <p:grpSpPr>
            <a:xfrm>
              <a:off x="110429" y="656706"/>
              <a:ext cx="1690254" cy="4486794"/>
              <a:chOff x="110429" y="656706"/>
              <a:chExt cx="1690254" cy="4486794"/>
            </a:xfrm>
          </p:grpSpPr>
          <p:sp>
            <p:nvSpPr>
              <p:cNvPr id="31" name="Rectangle 30"/>
              <p:cNvSpPr/>
              <p:nvPr/>
            </p:nvSpPr>
            <p:spPr>
              <a:xfrm>
                <a:off x="110429" y="656706"/>
                <a:ext cx="1690254" cy="312718"/>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t"/>
              <a:lstStyle/>
              <a:p>
                <a:r>
                  <a:rPr lang="en-US" dirty="0" smtClean="0"/>
                  <a:t>Unsorted</a:t>
                </a:r>
                <a:endParaRPr lang="en-US" dirty="0"/>
              </a:p>
            </p:txBody>
          </p:sp>
          <p:sp>
            <p:nvSpPr>
              <p:cNvPr id="69" name="Rectangle 68"/>
              <p:cNvSpPr/>
              <p:nvPr/>
            </p:nvSpPr>
            <p:spPr>
              <a:xfrm>
                <a:off x="110429" y="969423"/>
                <a:ext cx="1690254" cy="417407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US" dirty="0"/>
              </a:p>
            </p:txBody>
          </p:sp>
        </p:grpSp>
        <p:sp>
          <p:nvSpPr>
            <p:cNvPr id="51" name="Rectangle 50"/>
            <p:cNvSpPr/>
            <p:nvPr/>
          </p:nvSpPr>
          <p:spPr>
            <a:xfrm>
              <a:off x="169933" y="1817800"/>
              <a:ext cx="1558915"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53" name="Rectangle 52"/>
            <p:cNvSpPr/>
            <p:nvPr/>
          </p:nvSpPr>
          <p:spPr>
            <a:xfrm>
              <a:off x="169933" y="1033103"/>
              <a:ext cx="1558915" cy="689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cxnSp>
        <p:nvCxnSpPr>
          <p:cNvPr id="10" name="Straight Connector 9"/>
          <p:cNvCxnSpPr/>
          <p:nvPr/>
        </p:nvCxnSpPr>
        <p:spPr>
          <a:xfrm flipH="1">
            <a:off x="2962093" y="3292453"/>
            <a:ext cx="57479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05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599" y="3886417"/>
            <a:ext cx="8686800" cy="11072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Freeform 19"/>
          <p:cNvSpPr/>
          <p:nvPr/>
        </p:nvSpPr>
        <p:spPr>
          <a:xfrm>
            <a:off x="0" y="146283"/>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p:cNvSpPr/>
          <p:nvPr/>
        </p:nvSpPr>
        <p:spPr>
          <a:xfrm>
            <a:off x="7202185" y="26036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p:cNvSpPr/>
          <p:nvPr/>
        </p:nvSpPr>
        <p:spPr>
          <a:xfrm>
            <a:off x="7202185" y="33240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p:cNvSpPr/>
          <p:nvPr/>
        </p:nvSpPr>
        <p:spPr>
          <a:xfrm>
            <a:off x="7202185" y="18832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TextBox 17"/>
          <p:cNvSpPr txBox="1"/>
          <p:nvPr/>
        </p:nvSpPr>
        <p:spPr>
          <a:xfrm>
            <a:off x="3088667" y="155018"/>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22" name="Rectangle 21"/>
          <p:cNvSpPr/>
          <p:nvPr/>
        </p:nvSpPr>
        <p:spPr>
          <a:xfrm>
            <a:off x="61642" y="26036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61642" y="33240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61642" y="18832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5095875" y="736368"/>
            <a:ext cx="3819524" cy="30250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5363337" y="1967309"/>
            <a:ext cx="3300567" cy="5486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Possible Solution</a:t>
            </a:r>
            <a:endParaRPr lang="en-US" dirty="0"/>
          </a:p>
        </p:txBody>
      </p:sp>
      <p:sp>
        <p:nvSpPr>
          <p:cNvPr id="29" name="Rectangle 28"/>
          <p:cNvSpPr/>
          <p:nvPr/>
        </p:nvSpPr>
        <p:spPr>
          <a:xfrm>
            <a:off x="5363337" y="3212756"/>
            <a:ext cx="3300567" cy="5486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Politicians’ Response to this Solution</a:t>
            </a:r>
            <a:endParaRPr lang="en-US" dirty="0"/>
          </a:p>
        </p:txBody>
      </p:sp>
      <p:sp>
        <p:nvSpPr>
          <p:cNvPr id="40" name="Rectangle 39"/>
          <p:cNvSpPr/>
          <p:nvPr/>
        </p:nvSpPr>
        <p:spPr>
          <a:xfrm>
            <a:off x="228599" y="3893560"/>
            <a:ext cx="1737360" cy="1857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Friends</a:t>
            </a:r>
            <a:endParaRPr lang="en-US" dirty="0"/>
          </a:p>
        </p:txBody>
      </p:sp>
      <p:sp>
        <p:nvSpPr>
          <p:cNvPr id="41" name="Rectangle 40"/>
          <p:cNvSpPr/>
          <p:nvPr/>
        </p:nvSpPr>
        <p:spPr>
          <a:xfrm>
            <a:off x="1965959"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District</a:t>
            </a:r>
            <a:endParaRPr lang="en-US" dirty="0"/>
          </a:p>
        </p:txBody>
      </p:sp>
      <p:sp>
        <p:nvSpPr>
          <p:cNvPr id="42" name="Rectangle 41"/>
          <p:cNvSpPr/>
          <p:nvPr/>
        </p:nvSpPr>
        <p:spPr>
          <a:xfrm>
            <a:off x="3703319"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Congress</a:t>
            </a:r>
            <a:endParaRPr lang="en-US" dirty="0"/>
          </a:p>
        </p:txBody>
      </p:sp>
      <p:sp>
        <p:nvSpPr>
          <p:cNvPr id="43" name="Rectangle 42"/>
          <p:cNvSpPr/>
          <p:nvPr/>
        </p:nvSpPr>
        <p:spPr>
          <a:xfrm>
            <a:off x="5436568"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President</a:t>
            </a:r>
            <a:endParaRPr lang="en-US" dirty="0"/>
          </a:p>
        </p:txBody>
      </p:sp>
      <p:sp>
        <p:nvSpPr>
          <p:cNvPr id="44" name="Rectangle 43"/>
          <p:cNvSpPr/>
          <p:nvPr/>
        </p:nvSpPr>
        <p:spPr>
          <a:xfrm>
            <a:off x="7169817"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Justices</a:t>
            </a:r>
            <a:endParaRPr lang="en-US" dirty="0"/>
          </a:p>
        </p:txBody>
      </p:sp>
      <p:grpSp>
        <p:nvGrpSpPr>
          <p:cNvPr id="13" name="Group 12"/>
          <p:cNvGrpSpPr/>
          <p:nvPr/>
        </p:nvGrpSpPr>
        <p:grpSpPr>
          <a:xfrm>
            <a:off x="5362472" y="821176"/>
            <a:ext cx="3300567" cy="533996"/>
            <a:chOff x="5362472" y="1373626"/>
            <a:chExt cx="3300567" cy="533996"/>
          </a:xfrm>
        </p:grpSpPr>
        <p:sp>
          <p:nvSpPr>
            <p:cNvPr id="6" name="Rectangle 5"/>
            <p:cNvSpPr/>
            <p:nvPr/>
          </p:nvSpPr>
          <p:spPr>
            <a:xfrm>
              <a:off x="5362472" y="1564109"/>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Choose a Solution</a:t>
              </a:r>
              <a:endParaRPr lang="en-US" sz="1400" dirty="0"/>
            </a:p>
          </p:txBody>
        </p:sp>
        <p:sp>
          <p:nvSpPr>
            <p:cNvPr id="7" name="Rectangle 6"/>
            <p:cNvSpPr/>
            <p:nvPr/>
          </p:nvSpPr>
          <p:spPr>
            <a:xfrm>
              <a:off x="8405992" y="1568868"/>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0800000">
              <a:off x="8453977" y="1595681"/>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62472" y="1750451"/>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Choose a Region</a:t>
              </a:r>
              <a:endParaRPr lang="en-US" sz="1400" dirty="0"/>
            </a:p>
          </p:txBody>
        </p:sp>
        <p:sp>
          <p:nvSpPr>
            <p:cNvPr id="26" name="Rectangle 25"/>
            <p:cNvSpPr/>
            <p:nvPr/>
          </p:nvSpPr>
          <p:spPr>
            <a:xfrm>
              <a:off x="8405992" y="1757000"/>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10800000">
              <a:off x="8453977" y="1783812"/>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62472" y="1373626"/>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Choose an Issue</a:t>
              </a:r>
              <a:endParaRPr lang="en-US" sz="1400" dirty="0"/>
            </a:p>
          </p:txBody>
        </p:sp>
        <p:sp>
          <p:nvSpPr>
            <p:cNvPr id="35" name="Rectangle 34"/>
            <p:cNvSpPr/>
            <p:nvPr/>
          </p:nvSpPr>
          <p:spPr>
            <a:xfrm>
              <a:off x="8405992" y="1378385"/>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10800000">
              <a:off x="8453977" y="1405197"/>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able 10"/>
          <p:cNvGraphicFramePr>
            <a:graphicFrameLocks noGrp="1"/>
          </p:cNvGraphicFramePr>
          <p:nvPr>
            <p:extLst>
              <p:ext uri="{D42A27DB-BD31-4B8C-83A1-F6EECF244321}">
                <p14:modId xmlns:p14="http://schemas.microsoft.com/office/powerpoint/2010/main" val="1086206598"/>
              </p:ext>
            </p:extLst>
          </p:nvPr>
        </p:nvGraphicFramePr>
        <p:xfrm>
          <a:off x="5363127" y="2590033"/>
          <a:ext cx="3300984" cy="548640"/>
        </p:xfrm>
        <a:graphic>
          <a:graphicData uri="http://schemas.openxmlformats.org/drawingml/2006/table">
            <a:tbl>
              <a:tblPr firstRow="1" bandRow="1">
                <a:tableStyleId>{2D5ABB26-0587-4C30-8999-92F81FD0307C}</a:tableStyleId>
              </a:tblPr>
              <a:tblGrid>
                <a:gridCol w="1100328"/>
                <a:gridCol w="1100328"/>
                <a:gridCol w="1100328"/>
              </a:tblGrid>
              <a:tr h="182880">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500" dirty="0" smtClean="0">
                          <a:solidFill>
                            <a:schemeClr val="bg1"/>
                          </a:solidFill>
                        </a:rPr>
                        <a:t>ISSUE</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500" dirty="0" smtClean="0">
                          <a:solidFill>
                            <a:schemeClr val="bg1"/>
                          </a:solidFill>
                        </a:rPr>
                        <a:t>SOLUTION</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r>
              <a:tr h="182880">
                <a:tc>
                  <a:txBody>
                    <a:bodyPr/>
                    <a:lstStyle/>
                    <a:p>
                      <a:pPr algn="ctr"/>
                      <a:r>
                        <a:rPr lang="en-US" sz="500" dirty="0" smtClean="0">
                          <a:solidFill>
                            <a:schemeClr val="bg1"/>
                          </a:solidFill>
                        </a:rPr>
                        <a:t>UNITED STATES</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r>
              <a:tr h="182880">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r>
            </a:tbl>
          </a:graphicData>
        </a:graphic>
      </p:graphicFrame>
      <p:pic>
        <p:nvPicPr>
          <p:cNvPr id="45" name="Picture 44"/>
          <p:cNvPicPr preferRelativeResize="0">
            <a:picLocks/>
          </p:cNvPicPr>
          <p:nvPr/>
        </p:nvPicPr>
        <p:blipFill rotWithShape="1">
          <a:blip r:embed="rId3"/>
          <a:srcRect t="6174" b="5063"/>
          <a:stretch/>
        </p:blipFill>
        <p:spPr>
          <a:xfrm>
            <a:off x="228599" y="714313"/>
            <a:ext cx="4736592" cy="3046226"/>
          </a:xfrm>
          <a:prstGeom prst="rect">
            <a:avLst/>
          </a:prstGeom>
          <a:ln>
            <a:solidFill>
              <a:schemeClr val="accent1"/>
            </a:solidFill>
          </a:ln>
        </p:spPr>
      </p:pic>
      <p:sp>
        <p:nvSpPr>
          <p:cNvPr id="3" name="Rectangle 2"/>
          <p:cNvSpPr/>
          <p:nvPr/>
        </p:nvSpPr>
        <p:spPr>
          <a:xfrm>
            <a:off x="5141224" y="586344"/>
            <a:ext cx="138223" cy="1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Rectangle 37"/>
          <p:cNvSpPr/>
          <p:nvPr/>
        </p:nvSpPr>
        <p:spPr>
          <a:xfrm>
            <a:off x="6417688" y="586344"/>
            <a:ext cx="138223" cy="1279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a:p>
        </p:txBody>
      </p:sp>
      <p:sp>
        <p:nvSpPr>
          <p:cNvPr id="39" name="Rectangle 38"/>
          <p:cNvSpPr/>
          <p:nvPr/>
        </p:nvSpPr>
        <p:spPr>
          <a:xfrm>
            <a:off x="5350330" y="579066"/>
            <a:ext cx="548640" cy="1352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ISSUE</a:t>
            </a:r>
            <a:endParaRPr lang="en-US" sz="1000" dirty="0"/>
          </a:p>
        </p:txBody>
      </p:sp>
      <p:sp>
        <p:nvSpPr>
          <p:cNvPr id="46" name="Rectangle 45"/>
          <p:cNvSpPr/>
          <p:nvPr/>
        </p:nvSpPr>
        <p:spPr>
          <a:xfrm>
            <a:off x="6643156" y="586343"/>
            <a:ext cx="548640" cy="1279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BILLS</a:t>
            </a:r>
            <a:endParaRPr lang="en-US" sz="1000" dirty="0"/>
          </a:p>
        </p:txBody>
      </p:sp>
      <p:sp>
        <p:nvSpPr>
          <p:cNvPr id="47" name="Rectangle 46"/>
          <p:cNvSpPr/>
          <p:nvPr/>
        </p:nvSpPr>
        <p:spPr>
          <a:xfrm>
            <a:off x="7530212" y="588035"/>
            <a:ext cx="138223" cy="1279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a:p>
        </p:txBody>
      </p:sp>
      <p:sp>
        <p:nvSpPr>
          <p:cNvPr id="48" name="Rectangle 47"/>
          <p:cNvSpPr/>
          <p:nvPr/>
        </p:nvSpPr>
        <p:spPr>
          <a:xfrm>
            <a:off x="7755680" y="588034"/>
            <a:ext cx="1188720" cy="1279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REPRESENTATIVES</a:t>
            </a:r>
            <a:endParaRPr lang="en-US" sz="1000" dirty="0"/>
          </a:p>
        </p:txBody>
      </p:sp>
    </p:spTree>
    <p:extLst>
      <p:ext uri="{BB962C8B-B14F-4D97-AF65-F5344CB8AC3E}">
        <p14:creationId xmlns:p14="http://schemas.microsoft.com/office/powerpoint/2010/main" val="32031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599" y="3886417"/>
            <a:ext cx="8686800" cy="11072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Freeform 13"/>
          <p:cNvSpPr/>
          <p:nvPr/>
        </p:nvSpPr>
        <p:spPr>
          <a:xfrm>
            <a:off x="0" y="708667"/>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Freeform 24"/>
          <p:cNvSpPr/>
          <p:nvPr/>
        </p:nvSpPr>
        <p:spPr>
          <a:xfrm>
            <a:off x="0" y="429339"/>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chemeClr val="tx1">
              <a:lumMod val="65000"/>
              <a:lumOff val="3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Freeform 19"/>
          <p:cNvSpPr/>
          <p:nvPr/>
        </p:nvSpPr>
        <p:spPr>
          <a:xfrm>
            <a:off x="0" y="146283"/>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Rounded Rectangle 1"/>
          <p:cNvSpPr/>
          <p:nvPr/>
        </p:nvSpPr>
        <p:spPr>
          <a:xfrm>
            <a:off x="3552093" y="574384"/>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a:t>
            </a:r>
            <a:endParaRPr lang="en-US" sz="1400" dirty="0"/>
          </a:p>
        </p:txBody>
      </p:sp>
      <p:sp>
        <p:nvSpPr>
          <p:cNvPr id="15" name="Rectangle 14"/>
          <p:cNvSpPr/>
          <p:nvPr/>
        </p:nvSpPr>
        <p:spPr>
          <a:xfrm>
            <a:off x="7202185" y="26036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p:cNvSpPr/>
          <p:nvPr/>
        </p:nvSpPr>
        <p:spPr>
          <a:xfrm>
            <a:off x="7202185" y="33240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p:cNvSpPr/>
          <p:nvPr/>
        </p:nvSpPr>
        <p:spPr>
          <a:xfrm>
            <a:off x="7202185" y="18832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TextBox 17"/>
          <p:cNvSpPr txBox="1"/>
          <p:nvPr/>
        </p:nvSpPr>
        <p:spPr>
          <a:xfrm>
            <a:off x="3088667" y="155018"/>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22" name="Rectangle 21"/>
          <p:cNvSpPr/>
          <p:nvPr/>
        </p:nvSpPr>
        <p:spPr>
          <a:xfrm>
            <a:off x="61642" y="26036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61642" y="332405"/>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61642" y="188324"/>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Rounded Rectangle 11"/>
          <p:cNvSpPr/>
          <p:nvPr/>
        </p:nvSpPr>
        <p:spPr>
          <a:xfrm>
            <a:off x="6348046" y="481516"/>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BILLS</a:t>
            </a:r>
            <a:endParaRPr lang="en-US" sz="1400" dirty="0"/>
          </a:p>
        </p:txBody>
      </p:sp>
      <p:sp>
        <p:nvSpPr>
          <p:cNvPr id="19" name="Rounded Rectangle 18"/>
          <p:cNvSpPr/>
          <p:nvPr/>
        </p:nvSpPr>
        <p:spPr>
          <a:xfrm>
            <a:off x="756140" y="481516"/>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ISSUES</a:t>
            </a:r>
            <a:endParaRPr lang="en-US" sz="1400" dirty="0"/>
          </a:p>
        </p:txBody>
      </p:sp>
      <p:sp>
        <p:nvSpPr>
          <p:cNvPr id="4" name="Rectangle 3"/>
          <p:cNvSpPr/>
          <p:nvPr/>
        </p:nvSpPr>
        <p:spPr>
          <a:xfrm>
            <a:off x="5095875" y="1339666"/>
            <a:ext cx="3819524" cy="24217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228599" y="3893560"/>
            <a:ext cx="1737360" cy="1857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Friends</a:t>
            </a:r>
            <a:endParaRPr lang="en-US" dirty="0"/>
          </a:p>
        </p:txBody>
      </p:sp>
      <p:sp>
        <p:nvSpPr>
          <p:cNvPr id="41" name="Rectangle 40"/>
          <p:cNvSpPr/>
          <p:nvPr/>
        </p:nvSpPr>
        <p:spPr>
          <a:xfrm>
            <a:off x="1965959"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District</a:t>
            </a:r>
            <a:endParaRPr lang="en-US" dirty="0"/>
          </a:p>
        </p:txBody>
      </p:sp>
      <p:sp>
        <p:nvSpPr>
          <p:cNvPr id="42" name="Rectangle 41"/>
          <p:cNvSpPr/>
          <p:nvPr/>
        </p:nvSpPr>
        <p:spPr>
          <a:xfrm>
            <a:off x="3703319"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Congress</a:t>
            </a:r>
            <a:endParaRPr lang="en-US" dirty="0"/>
          </a:p>
        </p:txBody>
      </p:sp>
      <p:sp>
        <p:nvSpPr>
          <p:cNvPr id="43" name="Rectangle 42"/>
          <p:cNvSpPr/>
          <p:nvPr/>
        </p:nvSpPr>
        <p:spPr>
          <a:xfrm>
            <a:off x="5436568"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President</a:t>
            </a:r>
            <a:endParaRPr lang="en-US" dirty="0"/>
          </a:p>
        </p:txBody>
      </p:sp>
      <p:sp>
        <p:nvSpPr>
          <p:cNvPr id="44" name="Rectangle 43"/>
          <p:cNvSpPr/>
          <p:nvPr/>
        </p:nvSpPr>
        <p:spPr>
          <a:xfrm>
            <a:off x="7169817" y="3893560"/>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Justices</a:t>
            </a:r>
            <a:endParaRPr lang="en-US" dirty="0"/>
          </a:p>
        </p:txBody>
      </p:sp>
      <p:sp>
        <p:nvSpPr>
          <p:cNvPr id="32" name="Rounded Rectangle 31"/>
          <p:cNvSpPr/>
          <p:nvPr/>
        </p:nvSpPr>
        <p:spPr>
          <a:xfrm>
            <a:off x="6348045" y="736161"/>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ABOUT US</a:t>
            </a:r>
            <a:endParaRPr lang="en-US" sz="1400" dirty="0"/>
          </a:p>
        </p:txBody>
      </p:sp>
      <p:sp>
        <p:nvSpPr>
          <p:cNvPr id="33" name="Rounded Rectangle 32"/>
          <p:cNvSpPr/>
          <p:nvPr/>
        </p:nvSpPr>
        <p:spPr>
          <a:xfrm>
            <a:off x="756139" y="736162"/>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PROFILES</a:t>
            </a:r>
            <a:endParaRPr lang="en-US" sz="1400" dirty="0"/>
          </a:p>
        </p:txBody>
      </p:sp>
      <p:sp>
        <p:nvSpPr>
          <p:cNvPr id="3" name="Rectangle 2"/>
          <p:cNvSpPr/>
          <p:nvPr/>
        </p:nvSpPr>
        <p:spPr>
          <a:xfrm>
            <a:off x="5107972" y="1126673"/>
            <a:ext cx="138223" cy="1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Rectangle 37"/>
          <p:cNvSpPr/>
          <p:nvPr/>
        </p:nvSpPr>
        <p:spPr>
          <a:xfrm>
            <a:off x="6384436" y="1126673"/>
            <a:ext cx="138223" cy="1279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a:p>
        </p:txBody>
      </p:sp>
      <p:sp>
        <p:nvSpPr>
          <p:cNvPr id="39" name="Rectangle 38"/>
          <p:cNvSpPr/>
          <p:nvPr/>
        </p:nvSpPr>
        <p:spPr>
          <a:xfrm>
            <a:off x="5317078" y="1119395"/>
            <a:ext cx="548640" cy="1352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ISSUE</a:t>
            </a:r>
            <a:endParaRPr lang="en-US" sz="1000" dirty="0"/>
          </a:p>
        </p:txBody>
      </p:sp>
      <p:sp>
        <p:nvSpPr>
          <p:cNvPr id="46" name="Rectangle 45"/>
          <p:cNvSpPr/>
          <p:nvPr/>
        </p:nvSpPr>
        <p:spPr>
          <a:xfrm>
            <a:off x="6609904" y="1126672"/>
            <a:ext cx="548640" cy="1279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BILLS</a:t>
            </a:r>
            <a:endParaRPr lang="en-US" sz="1000" dirty="0"/>
          </a:p>
        </p:txBody>
      </p:sp>
      <p:sp>
        <p:nvSpPr>
          <p:cNvPr id="47" name="Rectangle 46"/>
          <p:cNvSpPr/>
          <p:nvPr/>
        </p:nvSpPr>
        <p:spPr>
          <a:xfrm>
            <a:off x="7496960" y="1128364"/>
            <a:ext cx="138223" cy="12796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a:p>
        </p:txBody>
      </p:sp>
      <p:sp>
        <p:nvSpPr>
          <p:cNvPr id="48" name="Rectangle 47"/>
          <p:cNvSpPr/>
          <p:nvPr/>
        </p:nvSpPr>
        <p:spPr>
          <a:xfrm>
            <a:off x="7722428" y="1128363"/>
            <a:ext cx="1188720" cy="1279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REPRESENTATIVES</a:t>
            </a:r>
            <a:endParaRPr lang="en-US" sz="1000" dirty="0"/>
          </a:p>
        </p:txBody>
      </p:sp>
      <p:pic>
        <p:nvPicPr>
          <p:cNvPr id="50" name="Picture 49"/>
          <p:cNvPicPr preferRelativeResize="0">
            <a:picLocks/>
          </p:cNvPicPr>
          <p:nvPr/>
        </p:nvPicPr>
        <p:blipFill rotWithShape="1">
          <a:blip r:embed="rId3"/>
          <a:srcRect l="37079" t="30809" r="13984" b="19792"/>
          <a:stretch/>
        </p:blipFill>
        <p:spPr>
          <a:xfrm>
            <a:off x="225120" y="1335378"/>
            <a:ext cx="4736592" cy="2420874"/>
          </a:xfrm>
          <a:prstGeom prst="rect">
            <a:avLst/>
          </a:prstGeom>
          <a:ln>
            <a:solidFill>
              <a:schemeClr val="accent1"/>
            </a:solidFill>
          </a:ln>
        </p:spPr>
      </p:pic>
      <p:sp>
        <p:nvSpPr>
          <p:cNvPr id="63" name="Rectangle 62"/>
          <p:cNvSpPr/>
          <p:nvPr/>
        </p:nvSpPr>
        <p:spPr>
          <a:xfrm>
            <a:off x="5362472" y="1551014"/>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Solution 2-Government Loans/Grants</a:t>
            </a:r>
          </a:p>
        </p:txBody>
      </p:sp>
      <p:sp>
        <p:nvSpPr>
          <p:cNvPr id="64" name="Rectangle 63"/>
          <p:cNvSpPr/>
          <p:nvPr/>
        </p:nvSpPr>
        <p:spPr>
          <a:xfrm>
            <a:off x="8405992" y="1555773"/>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0800000">
            <a:off x="8453977" y="1582586"/>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362472" y="1737356"/>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Connecticut</a:t>
            </a:r>
            <a:endParaRPr lang="en-US" sz="1400" dirty="0"/>
          </a:p>
        </p:txBody>
      </p:sp>
      <p:sp>
        <p:nvSpPr>
          <p:cNvPr id="67" name="Rectangle 66"/>
          <p:cNvSpPr/>
          <p:nvPr/>
        </p:nvSpPr>
        <p:spPr>
          <a:xfrm>
            <a:off x="8405992" y="1743905"/>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rot="10800000">
            <a:off x="8453977" y="1770717"/>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363337" y="1954214"/>
            <a:ext cx="3300567" cy="5486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 dirty="0"/>
              <a:t>Reduce the number of government student grants and loans available to colleges with lower job placement rates. Instead offer these loans and grants to colleges with higher job placement rates to ensure students who are talented but cannot afford an education, end up at colleges that will lead them to getting jobs. This solution ensures that colleges take more responsibility in adequately training their students for careers. </a:t>
            </a:r>
          </a:p>
        </p:txBody>
      </p:sp>
      <p:sp>
        <p:nvSpPr>
          <p:cNvPr id="70" name="Rectangle 69"/>
          <p:cNvSpPr/>
          <p:nvPr/>
        </p:nvSpPr>
        <p:spPr>
          <a:xfrm>
            <a:off x="5363337" y="3199661"/>
            <a:ext cx="3300567" cy="5486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smtClean="0"/>
              <a:t>Sen</a:t>
            </a:r>
            <a:r>
              <a:rPr lang="en-US" sz="1200" dirty="0" smtClean="0"/>
              <a:t> Blumenthal- Will handle the issue.</a:t>
            </a:r>
          </a:p>
          <a:p>
            <a:r>
              <a:rPr lang="en-US" sz="1200" dirty="0" err="1" smtClean="0"/>
              <a:t>Sen</a:t>
            </a:r>
            <a:r>
              <a:rPr lang="en-US" sz="1200" dirty="0" smtClean="0"/>
              <a:t> Murphy- No comment yet.</a:t>
            </a:r>
          </a:p>
          <a:p>
            <a:r>
              <a:rPr lang="en-US" sz="1200" dirty="0" smtClean="0"/>
              <a:t>Rep </a:t>
            </a:r>
            <a:r>
              <a:rPr lang="en-US" sz="1200" dirty="0" err="1" smtClean="0"/>
              <a:t>Esty</a:t>
            </a:r>
            <a:r>
              <a:rPr lang="en-US" sz="1200" dirty="0" smtClean="0"/>
              <a:t>- No comment yet.</a:t>
            </a:r>
            <a:endParaRPr lang="en-US" sz="1200" dirty="0"/>
          </a:p>
        </p:txBody>
      </p:sp>
      <p:sp>
        <p:nvSpPr>
          <p:cNvPr id="71" name="Rectangle 70"/>
          <p:cNvSpPr/>
          <p:nvPr/>
        </p:nvSpPr>
        <p:spPr>
          <a:xfrm>
            <a:off x="5362472" y="1360531"/>
            <a:ext cx="3300567" cy="157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Student Debt Bubble</a:t>
            </a:r>
            <a:endParaRPr lang="en-US" sz="1400" dirty="0"/>
          </a:p>
        </p:txBody>
      </p:sp>
      <p:sp>
        <p:nvSpPr>
          <p:cNvPr id="72" name="Rectangle 71"/>
          <p:cNvSpPr/>
          <p:nvPr/>
        </p:nvSpPr>
        <p:spPr>
          <a:xfrm>
            <a:off x="8405992" y="1365290"/>
            <a:ext cx="255485" cy="1506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p:cNvSpPr/>
          <p:nvPr/>
        </p:nvSpPr>
        <p:spPr>
          <a:xfrm rot="10800000">
            <a:off x="8453977" y="1392102"/>
            <a:ext cx="162073" cy="86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73"/>
          <p:cNvGraphicFramePr>
            <a:graphicFrameLocks noGrp="1"/>
          </p:cNvGraphicFramePr>
          <p:nvPr>
            <p:extLst>
              <p:ext uri="{D42A27DB-BD31-4B8C-83A1-F6EECF244321}">
                <p14:modId xmlns:p14="http://schemas.microsoft.com/office/powerpoint/2010/main" val="102926046"/>
              </p:ext>
            </p:extLst>
          </p:nvPr>
        </p:nvGraphicFramePr>
        <p:xfrm>
          <a:off x="5363127" y="2576938"/>
          <a:ext cx="3300984" cy="548640"/>
        </p:xfrm>
        <a:graphic>
          <a:graphicData uri="http://schemas.openxmlformats.org/drawingml/2006/table">
            <a:tbl>
              <a:tblPr firstRow="1" bandRow="1">
                <a:tableStyleId>{2D5ABB26-0587-4C30-8999-92F81FD0307C}</a:tableStyleId>
              </a:tblPr>
              <a:tblGrid>
                <a:gridCol w="1100328"/>
                <a:gridCol w="1100328"/>
                <a:gridCol w="1100328"/>
              </a:tblGrid>
              <a:tr h="182880">
                <a:tc>
                  <a:txBody>
                    <a:bodyPr/>
                    <a:lstStyle/>
                    <a:p>
                      <a:pPr algn="ct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500" dirty="0" smtClean="0">
                          <a:solidFill>
                            <a:schemeClr val="bg1"/>
                          </a:solidFill>
                        </a:rPr>
                        <a:t>ISSUE</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500" dirty="0" smtClean="0">
                          <a:solidFill>
                            <a:schemeClr val="bg1"/>
                          </a:solidFill>
                        </a:rPr>
                        <a:t>SOLUTION</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75000"/>
                      </a:schemeClr>
                    </a:solidFill>
                  </a:tcPr>
                </a:tc>
              </a:tr>
              <a:tr h="182880">
                <a:tc>
                  <a:txBody>
                    <a:bodyPr/>
                    <a:lstStyle/>
                    <a:p>
                      <a:pPr algn="ctr"/>
                      <a:r>
                        <a:rPr lang="en-US" sz="500" dirty="0" smtClean="0">
                          <a:solidFill>
                            <a:schemeClr val="bg1"/>
                          </a:solidFill>
                        </a:rPr>
                        <a:t>CONNECTICUT</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r>
                        <a:rPr lang="en-US" sz="500" dirty="0" smtClean="0">
                          <a:solidFill>
                            <a:schemeClr val="bg1"/>
                          </a:solidFill>
                        </a:rPr>
                        <a:t>40%</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sz="500" dirty="0" smtClean="0">
                          <a:solidFill>
                            <a:schemeClr val="bg1"/>
                          </a:solidFill>
                        </a:rPr>
                        <a:t>20%</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8B2D1D"/>
                    </a:solidFill>
                  </a:tcPr>
                </a:tc>
              </a:tr>
              <a:tr h="182880">
                <a:tc>
                  <a:txBody>
                    <a:bodyPr/>
                    <a:lstStyle/>
                    <a:p>
                      <a:pPr algn="ctr"/>
                      <a:r>
                        <a:rPr lang="en-US" sz="500" dirty="0" smtClean="0">
                          <a:solidFill>
                            <a:schemeClr val="bg1"/>
                          </a:solidFill>
                        </a:rPr>
                        <a:t>DISTRICT</a:t>
                      </a:r>
                      <a:r>
                        <a:rPr lang="en-US" sz="500" baseline="0" dirty="0" smtClean="0">
                          <a:solidFill>
                            <a:schemeClr val="bg1"/>
                          </a:solidFill>
                        </a:rPr>
                        <a:t> 5</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25000"/>
                      </a:schemeClr>
                    </a:solidFill>
                  </a:tcPr>
                </a:tc>
                <a:tc>
                  <a:txBody>
                    <a:bodyPr/>
                    <a:lstStyle/>
                    <a:p>
                      <a:pPr algn="ctr"/>
                      <a:r>
                        <a:rPr lang="en-US" sz="500" dirty="0" smtClean="0">
                          <a:solidFill>
                            <a:schemeClr val="bg1"/>
                          </a:solidFill>
                        </a:rPr>
                        <a:t>80%</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500" dirty="0" smtClean="0">
                          <a:solidFill>
                            <a:schemeClr val="bg1"/>
                          </a:solidFill>
                        </a:rPr>
                        <a:t>60%</a:t>
                      </a:r>
                      <a:endParaRPr lang="en-US" sz="500" dirty="0">
                        <a:solidFill>
                          <a:schemeClr val="bg1"/>
                        </a:solidFill>
                      </a:endParaRPr>
                    </a:p>
                  </a:txBody>
                  <a:tcPr marT="34290" marB="3429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sp>
        <p:nvSpPr>
          <p:cNvPr id="75" name="Rounded Rectangle 74"/>
          <p:cNvSpPr/>
          <p:nvPr/>
        </p:nvSpPr>
        <p:spPr>
          <a:xfrm>
            <a:off x="3552093" y="855805"/>
            <a:ext cx="2039815" cy="1808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STUDENT DEBT</a:t>
            </a:r>
            <a:endParaRPr lang="en-US" sz="1400" dirty="0"/>
          </a:p>
        </p:txBody>
      </p:sp>
    </p:spTree>
    <p:extLst>
      <p:ext uri="{BB962C8B-B14F-4D97-AF65-F5344CB8AC3E}">
        <p14:creationId xmlns:p14="http://schemas.microsoft.com/office/powerpoint/2010/main" val="4174515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0" y="157041"/>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p:cNvSpPr/>
          <p:nvPr/>
        </p:nvSpPr>
        <p:spPr>
          <a:xfrm>
            <a:off x="7202185" y="27112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p:cNvSpPr/>
          <p:nvPr/>
        </p:nvSpPr>
        <p:spPr>
          <a:xfrm>
            <a:off x="7202185" y="343163"/>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p:cNvSpPr/>
          <p:nvPr/>
        </p:nvSpPr>
        <p:spPr>
          <a:xfrm>
            <a:off x="7202185" y="19908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TextBox 17"/>
          <p:cNvSpPr txBox="1"/>
          <p:nvPr/>
        </p:nvSpPr>
        <p:spPr>
          <a:xfrm>
            <a:off x="3088667" y="165776"/>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22" name="Rectangle 21"/>
          <p:cNvSpPr/>
          <p:nvPr/>
        </p:nvSpPr>
        <p:spPr>
          <a:xfrm>
            <a:off x="61642" y="27112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61642" y="343163"/>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61642" y="19908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4" name="Rectangle 53"/>
          <p:cNvSpPr/>
          <p:nvPr/>
        </p:nvSpPr>
        <p:spPr>
          <a:xfrm>
            <a:off x="173255" y="687978"/>
            <a:ext cx="8835992" cy="149068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lIns="91440" rIns="91440" rtlCol="0" anchor="t" anchorCtr="0"/>
          <a:lstStyle/>
          <a:p>
            <a:r>
              <a:rPr lang="en-US" sz="1200" dirty="0" smtClean="0"/>
              <a:t>Your Representatives</a:t>
            </a:r>
          </a:p>
          <a:p>
            <a:endParaRPr lang="en-US" sz="1200" dirty="0" smtClean="0"/>
          </a:p>
          <a:p>
            <a:endParaRPr lang="en-US" sz="1600" dirty="0"/>
          </a:p>
        </p:txBody>
      </p:sp>
      <p:graphicFrame>
        <p:nvGraphicFramePr>
          <p:cNvPr id="55" name="Table 54"/>
          <p:cNvGraphicFramePr>
            <a:graphicFrameLocks noGrp="1"/>
          </p:cNvGraphicFramePr>
          <p:nvPr>
            <p:extLst>
              <p:ext uri="{D42A27DB-BD31-4B8C-83A1-F6EECF244321}">
                <p14:modId xmlns:p14="http://schemas.microsoft.com/office/powerpoint/2010/main" val="1679074962"/>
              </p:ext>
            </p:extLst>
          </p:nvPr>
        </p:nvGraphicFramePr>
        <p:xfrm>
          <a:off x="199201" y="1027609"/>
          <a:ext cx="8783869" cy="1095464"/>
        </p:xfrm>
        <a:graphic>
          <a:graphicData uri="http://schemas.openxmlformats.org/drawingml/2006/table">
            <a:tbl>
              <a:tblPr firstRow="1" bandRow="1">
                <a:tableStyleId>{073A0DAA-6AF3-43AB-8588-CEC1D06C72B9}</a:tableStyleId>
              </a:tblPr>
              <a:tblGrid>
                <a:gridCol w="1589842"/>
                <a:gridCol w="1097280"/>
                <a:gridCol w="6096747"/>
              </a:tblGrid>
              <a:tr h="273866">
                <a:tc>
                  <a:txBody>
                    <a:bodyPr/>
                    <a:lstStyle/>
                    <a:p>
                      <a:pPr algn="ctr"/>
                      <a:r>
                        <a:rPr lang="en-US" sz="800" dirty="0" smtClean="0"/>
                        <a:t>Position</a:t>
                      </a:r>
                      <a:endParaRPr lang="en-US" sz="800" dirty="0"/>
                    </a:p>
                  </a:txBody>
                  <a:tcPr marT="34290" marB="34290">
                    <a:solidFill>
                      <a:srgbClr val="7030A0"/>
                    </a:solidFill>
                  </a:tcPr>
                </a:tc>
                <a:tc>
                  <a:txBody>
                    <a:bodyPr/>
                    <a:lstStyle/>
                    <a:p>
                      <a:pPr algn="ctr"/>
                      <a:r>
                        <a:rPr lang="en-US" sz="800" dirty="0" smtClean="0"/>
                        <a:t>Name</a:t>
                      </a:r>
                      <a:endParaRPr lang="en-US" sz="800" dirty="0"/>
                    </a:p>
                  </a:txBody>
                  <a:tcPr marT="34290" marB="34290">
                    <a:solidFill>
                      <a:srgbClr val="7030A0"/>
                    </a:solidFill>
                  </a:tcPr>
                </a:tc>
                <a:tc>
                  <a:txBody>
                    <a:bodyPr/>
                    <a:lstStyle/>
                    <a:p>
                      <a:pPr algn="ctr"/>
                      <a:r>
                        <a:rPr lang="en-US" sz="800" dirty="0" smtClean="0"/>
                        <a:t>Latest Activity</a:t>
                      </a:r>
                      <a:endParaRPr lang="en-US" sz="800" dirty="0"/>
                    </a:p>
                  </a:txBody>
                  <a:tcPr marT="34290" marB="34290">
                    <a:solidFill>
                      <a:srgbClr val="7030A0"/>
                    </a:solidFill>
                  </a:tcPr>
                </a:tc>
              </a:tr>
              <a:tr h="273866">
                <a:tc>
                  <a:txBody>
                    <a:bodyPr/>
                    <a:lstStyle/>
                    <a:p>
                      <a:pPr algn="ctr"/>
                      <a:r>
                        <a:rPr lang="en-US" sz="800" dirty="0" smtClean="0"/>
                        <a:t>House of Representatives</a:t>
                      </a:r>
                      <a:endParaRPr lang="en-US" sz="800" dirty="0"/>
                    </a:p>
                  </a:txBody>
                  <a:tcPr marT="34290" marB="34290"/>
                </a:tc>
                <a:tc>
                  <a:txBody>
                    <a:bodyPr/>
                    <a:lstStyle/>
                    <a:p>
                      <a:pPr algn="ctr"/>
                      <a:r>
                        <a:rPr lang="en-US" sz="800" dirty="0" smtClean="0"/>
                        <a:t>Elizabeth</a:t>
                      </a:r>
                      <a:r>
                        <a:rPr lang="en-US" sz="800" baseline="0" dirty="0" smtClean="0"/>
                        <a:t> </a:t>
                      </a:r>
                      <a:r>
                        <a:rPr lang="en-US" sz="800" baseline="0" dirty="0" err="1" smtClean="0"/>
                        <a:t>Esty</a:t>
                      </a:r>
                      <a:endParaRPr lang="en-US" sz="800" dirty="0"/>
                    </a:p>
                  </a:txBody>
                  <a:tcPr marT="34290" marB="34290"/>
                </a:tc>
                <a:tc>
                  <a:txBody>
                    <a:bodyPr/>
                    <a:lstStyle/>
                    <a:p>
                      <a:pPr algn="ctr"/>
                      <a:endParaRPr lang="en-US" sz="800" dirty="0"/>
                    </a:p>
                  </a:txBody>
                  <a:tcPr marT="34290" marB="34290"/>
                </a:tc>
              </a:tr>
              <a:tr h="273866">
                <a:tc>
                  <a:txBody>
                    <a:bodyPr/>
                    <a:lstStyle/>
                    <a:p>
                      <a:pPr algn="ctr"/>
                      <a:r>
                        <a:rPr lang="en-US" sz="800" dirty="0" smtClean="0"/>
                        <a:t>Senate</a:t>
                      </a:r>
                      <a:endParaRPr lang="en-US" sz="800" dirty="0"/>
                    </a:p>
                  </a:txBody>
                  <a:tcPr marT="34290" marB="34290"/>
                </a:tc>
                <a:tc>
                  <a:txBody>
                    <a:bodyPr/>
                    <a:lstStyle/>
                    <a:p>
                      <a:pPr algn="ctr"/>
                      <a:r>
                        <a:rPr lang="en-US" sz="800" dirty="0" smtClean="0"/>
                        <a:t>Richard Blumenthal</a:t>
                      </a:r>
                      <a:endParaRPr lang="en-US" sz="800" dirty="0"/>
                    </a:p>
                  </a:txBody>
                  <a:tcPr marT="34290" marB="34290"/>
                </a:tc>
                <a:tc>
                  <a:txBody>
                    <a:bodyPr/>
                    <a:lstStyle/>
                    <a:p>
                      <a:pPr algn="ctr"/>
                      <a:endParaRPr lang="en-US" sz="800" dirty="0"/>
                    </a:p>
                  </a:txBody>
                  <a:tcPr marT="34290" marB="34290"/>
                </a:tc>
              </a:tr>
              <a:tr h="273866">
                <a:tc>
                  <a:txBody>
                    <a:bodyPr/>
                    <a:lstStyle/>
                    <a:p>
                      <a:pPr algn="ctr"/>
                      <a:r>
                        <a:rPr lang="en-US" sz="800" dirty="0" smtClean="0"/>
                        <a:t>Senate</a:t>
                      </a:r>
                      <a:endParaRPr lang="en-US" sz="800" dirty="0"/>
                    </a:p>
                  </a:txBody>
                  <a:tcPr marT="34290" marB="34290"/>
                </a:tc>
                <a:tc>
                  <a:txBody>
                    <a:bodyPr/>
                    <a:lstStyle/>
                    <a:p>
                      <a:pPr algn="ctr"/>
                      <a:r>
                        <a:rPr lang="en-US" sz="800" dirty="0" smtClean="0"/>
                        <a:t>Christopher Murphy</a:t>
                      </a:r>
                      <a:endParaRPr lang="en-US" sz="800" dirty="0"/>
                    </a:p>
                  </a:txBody>
                  <a:tcPr marT="34290" marB="34290"/>
                </a:tc>
                <a:tc>
                  <a:txBody>
                    <a:bodyPr/>
                    <a:lstStyle/>
                    <a:p>
                      <a:pPr algn="ctr"/>
                      <a:endParaRPr lang="en-US" sz="800" dirty="0"/>
                    </a:p>
                  </a:txBody>
                  <a:tcPr marT="34290" marB="34290"/>
                </a:tc>
              </a:tr>
            </a:tbl>
          </a:graphicData>
        </a:graphic>
      </p:graphicFrame>
      <p:sp>
        <p:nvSpPr>
          <p:cNvPr id="56" name="Rectangle 55"/>
          <p:cNvSpPr/>
          <p:nvPr/>
        </p:nvSpPr>
        <p:spPr>
          <a:xfrm>
            <a:off x="173255" y="2318644"/>
            <a:ext cx="8835992" cy="2824855"/>
          </a:xfrm>
          <a:prstGeom prst="rect">
            <a:avLst/>
          </a:prstGeom>
          <a:ln w="38100">
            <a:solidFill>
              <a:schemeClr val="tx1"/>
            </a:solidFill>
          </a:ln>
        </p:spPr>
        <p:style>
          <a:lnRef idx="2">
            <a:schemeClr val="accent4"/>
          </a:lnRef>
          <a:fillRef idx="1">
            <a:schemeClr val="lt1"/>
          </a:fillRef>
          <a:effectRef idx="0">
            <a:schemeClr val="accent4"/>
          </a:effectRef>
          <a:fontRef idx="minor">
            <a:schemeClr val="dk1"/>
          </a:fontRef>
        </p:style>
        <p:txBody>
          <a:bodyPr lIns="91440" rIns="91440" rtlCol="0" anchor="t" anchorCtr="0"/>
          <a:lstStyle/>
          <a:p>
            <a:r>
              <a:rPr lang="en-US" sz="1200" dirty="0" smtClean="0"/>
              <a:t>Other Representatives</a:t>
            </a:r>
          </a:p>
          <a:p>
            <a:endParaRPr lang="en-US" sz="1200" dirty="0" smtClean="0"/>
          </a:p>
          <a:p>
            <a:endParaRPr lang="en-US" sz="1600" dirty="0"/>
          </a:p>
        </p:txBody>
      </p:sp>
      <p:graphicFrame>
        <p:nvGraphicFramePr>
          <p:cNvPr id="61" name="Table 60"/>
          <p:cNvGraphicFramePr>
            <a:graphicFrameLocks noGrp="1"/>
          </p:cNvGraphicFramePr>
          <p:nvPr>
            <p:extLst>
              <p:ext uri="{D42A27DB-BD31-4B8C-83A1-F6EECF244321}">
                <p14:modId xmlns:p14="http://schemas.microsoft.com/office/powerpoint/2010/main" val="137269802"/>
              </p:ext>
            </p:extLst>
          </p:nvPr>
        </p:nvGraphicFramePr>
        <p:xfrm>
          <a:off x="225378" y="2578948"/>
          <a:ext cx="8727791" cy="2476500"/>
        </p:xfrm>
        <a:graphic>
          <a:graphicData uri="http://schemas.openxmlformats.org/drawingml/2006/table">
            <a:tbl>
              <a:tblPr firstRow="1" bandRow="1">
                <a:tableStyleId>{073A0DAA-6AF3-43AB-8588-CEC1D06C72B9}</a:tableStyleId>
              </a:tblPr>
              <a:tblGrid>
                <a:gridCol w="1579692"/>
                <a:gridCol w="1090275"/>
                <a:gridCol w="1764119"/>
                <a:gridCol w="4293705"/>
              </a:tblGrid>
              <a:tr h="188595">
                <a:tc>
                  <a:txBody>
                    <a:bodyPr/>
                    <a:lstStyle/>
                    <a:p>
                      <a:pPr algn="ctr"/>
                      <a:r>
                        <a:rPr lang="en-US" sz="800" dirty="0" smtClean="0"/>
                        <a:t>Position</a:t>
                      </a:r>
                      <a:endParaRPr lang="en-US" sz="800" dirty="0"/>
                    </a:p>
                  </a:txBody>
                  <a:tcPr marT="34290" marB="34290">
                    <a:solidFill>
                      <a:srgbClr val="7030A0"/>
                    </a:solidFill>
                  </a:tcPr>
                </a:tc>
                <a:tc>
                  <a:txBody>
                    <a:bodyPr/>
                    <a:lstStyle/>
                    <a:p>
                      <a:pPr algn="ctr"/>
                      <a:r>
                        <a:rPr lang="en-US" sz="800" dirty="0" smtClean="0"/>
                        <a:t>State</a:t>
                      </a:r>
                      <a:endParaRPr lang="en-US" sz="800" dirty="0"/>
                    </a:p>
                  </a:txBody>
                  <a:tcPr marT="34290" marB="34290">
                    <a:solidFill>
                      <a:srgbClr val="7030A0"/>
                    </a:solidFill>
                  </a:tcPr>
                </a:tc>
                <a:tc>
                  <a:txBody>
                    <a:bodyPr/>
                    <a:lstStyle/>
                    <a:p>
                      <a:pPr algn="ctr"/>
                      <a:r>
                        <a:rPr lang="en-US" sz="800" dirty="0" smtClean="0"/>
                        <a:t>Name</a:t>
                      </a:r>
                    </a:p>
                  </a:txBody>
                  <a:tcPr marT="34290" marB="34290">
                    <a:solidFill>
                      <a:srgbClr val="7030A0"/>
                    </a:solidFill>
                  </a:tcPr>
                </a:tc>
                <a:tc>
                  <a:txBody>
                    <a:bodyPr/>
                    <a:lstStyle/>
                    <a:p>
                      <a:pPr algn="ctr"/>
                      <a:r>
                        <a:rPr lang="en-US" sz="800" dirty="0" smtClean="0"/>
                        <a:t>Latest Activity</a:t>
                      </a:r>
                      <a:endParaRPr lang="en-US" sz="800" dirty="0"/>
                    </a:p>
                  </a:txBody>
                  <a:tcPr marT="34290" marB="34290">
                    <a:solidFill>
                      <a:srgbClr val="7030A0"/>
                    </a:solidFill>
                  </a:tcPr>
                </a:tc>
              </a:tr>
              <a:tr h="188595">
                <a:tc>
                  <a:txBody>
                    <a:bodyPr/>
                    <a:lstStyle/>
                    <a:p>
                      <a:pPr algn="ctr"/>
                      <a:r>
                        <a:rPr lang="en-US" sz="800" dirty="0" smtClean="0"/>
                        <a:t>House of Representatives</a:t>
                      </a:r>
                      <a:endParaRPr lang="en-US" sz="800" dirty="0"/>
                    </a:p>
                  </a:txBody>
                  <a:tcPr marT="34290" marB="34290"/>
                </a:tc>
                <a:tc>
                  <a:txBody>
                    <a:bodyPr/>
                    <a:lstStyle/>
                    <a:p>
                      <a:pPr algn="ctr"/>
                      <a:r>
                        <a:rPr lang="en-US" sz="800" dirty="0" smtClean="0"/>
                        <a:t>HI</a:t>
                      </a:r>
                      <a:endParaRPr lang="en-US" sz="800" dirty="0"/>
                    </a:p>
                  </a:txBody>
                  <a:tcPr marT="34290" marB="34290"/>
                </a:tc>
                <a:tc>
                  <a:txBody>
                    <a:bodyPr/>
                    <a:lstStyle/>
                    <a:p>
                      <a:pPr algn="ctr"/>
                      <a:r>
                        <a:rPr lang="en-US" sz="800" dirty="0" err="1" smtClean="0"/>
                        <a:t>Tulsi</a:t>
                      </a:r>
                      <a:r>
                        <a:rPr lang="en-US" sz="800" dirty="0" smtClean="0"/>
                        <a:t> </a:t>
                      </a:r>
                      <a:r>
                        <a:rPr lang="en-US" sz="800" dirty="0" err="1" smtClean="0"/>
                        <a:t>Gabbard</a:t>
                      </a:r>
                      <a:endParaRPr lang="en-US" sz="800" dirty="0"/>
                    </a:p>
                  </a:txBody>
                  <a:tcPr marT="34290" marB="34290"/>
                </a:tc>
                <a:tc>
                  <a:txBody>
                    <a:bodyPr/>
                    <a:lstStyle/>
                    <a:p>
                      <a:pPr algn="ctr"/>
                      <a:endParaRPr lang="en-US" sz="800" dirty="0"/>
                    </a:p>
                  </a:txBody>
                  <a:tcPr marT="34290" marB="34290"/>
                </a:tc>
              </a:tr>
              <a:tr h="188595">
                <a:tc>
                  <a:txBody>
                    <a:bodyPr/>
                    <a:lstStyle/>
                    <a:p>
                      <a:pPr algn="ctr"/>
                      <a:r>
                        <a:rPr lang="en-US" sz="800" dirty="0" smtClean="0"/>
                        <a:t>Justice</a:t>
                      </a:r>
                      <a:endParaRPr lang="en-US" sz="800" dirty="0"/>
                    </a:p>
                  </a:txBody>
                  <a:tcPr marT="34290" marB="34290"/>
                </a:tc>
                <a:tc>
                  <a:txBody>
                    <a:bodyPr/>
                    <a:lstStyle/>
                    <a:p>
                      <a:pPr algn="ctr"/>
                      <a:r>
                        <a:rPr lang="en-US" sz="800" dirty="0" smtClean="0"/>
                        <a:t>-</a:t>
                      </a:r>
                      <a:endParaRPr lang="en-US" sz="800" dirty="0"/>
                    </a:p>
                  </a:txBody>
                  <a:tcPr marT="34290" marB="34290"/>
                </a:tc>
                <a:tc>
                  <a:txBody>
                    <a:bodyPr/>
                    <a:lstStyle/>
                    <a:p>
                      <a:pPr algn="ctr"/>
                      <a:r>
                        <a:rPr lang="en-US" sz="800" dirty="0" smtClean="0"/>
                        <a:t>John Roberts</a:t>
                      </a:r>
                      <a:endParaRPr lang="en-US" sz="800" dirty="0"/>
                    </a:p>
                  </a:txBody>
                  <a:tcPr marT="34290" marB="34290"/>
                </a:tc>
                <a:tc>
                  <a:txBody>
                    <a:bodyPr/>
                    <a:lstStyle/>
                    <a:p>
                      <a:pPr algn="ctr"/>
                      <a:endParaRPr lang="en-US" sz="800" dirty="0"/>
                    </a:p>
                  </a:txBody>
                  <a:tcPr marT="34290" marB="34290"/>
                </a:tc>
              </a:tr>
              <a:tr h="188595">
                <a:tc>
                  <a:txBody>
                    <a:bodyPr/>
                    <a:lstStyle/>
                    <a:p>
                      <a:pPr algn="ctr"/>
                      <a:r>
                        <a:rPr lang="en-US" sz="800" dirty="0" smtClean="0"/>
                        <a:t>Secretary of State</a:t>
                      </a:r>
                      <a:endParaRPr lang="en-US" sz="800" dirty="0"/>
                    </a:p>
                  </a:txBody>
                  <a:tcPr marT="34290" marB="34290"/>
                </a:tc>
                <a:tc>
                  <a:txBody>
                    <a:bodyPr/>
                    <a:lstStyle/>
                    <a:p>
                      <a:pPr algn="ctr"/>
                      <a:endParaRPr lang="en-US" sz="800" dirty="0"/>
                    </a:p>
                  </a:txBody>
                  <a:tcPr marT="34290" marB="34290"/>
                </a:tc>
                <a:tc>
                  <a:txBody>
                    <a:bodyPr/>
                    <a:lstStyle/>
                    <a:p>
                      <a:pPr algn="ctr"/>
                      <a:r>
                        <a:rPr lang="en-US" sz="800" dirty="0" smtClean="0"/>
                        <a:t>Hillary</a:t>
                      </a:r>
                      <a:r>
                        <a:rPr lang="en-US" sz="800" baseline="0" dirty="0" smtClean="0"/>
                        <a:t> Clinton</a:t>
                      </a:r>
                      <a:endParaRPr lang="en-US" sz="800" dirty="0"/>
                    </a:p>
                  </a:txBody>
                  <a:tcPr marT="34290" marB="34290"/>
                </a:tc>
                <a:tc>
                  <a:txBody>
                    <a:bodyPr/>
                    <a:lstStyle/>
                    <a:p>
                      <a:pPr algn="ctr"/>
                      <a:endParaRPr lang="en-US" sz="800" dirty="0"/>
                    </a:p>
                  </a:txBody>
                  <a:tcPr marT="34290" marB="34290"/>
                </a:tc>
              </a:tr>
              <a:tr h="188595">
                <a:tc>
                  <a:txBody>
                    <a:bodyPr/>
                    <a:lstStyle/>
                    <a:p>
                      <a:pPr algn="ctr"/>
                      <a:r>
                        <a:rPr lang="en-US" sz="800" dirty="0" smtClean="0"/>
                        <a:t>President</a:t>
                      </a:r>
                      <a:endParaRPr lang="en-US" sz="800" dirty="0"/>
                    </a:p>
                  </a:txBody>
                  <a:tcPr marT="34290" marB="34290"/>
                </a:tc>
                <a:tc>
                  <a:txBody>
                    <a:bodyPr/>
                    <a:lstStyle/>
                    <a:p>
                      <a:pPr algn="ctr"/>
                      <a:r>
                        <a:rPr lang="en-US" sz="800" dirty="0" smtClean="0"/>
                        <a:t>-</a:t>
                      </a:r>
                      <a:endParaRPr lang="en-US" sz="800" dirty="0"/>
                    </a:p>
                  </a:txBody>
                  <a:tcPr marT="34290" marB="34290"/>
                </a:tc>
                <a:tc>
                  <a:txBody>
                    <a:bodyPr/>
                    <a:lstStyle/>
                    <a:p>
                      <a:pPr algn="ctr"/>
                      <a:r>
                        <a:rPr lang="en-US" sz="800" dirty="0" smtClean="0"/>
                        <a:t>Barack Obama</a:t>
                      </a:r>
                      <a:endParaRPr lang="en-US" sz="800" dirty="0"/>
                    </a:p>
                  </a:txBody>
                  <a:tcPr marT="34290" marB="34290"/>
                </a:tc>
                <a:tc>
                  <a:txBody>
                    <a:bodyPr/>
                    <a:lstStyle/>
                    <a:p>
                      <a:pPr algn="ctr"/>
                      <a:endParaRPr lang="en-US" sz="800" dirty="0"/>
                    </a:p>
                  </a:txBody>
                  <a:tcPr marT="34290" marB="34290"/>
                </a:tc>
              </a:tr>
              <a:tr h="188595">
                <a:tc>
                  <a:txBody>
                    <a:bodyPr/>
                    <a:lstStyle/>
                    <a:p>
                      <a:pPr algn="ctr"/>
                      <a:r>
                        <a:rPr lang="en-US" sz="800" dirty="0" smtClean="0"/>
                        <a:t>Senate</a:t>
                      </a:r>
                      <a:endParaRPr lang="en-US" sz="800" dirty="0"/>
                    </a:p>
                  </a:txBody>
                  <a:tcPr marT="34290" marB="34290"/>
                </a:tc>
                <a:tc>
                  <a:txBody>
                    <a:bodyPr/>
                    <a:lstStyle/>
                    <a:p>
                      <a:pPr algn="ctr"/>
                      <a:r>
                        <a:rPr lang="en-US" sz="800" dirty="0" smtClean="0"/>
                        <a:t>AZ</a:t>
                      </a:r>
                      <a:endParaRPr lang="en-US" sz="800" dirty="0"/>
                    </a:p>
                  </a:txBody>
                  <a:tcPr marT="34290" marB="34290"/>
                </a:tc>
                <a:tc>
                  <a:txBody>
                    <a:bodyPr/>
                    <a:lstStyle/>
                    <a:p>
                      <a:pPr algn="ctr"/>
                      <a:r>
                        <a:rPr lang="en-US" sz="800" dirty="0" smtClean="0"/>
                        <a:t>John McCain</a:t>
                      </a: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r h="188595">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c>
                  <a:txBody>
                    <a:bodyPr/>
                    <a:lstStyle/>
                    <a:p>
                      <a:pPr algn="ctr"/>
                      <a:endParaRPr lang="en-US" sz="800" dirty="0"/>
                    </a:p>
                  </a:txBody>
                  <a:tcPr marT="34290" marB="34290"/>
                </a:tc>
              </a:tr>
            </a:tbl>
          </a:graphicData>
        </a:graphic>
      </p:graphicFrame>
    </p:spTree>
    <p:extLst>
      <p:ext uri="{BB962C8B-B14F-4D97-AF65-F5344CB8AC3E}">
        <p14:creationId xmlns:p14="http://schemas.microsoft.com/office/powerpoint/2010/main" val="3772122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599" y="3399227"/>
            <a:ext cx="8686800" cy="16052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Freeform 19"/>
          <p:cNvSpPr/>
          <p:nvPr/>
        </p:nvSpPr>
        <p:spPr>
          <a:xfrm>
            <a:off x="0" y="157041"/>
            <a:ext cx="9144000" cy="418006"/>
          </a:xfrm>
          <a:custGeom>
            <a:avLst/>
            <a:gdLst>
              <a:gd name="connsiteX0" fmla="*/ 0 w 12192000"/>
              <a:gd name="connsiteY0" fmla="*/ 0 h 1469204"/>
              <a:gd name="connsiteX1" fmla="*/ 12192000 w 12192000"/>
              <a:gd name="connsiteY1" fmla="*/ 0 h 1469204"/>
              <a:gd name="connsiteX2" fmla="*/ 12192000 w 12192000"/>
              <a:gd name="connsiteY2" fmla="*/ 977900 h 1469204"/>
              <a:gd name="connsiteX3" fmla="*/ 7457325 w 12192000"/>
              <a:gd name="connsiteY3" fmla="*/ 977900 h 1469204"/>
              <a:gd name="connsiteX4" fmla="*/ 6095999 w 12192000"/>
              <a:gd name="connsiteY4" fmla="*/ 1469204 h 1469204"/>
              <a:gd name="connsiteX5" fmla="*/ 4734674 w 12192000"/>
              <a:gd name="connsiteY5" fmla="*/ 977900 h 1469204"/>
              <a:gd name="connsiteX6" fmla="*/ 0 w 12192000"/>
              <a:gd name="connsiteY6" fmla="*/ 977900 h 146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69204">
                <a:moveTo>
                  <a:pt x="0" y="0"/>
                </a:moveTo>
                <a:lnTo>
                  <a:pt x="12192000" y="0"/>
                </a:lnTo>
                <a:lnTo>
                  <a:pt x="12192000" y="977900"/>
                </a:lnTo>
                <a:lnTo>
                  <a:pt x="7457325" y="977900"/>
                </a:lnTo>
                <a:lnTo>
                  <a:pt x="6095999" y="1469204"/>
                </a:lnTo>
                <a:lnTo>
                  <a:pt x="4734674" y="977900"/>
                </a:lnTo>
                <a:lnTo>
                  <a:pt x="0" y="977900"/>
                </a:lnTo>
                <a:close/>
              </a:path>
            </a:pathLst>
          </a:custGeom>
          <a:solidFill>
            <a:srgbClr val="7D221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p:cNvSpPr/>
          <p:nvPr/>
        </p:nvSpPr>
        <p:spPr>
          <a:xfrm>
            <a:off x="7202185" y="27112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p:cNvSpPr/>
          <p:nvPr/>
        </p:nvSpPr>
        <p:spPr>
          <a:xfrm>
            <a:off x="7202185" y="343163"/>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p:cNvSpPr/>
          <p:nvPr/>
        </p:nvSpPr>
        <p:spPr>
          <a:xfrm>
            <a:off x="7202185" y="19908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TextBox 17"/>
          <p:cNvSpPr txBox="1"/>
          <p:nvPr/>
        </p:nvSpPr>
        <p:spPr>
          <a:xfrm>
            <a:off x="3088667" y="165776"/>
            <a:ext cx="2974368" cy="369332"/>
          </a:xfrm>
          <a:prstGeom prst="rect">
            <a:avLst/>
          </a:prstGeom>
          <a:noFill/>
        </p:spPr>
        <p:txBody>
          <a:bodyPr wrap="square" rtlCol="0">
            <a:spAutoFit/>
          </a:bodyPr>
          <a:lstStyle/>
          <a:p>
            <a:pPr algn="ctr"/>
            <a:r>
              <a:rPr lang="en-US" b="1" dirty="0">
                <a:solidFill>
                  <a:schemeClr val="bg1"/>
                </a:solidFill>
                <a:latin typeface="Catriel" panose="02000503000000020004" pitchFamily="2" charset="0"/>
              </a:rPr>
              <a:t>CLARK</a:t>
            </a:r>
            <a:endParaRPr lang="en-US" sz="675" b="1" dirty="0">
              <a:solidFill>
                <a:schemeClr val="bg1"/>
              </a:solidFill>
              <a:latin typeface="Catriel" panose="02000503000000020004" pitchFamily="2" charset="0"/>
            </a:endParaRPr>
          </a:p>
        </p:txBody>
      </p:sp>
      <p:sp>
        <p:nvSpPr>
          <p:cNvPr id="22" name="Rectangle 21"/>
          <p:cNvSpPr/>
          <p:nvPr/>
        </p:nvSpPr>
        <p:spPr>
          <a:xfrm>
            <a:off x="61642" y="27112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61642" y="343163"/>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61642" y="199082"/>
            <a:ext cx="1887877"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2128096" y="801769"/>
            <a:ext cx="3291840" cy="242173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1050" dirty="0" smtClean="0"/>
              <a:t>Name: Barack Obama</a:t>
            </a:r>
          </a:p>
          <a:p>
            <a:r>
              <a:rPr lang="en-US" sz="1050" dirty="0" smtClean="0"/>
              <a:t>Position: United States Senator from Illinois (2005-2008)</a:t>
            </a:r>
          </a:p>
          <a:p>
            <a:r>
              <a:rPr lang="en-US" sz="1050" dirty="0" smtClean="0"/>
              <a:t>Committees: </a:t>
            </a:r>
          </a:p>
          <a:p>
            <a:r>
              <a:rPr lang="en-US" sz="1050" dirty="0" smtClean="0"/>
              <a:t>Biographical Statement:</a:t>
            </a:r>
            <a:endParaRPr lang="en-US" sz="1050" dirty="0"/>
          </a:p>
          <a:p>
            <a:endParaRPr lang="en-US" sz="1050" dirty="0" smtClean="0"/>
          </a:p>
          <a:p>
            <a:r>
              <a:rPr lang="en-US" sz="1050" dirty="0" smtClean="0"/>
              <a:t>Employment History:</a:t>
            </a:r>
          </a:p>
          <a:p>
            <a:pPr marL="171450" indent="-171450">
              <a:buFont typeface="Arial" panose="020B0604020202020204" pitchFamily="34" charset="0"/>
              <a:buChar char="•"/>
            </a:pPr>
            <a:r>
              <a:rPr lang="en-US" sz="1050" dirty="0" smtClean="0"/>
              <a:t>Illinois State Senator (1997-2004)</a:t>
            </a:r>
          </a:p>
          <a:p>
            <a:pPr marL="171450" indent="-171450">
              <a:buFont typeface="Arial" panose="020B0604020202020204" pitchFamily="34" charset="0"/>
              <a:buChar char="•"/>
            </a:pPr>
            <a:r>
              <a:rPr lang="en-US" sz="1050" dirty="0" smtClean="0"/>
              <a:t>Civil Rights Attorney</a:t>
            </a:r>
          </a:p>
          <a:p>
            <a:pPr marL="171450" indent="-171450">
              <a:buFont typeface="Arial" panose="020B0604020202020204" pitchFamily="34" charset="0"/>
              <a:buChar char="•"/>
            </a:pPr>
            <a:endParaRPr lang="en-US" sz="1050" dirty="0" smtClean="0"/>
          </a:p>
          <a:p>
            <a:pPr marL="171450" indent="-171450">
              <a:buFont typeface="Arial" panose="020B0604020202020204" pitchFamily="34" charset="0"/>
              <a:buChar char="•"/>
            </a:pPr>
            <a:endParaRPr lang="en-US" sz="1050" dirty="0" smtClean="0"/>
          </a:p>
          <a:p>
            <a:endParaRPr lang="en-US" sz="1050" dirty="0" smtClean="0"/>
          </a:p>
        </p:txBody>
      </p:sp>
      <p:sp>
        <p:nvSpPr>
          <p:cNvPr id="40" name="Rectangle 39"/>
          <p:cNvSpPr/>
          <p:nvPr/>
        </p:nvSpPr>
        <p:spPr>
          <a:xfrm>
            <a:off x="228599" y="3399227"/>
            <a:ext cx="1737360" cy="1857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Issues Dealt With</a:t>
            </a:r>
            <a:endParaRPr lang="en-US" sz="1400" dirty="0"/>
          </a:p>
        </p:txBody>
      </p:sp>
      <p:sp>
        <p:nvSpPr>
          <p:cNvPr id="41" name="Rectangle 40"/>
          <p:cNvSpPr/>
          <p:nvPr/>
        </p:nvSpPr>
        <p:spPr>
          <a:xfrm>
            <a:off x="1965959" y="3399227"/>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Bills Sponsored</a:t>
            </a:r>
            <a:endParaRPr lang="en-US" sz="1400" dirty="0"/>
          </a:p>
        </p:txBody>
      </p:sp>
      <p:sp>
        <p:nvSpPr>
          <p:cNvPr id="42" name="Rectangle 41"/>
          <p:cNvSpPr/>
          <p:nvPr/>
        </p:nvSpPr>
        <p:spPr>
          <a:xfrm>
            <a:off x="3703319" y="3399227"/>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Bills Co-Sponsored</a:t>
            </a:r>
            <a:endParaRPr lang="en-US" sz="1400" dirty="0"/>
          </a:p>
        </p:txBody>
      </p:sp>
      <p:sp>
        <p:nvSpPr>
          <p:cNvPr id="43" name="Rectangle 42"/>
          <p:cNvSpPr/>
          <p:nvPr/>
        </p:nvSpPr>
        <p:spPr>
          <a:xfrm>
            <a:off x="5436568" y="3399227"/>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Bill Amendments</a:t>
            </a:r>
            <a:endParaRPr lang="en-US" sz="1400" dirty="0"/>
          </a:p>
        </p:txBody>
      </p:sp>
      <p:sp>
        <p:nvSpPr>
          <p:cNvPr id="44" name="Rectangle 43"/>
          <p:cNvSpPr/>
          <p:nvPr/>
        </p:nvSpPr>
        <p:spPr>
          <a:xfrm>
            <a:off x="7169817" y="3399227"/>
            <a:ext cx="1737360" cy="1857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Social Media Posts</a:t>
            </a:r>
            <a:endParaRPr lang="en-US" sz="1400" dirty="0"/>
          </a:p>
        </p:txBody>
      </p:sp>
      <p:sp>
        <p:nvSpPr>
          <p:cNvPr id="45" name="Rectangle 44"/>
          <p:cNvSpPr/>
          <p:nvPr/>
        </p:nvSpPr>
        <p:spPr>
          <a:xfrm>
            <a:off x="5534108" y="554835"/>
            <a:ext cx="822960" cy="13524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dirty="0" smtClean="0"/>
              <a:t>Commend</a:t>
            </a:r>
            <a:endParaRPr lang="en-US" sz="1050" dirty="0"/>
          </a:p>
        </p:txBody>
      </p:sp>
      <p:pic>
        <p:nvPicPr>
          <p:cNvPr id="1026" name="Picture 2" descr="http://upload.wikimedia.org/wikipedia/commons/f/f9/Obama_portrait_cr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74" y="801769"/>
            <a:ext cx="1809050" cy="2429420"/>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5534108" y="809458"/>
            <a:ext cx="3381291" cy="242173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1000" dirty="0" smtClean="0"/>
              <a:t>Gallup Poll Approval Rating:</a:t>
            </a:r>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smtClean="0"/>
          </a:p>
          <a:p>
            <a:r>
              <a:rPr lang="en-US" sz="1000" dirty="0" smtClean="0"/>
              <a:t>CLARK Approval Rating:</a:t>
            </a:r>
          </a:p>
          <a:p>
            <a:endParaRPr lang="en-US" sz="1000" dirty="0" smtClean="0"/>
          </a:p>
          <a:p>
            <a:endParaRPr lang="en-US" sz="1000" dirty="0" smtClean="0"/>
          </a:p>
          <a:p>
            <a:endParaRPr lang="en-US" sz="1000" dirty="0"/>
          </a:p>
          <a:p>
            <a:endParaRPr lang="en-US" sz="1000" dirty="0"/>
          </a:p>
        </p:txBody>
      </p:sp>
      <p:pic>
        <p:nvPicPr>
          <p:cNvPr id="49" name="Picture 48"/>
          <p:cNvPicPr>
            <a:picLocks noChangeAspect="1"/>
          </p:cNvPicPr>
          <p:nvPr/>
        </p:nvPicPr>
        <p:blipFill rotWithShape="1">
          <a:blip r:embed="rId4"/>
          <a:srcRect l="11219" t="38737" r="40116" b="36311"/>
          <a:stretch/>
        </p:blipFill>
        <p:spPr>
          <a:xfrm>
            <a:off x="6241718" y="1047136"/>
            <a:ext cx="2110524" cy="914400"/>
          </a:xfrm>
          <a:prstGeom prst="rect">
            <a:avLst/>
          </a:prstGeom>
        </p:spPr>
      </p:pic>
      <p:sp>
        <p:nvSpPr>
          <p:cNvPr id="50" name="Rectangle 49"/>
          <p:cNvSpPr/>
          <p:nvPr/>
        </p:nvSpPr>
        <p:spPr>
          <a:xfrm>
            <a:off x="8359804" y="554835"/>
            <a:ext cx="548640" cy="135247"/>
          </a:xfrm>
          <a:prstGeom prst="rect">
            <a:avLst/>
          </a:prstGeom>
          <a:solidFill>
            <a:srgbClr val="7D2214"/>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dirty="0" smtClean="0"/>
              <a:t>Recall</a:t>
            </a:r>
            <a:endParaRPr lang="en-US" sz="1050" dirty="0"/>
          </a:p>
        </p:txBody>
      </p:sp>
      <p:sp>
        <p:nvSpPr>
          <p:cNvPr id="51" name="Rectangle 50"/>
          <p:cNvSpPr/>
          <p:nvPr/>
        </p:nvSpPr>
        <p:spPr>
          <a:xfrm>
            <a:off x="6417034" y="557483"/>
            <a:ext cx="822960" cy="135247"/>
          </a:xfrm>
          <a:prstGeom prst="rect">
            <a:avLst/>
          </a:prstGeom>
          <a:solidFill>
            <a:srgbClr val="7D2214"/>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dirty="0" smtClean="0"/>
              <a:t>Disapprove</a:t>
            </a:r>
            <a:endParaRPr lang="en-US" sz="1050" dirty="0"/>
          </a:p>
        </p:txBody>
      </p:sp>
      <p:sp>
        <p:nvSpPr>
          <p:cNvPr id="52" name="Rectangle 51"/>
          <p:cNvSpPr/>
          <p:nvPr/>
        </p:nvSpPr>
        <p:spPr>
          <a:xfrm>
            <a:off x="7300954" y="557482"/>
            <a:ext cx="1005840" cy="13524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dirty="0" smtClean="0"/>
              <a:t>Send a Letter</a:t>
            </a:r>
            <a:endParaRPr lang="en-US" sz="1050" dirty="0"/>
          </a:p>
        </p:txBody>
      </p:sp>
      <p:pic>
        <p:nvPicPr>
          <p:cNvPr id="53" name="Picture 52"/>
          <p:cNvPicPr>
            <a:picLocks noChangeAspect="1"/>
          </p:cNvPicPr>
          <p:nvPr/>
        </p:nvPicPr>
        <p:blipFill rotWithShape="1">
          <a:blip r:embed="rId4">
            <a:duotone>
              <a:schemeClr val="accent2">
                <a:shade val="45000"/>
                <a:satMod val="135000"/>
              </a:schemeClr>
              <a:prstClr val="white"/>
            </a:duotone>
          </a:blip>
          <a:srcRect l="11219" t="38737" r="40116" b="36311"/>
          <a:stretch/>
        </p:blipFill>
        <p:spPr>
          <a:xfrm>
            <a:off x="6241718" y="2269679"/>
            <a:ext cx="2110524" cy="914400"/>
          </a:xfrm>
          <a:prstGeom prst="rect">
            <a:avLst/>
          </a:prstGeom>
        </p:spPr>
      </p:pic>
    </p:spTree>
    <p:extLst>
      <p:ext uri="{BB962C8B-B14F-4D97-AF65-F5344CB8AC3E}">
        <p14:creationId xmlns:p14="http://schemas.microsoft.com/office/powerpoint/2010/main" val="128303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6872</TotalTime>
  <Words>1165</Words>
  <Application>Microsoft Office PowerPoint</Application>
  <PresentationFormat>On-screen Show (16:9)</PresentationFormat>
  <Paragraphs>155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Catriel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Dipanjan Saha</dc:creator>
  <cp:lastModifiedBy>Dipanjan Saha</cp:lastModifiedBy>
  <cp:revision>116</cp:revision>
  <dcterms:created xsi:type="dcterms:W3CDTF">2013-03-19T23:26:38Z</dcterms:created>
  <dcterms:modified xsi:type="dcterms:W3CDTF">2015-02-15T05:23:18Z</dcterms:modified>
</cp:coreProperties>
</file>