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8" r:id="rId5"/>
    <p:sldId id="299" r:id="rId6"/>
    <p:sldId id="297" r:id="rId7"/>
    <p:sldId id="292" r:id="rId8"/>
    <p:sldId id="284" r:id="rId9"/>
    <p:sldId id="301" r:id="rId10"/>
    <p:sldId id="293" r:id="rId11"/>
    <p:sldId id="294" r:id="rId12"/>
    <p:sldId id="295" r:id="rId13"/>
    <p:sldId id="302" r:id="rId14"/>
    <p:sldId id="303" r:id="rId15"/>
    <p:sldId id="304"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79" d="100"/>
          <a:sy n="79" d="100"/>
        </p:scale>
        <p:origin x="773" y="8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2/6/2021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2/5/2021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a:stretch/>
        </p:blipFill>
        <p:spPr>
          <a:xfrm>
            <a:off x="0" y="0"/>
            <a:ext cx="9780588"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Anime Rating Analysis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Prediction of Anime’s Rating</a:t>
            </a:r>
          </a:p>
        </p:txBody>
      </p:sp>
      <p:sp>
        <p:nvSpPr>
          <p:cNvPr id="2" name="TextBox 1">
            <a:extLst>
              <a:ext uri="{FF2B5EF4-FFF2-40B4-BE49-F238E27FC236}">
                <a16:creationId xmlns:a16="http://schemas.microsoft.com/office/drawing/2014/main" id="{E8BC5B07-CE16-4999-8800-2607200933B1}"/>
              </a:ext>
            </a:extLst>
          </p:cNvPr>
          <p:cNvSpPr txBox="1"/>
          <p:nvPr/>
        </p:nvSpPr>
        <p:spPr>
          <a:xfrm>
            <a:off x="9780588" y="4061039"/>
            <a:ext cx="2411412" cy="646331"/>
          </a:xfrm>
          <a:prstGeom prst="rect">
            <a:avLst/>
          </a:prstGeom>
          <a:noFill/>
        </p:spPr>
        <p:txBody>
          <a:bodyPr wrap="square" rtlCol="0">
            <a:spAutoFit/>
          </a:bodyPr>
          <a:lstStyle/>
          <a:p>
            <a:pPr algn="ctr"/>
            <a:r>
              <a:rPr lang="en-US" dirty="0"/>
              <a:t>Dipanka </a:t>
            </a:r>
          </a:p>
          <a:p>
            <a:pPr algn="ctr"/>
            <a:r>
              <a:rPr lang="en-US" dirty="0"/>
              <a:t>Talukder</a:t>
            </a:r>
            <a:endParaRPr lang="en-IN" dirty="0"/>
          </a:p>
        </p:txBody>
      </p:sp>
      <p:sp>
        <p:nvSpPr>
          <p:cNvPr id="6" name="Rectangle 5">
            <a:extLst>
              <a:ext uri="{FF2B5EF4-FFF2-40B4-BE49-F238E27FC236}">
                <a16:creationId xmlns:a16="http://schemas.microsoft.com/office/drawing/2014/main" id="{6C110504-F50F-4CB9-9C79-BD59FD725EAE}"/>
              </a:ext>
              <a:ext uri="{C183D7F6-B498-43B3-948B-1728B52AA6E4}">
                <adec:decorative xmlns:adec="http://schemas.microsoft.com/office/drawing/2017/decorative" val="1"/>
              </a:ext>
            </a:extLst>
          </p:cNvPr>
          <p:cNvSpPr/>
          <p:nvPr/>
        </p:nvSpPr>
        <p:spPr>
          <a:xfrm>
            <a:off x="9780588" y="2696229"/>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CC1B0-BDF7-423E-9600-7E2BF994DE4E}"/>
              </a:ext>
            </a:extLst>
          </p:cNvPr>
          <p:cNvSpPr>
            <a:spLocks noGrp="1"/>
          </p:cNvSpPr>
          <p:nvPr>
            <p:ph type="sldNum" sz="quarter" idx="13"/>
          </p:nvPr>
        </p:nvSpPr>
        <p:spPr/>
        <p:txBody>
          <a:bodyPr/>
          <a:lstStyle/>
          <a:p>
            <a:fld id="{19B51A1E-902D-48AF-9020-955120F399B6}" type="slidenum">
              <a:rPr lang="en-US" noProof="0" smtClean="0"/>
              <a:pPr/>
              <a:t>10</a:t>
            </a:fld>
            <a:endParaRPr lang="en-US" noProof="0" dirty="0"/>
          </a:p>
        </p:txBody>
      </p:sp>
      <p:sp>
        <p:nvSpPr>
          <p:cNvPr id="4" name="Title 3">
            <a:extLst>
              <a:ext uri="{FF2B5EF4-FFF2-40B4-BE49-F238E27FC236}">
                <a16:creationId xmlns:a16="http://schemas.microsoft.com/office/drawing/2014/main" id="{8E782C30-9D32-4A96-875D-D20577F90E77}"/>
              </a:ext>
            </a:extLst>
          </p:cNvPr>
          <p:cNvSpPr>
            <a:spLocks noGrp="1"/>
          </p:cNvSpPr>
          <p:nvPr>
            <p:ph type="title"/>
          </p:nvPr>
        </p:nvSpPr>
        <p:spPr/>
        <p:txBody>
          <a:bodyPr/>
          <a:lstStyle/>
          <a:p>
            <a:r>
              <a:rPr lang="en-US" dirty="0"/>
              <a:t>Bivariate Analysis</a:t>
            </a:r>
            <a:endParaRPr lang="en-IN" dirty="0"/>
          </a:p>
        </p:txBody>
      </p:sp>
      <p:pic>
        <p:nvPicPr>
          <p:cNvPr id="5" name="Picture 4">
            <a:extLst>
              <a:ext uri="{FF2B5EF4-FFF2-40B4-BE49-F238E27FC236}">
                <a16:creationId xmlns:a16="http://schemas.microsoft.com/office/drawing/2014/main" id="{74BC50B0-F9D7-4CF9-B348-75487C2D9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9" y="1021404"/>
            <a:ext cx="5832614" cy="5077839"/>
          </a:xfrm>
          <a:prstGeom prst="rect">
            <a:avLst/>
          </a:prstGeom>
        </p:spPr>
      </p:pic>
      <p:pic>
        <p:nvPicPr>
          <p:cNvPr id="6" name="Picture 5">
            <a:extLst>
              <a:ext uri="{FF2B5EF4-FFF2-40B4-BE49-F238E27FC236}">
                <a16:creationId xmlns:a16="http://schemas.microsoft.com/office/drawing/2014/main" id="{10CA71A1-14CF-4DB8-B872-AFAEB3DC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895" y="864000"/>
            <a:ext cx="5291106" cy="5235243"/>
          </a:xfrm>
          <a:prstGeom prst="rect">
            <a:avLst/>
          </a:prstGeom>
        </p:spPr>
      </p:pic>
    </p:spTree>
    <p:extLst>
      <p:ext uri="{BB962C8B-B14F-4D97-AF65-F5344CB8AC3E}">
        <p14:creationId xmlns:p14="http://schemas.microsoft.com/office/powerpoint/2010/main" val="16383257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BECD-4147-43ED-A5CF-4A292477A881}"/>
              </a:ext>
            </a:extLst>
          </p:cNvPr>
          <p:cNvSpPr>
            <a:spLocks noGrp="1"/>
          </p:cNvSpPr>
          <p:nvPr>
            <p:ph type="title"/>
          </p:nvPr>
        </p:nvSpPr>
        <p:spPr/>
        <p:txBody>
          <a:bodyPr/>
          <a:lstStyle/>
          <a:p>
            <a:r>
              <a:rPr lang="en-US" dirty="0"/>
              <a:t>Model Building &amp; Validation</a:t>
            </a:r>
            <a:endParaRPr lang="en-IN" dirty="0"/>
          </a:p>
        </p:txBody>
      </p:sp>
      <p:sp>
        <p:nvSpPr>
          <p:cNvPr id="4" name="Slide Number Placeholder 3">
            <a:extLst>
              <a:ext uri="{FF2B5EF4-FFF2-40B4-BE49-F238E27FC236}">
                <a16:creationId xmlns:a16="http://schemas.microsoft.com/office/drawing/2014/main" id="{4A78BAF4-AC85-435B-BB65-3EBA9010E8B7}"/>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
        <p:nvSpPr>
          <p:cNvPr id="5" name="Text Placeholder 4">
            <a:extLst>
              <a:ext uri="{FF2B5EF4-FFF2-40B4-BE49-F238E27FC236}">
                <a16:creationId xmlns:a16="http://schemas.microsoft.com/office/drawing/2014/main" id="{FEF9516F-37D3-42A4-9582-14B8CA0318DC}"/>
              </a:ext>
            </a:extLst>
          </p:cNvPr>
          <p:cNvSpPr>
            <a:spLocks noGrp="1"/>
          </p:cNvSpPr>
          <p:nvPr>
            <p:ph type="body" idx="1"/>
          </p:nvPr>
        </p:nvSpPr>
        <p:spPr/>
        <p:txBody>
          <a:bodyPr/>
          <a:lstStyle/>
          <a:p>
            <a:r>
              <a:rPr lang="en-US" b="0" dirty="0"/>
              <a:t>Model Building</a:t>
            </a:r>
            <a:endParaRPr lang="en-IN" b="0" dirty="0"/>
          </a:p>
        </p:txBody>
      </p:sp>
      <p:sp>
        <p:nvSpPr>
          <p:cNvPr id="6" name="Text Placeholder 5">
            <a:extLst>
              <a:ext uri="{FF2B5EF4-FFF2-40B4-BE49-F238E27FC236}">
                <a16:creationId xmlns:a16="http://schemas.microsoft.com/office/drawing/2014/main" id="{BF288DF1-3D3B-4A07-AF0B-2CFF53BF160C}"/>
              </a:ext>
            </a:extLst>
          </p:cNvPr>
          <p:cNvSpPr>
            <a:spLocks noGrp="1"/>
          </p:cNvSpPr>
          <p:nvPr>
            <p:ph type="body" sz="quarter" idx="3"/>
          </p:nvPr>
        </p:nvSpPr>
        <p:spPr/>
        <p:txBody>
          <a:bodyPr/>
          <a:lstStyle/>
          <a:p>
            <a:r>
              <a:rPr lang="en-US" b="0" dirty="0"/>
              <a:t>Model Validations</a:t>
            </a:r>
            <a:endParaRPr lang="en-IN" b="0" dirty="0"/>
          </a:p>
        </p:txBody>
      </p:sp>
      <p:sp>
        <p:nvSpPr>
          <p:cNvPr id="7" name="Content Placeholder 6">
            <a:extLst>
              <a:ext uri="{FF2B5EF4-FFF2-40B4-BE49-F238E27FC236}">
                <a16:creationId xmlns:a16="http://schemas.microsoft.com/office/drawing/2014/main" id="{EC7BB4EC-47DC-4628-AC84-6F2B1228F33F}"/>
              </a:ext>
            </a:extLst>
          </p:cNvPr>
          <p:cNvSpPr>
            <a:spLocks noGrp="1"/>
          </p:cNvSpPr>
          <p:nvPr>
            <p:ph sz="quarter" idx="4"/>
          </p:nvPr>
        </p:nvSpPr>
        <p:spPr/>
        <p:txBody>
          <a:bodyPr/>
          <a:lstStyle/>
          <a:p>
            <a:pPr marL="0" indent="0">
              <a:buNone/>
            </a:pPr>
            <a:r>
              <a:rPr lang="en-US" b="1" dirty="0"/>
              <a:t>Goodness of Fit:</a:t>
            </a:r>
          </a:p>
          <a:p>
            <a:r>
              <a:rPr lang="en-US" dirty="0"/>
              <a:t>R-Squared: 0.5693</a:t>
            </a:r>
          </a:p>
          <a:p>
            <a:r>
              <a:rPr lang="en-US" dirty="0"/>
              <a:t>Adjusted R-Squared: 0.5687</a:t>
            </a:r>
          </a:p>
          <a:p>
            <a:pPr marL="0" indent="0">
              <a:buNone/>
            </a:pPr>
            <a:r>
              <a:rPr lang="en-US" b="1" dirty="0"/>
              <a:t>Global Hypothesis:</a:t>
            </a:r>
          </a:p>
          <a:p>
            <a:r>
              <a:rPr lang="en-US" dirty="0"/>
              <a:t>P-Value less than 1% which implies that the model is viable.</a:t>
            </a:r>
          </a:p>
          <a:p>
            <a:pPr marL="0" indent="0">
              <a:buNone/>
            </a:pPr>
            <a:r>
              <a:rPr lang="en-IN" b="1" dirty="0"/>
              <a:t>The model accuracy of the linear regression on our dataset:</a:t>
            </a:r>
          </a:p>
          <a:p>
            <a:r>
              <a:rPr lang="en-US" dirty="0"/>
              <a:t>Mean Accuracy of Linear Regression Model is:  80.38</a:t>
            </a:r>
            <a:r>
              <a:rPr lang="en-IN" dirty="0"/>
              <a:t>%</a:t>
            </a:r>
          </a:p>
          <a:p>
            <a:r>
              <a:rPr lang="en-US" dirty="0"/>
              <a:t>Median Accuracy of Linear Regression Model is:  87.39</a:t>
            </a:r>
            <a:r>
              <a:rPr lang="en-IN" dirty="0"/>
              <a:t>%</a:t>
            </a:r>
          </a:p>
        </p:txBody>
      </p:sp>
      <p:pic>
        <p:nvPicPr>
          <p:cNvPr id="10" name="Content Placeholder 9">
            <a:extLst>
              <a:ext uri="{FF2B5EF4-FFF2-40B4-BE49-F238E27FC236}">
                <a16:creationId xmlns:a16="http://schemas.microsoft.com/office/drawing/2014/main" id="{15C4822A-92AA-49FA-94FA-D5134D9D80ED}"/>
              </a:ext>
            </a:extLst>
          </p:cNvPr>
          <p:cNvPicPr>
            <a:picLocks noGrp="1" noChangeAspect="1"/>
          </p:cNvPicPr>
          <p:nvPr>
            <p:ph sz="half" idx="2"/>
          </p:nvPr>
        </p:nvPicPr>
        <p:blipFill>
          <a:blip r:embed="rId2"/>
          <a:stretch>
            <a:fillRect/>
          </a:stretch>
        </p:blipFill>
        <p:spPr>
          <a:xfrm>
            <a:off x="431800" y="1955731"/>
            <a:ext cx="5448300" cy="2840005"/>
          </a:xfrm>
        </p:spPr>
      </p:pic>
    </p:spTree>
    <p:extLst>
      <p:ext uri="{BB962C8B-B14F-4D97-AF65-F5344CB8AC3E}">
        <p14:creationId xmlns:p14="http://schemas.microsoft.com/office/powerpoint/2010/main" val="14619561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C3CD76-59F2-4CEE-89FA-C5B4CC80C5E0}"/>
              </a:ext>
            </a:extLst>
          </p:cNvPr>
          <p:cNvSpPr>
            <a:spLocks noGrp="1"/>
          </p:cNvSpPr>
          <p:nvPr>
            <p:ph type="title"/>
          </p:nvPr>
        </p:nvSpPr>
        <p:spPr>
          <a:xfrm>
            <a:off x="624000" y="496378"/>
            <a:ext cx="6641900" cy="1124345"/>
          </a:xfrm>
        </p:spPr>
        <p:txBody>
          <a:bodyPr/>
          <a:lstStyle/>
          <a:p>
            <a:r>
              <a:rPr lang="en-US" dirty="0"/>
              <a:t>Business Insights</a:t>
            </a:r>
            <a:endParaRPr lang="en-IN" dirty="0"/>
          </a:p>
        </p:txBody>
      </p:sp>
      <p:sp>
        <p:nvSpPr>
          <p:cNvPr id="5" name="Content Placeholder 4">
            <a:extLst>
              <a:ext uri="{FF2B5EF4-FFF2-40B4-BE49-F238E27FC236}">
                <a16:creationId xmlns:a16="http://schemas.microsoft.com/office/drawing/2014/main" id="{4D65BAC3-916E-477D-8D50-DB67AB60A595}"/>
              </a:ext>
            </a:extLst>
          </p:cNvPr>
          <p:cNvSpPr>
            <a:spLocks noGrp="1"/>
          </p:cNvSpPr>
          <p:nvPr>
            <p:ph sz="half" idx="1"/>
          </p:nvPr>
        </p:nvSpPr>
        <p:spPr>
          <a:xfrm>
            <a:off x="624000" y="2078503"/>
            <a:ext cx="5472000" cy="4399852"/>
          </a:xfrm>
        </p:spPr>
        <p:txBody>
          <a:bodyPr/>
          <a:lstStyle/>
          <a:p>
            <a:pPr algn="just"/>
            <a:r>
              <a:rPr lang="en-US" sz="1400" dirty="0"/>
              <a:t>Viewer who watched the animes are likely to impact the ratings in positively. This means with every 1 one person who completed watching the anime, the rating rises by 0.0028 units.</a:t>
            </a:r>
          </a:p>
          <a:p>
            <a:pPr algn="just"/>
            <a:r>
              <a:rPr lang="en-US" sz="1400" dirty="0"/>
              <a:t>Anime which are ongoing have a positive impact on the rating. This means rating of the ongoing will be more by 0.00606 units than anime with are not.</a:t>
            </a:r>
          </a:p>
          <a:p>
            <a:pPr algn="just"/>
            <a:r>
              <a:rPr lang="en-US" sz="1400" dirty="0"/>
              <a:t>The rating of an anime if the media type is “Movie”, will be more by 0.00403 units compared to the rating of the anime if the media type “DVD”. </a:t>
            </a:r>
          </a:p>
          <a:p>
            <a:pPr algn="just"/>
            <a:r>
              <a:rPr lang="en-US" sz="1400" dirty="0"/>
              <a:t>The rating of an anime if the media type is “OVA”, will be more by 0.00139 units compared to the rating of the anime if the media type “DVD”. </a:t>
            </a:r>
          </a:p>
          <a:p>
            <a:pPr algn="just"/>
            <a:r>
              <a:rPr lang="en-US" sz="1400" dirty="0"/>
              <a:t>The rating of an anime if the media type is “TV”, will be more by 0.000908 units compared to the rating of the anime if the media type “DVD”. </a:t>
            </a:r>
          </a:p>
          <a:p>
            <a:pPr algn="just"/>
            <a:r>
              <a:rPr lang="en-US" sz="1400" dirty="0"/>
              <a:t>The rating of an anime if the media type is “TV Special”, will be more by 0.00196 units compared to the rating of the anime if the media type “DVD”.</a:t>
            </a:r>
          </a:p>
          <a:p>
            <a:pPr algn="just"/>
            <a:endParaRPr lang="en-US" sz="1800" dirty="0"/>
          </a:p>
          <a:p>
            <a:pPr algn="just"/>
            <a:endParaRPr lang="en-US" sz="1800" dirty="0"/>
          </a:p>
          <a:p>
            <a:pPr algn="just"/>
            <a:endParaRPr lang="en-IN" dirty="0"/>
          </a:p>
        </p:txBody>
      </p:sp>
      <p:sp>
        <p:nvSpPr>
          <p:cNvPr id="7" name="Slide Number Placeholder 6">
            <a:extLst>
              <a:ext uri="{FF2B5EF4-FFF2-40B4-BE49-F238E27FC236}">
                <a16:creationId xmlns:a16="http://schemas.microsoft.com/office/drawing/2014/main" id="{9200D02D-BA7D-4F7E-B81D-F74FE33D060F}"/>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
        <p:nvSpPr>
          <p:cNvPr id="8" name="TextBox 7">
            <a:extLst>
              <a:ext uri="{FF2B5EF4-FFF2-40B4-BE49-F238E27FC236}">
                <a16:creationId xmlns:a16="http://schemas.microsoft.com/office/drawing/2014/main" id="{9995EBE1-3BA5-41AE-88D7-13E4599123F2}"/>
              </a:ext>
            </a:extLst>
          </p:cNvPr>
          <p:cNvSpPr txBox="1"/>
          <p:nvPr/>
        </p:nvSpPr>
        <p:spPr>
          <a:xfrm>
            <a:off x="6516792" y="1998689"/>
            <a:ext cx="5243208" cy="144655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tx1">
                    <a:lumMod val="75000"/>
                    <a:lumOff val="25000"/>
                  </a:schemeClr>
                </a:solidFill>
              </a:rPr>
              <a:t>The rating of an anime if the media type is “Web”, will be fall by 0.00095 units compared to the rating of the anime if the media type “DVD”. </a:t>
            </a:r>
          </a:p>
          <a:p>
            <a:pPr marL="285750" indent="-285750" algn="just">
              <a:buFont typeface="Arial" panose="020B0604020202020204" pitchFamily="34" charset="0"/>
              <a:buChar char="•"/>
            </a:pPr>
            <a:endParaRPr lang="en-US" sz="1400" dirty="0">
              <a:solidFill>
                <a:schemeClr val="tx1">
                  <a:lumMod val="75000"/>
                  <a:lumOff val="25000"/>
                </a:schemeClr>
              </a:solidFill>
            </a:endParaRPr>
          </a:p>
          <a:p>
            <a:pPr marL="285750" indent="-285750" algn="just">
              <a:buFont typeface="Arial" panose="020B0604020202020204" pitchFamily="34" charset="0"/>
              <a:buChar char="•"/>
            </a:pPr>
            <a:endParaRPr lang="en-US" sz="1400" dirty="0">
              <a:solidFill>
                <a:schemeClr val="tx1">
                  <a:lumMod val="75000"/>
                  <a:lumOff val="25000"/>
                </a:schemeClr>
              </a:solidFill>
            </a:endParaRPr>
          </a:p>
          <a:p>
            <a:pPr algn="just"/>
            <a:endParaRPr lang="en-IN" dirty="0">
              <a:solidFill>
                <a:schemeClr val="tx1">
                  <a:lumMod val="75000"/>
                  <a:lumOff val="25000"/>
                </a:schemeClr>
              </a:solidFill>
            </a:endParaRPr>
          </a:p>
        </p:txBody>
      </p:sp>
    </p:spTree>
    <p:extLst>
      <p:ext uri="{BB962C8B-B14F-4D97-AF65-F5344CB8AC3E}">
        <p14:creationId xmlns:p14="http://schemas.microsoft.com/office/powerpoint/2010/main" val="34149527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Picture Placeholder 31">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a:srcRect/>
          <a:stretch/>
        </p:blipFill>
        <p:spPr>
          <a:xfrm>
            <a:off x="0" y="0"/>
            <a:ext cx="9747116" cy="6858000"/>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Dipanka Talukder</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322830"/>
            <a:ext cx="2910342" cy="316800"/>
          </a:xfrm>
          <a:solidFill>
            <a:schemeClr val="tx1">
              <a:lumMod val="75000"/>
              <a:lumOff val="25000"/>
            </a:schemeClr>
          </a:solidFill>
        </p:spPr>
        <p:txBody>
          <a:bodyPr/>
          <a:lstStyle/>
          <a:p>
            <a:r>
              <a:rPr lang="en-US" dirty="0"/>
              <a:t>dipankat17@gmail.com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72552" y="4371780"/>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8458200" y="4690104"/>
            <a:ext cx="2910342" cy="316800"/>
          </a:xfrm>
          <a:solidFill>
            <a:schemeClr val="tx1">
              <a:lumMod val="75000"/>
              <a:lumOff val="25000"/>
            </a:schemeClr>
          </a:solidFill>
        </p:spPr>
        <p:txBody>
          <a:bodyPr/>
          <a:lstStyle/>
          <a:p>
            <a:r>
              <a:rPr lang="en-US" dirty="0"/>
              <a:t>IVY Professional School</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46241" y="4724515"/>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2ECB6F-236A-4A07-AA4F-12BC714C51EB}"/>
              </a:ext>
            </a:extLst>
          </p:cNvPr>
          <p:cNvSpPr>
            <a:spLocks noGrp="1"/>
          </p:cNvSpPr>
          <p:nvPr>
            <p:ph type="title"/>
          </p:nvPr>
        </p:nvSpPr>
        <p:spPr>
          <a:xfrm>
            <a:off x="1447800" y="2219513"/>
            <a:ext cx="4648200" cy="985000"/>
          </a:xfrm>
        </p:spPr>
        <p:txBody>
          <a:bodyPr/>
          <a:lstStyle/>
          <a:p>
            <a:r>
              <a:rPr lang="en-US" dirty="0"/>
              <a:t>Objective</a:t>
            </a:r>
            <a:endParaRPr lang="en-IN" dirty="0"/>
          </a:p>
        </p:txBody>
      </p:sp>
      <p:sp>
        <p:nvSpPr>
          <p:cNvPr id="4" name="Text Placeholder 3">
            <a:extLst>
              <a:ext uri="{FF2B5EF4-FFF2-40B4-BE49-F238E27FC236}">
                <a16:creationId xmlns:a16="http://schemas.microsoft.com/office/drawing/2014/main" id="{C62B5376-B198-497D-9C4C-73022D1883A5}"/>
              </a:ext>
            </a:extLst>
          </p:cNvPr>
          <p:cNvSpPr>
            <a:spLocks noGrp="1"/>
          </p:cNvSpPr>
          <p:nvPr>
            <p:ph type="body" sz="quarter" idx="32"/>
          </p:nvPr>
        </p:nvSpPr>
        <p:spPr>
          <a:xfrm>
            <a:off x="1447800" y="3204513"/>
            <a:ext cx="4648200" cy="1309122"/>
          </a:xfrm>
        </p:spPr>
        <p:txBody>
          <a:bodyPr/>
          <a:lstStyle/>
          <a:p>
            <a:pPr algn="just"/>
            <a:r>
              <a:rPr lang="en-US" sz="1400" dirty="0"/>
              <a:t>The objective here is to perform regression analysis and to develop a model that can be used to predict the ratings received by the enlisted anime releases, such that, in the future, the anime production studios can develop their strategies which can improve the rating.</a:t>
            </a:r>
            <a:endParaRPr lang="en-IN" sz="1400" dirty="0"/>
          </a:p>
        </p:txBody>
      </p:sp>
      <p:sp>
        <p:nvSpPr>
          <p:cNvPr id="7" name="Slide Number Placeholder 6">
            <a:extLst>
              <a:ext uri="{FF2B5EF4-FFF2-40B4-BE49-F238E27FC236}">
                <a16:creationId xmlns:a16="http://schemas.microsoft.com/office/drawing/2014/main" id="{22F535CF-EC8F-4EEA-9A03-7A877CAEBD59}"/>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
        <p:nvSpPr>
          <p:cNvPr id="9" name="Rectangle 8">
            <a:extLst>
              <a:ext uri="{FF2B5EF4-FFF2-40B4-BE49-F238E27FC236}">
                <a16:creationId xmlns:a16="http://schemas.microsoft.com/office/drawing/2014/main" id="{A495BD51-9D5D-41B3-AEBF-730FCFD6A7B9}"/>
              </a:ext>
              <a:ext uri="{C183D7F6-B498-43B3-948B-1728B52AA6E4}">
                <adec:decorative xmlns:adec="http://schemas.microsoft.com/office/drawing/2017/decorative" val="1"/>
              </a:ext>
            </a:extLst>
          </p:cNvPr>
          <p:cNvSpPr/>
          <p:nvPr/>
        </p:nvSpPr>
        <p:spPr>
          <a:xfrm>
            <a:off x="3684588" y="2093631"/>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6" name="Picture Placeholder 15">
            <a:extLst>
              <a:ext uri="{FF2B5EF4-FFF2-40B4-BE49-F238E27FC236}">
                <a16:creationId xmlns:a16="http://schemas.microsoft.com/office/drawing/2014/main" id="{4CB38F69-4360-441C-A6AF-79DE16FFC0C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a:fillRect/>
          </a:stretch>
        </p:blipFill>
        <p:spPr>
          <a:xfrm>
            <a:off x="6096000" y="0"/>
            <a:ext cx="6096000" cy="6371351"/>
          </a:xfrm>
          <a:prstGeom prst="rect">
            <a:avLst/>
          </a:prstGeom>
        </p:spPr>
      </p:pic>
    </p:spTree>
    <p:extLst>
      <p:ext uri="{BB962C8B-B14F-4D97-AF65-F5344CB8AC3E}">
        <p14:creationId xmlns:p14="http://schemas.microsoft.com/office/powerpoint/2010/main" val="3661016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a:blip r:embed="rId2"/>
          <a:srcRect/>
          <a:stretch/>
        </p:blipFill>
        <p:spPr>
          <a:xfrm>
            <a:off x="0" y="-1"/>
            <a:ext cx="5472000" cy="6371352"/>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Analysis Process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Steps implemented in this analysis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763648"/>
            <a:ext cx="5472000" cy="1971689"/>
          </a:xfrm>
        </p:spPr>
        <p:txBody>
          <a:bodyPr/>
          <a:lstStyle/>
          <a:p>
            <a:endParaRPr lang="en-US" dirty="0"/>
          </a:p>
          <a:p>
            <a:r>
              <a:rPr lang="en-US" dirty="0"/>
              <a:t>Pre-processing the dataset</a:t>
            </a:r>
          </a:p>
          <a:p>
            <a:r>
              <a:rPr lang="en-US" dirty="0"/>
              <a:t>Explanatory Data Analysis by Visualization</a:t>
            </a:r>
          </a:p>
          <a:p>
            <a:r>
              <a:rPr lang="en-US" dirty="0"/>
              <a:t>Model Building and validation of test results</a:t>
            </a:r>
          </a:p>
          <a:p>
            <a:r>
              <a:rPr lang="en-US" dirty="0"/>
              <a:t>Statistical inference and business insights.</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p:blipFill>
        <p:spPr>
          <a:xfrm>
            <a:off x="0" y="0"/>
            <a:ext cx="9965956" cy="626461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2204792"/>
            <a:ext cx="5956300" cy="1832187"/>
          </a:xfrm>
        </p:spPr>
        <p:txBody>
          <a:bodyPr/>
          <a:lstStyle/>
          <a:p>
            <a:pPr algn="ctr"/>
            <a:r>
              <a:rPr lang="en-US" dirty="0"/>
              <a:t>Dataset and Data Pre-processing</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4041858"/>
            <a:ext cx="5956300" cy="1100565"/>
          </a:xfrm>
        </p:spPr>
        <p:txBody>
          <a:bodyPr/>
          <a:lstStyle/>
          <a:p>
            <a:pPr algn="just"/>
            <a:r>
              <a:rPr lang="en-US" dirty="0"/>
              <a:t>In this part, we will understand the dataset, check for missing values and presence of outliers in our dataset.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The dataset contains details of 7029 Animes based on 16 columns which are the predictor variables for our analysis.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dirty="0"/>
              <a:t>Data Dictionary</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38375"/>
            <a:ext cx="5472000" cy="3420583"/>
          </a:xfrm>
        </p:spPr>
        <p:txBody>
          <a:bodyPr/>
          <a:lstStyle/>
          <a:p>
            <a:pPr lvl="1" algn="just">
              <a:lnSpc>
                <a:spcPct val="100000"/>
              </a:lnSpc>
            </a:pPr>
            <a:r>
              <a:rPr lang="en-US" sz="1500" b="1" dirty="0"/>
              <a:t>Rating:</a:t>
            </a:r>
            <a:r>
              <a:rPr lang="en-US" sz="1500" dirty="0"/>
              <a:t> Average user rating given by the viewers for the anime releases.</a:t>
            </a:r>
          </a:p>
          <a:p>
            <a:pPr lvl="1" algn="just">
              <a:lnSpc>
                <a:spcPct val="100000"/>
              </a:lnSpc>
            </a:pPr>
            <a:r>
              <a:rPr lang="en-US" sz="1500" b="1" dirty="0"/>
              <a:t>Title: </a:t>
            </a:r>
            <a:r>
              <a:rPr lang="en-US" sz="1500" dirty="0"/>
              <a:t>Name of the anime releases.</a:t>
            </a:r>
          </a:p>
          <a:p>
            <a:pPr lvl="1" algn="just">
              <a:lnSpc>
                <a:spcPct val="100000"/>
              </a:lnSpc>
            </a:pPr>
            <a:r>
              <a:rPr lang="en-US" sz="1500" b="1" dirty="0"/>
              <a:t>Media Type: </a:t>
            </a:r>
            <a:r>
              <a:rPr lang="en-US" sz="1500" dirty="0"/>
              <a:t>Format of publication of the anime releases (Web/DVD special/Movie/TV special/TV).</a:t>
            </a:r>
          </a:p>
          <a:p>
            <a:pPr lvl="1" algn="just">
              <a:lnSpc>
                <a:spcPct val="100000"/>
              </a:lnSpc>
            </a:pPr>
            <a:r>
              <a:rPr lang="en-US" sz="1500" b="1" dirty="0"/>
              <a:t>EPS:</a:t>
            </a:r>
            <a:r>
              <a:rPr lang="en-US" sz="1500" dirty="0"/>
              <a:t> Number of episodes (movies are considered 1 episode).</a:t>
            </a:r>
          </a:p>
          <a:p>
            <a:pPr lvl="1" algn="just">
              <a:lnSpc>
                <a:spcPct val="100000"/>
              </a:lnSpc>
            </a:pPr>
            <a:r>
              <a:rPr lang="en-US" sz="1500" b="1" dirty="0"/>
              <a:t>Duration:</a:t>
            </a:r>
            <a:r>
              <a:rPr lang="en-US" sz="1500" dirty="0"/>
              <a:t> Duration of each episode (in minutes).</a:t>
            </a:r>
          </a:p>
          <a:p>
            <a:pPr lvl="1" algn="just">
              <a:lnSpc>
                <a:spcPct val="100000"/>
              </a:lnSpc>
            </a:pPr>
            <a:r>
              <a:rPr lang="en-US" sz="1500" b="1" dirty="0"/>
              <a:t>Ongoing:</a:t>
            </a:r>
            <a:r>
              <a:rPr lang="en-US" sz="1500" dirty="0"/>
              <a:t> Whether the anime is ongoing or not (Yes/No).</a:t>
            </a:r>
          </a:p>
          <a:p>
            <a:pPr lvl="1" algn="just">
              <a:lnSpc>
                <a:spcPct val="100000"/>
              </a:lnSpc>
            </a:pPr>
            <a:r>
              <a:rPr lang="en-US" sz="1500" b="1" dirty="0"/>
              <a:t>Season Of Release: </a:t>
            </a:r>
            <a:r>
              <a:rPr lang="en-US" sz="1500" dirty="0"/>
              <a:t>The season of release of the anime (Winter/Spring/Fall/Summer).</a:t>
            </a:r>
          </a:p>
          <a:p>
            <a:pPr lvl="1" algn="just">
              <a:lnSpc>
                <a:spcPct val="100000"/>
              </a:lnSpc>
            </a:pPr>
            <a:r>
              <a:rPr lang="en-US" sz="1500" b="1" dirty="0"/>
              <a:t>Description: </a:t>
            </a:r>
            <a:r>
              <a:rPr lang="en-US" sz="1500" dirty="0"/>
              <a:t>Synopsis of plot of the anime.</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001" y="2904564"/>
            <a:ext cx="5472113" cy="3346337"/>
          </a:xfrm>
        </p:spPr>
        <p:txBody>
          <a:bodyPr/>
          <a:lstStyle/>
          <a:p>
            <a:pPr algn="just"/>
            <a:r>
              <a:rPr lang="en-US" sz="1500" b="1" dirty="0"/>
              <a:t>Studios:</a:t>
            </a:r>
            <a:r>
              <a:rPr lang="en-US" sz="1500" dirty="0"/>
              <a:t> Studios responsible for the creation of different anime.</a:t>
            </a:r>
          </a:p>
          <a:p>
            <a:pPr algn="just"/>
            <a:r>
              <a:rPr lang="en-US" sz="1500" b="1" dirty="0"/>
              <a:t>Tags: </a:t>
            </a:r>
            <a:r>
              <a:rPr lang="en-US" sz="1500" dirty="0"/>
              <a:t>Tags, genres, etc. of different anime.</a:t>
            </a:r>
          </a:p>
          <a:p>
            <a:pPr algn="just"/>
            <a:r>
              <a:rPr lang="en-US" sz="1500" b="1" dirty="0"/>
              <a:t>Content Warn:</a:t>
            </a:r>
            <a:r>
              <a:rPr lang="en-US" sz="1500" dirty="0"/>
              <a:t> Content warning provided for the different anime.</a:t>
            </a:r>
          </a:p>
          <a:p>
            <a:pPr algn="just"/>
            <a:r>
              <a:rPr lang="en-US" sz="1500" b="1" dirty="0"/>
              <a:t>Watched:</a:t>
            </a:r>
            <a:r>
              <a:rPr lang="en-US" sz="1500" dirty="0"/>
              <a:t> The number of users who completed watching it.</a:t>
            </a:r>
          </a:p>
          <a:p>
            <a:pPr algn="just"/>
            <a:r>
              <a:rPr lang="en-US" sz="1500" b="1" dirty="0"/>
              <a:t>Watching:</a:t>
            </a:r>
            <a:r>
              <a:rPr lang="en-US" sz="1500" dirty="0"/>
              <a:t> The number of users who are watching it.</a:t>
            </a:r>
          </a:p>
          <a:p>
            <a:pPr algn="just"/>
            <a:r>
              <a:rPr lang="en-US" sz="1500" b="1" dirty="0"/>
              <a:t>Want Watch:</a:t>
            </a:r>
            <a:r>
              <a:rPr lang="en-US" sz="1500" dirty="0"/>
              <a:t> The number of users who want to watch it.</a:t>
            </a:r>
          </a:p>
          <a:p>
            <a:pPr algn="just"/>
            <a:r>
              <a:rPr lang="en-US" sz="1500" b="1" dirty="0"/>
              <a:t>Dropped: </a:t>
            </a:r>
            <a:r>
              <a:rPr lang="en-US" sz="1500" dirty="0"/>
              <a:t>The number of users who dropped it before completion.</a:t>
            </a:r>
          </a:p>
          <a:p>
            <a:pPr algn="just"/>
            <a:r>
              <a:rPr lang="en-US" sz="1500" b="1" dirty="0"/>
              <a:t>Votes:</a:t>
            </a:r>
            <a:r>
              <a:rPr lang="en-US" sz="1500" dirty="0"/>
              <a:t> The number of votes that contribute to the ratings received by different anime.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393089"/>
            <a:ext cx="11340000" cy="432000"/>
          </a:xfrm>
        </p:spPr>
        <p:txBody>
          <a:bodyPr/>
          <a:lstStyle/>
          <a:p>
            <a:r>
              <a:rPr lang="en-US" dirty="0"/>
              <a:t>Data Pre-processing</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7999"/>
            <a:ext cx="11339513" cy="723523"/>
          </a:xfrm>
        </p:spPr>
        <p:txBody>
          <a:bodyPr/>
          <a:lstStyle/>
          <a:p>
            <a:r>
              <a:rPr lang="en-US" b="1" dirty="0"/>
              <a:t>Removal of Useless Column: </a:t>
            </a:r>
            <a:r>
              <a:rPr lang="en-US" dirty="0"/>
              <a:t>Column such as Title, description, studios and tags are not useful data for our analysis so we can drop this column for further analysis.</a:t>
            </a:r>
          </a:p>
          <a:p>
            <a:endParaRPr lang="en-US" b="1"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dirty="0"/>
              <a:t>Missing Value Treatment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38375"/>
            <a:ext cx="5472000" cy="3420583"/>
          </a:xfrm>
        </p:spPr>
        <p:txBody>
          <a:bodyPr/>
          <a:lstStyle/>
          <a:p>
            <a:pPr lvl="1" algn="just">
              <a:lnSpc>
                <a:spcPct val="100000"/>
              </a:lnSpc>
            </a:pPr>
            <a:r>
              <a:rPr lang="en-US" dirty="0"/>
              <a:t>Columns like season of release and content warn have more than 30% of the missing value therefore discarded. </a:t>
            </a:r>
          </a:p>
          <a:p>
            <a:pPr lvl="1" algn="just">
              <a:lnSpc>
                <a:spcPct val="100000"/>
              </a:lnSpc>
            </a:pPr>
            <a:r>
              <a:rPr lang="en-US" dirty="0"/>
              <a:t>Watched column have 1.2% of missing values and replaced with median value.</a:t>
            </a:r>
          </a:p>
          <a:p>
            <a:pPr lvl="1" algn="just">
              <a:lnSpc>
                <a:spcPct val="100000"/>
              </a:lnSpc>
            </a:pPr>
            <a:r>
              <a:rPr lang="en-US" dirty="0"/>
              <a:t>Duration column have 24.1% of missing values and replaced with median value.</a:t>
            </a:r>
          </a:p>
          <a:p>
            <a:pPr lvl="1" algn="just">
              <a:lnSpc>
                <a:spcPct val="100000"/>
              </a:lnSpc>
            </a:pPr>
            <a:r>
              <a:rPr lang="en-US" dirty="0"/>
              <a:t>Media Type column have 0.4% of missing values and replaced with mode value. </a:t>
            </a:r>
          </a:p>
          <a:p>
            <a:pPr lvl="1" algn="just">
              <a:lnSpc>
                <a:spcPct val="100000"/>
              </a:lnSpc>
            </a:pPr>
            <a:endParaRPr lang="en-US" dirty="0"/>
          </a:p>
          <a:p>
            <a:pPr lvl="1" algn="just">
              <a:lnSpc>
                <a:spcPct val="100000"/>
              </a:lnSpc>
            </a:pPr>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t>Treatment of Outliers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001" y="2904564"/>
            <a:ext cx="5472113" cy="3346337"/>
          </a:xfrm>
        </p:spPr>
        <p:txBody>
          <a:bodyPr/>
          <a:lstStyle/>
          <a:p>
            <a:pPr algn="just"/>
            <a:r>
              <a:rPr lang="en-US" sz="1600" dirty="0"/>
              <a:t>We have outliers in the columns like: EPS, Duration, Watched, Watching, Want Watch, Dropped, Votes.</a:t>
            </a:r>
          </a:p>
          <a:p>
            <a:pPr algn="just"/>
            <a:r>
              <a:rPr lang="en-US" sz="1600" dirty="0"/>
              <a:t>Presence of extreme values in the above mentioned columns.</a:t>
            </a:r>
          </a:p>
          <a:p>
            <a:pPr algn="just"/>
            <a:r>
              <a:rPr lang="en-US" sz="1600" dirty="0"/>
              <a:t>Percentile method used to replace the outliers.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10249267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a:srcRect/>
          <a:stretch/>
        </p:blipFill>
        <p:spPr>
          <a:xfrm>
            <a:off x="1857983" y="-1"/>
            <a:ext cx="10334017"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EDA &amp; Visualization </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It is conducted for Univariate and Bivariate analysis of the predictor variables.</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Univariate Analysis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pic>
        <p:nvPicPr>
          <p:cNvPr id="10" name="slide2" descr="Univariate Analysis">
            <a:extLst>
              <a:ext uri="{FF2B5EF4-FFF2-40B4-BE49-F238E27FC236}">
                <a16:creationId xmlns:a16="http://schemas.microsoft.com/office/drawing/2014/main" id="{D948A557-9636-4966-BDF0-98E2A6F061DD}"/>
              </a:ext>
            </a:extLst>
          </p:cNvPr>
          <p:cNvPicPr>
            <a:picLocks noChangeAspect="1"/>
          </p:cNvPicPr>
          <p:nvPr/>
        </p:nvPicPr>
        <p:blipFill rotWithShape="1">
          <a:blip r:embed="rId2">
            <a:extLst>
              <a:ext uri="{28A0092B-C50C-407E-A947-70E740481C1C}">
                <a14:useLocalDpi xmlns:a14="http://schemas.microsoft.com/office/drawing/2010/main" val="0"/>
              </a:ext>
            </a:extLst>
          </a:blip>
          <a:srcRect l="-56" t="7273"/>
          <a:stretch/>
        </p:blipFill>
        <p:spPr>
          <a:xfrm>
            <a:off x="438484" y="1001948"/>
            <a:ext cx="11328000" cy="5369403"/>
          </a:xfrm>
          <a:prstGeom prst="rect">
            <a:avLst/>
          </a:prstGeom>
        </p:spPr>
      </p:pic>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Univariate Analysis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pic>
        <p:nvPicPr>
          <p:cNvPr id="8" name="slide2" descr="Dashboard 2">
            <a:extLst>
              <a:ext uri="{FF2B5EF4-FFF2-40B4-BE49-F238E27FC236}">
                <a16:creationId xmlns:a16="http://schemas.microsoft.com/office/drawing/2014/main" id="{22F68627-85AF-456E-B82D-686A76059856}"/>
              </a:ext>
            </a:extLst>
          </p:cNvPr>
          <p:cNvPicPr>
            <a:picLocks noChangeAspect="1"/>
          </p:cNvPicPr>
          <p:nvPr/>
        </p:nvPicPr>
        <p:blipFill rotWithShape="1">
          <a:blip r:embed="rId2">
            <a:extLst>
              <a:ext uri="{28A0092B-C50C-407E-A947-70E740481C1C}">
                <a14:useLocalDpi xmlns:a14="http://schemas.microsoft.com/office/drawing/2010/main" val="0"/>
              </a:ext>
            </a:extLst>
          </a:blip>
          <a:srcRect t="-243" r="6968" b="5943"/>
          <a:stretch/>
        </p:blipFill>
        <p:spPr>
          <a:xfrm>
            <a:off x="432000" y="943584"/>
            <a:ext cx="11153643" cy="5427768"/>
          </a:xfrm>
          <a:prstGeom prst="rect">
            <a:avLst/>
          </a:prstGeom>
        </p:spPr>
      </p:pic>
    </p:spTree>
    <p:extLst>
      <p:ext uri="{BB962C8B-B14F-4D97-AF65-F5344CB8AC3E}">
        <p14:creationId xmlns:p14="http://schemas.microsoft.com/office/powerpoint/2010/main" val="257542147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4910</TotalTime>
  <Words>831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Corbel</vt:lpstr>
      <vt:lpstr>Times New Roman</vt:lpstr>
      <vt:lpstr>Office Theme</vt:lpstr>
      <vt:lpstr>Anime Rating Analysis</vt:lpstr>
      <vt:lpstr>Objective</vt:lpstr>
      <vt:lpstr>Analysis Process</vt:lpstr>
      <vt:lpstr>Dataset and Data Pre-processing</vt:lpstr>
      <vt:lpstr>Dataset</vt:lpstr>
      <vt:lpstr>Data Pre-processing</vt:lpstr>
      <vt:lpstr>EDA &amp; Visualization </vt:lpstr>
      <vt:lpstr>Univariate Analysis </vt:lpstr>
      <vt:lpstr>Univariate Analysis</vt:lpstr>
      <vt:lpstr>Bivariate Analysis</vt:lpstr>
      <vt:lpstr>Model Building &amp; Validation</vt:lpstr>
      <vt:lpstr>Business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Rating Analysis</dc:title>
  <dc:creator>dipanka talukder</dc:creator>
  <cp:lastModifiedBy>dipanka talukder</cp:lastModifiedBy>
  <cp:revision>50</cp:revision>
  <dcterms:created xsi:type="dcterms:W3CDTF">2021-01-29T20:27:39Z</dcterms:created>
  <dcterms:modified xsi:type="dcterms:W3CDTF">2021-02-06T15:45:11Z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