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57" r:id="rId4"/>
    <p:sldId id="259" r:id="rId5"/>
    <p:sldId id="260" r:id="rId6"/>
    <p:sldId id="261" r:id="rId7"/>
    <p:sldId id="262" r:id="rId8"/>
    <p:sldId id="263" r:id="rId9"/>
    <p:sldId id="264" r:id="rId10"/>
    <p:sldId id="265" r:id="rId11"/>
    <p:sldId id="266" r:id="rId12"/>
    <p:sldId id="280"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67"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52C4FD-E7C1-45FD-9813-D73F1A022687}"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40105083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2C4FD-E7C1-45FD-9813-D73F1A022687}"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207903054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2C4FD-E7C1-45FD-9813-D73F1A022687}"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37C6-62FA-46EC-9CBA-EAEB6368167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43664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2C4FD-E7C1-45FD-9813-D73F1A022687}"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12020534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2C4FD-E7C1-45FD-9813-D73F1A022687}"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37C6-62FA-46EC-9CBA-EAEB636816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86188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2C4FD-E7C1-45FD-9813-D73F1A022687}"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19456245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52C4FD-E7C1-45FD-9813-D73F1A022687}"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17468148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52C4FD-E7C1-45FD-9813-D73F1A022687}"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13090303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52C4FD-E7C1-45FD-9813-D73F1A022687}"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17413016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2C4FD-E7C1-45FD-9813-D73F1A022687}"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39414672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52C4FD-E7C1-45FD-9813-D73F1A022687}" type="datetimeFigureOut">
              <a:rPr lang="en-US" smtClean="0"/>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30048048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52C4FD-E7C1-45FD-9813-D73F1A022687}" type="datetimeFigureOut">
              <a:rPr lang="en-US" smtClean="0"/>
              <a:t>4/17/2014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42849154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52C4FD-E7C1-45FD-9813-D73F1A022687}" type="datetimeFigureOut">
              <a:rPr lang="en-US" smtClean="0"/>
              <a:t>4/17/2014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19950525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2C4FD-E7C1-45FD-9813-D73F1A022687}" type="datetimeFigureOut">
              <a:rPr lang="en-US" smtClean="0"/>
              <a:t>4/17/2014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22289945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2C4FD-E7C1-45FD-9813-D73F1A022687}" type="datetimeFigureOut">
              <a:rPr lang="en-US" smtClean="0"/>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264850639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2C4FD-E7C1-45FD-9813-D73F1A022687}" type="datetimeFigureOut">
              <a:rPr lang="en-US" smtClean="0"/>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B37C6-62FA-46EC-9CBA-EAEB6368167A}" type="slidenum">
              <a:rPr lang="en-US" smtClean="0"/>
              <a:t>‹#›</a:t>
            </a:fld>
            <a:endParaRPr lang="en-US"/>
          </a:p>
        </p:txBody>
      </p:sp>
    </p:spTree>
    <p:extLst>
      <p:ext uri="{BB962C8B-B14F-4D97-AF65-F5344CB8AC3E}">
        <p14:creationId xmlns:p14="http://schemas.microsoft.com/office/powerpoint/2010/main" val="35251054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52C4FD-E7C1-45FD-9813-D73F1A022687}" type="datetimeFigureOut">
              <a:rPr lang="en-US" smtClean="0"/>
              <a:t>4/17/2014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3B37C6-62FA-46EC-9CBA-EAEB6368167A}" type="slidenum">
              <a:rPr lang="en-US" smtClean="0"/>
              <a:t>‹#›</a:t>
            </a:fld>
            <a:endParaRPr lang="en-US"/>
          </a:p>
        </p:txBody>
      </p:sp>
    </p:spTree>
    <p:extLst>
      <p:ext uri="{BB962C8B-B14F-4D97-AF65-F5344CB8AC3E}">
        <p14:creationId xmlns:p14="http://schemas.microsoft.com/office/powerpoint/2010/main" val="385719073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97251" y="4752305"/>
            <a:ext cx="7766936" cy="1490132"/>
          </a:xfrm>
        </p:spPr>
        <p:txBody>
          <a:bodyPr>
            <a:normAutofit lnSpcReduction="10000"/>
          </a:bodyPr>
          <a:lstStyle/>
          <a:p>
            <a:pPr algn="l"/>
            <a:r>
              <a:rPr lang="en-US" dirty="0" smtClean="0"/>
              <a:t>Presented by: Aditya Kumar Anguria (12070121502)</a:t>
            </a:r>
          </a:p>
          <a:p>
            <a:pPr algn="l"/>
            <a:r>
              <a:rPr lang="en-US" dirty="0" smtClean="0"/>
              <a:t>                     </a:t>
            </a:r>
            <a:r>
              <a:rPr lang="en-US" dirty="0" err="1" smtClean="0"/>
              <a:t>Dipankar</a:t>
            </a:r>
            <a:r>
              <a:rPr lang="en-US" dirty="0" smtClean="0"/>
              <a:t> Gosh </a:t>
            </a:r>
            <a:r>
              <a:rPr lang="en-US" dirty="0"/>
              <a:t>(</a:t>
            </a:r>
            <a:r>
              <a:rPr lang="en-US" dirty="0" smtClean="0"/>
              <a:t>12070121113)</a:t>
            </a:r>
          </a:p>
          <a:p>
            <a:pPr algn="l"/>
            <a:r>
              <a:rPr lang="en-US" dirty="0" smtClean="0"/>
              <a:t>                     Paras </a:t>
            </a:r>
            <a:r>
              <a:rPr lang="en-US" dirty="0" err="1" smtClean="0"/>
              <a:t>Mehendirata</a:t>
            </a:r>
            <a:r>
              <a:rPr lang="en-US" dirty="0" smtClean="0"/>
              <a:t> </a:t>
            </a:r>
            <a:r>
              <a:rPr lang="en-US" dirty="0"/>
              <a:t>(</a:t>
            </a:r>
            <a:r>
              <a:rPr lang="en-US" dirty="0" smtClean="0"/>
              <a:t>12070121130)</a:t>
            </a:r>
          </a:p>
          <a:p>
            <a:pPr algn="l"/>
            <a:r>
              <a:rPr lang="en-US" dirty="0" smtClean="0"/>
              <a:t>                     </a:t>
            </a:r>
            <a:r>
              <a:rPr lang="en-US" dirty="0" err="1" smtClean="0"/>
              <a:t>Sarang</a:t>
            </a:r>
            <a:r>
              <a:rPr lang="en-US" dirty="0" smtClean="0"/>
              <a:t> </a:t>
            </a:r>
            <a:r>
              <a:rPr lang="en-US" dirty="0" err="1" smtClean="0"/>
              <a:t>Pande</a:t>
            </a:r>
            <a:r>
              <a:rPr lang="en-US" dirty="0" smtClean="0"/>
              <a:t> </a:t>
            </a:r>
            <a:r>
              <a:rPr lang="en-US" dirty="0"/>
              <a:t>(</a:t>
            </a:r>
            <a:r>
              <a:rPr lang="en-US" dirty="0" smtClean="0"/>
              <a:t>12070121140)</a:t>
            </a:r>
            <a:endParaRPr lang="en-US" dirty="0"/>
          </a:p>
        </p:txBody>
      </p:sp>
      <p:sp>
        <p:nvSpPr>
          <p:cNvPr id="4" name="Rectangle 3"/>
          <p:cNvSpPr/>
          <p:nvPr/>
        </p:nvSpPr>
        <p:spPr>
          <a:xfrm>
            <a:off x="965916" y="1769599"/>
            <a:ext cx="8203842" cy="1938992"/>
          </a:xfrm>
          <a:prstGeom prst="rect">
            <a:avLst/>
          </a:prstGeom>
          <a:noFill/>
        </p:spPr>
        <p:txBody>
          <a:bodyPr wrap="square" lIns="91440" tIns="45720" rIns="91440" bIns="45720">
            <a:spAutoFit/>
          </a:bodyPr>
          <a:lstStyle/>
          <a:p>
            <a:pPr algn="ctr"/>
            <a:r>
              <a:rPr lang="en-US" sz="6000" dirty="0" smtClean="0">
                <a:ln w="0"/>
                <a:solidFill>
                  <a:schemeClr val="accent1"/>
                </a:solidFill>
                <a:effectLst>
                  <a:outerShdw blurRad="38100" dist="25400" dir="5400000" algn="ctr" rotWithShape="0">
                    <a:srgbClr val="6E747A">
                      <a:alpha val="43000"/>
                    </a:srgbClr>
                  </a:outerShdw>
                </a:effectLst>
                <a:latin typeface="+mj-lt"/>
              </a:rPr>
              <a:t>Software Requirement Specification</a:t>
            </a:r>
            <a:endParaRPr lang="en-US" sz="6000" dirty="0">
              <a:ln w="0"/>
              <a:solidFill>
                <a:schemeClr val="accent1"/>
              </a:solidFill>
              <a:effectLst>
                <a:outerShdw blurRad="38100" dist="25400" dir="5400000" algn="ctr" rotWithShape="0">
                  <a:srgbClr val="6E747A">
                    <a:alpha val="43000"/>
                  </a:srgbClr>
                </a:outerShdw>
              </a:effectLst>
              <a:latin typeface="+mj-lt"/>
            </a:endParaRPr>
          </a:p>
        </p:txBody>
      </p:sp>
    </p:spTree>
    <p:extLst>
      <p:ext uri="{BB962C8B-B14F-4D97-AF65-F5344CB8AC3E}">
        <p14:creationId xmlns:p14="http://schemas.microsoft.com/office/powerpoint/2010/main" val="20211502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52530"/>
            <a:ext cx="8596668" cy="3880773"/>
          </a:xfrm>
        </p:spPr>
        <p:txBody>
          <a:bodyPr>
            <a:noAutofit/>
          </a:bodyPr>
          <a:lstStyle/>
          <a:p>
            <a:pPr marL="0" indent="0">
              <a:buNone/>
            </a:pPr>
            <a:r>
              <a:rPr lang="en-US" sz="2200" b="1" dirty="0">
                <a:latin typeface="Calibri" panose="020F0502020204030204" pitchFamily="34" charset="0"/>
              </a:rPr>
              <a:t>2.3 Design and Implementation Constraints</a:t>
            </a:r>
            <a:r>
              <a:rPr lang="en-US" sz="2200" dirty="0">
                <a:latin typeface="Calibri" panose="020F0502020204030204" pitchFamily="34" charset="0"/>
              </a:rPr>
              <a:t>  </a:t>
            </a:r>
          </a:p>
          <a:p>
            <a:pPr lvl="0"/>
            <a:r>
              <a:rPr lang="en-US" sz="2200" b="1" dirty="0">
                <a:latin typeface="Calibri" panose="020F0502020204030204" pitchFamily="34" charset="0"/>
              </a:rPr>
              <a:t>Database: </a:t>
            </a:r>
            <a:r>
              <a:rPr lang="en-US" sz="2200" dirty="0">
                <a:latin typeface="Calibri" panose="020F0502020204030204" pitchFamily="34" charset="0"/>
              </a:rPr>
              <a:t/>
            </a:r>
            <a:br>
              <a:rPr lang="en-US" sz="2200" dirty="0">
                <a:latin typeface="Calibri" panose="020F0502020204030204" pitchFamily="34" charset="0"/>
              </a:rPr>
            </a:br>
            <a:r>
              <a:rPr lang="en-US" sz="2200" dirty="0">
                <a:latin typeface="Calibri" panose="020F0502020204030204" pitchFamily="34" charset="0"/>
              </a:rPr>
              <a:t>The system shall use the MySQL Database, which is open source and free. </a:t>
            </a:r>
          </a:p>
          <a:p>
            <a:pPr lvl="0"/>
            <a:r>
              <a:rPr lang="en-US" sz="2200" b="1" dirty="0">
                <a:latin typeface="Calibri" panose="020F0502020204030204" pitchFamily="34" charset="0"/>
              </a:rPr>
              <a:t>Operating System</a:t>
            </a:r>
            <a:r>
              <a:rPr lang="en-US" sz="2200" dirty="0">
                <a:latin typeface="Calibri" panose="020F0502020204030204" pitchFamily="34" charset="0"/>
              </a:rPr>
              <a:t> </a:t>
            </a:r>
            <a:br>
              <a:rPr lang="en-US" sz="2200" dirty="0">
                <a:latin typeface="Calibri" panose="020F0502020204030204" pitchFamily="34" charset="0"/>
              </a:rPr>
            </a:br>
            <a:r>
              <a:rPr lang="en-US" sz="2200" dirty="0">
                <a:latin typeface="Calibri" panose="020F0502020204030204" pitchFamily="34" charset="0"/>
              </a:rPr>
              <a:t>The Development environment shall be Windows 7. </a:t>
            </a:r>
          </a:p>
          <a:p>
            <a:pPr lvl="0"/>
            <a:r>
              <a:rPr lang="en-US" sz="2200" b="1" dirty="0">
                <a:latin typeface="Calibri" panose="020F0502020204030204" pitchFamily="34" charset="0"/>
              </a:rPr>
              <a:t>Web-Based</a:t>
            </a:r>
            <a:r>
              <a:rPr lang="en-US" sz="2200" dirty="0">
                <a:latin typeface="Calibri" panose="020F0502020204030204" pitchFamily="34" charset="0"/>
              </a:rPr>
              <a:t> </a:t>
            </a:r>
            <a:br>
              <a:rPr lang="en-US" sz="2200" dirty="0">
                <a:latin typeface="Calibri" panose="020F0502020204030204" pitchFamily="34" charset="0"/>
              </a:rPr>
            </a:br>
            <a:r>
              <a:rPr lang="en-US" sz="2200" dirty="0">
                <a:latin typeface="Calibri" panose="020F0502020204030204" pitchFamily="34" charset="0"/>
              </a:rPr>
              <a:t>The system shall be a Web-based application. </a:t>
            </a:r>
            <a:br>
              <a:rPr lang="en-US" sz="2200" dirty="0">
                <a:latin typeface="Calibri" panose="020F0502020204030204" pitchFamily="34" charset="0"/>
              </a:rPr>
            </a:br>
            <a:r>
              <a:rPr lang="en-US" sz="2200" dirty="0">
                <a:latin typeface="Calibri" panose="020F0502020204030204" pitchFamily="34" charset="0"/>
              </a:rPr>
              <a:t>  </a:t>
            </a:r>
          </a:p>
          <a:p>
            <a:pPr marL="0" indent="0">
              <a:buNone/>
            </a:pPr>
            <a:r>
              <a:rPr lang="en-US" sz="2200" b="1" dirty="0">
                <a:latin typeface="Calibri" panose="020F0502020204030204" pitchFamily="34" charset="0"/>
              </a:rPr>
              <a:t>2.4 Assumptions and </a:t>
            </a:r>
            <a:r>
              <a:rPr lang="en-US" sz="2200" b="1" dirty="0" smtClean="0">
                <a:latin typeface="Calibri" panose="020F0502020204030204" pitchFamily="34" charset="0"/>
              </a:rPr>
              <a:t>Dependencies</a:t>
            </a:r>
            <a:r>
              <a:rPr lang="en-US" sz="2200" b="1" dirty="0">
                <a:latin typeface="Calibri" panose="020F0502020204030204" pitchFamily="34" charset="0"/>
              </a:rPr>
              <a:t> </a:t>
            </a:r>
            <a:endParaRPr lang="en-US" sz="2200" dirty="0">
              <a:latin typeface="Calibri" panose="020F0502020204030204" pitchFamily="34" charset="0"/>
            </a:endParaRPr>
          </a:p>
          <a:p>
            <a:pPr lvl="0"/>
            <a:r>
              <a:rPr lang="en-US" sz="2200" dirty="0">
                <a:latin typeface="Calibri" panose="020F0502020204030204" pitchFamily="34" charset="0"/>
              </a:rPr>
              <a:t>It is assumed that one hundred IBM compatible computers will be available before the system is installed and tested.</a:t>
            </a:r>
          </a:p>
          <a:p>
            <a:pPr lvl="0"/>
            <a:r>
              <a:rPr lang="en-US" sz="2200" dirty="0">
                <a:latin typeface="Calibri" panose="020F0502020204030204" pitchFamily="34" charset="0"/>
              </a:rPr>
              <a:t>It is assumed that the hospital will have enough trained staff to take care of the system. </a:t>
            </a:r>
          </a:p>
          <a:p>
            <a:endParaRPr lang="en-US" sz="2200" dirty="0">
              <a:latin typeface="Calibri" panose="020F0502020204030204" pitchFamily="34" charset="0"/>
            </a:endParaRPr>
          </a:p>
        </p:txBody>
      </p:sp>
    </p:spTree>
    <p:extLst>
      <p:ext uri="{BB962C8B-B14F-4D97-AF65-F5344CB8AC3E}">
        <p14:creationId xmlns:p14="http://schemas.microsoft.com/office/powerpoint/2010/main" val="14880876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725510"/>
            <a:ext cx="8596668" cy="3880773"/>
          </a:xfrm>
        </p:spPr>
        <p:txBody>
          <a:bodyPr>
            <a:noAutofit/>
          </a:bodyPr>
          <a:lstStyle/>
          <a:p>
            <a:pPr marL="0" indent="0">
              <a:buNone/>
            </a:pPr>
            <a:r>
              <a:rPr lang="en-US" sz="2000" b="1" dirty="0">
                <a:latin typeface="Calibri" panose="020F0502020204030204" pitchFamily="34" charset="0"/>
              </a:rPr>
              <a:t>2.5 Software Process </a:t>
            </a:r>
            <a:r>
              <a:rPr lang="en-US" sz="2000" b="1" dirty="0" smtClean="0">
                <a:latin typeface="Calibri" panose="020F0502020204030204" pitchFamily="34" charset="0"/>
              </a:rPr>
              <a:t>Model</a:t>
            </a:r>
            <a:r>
              <a:rPr lang="en-US" sz="2000" b="1" dirty="0">
                <a:latin typeface="Calibri" panose="020F0502020204030204" pitchFamily="34" charset="0"/>
              </a:rPr>
              <a:t> </a:t>
            </a:r>
            <a:endParaRPr lang="en-US" sz="2000" dirty="0">
              <a:latin typeface="Calibri" panose="020F0502020204030204" pitchFamily="34" charset="0"/>
            </a:endParaRPr>
          </a:p>
          <a:p>
            <a:pPr lvl="0"/>
            <a:r>
              <a:rPr lang="en-US" sz="2000" dirty="0">
                <a:latin typeface="Calibri" panose="020F0502020204030204" pitchFamily="34" charset="0"/>
              </a:rPr>
              <a:t>The project is carried out using “SPIRAL DEVELOPMENT MODEL”.</a:t>
            </a:r>
          </a:p>
          <a:p>
            <a:r>
              <a:rPr lang="en-US" sz="2000" b="1" dirty="0">
                <a:latin typeface="Calibri" panose="020F0502020204030204" pitchFamily="34" charset="0"/>
              </a:rPr>
              <a:t>Spiral Development </a:t>
            </a:r>
            <a:r>
              <a:rPr lang="en-US" sz="2000" b="1" dirty="0" smtClean="0">
                <a:latin typeface="Calibri" panose="020F0502020204030204" pitchFamily="34" charset="0"/>
              </a:rPr>
              <a:t>Model</a:t>
            </a:r>
            <a:endParaRPr lang="en-US" sz="2000" dirty="0">
              <a:latin typeface="Calibri" panose="020F0502020204030204" pitchFamily="34" charset="0"/>
            </a:endParaRPr>
          </a:p>
          <a:p>
            <a:r>
              <a:rPr lang="en-US" sz="2000" dirty="0">
                <a:latin typeface="Calibri" panose="020F0502020204030204" pitchFamily="34" charset="0"/>
              </a:rPr>
              <a:t>The </a:t>
            </a:r>
            <a:r>
              <a:rPr lang="en-US" sz="2000" b="1" dirty="0">
                <a:latin typeface="Calibri" panose="020F0502020204030204" pitchFamily="34" charset="0"/>
              </a:rPr>
              <a:t>spiral model </a:t>
            </a:r>
            <a:r>
              <a:rPr lang="en-US" sz="2000" dirty="0">
                <a:latin typeface="Calibri" panose="020F0502020204030204" pitchFamily="34" charset="0"/>
              </a:rPr>
              <a:t>is a software development process combining elements of both design and prototyping-in-stages, in an effort to combine advantages of top-down and bottom-up concepts. This model of development combines the features of the prototyping model and the waterfall model. The spiral model is intended for large, expensive and complicated projects.</a:t>
            </a:r>
          </a:p>
          <a:p>
            <a:r>
              <a:rPr lang="en-US" sz="2000" dirty="0">
                <a:latin typeface="Calibri" panose="020F0502020204030204" pitchFamily="34" charset="0"/>
              </a:rPr>
              <a:t>A spiral model is divided into a number of framework activities. Typically, there are between three and six task regions. The figure depicts a spiral model that contains six task regions:</a:t>
            </a:r>
          </a:p>
          <a:p>
            <a:r>
              <a:rPr lang="en-US" sz="2000" b="1" dirty="0">
                <a:latin typeface="Calibri" panose="020F0502020204030204" pitchFamily="34" charset="0"/>
              </a:rPr>
              <a:t>Customer Communication:</a:t>
            </a:r>
            <a:r>
              <a:rPr lang="en-US" sz="2000" dirty="0">
                <a:latin typeface="Calibri" panose="020F0502020204030204" pitchFamily="34" charset="0"/>
              </a:rPr>
              <a:t> Tasks required to establish effective communication between developer and customer.</a:t>
            </a:r>
          </a:p>
          <a:p>
            <a:r>
              <a:rPr lang="en-US" sz="2000" b="1" dirty="0">
                <a:latin typeface="Calibri" panose="020F0502020204030204" pitchFamily="34" charset="0"/>
              </a:rPr>
              <a:t>Planning: </a:t>
            </a:r>
            <a:r>
              <a:rPr lang="en-US" sz="2000" dirty="0">
                <a:latin typeface="Calibri" panose="020F0502020204030204" pitchFamily="34" charset="0"/>
              </a:rPr>
              <a:t>Tasks required to define resources, timelines, and other project related information</a:t>
            </a:r>
            <a:r>
              <a:rPr lang="en-US" sz="2000" dirty="0" smtClean="0">
                <a:latin typeface="Calibri" panose="020F0502020204030204" pitchFamily="34" charset="0"/>
              </a:rPr>
              <a:t>.</a:t>
            </a:r>
            <a:endParaRPr lang="en-US" sz="2000" dirty="0">
              <a:latin typeface="Calibri" panose="020F0502020204030204" pitchFamily="34" charset="0"/>
            </a:endParaRPr>
          </a:p>
        </p:txBody>
      </p:sp>
    </p:spTree>
    <p:extLst>
      <p:ext uri="{BB962C8B-B14F-4D97-AF65-F5344CB8AC3E}">
        <p14:creationId xmlns:p14="http://schemas.microsoft.com/office/powerpoint/2010/main" val="2940791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374978"/>
            <a:ext cx="8596668" cy="3880773"/>
          </a:xfrm>
        </p:spPr>
        <p:txBody>
          <a:bodyPr>
            <a:noAutofit/>
          </a:bodyPr>
          <a:lstStyle/>
          <a:p>
            <a:r>
              <a:rPr lang="en-US" sz="2400" b="1" dirty="0">
                <a:latin typeface="Calibri" panose="020F0502020204030204" pitchFamily="34" charset="0"/>
              </a:rPr>
              <a:t>Risk analysis: </a:t>
            </a:r>
            <a:r>
              <a:rPr lang="en-US" sz="2400" dirty="0">
                <a:latin typeface="Calibri" panose="020F0502020204030204" pitchFamily="34" charset="0"/>
              </a:rPr>
              <a:t>Tasks required to assess both technical and management risks.</a:t>
            </a:r>
          </a:p>
          <a:p>
            <a:r>
              <a:rPr lang="en-US" sz="2400" b="1" dirty="0">
                <a:latin typeface="Calibri" panose="020F0502020204030204" pitchFamily="34" charset="0"/>
              </a:rPr>
              <a:t>Engineering: </a:t>
            </a:r>
            <a:r>
              <a:rPr lang="en-US" sz="2400" dirty="0">
                <a:latin typeface="Calibri" panose="020F0502020204030204" pitchFamily="34" charset="0"/>
              </a:rPr>
              <a:t>Tasks  required  to  build  one  or  more  representations  of  the application.</a:t>
            </a:r>
          </a:p>
          <a:p>
            <a:r>
              <a:rPr lang="en-US" sz="2400" b="1" dirty="0">
                <a:latin typeface="Calibri" panose="020F0502020204030204" pitchFamily="34" charset="0"/>
              </a:rPr>
              <a:t>Construction and release</a:t>
            </a:r>
            <a:r>
              <a:rPr lang="en-US" sz="2400" dirty="0">
                <a:latin typeface="Calibri" panose="020F0502020204030204" pitchFamily="34" charset="0"/>
              </a:rPr>
              <a:t>: Tasks required to construct, test, install, and provide user support (e.g., documentation and training).</a:t>
            </a:r>
          </a:p>
          <a:p>
            <a:r>
              <a:rPr lang="en-US" sz="2400" b="1" dirty="0">
                <a:latin typeface="Calibri" panose="020F0502020204030204" pitchFamily="34" charset="0"/>
              </a:rPr>
              <a:t>Customer evaluation</a:t>
            </a:r>
            <a:r>
              <a:rPr lang="en-US" sz="2400" dirty="0">
                <a:latin typeface="Calibri" panose="020F0502020204030204" pitchFamily="34" charset="0"/>
              </a:rPr>
              <a:t>: Tasks required to obtain customer feedback based on evaluation of the software representations created during the engineering stage and implemented during the installation stage.</a:t>
            </a:r>
          </a:p>
          <a:p>
            <a:endParaRPr lang="en-US" sz="2400" dirty="0"/>
          </a:p>
        </p:txBody>
      </p:sp>
    </p:spTree>
    <p:extLst>
      <p:ext uri="{BB962C8B-B14F-4D97-AF65-F5344CB8AC3E}">
        <p14:creationId xmlns:p14="http://schemas.microsoft.com/office/powerpoint/2010/main" val="330980637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09600"/>
            <a:ext cx="8596668" cy="3880773"/>
          </a:xfrm>
        </p:spPr>
        <p:txBody>
          <a:bodyPr>
            <a:normAutofit/>
          </a:bodyPr>
          <a:lstStyle/>
          <a:p>
            <a:r>
              <a:rPr lang="en-US" sz="2400" dirty="0">
                <a:latin typeface="Calibri" panose="020F0502020204030204" pitchFamily="34" charset="0"/>
              </a:rPr>
              <a:t>The following diagram illustrates the information, document and product flow between the lifecycle </a:t>
            </a:r>
            <a:r>
              <a:rPr lang="en-US" sz="2400" dirty="0" smtClean="0">
                <a:latin typeface="Calibri" panose="020F0502020204030204" pitchFamily="34" charset="0"/>
              </a:rPr>
              <a:t>process:</a:t>
            </a:r>
            <a:endParaRPr lang="en-US" sz="2400" dirty="0">
              <a:latin typeface="Calibri" panose="020F0502020204030204" pitchFamily="34" charset="0"/>
            </a:endParaRPr>
          </a:p>
          <a:p>
            <a:endParaRPr lang="en-US" sz="2400" dirty="0">
              <a:latin typeface="Calibri" panose="020F050202020403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155295" y="1823791"/>
            <a:ext cx="5640746" cy="42894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98706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Functional Requirements</a:t>
            </a:r>
            <a:endParaRPr lang="en-US" sz="4800" dirty="0"/>
          </a:p>
        </p:txBody>
      </p:sp>
      <p:sp>
        <p:nvSpPr>
          <p:cNvPr id="3" name="Content Placeholder 2"/>
          <p:cNvSpPr>
            <a:spLocks noGrp="1"/>
          </p:cNvSpPr>
          <p:nvPr>
            <p:ph idx="1"/>
          </p:nvPr>
        </p:nvSpPr>
        <p:spPr/>
        <p:txBody>
          <a:bodyPr>
            <a:noAutofit/>
          </a:bodyPr>
          <a:lstStyle/>
          <a:p>
            <a:pPr marL="0" indent="0">
              <a:buNone/>
            </a:pPr>
            <a:r>
              <a:rPr lang="en-US" sz="2000" b="1" dirty="0">
                <a:latin typeface="Calibri" panose="020F0502020204030204" pitchFamily="34" charset="0"/>
              </a:rPr>
              <a:t>3.1 Description</a:t>
            </a:r>
            <a:endParaRPr lang="en-US" sz="2000" dirty="0">
              <a:latin typeface="Calibri" panose="020F0502020204030204" pitchFamily="34" charset="0"/>
            </a:endParaRPr>
          </a:p>
          <a:p>
            <a:r>
              <a:rPr lang="en-US" sz="2000" b="1" dirty="0">
                <a:latin typeface="Calibri" panose="020F0502020204030204" pitchFamily="34" charset="0"/>
              </a:rPr>
              <a:t>Registration  </a:t>
            </a:r>
            <a:endParaRPr lang="en-US" sz="2000" dirty="0">
              <a:latin typeface="Calibri" panose="020F0502020204030204" pitchFamily="34" charset="0"/>
            </a:endParaRPr>
          </a:p>
          <a:p>
            <a:r>
              <a:rPr lang="en-US" sz="2000" b="1" dirty="0" smtClean="0">
                <a:latin typeface="Calibri" panose="020F0502020204030204" pitchFamily="34" charset="0"/>
              </a:rPr>
              <a:t>Add </a:t>
            </a:r>
            <a:r>
              <a:rPr lang="en-US" sz="2000" b="1" dirty="0">
                <a:latin typeface="Calibri" panose="020F0502020204030204" pitchFamily="34" charset="0"/>
              </a:rPr>
              <a:t>patients:-	</a:t>
            </a:r>
            <a:endParaRPr lang="en-US" sz="2000" dirty="0">
              <a:latin typeface="Calibri" panose="020F0502020204030204" pitchFamily="34" charset="0"/>
            </a:endParaRPr>
          </a:p>
          <a:p>
            <a:pPr lvl="0"/>
            <a:r>
              <a:rPr lang="en-US" sz="2000" dirty="0">
                <a:latin typeface="Calibri" panose="020F0502020204030204" pitchFamily="34" charset="0"/>
              </a:rPr>
              <a:t>The </a:t>
            </a:r>
            <a:r>
              <a:rPr lang="en-US" sz="2000" b="1" dirty="0">
                <a:latin typeface="Calibri" panose="020F0502020204030204" pitchFamily="34" charset="0"/>
              </a:rPr>
              <a:t>HMS</a:t>
            </a:r>
            <a:r>
              <a:rPr lang="en-US" sz="2000" dirty="0">
                <a:latin typeface="Calibri" panose="020F0502020204030204" pitchFamily="34" charset="0"/>
              </a:rPr>
              <a:t> shall allow front-desk staff to add new patients to the system. </a:t>
            </a:r>
          </a:p>
          <a:p>
            <a:r>
              <a:rPr lang="en-US" sz="2000" b="1" dirty="0">
                <a:latin typeface="Calibri" panose="020F0502020204030204" pitchFamily="34" charset="0"/>
              </a:rPr>
              <a:t>Assign ID:-</a:t>
            </a:r>
            <a:endParaRPr lang="en-US" sz="2000" dirty="0">
              <a:latin typeface="Calibri" panose="020F0502020204030204" pitchFamily="34" charset="0"/>
            </a:endParaRPr>
          </a:p>
          <a:p>
            <a:pPr lvl="0"/>
            <a:r>
              <a:rPr lang="en-US" sz="2000" dirty="0">
                <a:latin typeface="Calibri" panose="020F0502020204030204" pitchFamily="34" charset="0"/>
              </a:rPr>
              <a:t>The HMS shall allow front-desk staff to give each patient an ID and add it to the patient’s record. This ID shall be used by the patient throughout his/her stay in hospital</a:t>
            </a:r>
            <a:r>
              <a:rPr lang="en-US" sz="2000" dirty="0" smtClean="0">
                <a:latin typeface="Calibri" panose="020F0502020204030204" pitchFamily="34" charset="0"/>
              </a:rPr>
              <a:t>.</a:t>
            </a:r>
            <a:endParaRPr lang="en-US" sz="2000" dirty="0">
              <a:latin typeface="Calibri" panose="020F0502020204030204" pitchFamily="34" charset="0"/>
            </a:endParaRPr>
          </a:p>
        </p:txBody>
      </p:sp>
    </p:spTree>
    <p:extLst>
      <p:ext uri="{BB962C8B-B14F-4D97-AF65-F5344CB8AC3E}">
        <p14:creationId xmlns:p14="http://schemas.microsoft.com/office/powerpoint/2010/main" val="33026862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277870"/>
            <a:ext cx="8596668" cy="3880773"/>
          </a:xfrm>
        </p:spPr>
        <p:txBody>
          <a:bodyPr>
            <a:noAutofit/>
          </a:bodyPr>
          <a:lstStyle/>
          <a:p>
            <a:r>
              <a:rPr lang="en-US" sz="2000" b="1" dirty="0">
                <a:latin typeface="Calibri" panose="020F0502020204030204" pitchFamily="34" charset="0"/>
              </a:rPr>
              <a:t>Delete Patient ID:-</a:t>
            </a:r>
            <a:endParaRPr lang="en-US" sz="2000" dirty="0">
              <a:latin typeface="Calibri" panose="020F0502020204030204" pitchFamily="34" charset="0"/>
            </a:endParaRPr>
          </a:p>
          <a:p>
            <a:pPr lvl="0"/>
            <a:r>
              <a:rPr lang="en-US" sz="2000" dirty="0">
                <a:latin typeface="Calibri" panose="020F0502020204030204" pitchFamily="34" charset="0"/>
              </a:rPr>
              <a:t>The administrative staff in the ward shall be allowed to delete the ID of the patient from the system when the patient checks out.</a:t>
            </a:r>
          </a:p>
          <a:p>
            <a:r>
              <a:rPr lang="en-US" sz="2000" b="1" dirty="0">
                <a:latin typeface="Calibri" panose="020F0502020204030204" pitchFamily="34" charset="0"/>
              </a:rPr>
              <a:t>Add to beds-available list:-</a:t>
            </a:r>
            <a:r>
              <a:rPr lang="en-US" sz="2000" dirty="0">
                <a:latin typeface="Calibri" panose="020F0502020204030204" pitchFamily="34" charset="0"/>
              </a:rPr>
              <a:t> </a:t>
            </a:r>
          </a:p>
          <a:p>
            <a:pPr lvl="0"/>
            <a:r>
              <a:rPr lang="en-US" sz="2000" dirty="0">
                <a:latin typeface="Calibri" panose="020F0502020204030204" pitchFamily="34" charset="0"/>
              </a:rPr>
              <a:t>The administrative staff in the ward shall be allowed to put the beds just evacuated in available-beds list. </a:t>
            </a:r>
          </a:p>
          <a:p>
            <a:r>
              <a:rPr lang="en-US" sz="2000" b="1" dirty="0">
                <a:latin typeface="Calibri" panose="020F0502020204030204" pitchFamily="34" charset="0"/>
              </a:rPr>
              <a:t>Report Generation</a:t>
            </a:r>
            <a:endParaRPr lang="en-US" sz="2000" dirty="0">
              <a:latin typeface="Calibri" panose="020F0502020204030204" pitchFamily="34" charset="0"/>
            </a:endParaRPr>
          </a:p>
          <a:p>
            <a:r>
              <a:rPr lang="en-US" sz="2000" b="1" dirty="0">
                <a:latin typeface="Calibri" panose="020F0502020204030204" pitchFamily="34" charset="0"/>
              </a:rPr>
              <a:t>Patient information:-</a:t>
            </a:r>
            <a:endParaRPr lang="en-US" sz="2000" dirty="0">
              <a:latin typeface="Calibri" panose="020F0502020204030204" pitchFamily="34" charset="0"/>
            </a:endParaRPr>
          </a:p>
          <a:p>
            <a:pPr lvl="0"/>
            <a:r>
              <a:rPr lang="en-US" sz="2000" dirty="0">
                <a:latin typeface="Calibri" panose="020F0502020204030204" pitchFamily="34" charset="0"/>
              </a:rPr>
              <a:t>The HPMS shall generate reports on patients about the following information: patient’s PHN, patient’s name, ward name, bed number and the doctor’s name which was assigned to that patient. </a:t>
            </a:r>
          </a:p>
        </p:txBody>
      </p:sp>
    </p:spTree>
    <p:extLst>
      <p:ext uri="{BB962C8B-B14F-4D97-AF65-F5344CB8AC3E}">
        <p14:creationId xmlns:p14="http://schemas.microsoft.com/office/powerpoint/2010/main" val="975503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479639"/>
            <a:ext cx="8596668" cy="3880773"/>
          </a:xfrm>
        </p:spPr>
        <p:txBody>
          <a:bodyPr>
            <a:noAutofit/>
          </a:bodyPr>
          <a:lstStyle/>
          <a:p>
            <a:r>
              <a:rPr lang="en-US" sz="2000" b="1" dirty="0">
                <a:latin typeface="Calibri" panose="020F0502020204030204" pitchFamily="34" charset="0"/>
              </a:rPr>
              <a:t>Bed Availability:-</a:t>
            </a:r>
            <a:endParaRPr lang="en-US" sz="2000" dirty="0">
              <a:latin typeface="Calibri" panose="020F0502020204030204" pitchFamily="34" charset="0"/>
            </a:endParaRPr>
          </a:p>
          <a:p>
            <a:r>
              <a:rPr lang="en-US" sz="2000" dirty="0">
                <a:latin typeface="Calibri" panose="020F0502020204030204" pitchFamily="34" charset="0"/>
              </a:rPr>
              <a:t>The HPMS shall generate reports on bed availability with the following information: ward name, bed number, occupied/unoccupied. </a:t>
            </a:r>
          </a:p>
          <a:p>
            <a:r>
              <a:rPr lang="en-US" sz="2000" b="1" dirty="0">
                <a:latin typeface="Calibri" panose="020F0502020204030204" pitchFamily="34" charset="0"/>
              </a:rPr>
              <a:t>Database</a:t>
            </a:r>
            <a:endParaRPr lang="en-US" sz="2000" dirty="0">
              <a:latin typeface="Calibri" panose="020F0502020204030204" pitchFamily="34" charset="0"/>
            </a:endParaRPr>
          </a:p>
          <a:p>
            <a:r>
              <a:rPr lang="en-US" sz="2000" b="1" dirty="0">
                <a:latin typeface="Calibri" panose="020F0502020204030204" pitchFamily="34" charset="0"/>
              </a:rPr>
              <a:t>Patient Mandatory Information:-</a:t>
            </a:r>
            <a:endParaRPr lang="en-US" sz="2000" dirty="0">
              <a:latin typeface="Calibri" panose="020F0502020204030204" pitchFamily="34" charset="0"/>
            </a:endParaRPr>
          </a:p>
          <a:p>
            <a:pPr lvl="0"/>
            <a:r>
              <a:rPr lang="en-US" sz="2000" dirty="0">
                <a:latin typeface="Calibri" panose="020F0502020204030204" pitchFamily="34" charset="0"/>
              </a:rPr>
              <a:t>Each patient shall have the following mandatory information: first name, last name, phone number, personal health number, address, postal code, city, country, patient identification number. </a:t>
            </a:r>
          </a:p>
          <a:p>
            <a:r>
              <a:rPr lang="en-US" sz="2000" b="1" dirty="0">
                <a:latin typeface="Calibri" panose="020F0502020204030204" pitchFamily="34" charset="0"/>
              </a:rPr>
              <a:t>Update Patient Information</a:t>
            </a:r>
            <a:r>
              <a:rPr lang="en-US" sz="2000" dirty="0">
                <a:latin typeface="Calibri" panose="020F0502020204030204" pitchFamily="34" charset="0"/>
              </a:rPr>
              <a:t>:-</a:t>
            </a:r>
          </a:p>
          <a:p>
            <a:r>
              <a:rPr lang="en-US" sz="2000" dirty="0">
                <a:latin typeface="Calibri" panose="020F0502020204030204" pitchFamily="34" charset="0"/>
              </a:rPr>
              <a:t>The HPMS shall allow the user to update any of the patient’s information. </a:t>
            </a:r>
            <a:br>
              <a:rPr lang="en-US" sz="2000" dirty="0">
                <a:latin typeface="Calibri" panose="020F0502020204030204" pitchFamily="34" charset="0"/>
              </a:rPr>
            </a:br>
            <a:endParaRPr lang="en-US" sz="2000" dirty="0">
              <a:latin typeface="Calibri" panose="020F0502020204030204" pitchFamily="34" charset="0"/>
            </a:endParaRPr>
          </a:p>
          <a:p>
            <a:endParaRPr lang="en-US" sz="2000" dirty="0"/>
          </a:p>
        </p:txBody>
      </p:sp>
    </p:spTree>
    <p:extLst>
      <p:ext uri="{BB962C8B-B14F-4D97-AF65-F5344CB8AC3E}">
        <p14:creationId xmlns:p14="http://schemas.microsoft.com/office/powerpoint/2010/main" val="41850535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859823"/>
            <a:ext cx="8596668" cy="3880773"/>
          </a:xfrm>
        </p:spPr>
        <p:txBody>
          <a:bodyPr>
            <a:noAutofit/>
          </a:bodyPr>
          <a:lstStyle/>
          <a:p>
            <a:pPr marL="0" indent="0">
              <a:buNone/>
            </a:pPr>
            <a:r>
              <a:rPr lang="en-US" sz="2000" b="1" dirty="0">
                <a:latin typeface="Calibri" panose="020F0502020204030204" pitchFamily="34" charset="0"/>
              </a:rPr>
              <a:t>3.2 User Characteristics</a:t>
            </a:r>
            <a:endParaRPr lang="en-US" sz="2000" dirty="0">
              <a:latin typeface="Calibri" panose="020F0502020204030204" pitchFamily="34" charset="0"/>
            </a:endParaRPr>
          </a:p>
          <a:p>
            <a:r>
              <a:rPr lang="en-US" sz="2000" dirty="0">
                <a:latin typeface="Calibri" panose="020F0502020204030204" pitchFamily="34" charset="0"/>
              </a:rPr>
              <a:t>The System will be used in the hospital .The administrators, doctors, nurse and front desk will be the main users. Given the condition that not all the users are computer literate. Some users may have to be trained on using the system. The system is also designed to be user friendly. It uses a Graphical User Interface (GUI).</a:t>
            </a:r>
          </a:p>
          <a:p>
            <a:r>
              <a:rPr lang="en-US" sz="2000" b="1" dirty="0">
                <a:latin typeface="Calibri" panose="020F0502020204030204" pitchFamily="34" charset="0"/>
              </a:rPr>
              <a:t>Front-Desk Staff:</a:t>
            </a:r>
            <a:endParaRPr lang="en-US" sz="2000" dirty="0">
              <a:latin typeface="Calibri" panose="020F0502020204030204" pitchFamily="34" charset="0"/>
            </a:endParaRPr>
          </a:p>
          <a:p>
            <a:r>
              <a:rPr lang="en-US" sz="2000" dirty="0">
                <a:latin typeface="Calibri" panose="020F0502020204030204" pitchFamily="34" charset="0"/>
              </a:rPr>
              <a:t>They all have general reception and secretarial duties. Every staff has some basic computer training. They are responsible for patients check in or notification of appropriate people (e.g. notify administrator or nurse when an event occurs).</a:t>
            </a:r>
          </a:p>
          <a:p>
            <a:r>
              <a:rPr lang="en-US" sz="2000" b="1" dirty="0">
                <a:latin typeface="Calibri" panose="020F0502020204030204" pitchFamily="34" charset="0"/>
              </a:rPr>
              <a:t>Administrators:</a:t>
            </a:r>
            <a:endParaRPr lang="en-US" sz="2000" dirty="0">
              <a:latin typeface="Calibri" panose="020F0502020204030204" pitchFamily="34" charset="0"/>
            </a:endParaRPr>
          </a:p>
          <a:p>
            <a:r>
              <a:rPr lang="en-US" sz="2000" dirty="0">
                <a:latin typeface="Calibri" panose="020F0502020204030204" pitchFamily="34" charset="0"/>
              </a:rPr>
              <a:t>They all have post-secondary education relating to general business administration practices</a:t>
            </a:r>
            <a:r>
              <a:rPr lang="en-US" sz="2000" dirty="0" smtClean="0">
                <a:latin typeface="Calibri" panose="020F0502020204030204" pitchFamily="34" charset="0"/>
              </a:rPr>
              <a:t>.</a:t>
            </a:r>
            <a:endParaRPr lang="en-US" sz="2000" dirty="0">
              <a:latin typeface="Calibri" panose="020F0502020204030204" pitchFamily="34" charset="0"/>
            </a:endParaRPr>
          </a:p>
        </p:txBody>
      </p:sp>
    </p:spTree>
    <p:extLst>
      <p:ext uri="{BB962C8B-B14F-4D97-AF65-F5344CB8AC3E}">
        <p14:creationId xmlns:p14="http://schemas.microsoft.com/office/powerpoint/2010/main" val="4493491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490887"/>
            <a:ext cx="8596668" cy="3880773"/>
          </a:xfrm>
        </p:spPr>
        <p:txBody>
          <a:bodyPr>
            <a:noAutofit/>
          </a:bodyPr>
          <a:lstStyle/>
          <a:p>
            <a:r>
              <a:rPr lang="en-US" sz="2000" dirty="0">
                <a:latin typeface="Calibri" panose="020F0502020204030204" pitchFamily="34" charset="0"/>
              </a:rPr>
              <a:t>Every administrator has basic computer training. They are responsible for all the scheduling and updating day/night employee shifts. Administrators in the wards are responsible for assigning doctors and nurses to patients. </a:t>
            </a:r>
          </a:p>
          <a:p>
            <a:r>
              <a:rPr lang="en-US" sz="2000" b="1" dirty="0">
                <a:latin typeface="Calibri" panose="020F0502020204030204" pitchFamily="34" charset="0"/>
              </a:rPr>
              <a:t>Nurses:</a:t>
            </a:r>
            <a:endParaRPr lang="en-US" sz="2000" dirty="0">
              <a:latin typeface="Calibri" panose="020F0502020204030204" pitchFamily="34" charset="0"/>
            </a:endParaRPr>
          </a:p>
          <a:p>
            <a:r>
              <a:rPr lang="en-US" sz="2000" dirty="0">
                <a:latin typeface="Calibri" panose="020F0502020204030204" pitchFamily="34" charset="0"/>
              </a:rPr>
              <a:t>All nurses have post-secondary education in nursing. Some nurses are computer literate such as consulting nurses to whom patients give short descriptions of their conditions are also responsible for assigning patients to appropriate wards if the beds are available, otherwise putting patients on the waiting list. Nurses in wards will use the HPMS to check their patient list.</a:t>
            </a:r>
          </a:p>
          <a:p>
            <a:r>
              <a:rPr lang="en-US" sz="2000" b="1" dirty="0">
                <a:latin typeface="Calibri" panose="020F0502020204030204" pitchFamily="34" charset="0"/>
              </a:rPr>
              <a:t>Doctors:</a:t>
            </a:r>
            <a:endParaRPr lang="en-US" sz="2000" dirty="0">
              <a:latin typeface="Calibri" panose="020F0502020204030204" pitchFamily="34" charset="0"/>
            </a:endParaRPr>
          </a:p>
          <a:p>
            <a:r>
              <a:rPr lang="en-US" sz="2000" dirty="0">
                <a:latin typeface="Calibri" panose="020F0502020204030204" pitchFamily="34" charset="0"/>
              </a:rPr>
              <a:t>All doctors have a medical degree. Some have further specialized training and are computer literate. Doctors will use the HPMS to check their patients list.</a:t>
            </a:r>
          </a:p>
          <a:p>
            <a:endParaRPr lang="en-US" sz="2000" dirty="0">
              <a:latin typeface="Calibri" panose="020F0502020204030204" pitchFamily="34" charset="0"/>
            </a:endParaRPr>
          </a:p>
          <a:p>
            <a:endParaRPr lang="en-US" sz="2000" dirty="0"/>
          </a:p>
        </p:txBody>
      </p:sp>
    </p:spTree>
    <p:extLst>
      <p:ext uri="{BB962C8B-B14F-4D97-AF65-F5344CB8AC3E}">
        <p14:creationId xmlns:p14="http://schemas.microsoft.com/office/powerpoint/2010/main" val="34351813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Interface Requirements</a:t>
            </a:r>
            <a:endParaRPr lang="en-US" sz="4800" dirty="0"/>
          </a:p>
        </p:txBody>
      </p:sp>
      <p:sp>
        <p:nvSpPr>
          <p:cNvPr id="3" name="Content Placeholder 2"/>
          <p:cNvSpPr>
            <a:spLocks noGrp="1"/>
          </p:cNvSpPr>
          <p:nvPr>
            <p:ph idx="1"/>
          </p:nvPr>
        </p:nvSpPr>
        <p:spPr/>
        <p:txBody>
          <a:bodyPr>
            <a:noAutofit/>
          </a:bodyPr>
          <a:lstStyle/>
          <a:p>
            <a:pPr marL="0" indent="0">
              <a:buNone/>
            </a:pPr>
            <a:r>
              <a:rPr lang="en-US" sz="2000" b="1" dirty="0">
                <a:latin typeface="Calibri" panose="020F0502020204030204" pitchFamily="34" charset="0"/>
              </a:rPr>
              <a:t>4.1 User Interface:-</a:t>
            </a:r>
            <a:endParaRPr lang="en-US" sz="2000" dirty="0">
              <a:latin typeface="Calibri" panose="020F0502020204030204" pitchFamily="34" charset="0"/>
            </a:endParaRPr>
          </a:p>
          <a:p>
            <a:pPr lvl="0"/>
            <a:r>
              <a:rPr lang="en-US" sz="2000" dirty="0">
                <a:latin typeface="Calibri" panose="020F0502020204030204" pitchFamily="34" charset="0"/>
              </a:rPr>
              <a:t>The software provides good graphical interface for the user. Any administrator can operate on the system, performing the required task such as create, update, viewing the details of the book.</a:t>
            </a:r>
          </a:p>
          <a:p>
            <a:pPr lvl="0"/>
            <a:r>
              <a:rPr lang="en-US" sz="2000" dirty="0">
                <a:latin typeface="Calibri" panose="020F0502020204030204" pitchFamily="34" charset="0"/>
              </a:rPr>
              <a:t>Allows user to view quick reports like Book Issues/Returned etc. in between particular time.</a:t>
            </a:r>
          </a:p>
          <a:p>
            <a:pPr lvl="0"/>
            <a:r>
              <a:rPr lang="en-US" sz="2000" dirty="0">
                <a:latin typeface="Calibri" panose="020F0502020204030204" pitchFamily="34" charset="0"/>
              </a:rPr>
              <a:t>Stock verification and search facility based on different criteria.</a:t>
            </a:r>
          </a:p>
          <a:p>
            <a:pPr marL="0" indent="0">
              <a:buNone/>
            </a:pPr>
            <a:r>
              <a:rPr lang="en-US" sz="2000" b="1" dirty="0">
                <a:latin typeface="Calibri" panose="020F0502020204030204" pitchFamily="34" charset="0"/>
              </a:rPr>
              <a:t>4.2 Hardware interface (Min):-</a:t>
            </a:r>
            <a:endParaRPr lang="en-US" sz="2000" dirty="0">
              <a:latin typeface="Calibri" panose="020F0502020204030204" pitchFamily="34" charset="0"/>
            </a:endParaRPr>
          </a:p>
          <a:p>
            <a:pPr lvl="0"/>
            <a:r>
              <a:rPr lang="en-US" sz="2000" dirty="0">
                <a:latin typeface="Calibri" panose="020F0502020204030204" pitchFamily="34" charset="0"/>
              </a:rPr>
              <a:t>Operating system: </a:t>
            </a:r>
            <a:r>
              <a:rPr lang="en-US" sz="2000" dirty="0" smtClean="0">
                <a:latin typeface="Calibri" panose="020F0502020204030204" pitchFamily="34" charset="0"/>
              </a:rPr>
              <a:t>Windows</a:t>
            </a:r>
            <a:endParaRPr lang="en-US" sz="2000" dirty="0">
              <a:latin typeface="Calibri" panose="020F0502020204030204" pitchFamily="34" charset="0"/>
            </a:endParaRPr>
          </a:p>
        </p:txBody>
      </p:sp>
    </p:spTree>
    <p:extLst>
      <p:ext uri="{BB962C8B-B14F-4D97-AF65-F5344CB8AC3E}">
        <p14:creationId xmlns:p14="http://schemas.microsoft.com/office/powerpoint/2010/main" val="29317366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7067" y="2198472"/>
            <a:ext cx="7766936" cy="1646302"/>
          </a:xfrm>
        </p:spPr>
        <p:txBody>
          <a:bodyPr/>
          <a:lstStyle/>
          <a:p>
            <a:pPr algn="ctr"/>
            <a:r>
              <a:rPr lang="en-US" dirty="0" smtClean="0"/>
              <a:t>Hospital Management Software System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58694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79610" y="1542403"/>
            <a:ext cx="8596668" cy="3880773"/>
          </a:xfrm>
        </p:spPr>
        <p:txBody>
          <a:bodyPr>
            <a:normAutofit/>
          </a:bodyPr>
          <a:lstStyle/>
          <a:p>
            <a:pPr lvl="0"/>
            <a:r>
              <a:rPr lang="en-US" sz="2000" dirty="0">
                <a:latin typeface="Calibri" panose="020F0502020204030204" pitchFamily="34" charset="0"/>
              </a:rPr>
              <a:t>Hard disk: 40 GB</a:t>
            </a:r>
          </a:p>
          <a:p>
            <a:pPr lvl="0"/>
            <a:r>
              <a:rPr lang="en-US" sz="2000" dirty="0">
                <a:latin typeface="Calibri" panose="020F0502020204030204" pitchFamily="34" charset="0"/>
              </a:rPr>
              <a:t>RAM: 256 MB</a:t>
            </a:r>
          </a:p>
          <a:p>
            <a:pPr lvl="0"/>
            <a:r>
              <a:rPr lang="en-US" sz="2000" dirty="0">
                <a:latin typeface="Calibri" panose="020F0502020204030204" pitchFamily="34" charset="0"/>
              </a:rPr>
              <a:t>Processor: Pentium(R)Dual-core CPU</a:t>
            </a:r>
          </a:p>
          <a:p>
            <a:pPr marL="0" indent="0">
              <a:buNone/>
            </a:pPr>
            <a:r>
              <a:rPr lang="en-US" sz="2000" b="1" dirty="0">
                <a:latin typeface="Calibri" panose="020F0502020204030204" pitchFamily="34" charset="0"/>
              </a:rPr>
              <a:t>4.3 Software interface:-</a:t>
            </a:r>
            <a:endParaRPr lang="en-US" sz="2000" dirty="0">
              <a:latin typeface="Calibri" panose="020F0502020204030204" pitchFamily="34" charset="0"/>
            </a:endParaRPr>
          </a:p>
          <a:p>
            <a:pPr lvl="0"/>
            <a:r>
              <a:rPr lang="en-US" sz="2000" dirty="0">
                <a:latin typeface="Calibri" panose="020F0502020204030204" pitchFamily="34" charset="0"/>
              </a:rPr>
              <a:t>Java language</a:t>
            </a:r>
          </a:p>
          <a:p>
            <a:pPr lvl="0"/>
            <a:r>
              <a:rPr lang="en-US" sz="2000" dirty="0">
                <a:latin typeface="Calibri" panose="020F0502020204030204" pitchFamily="34" charset="0"/>
              </a:rPr>
              <a:t>Net beans IDE 7.0.1</a:t>
            </a:r>
          </a:p>
          <a:p>
            <a:pPr lvl="0"/>
            <a:r>
              <a:rPr lang="en-US" sz="2000" dirty="0">
                <a:latin typeface="Calibri" panose="020F0502020204030204" pitchFamily="34" charset="0"/>
              </a:rPr>
              <a:t>MS SQL server 2005</a:t>
            </a:r>
          </a:p>
          <a:p>
            <a:pPr marL="0" indent="0">
              <a:buNone/>
            </a:pPr>
            <a:r>
              <a:rPr lang="en-US" sz="2000" b="1" dirty="0">
                <a:latin typeface="Calibri" panose="020F0502020204030204" pitchFamily="34" charset="0"/>
              </a:rPr>
              <a:t>4.4 Communication interface:-</a:t>
            </a:r>
            <a:endParaRPr lang="en-US" sz="2000" dirty="0">
              <a:latin typeface="Calibri" panose="020F0502020204030204" pitchFamily="34" charset="0"/>
            </a:endParaRPr>
          </a:p>
          <a:p>
            <a:pPr lvl="0"/>
            <a:r>
              <a:rPr lang="en-US" sz="2000" dirty="0">
                <a:latin typeface="Calibri" panose="020F0502020204030204" pitchFamily="34" charset="0"/>
              </a:rPr>
              <a:t>Windows</a:t>
            </a:r>
          </a:p>
          <a:p>
            <a:endParaRPr lang="en-US" sz="2000" dirty="0">
              <a:latin typeface="Calibri" panose="020F0502020204030204" pitchFamily="34" charset="0"/>
            </a:endParaRPr>
          </a:p>
          <a:p>
            <a:endParaRPr lang="en-US" sz="2000" dirty="0"/>
          </a:p>
        </p:txBody>
      </p:sp>
    </p:spTree>
    <p:extLst>
      <p:ext uri="{BB962C8B-B14F-4D97-AF65-F5344CB8AC3E}">
        <p14:creationId xmlns:p14="http://schemas.microsoft.com/office/powerpoint/2010/main" val="3477978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Software Requirement Analysis</a:t>
            </a:r>
            <a:endParaRPr lang="en-US" sz="4800" dirty="0"/>
          </a:p>
        </p:txBody>
      </p:sp>
      <p:sp>
        <p:nvSpPr>
          <p:cNvPr id="3" name="Content Placeholder 2"/>
          <p:cNvSpPr>
            <a:spLocks noGrp="1"/>
          </p:cNvSpPr>
          <p:nvPr>
            <p:ph idx="1"/>
          </p:nvPr>
        </p:nvSpPr>
        <p:spPr/>
        <p:txBody>
          <a:bodyPr>
            <a:noAutofit/>
          </a:bodyPr>
          <a:lstStyle/>
          <a:p>
            <a:pPr marL="0" indent="0">
              <a:buNone/>
            </a:pPr>
            <a:r>
              <a:rPr lang="en-US" sz="2000" b="1" dirty="0">
                <a:latin typeface="Calibri" panose="020F0502020204030204" pitchFamily="34" charset="0"/>
              </a:rPr>
              <a:t>5.1 Define Problem</a:t>
            </a:r>
            <a:endParaRPr lang="en-US" sz="2000" dirty="0">
              <a:latin typeface="Calibri" panose="020F0502020204030204" pitchFamily="34" charset="0"/>
            </a:endParaRPr>
          </a:p>
          <a:p>
            <a:pPr lvl="0"/>
            <a:r>
              <a:rPr lang="en-US" sz="2000" dirty="0">
                <a:latin typeface="Calibri" panose="020F0502020204030204" pitchFamily="34" charset="0"/>
              </a:rPr>
              <a:t>We develop the hospital management system for the hospital staff and other department that for record for all the user</a:t>
            </a:r>
            <a:r>
              <a:rPr lang="en-US" sz="2000" dirty="0" smtClean="0">
                <a:latin typeface="Calibri" panose="020F0502020204030204" pitchFamily="34" charset="0"/>
              </a:rPr>
              <a:t>.</a:t>
            </a:r>
            <a:r>
              <a:rPr lang="en-US" sz="2000" dirty="0">
                <a:latin typeface="Calibri" panose="020F0502020204030204" pitchFamily="34" charset="0"/>
              </a:rPr>
              <a:t> </a:t>
            </a:r>
          </a:p>
          <a:p>
            <a:pPr marL="0" lvl="0" indent="0">
              <a:buNone/>
            </a:pPr>
            <a:r>
              <a:rPr lang="en-US" sz="2000" b="1" dirty="0" smtClean="0">
                <a:latin typeface="Calibri" panose="020F0502020204030204" pitchFamily="34" charset="0"/>
              </a:rPr>
              <a:t>5.2 Define </a:t>
            </a:r>
            <a:r>
              <a:rPr lang="en-US" sz="2000" b="1" dirty="0">
                <a:latin typeface="Calibri" panose="020F0502020204030204" pitchFamily="34" charset="0"/>
              </a:rPr>
              <a:t>module and functionality</a:t>
            </a:r>
            <a:endParaRPr lang="en-US" sz="2000" dirty="0">
              <a:latin typeface="Calibri" panose="020F0502020204030204" pitchFamily="34" charset="0"/>
            </a:endParaRPr>
          </a:p>
          <a:p>
            <a:r>
              <a:rPr lang="en-US" sz="2000" dirty="0">
                <a:latin typeface="Calibri" panose="020F0502020204030204" pitchFamily="34" charset="0"/>
              </a:rPr>
              <a:t>The system functions can be described as follows: </a:t>
            </a:r>
            <a:br>
              <a:rPr lang="en-US" sz="2000" dirty="0">
                <a:latin typeface="Calibri" panose="020F0502020204030204" pitchFamily="34" charset="0"/>
              </a:rPr>
            </a:br>
            <a:r>
              <a:rPr lang="en-US" sz="2000" dirty="0">
                <a:latin typeface="Calibri" panose="020F0502020204030204" pitchFamily="34" charset="0"/>
              </a:rPr>
              <a:t>  </a:t>
            </a:r>
            <a:br>
              <a:rPr lang="en-US" sz="2000" dirty="0">
                <a:latin typeface="Calibri" panose="020F0502020204030204" pitchFamily="34" charset="0"/>
              </a:rPr>
            </a:br>
            <a:r>
              <a:rPr lang="en-US" sz="2000" b="1" dirty="0">
                <a:latin typeface="Calibri" panose="020F0502020204030204" pitchFamily="34" charset="0"/>
              </a:rPr>
              <a:t>Registration:</a:t>
            </a:r>
            <a:r>
              <a:rPr lang="en-US" sz="2000" dirty="0">
                <a:latin typeface="Calibri" panose="020F0502020204030204" pitchFamily="34" charset="0"/>
              </a:rPr>
              <a:t> When a patient is admitted, the front-desk staff checks to see if the patient is already registered with the hospital. If he/she is, his/her Personal Health Number (PHN) is entered into the computer. Otherwise a new Personal Health Number is given to this patient. </a:t>
            </a:r>
          </a:p>
        </p:txBody>
      </p:sp>
    </p:spTree>
    <p:extLst>
      <p:ext uri="{BB962C8B-B14F-4D97-AF65-F5344CB8AC3E}">
        <p14:creationId xmlns:p14="http://schemas.microsoft.com/office/powerpoint/2010/main" val="3422433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787102"/>
            <a:ext cx="8596668" cy="3880773"/>
          </a:xfrm>
        </p:spPr>
        <p:txBody>
          <a:bodyPr>
            <a:normAutofit/>
          </a:bodyPr>
          <a:lstStyle/>
          <a:p>
            <a:r>
              <a:rPr lang="en-US" sz="2000" dirty="0">
                <a:latin typeface="Calibri" panose="020F0502020204030204" pitchFamily="34" charset="0"/>
              </a:rPr>
              <a:t>The patient’s information such as date of birth, address and telephone number is also entered into computer system. </a:t>
            </a:r>
          </a:p>
          <a:p>
            <a:r>
              <a:rPr lang="en-US" sz="2000" b="1" dirty="0" smtClean="0">
                <a:latin typeface="Calibri" panose="020F0502020204030204" pitchFamily="34" charset="0"/>
              </a:rPr>
              <a:t>Patient </a:t>
            </a:r>
            <a:r>
              <a:rPr lang="en-US" sz="2000" b="1" dirty="0">
                <a:latin typeface="Calibri" panose="020F0502020204030204" pitchFamily="34" charset="0"/>
              </a:rPr>
              <a:t>check out:</a:t>
            </a:r>
            <a:r>
              <a:rPr lang="en-US" sz="2000" dirty="0">
                <a:latin typeface="Calibri" panose="020F0502020204030204" pitchFamily="34" charset="0"/>
              </a:rPr>
              <a:t> If a patient checks out, the administrative staff shall delete his PHN from the system and the just evacuated bed is included in available-beds list.</a:t>
            </a:r>
          </a:p>
          <a:p>
            <a:endParaRPr lang="en-US" sz="2000" dirty="0">
              <a:latin typeface="Calibri" panose="020F0502020204030204" pitchFamily="34" charset="0"/>
            </a:endParaRPr>
          </a:p>
          <a:p>
            <a:endParaRPr lang="en-US" sz="2000" dirty="0"/>
          </a:p>
        </p:txBody>
      </p:sp>
    </p:spTree>
    <p:extLst>
      <p:ext uri="{BB962C8B-B14F-4D97-AF65-F5344CB8AC3E}">
        <p14:creationId xmlns:p14="http://schemas.microsoft.com/office/powerpoint/2010/main" val="23389718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Non-functional Requirements</a:t>
            </a:r>
            <a:endParaRPr lang="en-US" sz="4800" dirty="0"/>
          </a:p>
        </p:txBody>
      </p:sp>
      <p:sp>
        <p:nvSpPr>
          <p:cNvPr id="3" name="Content Placeholder 2"/>
          <p:cNvSpPr>
            <a:spLocks noGrp="1"/>
          </p:cNvSpPr>
          <p:nvPr>
            <p:ph idx="1"/>
          </p:nvPr>
        </p:nvSpPr>
        <p:spPr/>
        <p:txBody>
          <a:bodyPr>
            <a:normAutofit/>
          </a:bodyPr>
          <a:lstStyle/>
          <a:p>
            <a:pPr marL="0" indent="0">
              <a:buNone/>
            </a:pPr>
            <a:r>
              <a:rPr lang="en-US" sz="2000" b="1" dirty="0">
                <a:latin typeface="Calibri" panose="020F0502020204030204" pitchFamily="34" charset="0"/>
              </a:rPr>
              <a:t>6.1 Performance </a:t>
            </a:r>
            <a:endParaRPr lang="en-US" sz="2000" dirty="0">
              <a:latin typeface="Calibri" panose="020F0502020204030204" pitchFamily="34" charset="0"/>
            </a:endParaRPr>
          </a:p>
          <a:p>
            <a:pPr lvl="0"/>
            <a:r>
              <a:rPr lang="en-US" sz="2000" b="1" dirty="0">
                <a:latin typeface="Calibri" panose="020F0502020204030204" pitchFamily="34" charset="0"/>
              </a:rPr>
              <a:t>Response Time:-</a:t>
            </a: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The system shall give responses in 1 second after checking the patient’s information.  </a:t>
            </a:r>
          </a:p>
          <a:p>
            <a:pPr lvl="0"/>
            <a:r>
              <a:rPr lang="en-US" sz="2000" b="1" dirty="0">
                <a:latin typeface="Calibri" panose="020F0502020204030204" pitchFamily="34" charset="0"/>
              </a:rPr>
              <a:t>Capacity:- </a:t>
            </a: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The System must support the entries of 1000 people at a time. </a:t>
            </a:r>
          </a:p>
          <a:p>
            <a:pPr lvl="0"/>
            <a:r>
              <a:rPr lang="en-US" sz="2000" b="1" dirty="0">
                <a:latin typeface="Calibri" panose="020F0502020204030204" pitchFamily="34" charset="0"/>
              </a:rPr>
              <a:t>User- interface:-</a:t>
            </a: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The user-interface screen shall respond within 5 seconds</a:t>
            </a:r>
            <a:r>
              <a:rPr lang="en-US" sz="2000" dirty="0" smtClean="0">
                <a:latin typeface="Calibri" panose="020F0502020204030204" pitchFamily="34" charset="0"/>
              </a:rPr>
              <a:t>.</a:t>
            </a:r>
            <a:endParaRPr lang="en-US" sz="2000" dirty="0">
              <a:latin typeface="Calibri" panose="020F0502020204030204" pitchFamily="34" charset="0"/>
            </a:endParaRPr>
          </a:p>
          <a:p>
            <a:pPr lvl="0"/>
            <a:r>
              <a:rPr lang="en-US" sz="2000" b="1" dirty="0">
                <a:latin typeface="Calibri" panose="020F0502020204030204" pitchFamily="34" charset="0"/>
              </a:rPr>
              <a:t>Conformity:-</a:t>
            </a: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The systems must conform to the Microsoft Accessibility.</a:t>
            </a:r>
          </a:p>
          <a:p>
            <a:endParaRPr lang="en-US" sz="2000" dirty="0">
              <a:latin typeface="Calibri" panose="020F0502020204030204" pitchFamily="34" charset="0"/>
            </a:endParaRPr>
          </a:p>
        </p:txBody>
      </p:sp>
    </p:spTree>
    <p:extLst>
      <p:ext uri="{BB962C8B-B14F-4D97-AF65-F5344CB8AC3E}">
        <p14:creationId xmlns:p14="http://schemas.microsoft.com/office/powerpoint/2010/main" val="41719864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078764"/>
            <a:ext cx="8596668" cy="3880773"/>
          </a:xfrm>
        </p:spPr>
        <p:txBody>
          <a:bodyPr>
            <a:noAutofit/>
          </a:bodyPr>
          <a:lstStyle/>
          <a:p>
            <a:pPr marL="0" indent="0">
              <a:buNone/>
            </a:pPr>
            <a:r>
              <a:rPr lang="en-US" sz="2000" b="1" dirty="0">
                <a:latin typeface="Calibri" panose="020F0502020204030204" pitchFamily="34" charset="0"/>
              </a:rPr>
              <a:t>6.2 Security</a:t>
            </a:r>
            <a:endParaRPr lang="en-US" sz="2000" dirty="0">
              <a:latin typeface="Calibri" panose="020F0502020204030204" pitchFamily="34" charset="0"/>
            </a:endParaRPr>
          </a:p>
          <a:p>
            <a:pPr lvl="0"/>
            <a:r>
              <a:rPr lang="en-US" sz="2000" b="1" dirty="0">
                <a:latin typeface="Calibri" panose="020F0502020204030204" pitchFamily="34" charset="0"/>
              </a:rPr>
              <a:t>Patient Identification:- </a:t>
            </a: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The system requires the patient to identify himself/herself using PHN</a:t>
            </a:r>
            <a:r>
              <a:rPr lang="en-US" sz="2000" dirty="0" smtClean="0">
                <a:latin typeface="Calibri" panose="020F0502020204030204" pitchFamily="34" charset="0"/>
              </a:rPr>
              <a:t>.</a:t>
            </a:r>
            <a:r>
              <a:rPr lang="en-US" sz="2000" b="1" dirty="0">
                <a:latin typeface="Calibri" panose="020F0502020204030204" pitchFamily="34" charset="0"/>
              </a:rPr>
              <a:t> </a:t>
            </a:r>
            <a:endParaRPr lang="en-US" sz="2000" dirty="0">
              <a:latin typeface="Calibri" panose="020F0502020204030204" pitchFamily="34" charset="0"/>
            </a:endParaRPr>
          </a:p>
          <a:p>
            <a:pPr lvl="0"/>
            <a:r>
              <a:rPr lang="en-US" sz="2000" b="1" dirty="0">
                <a:latin typeface="Calibri" panose="020F0502020204030204" pitchFamily="34" charset="0"/>
              </a:rPr>
              <a:t>Logon ID:-</a:t>
            </a: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Any user who uses the system shall have a Login ID and Password</a:t>
            </a:r>
            <a:r>
              <a:rPr lang="en-US" sz="2000" dirty="0" smtClean="0">
                <a:latin typeface="Calibri" panose="020F0502020204030204" pitchFamily="34" charset="0"/>
              </a:rPr>
              <a:t>.</a:t>
            </a:r>
            <a:endParaRPr lang="en-US" sz="2000" dirty="0">
              <a:latin typeface="Calibri" panose="020F0502020204030204" pitchFamily="34" charset="0"/>
            </a:endParaRPr>
          </a:p>
          <a:p>
            <a:pPr lvl="0"/>
            <a:r>
              <a:rPr lang="en-US" sz="2000" b="1" dirty="0">
                <a:latin typeface="Calibri" panose="020F0502020204030204" pitchFamily="34" charset="0"/>
              </a:rPr>
              <a:t>Modification:-</a:t>
            </a: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Any modification (insert, delete, update) for the database shall be synchronized and only by the administrator in the ward</a:t>
            </a:r>
            <a:r>
              <a:rPr lang="en-US" sz="2000" dirty="0" smtClean="0">
                <a:latin typeface="Calibri" panose="020F0502020204030204" pitchFamily="34" charset="0"/>
              </a:rPr>
              <a:t>.</a:t>
            </a:r>
            <a:endParaRPr lang="en-US" sz="2000" dirty="0">
              <a:latin typeface="Calibri" panose="020F0502020204030204" pitchFamily="34" charset="0"/>
            </a:endParaRPr>
          </a:p>
          <a:p>
            <a:pPr lvl="0"/>
            <a:r>
              <a:rPr lang="en-US" sz="2000" b="1" dirty="0">
                <a:latin typeface="Calibri" panose="020F0502020204030204" pitchFamily="34" charset="0"/>
              </a:rPr>
              <a:t>Front Desk staff rights:-</a:t>
            </a: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Front Desk staff shall be able to view all information in HPMS, add new patients to HPMS but shall not be able to modify any information in it</a:t>
            </a:r>
            <a:r>
              <a:rPr lang="en-US" sz="2000" dirty="0" smtClean="0">
                <a:latin typeface="Calibri" panose="020F0502020204030204" pitchFamily="34" charset="0"/>
              </a:rPr>
              <a:t>.</a:t>
            </a:r>
            <a:endParaRPr lang="en-US" sz="2000" dirty="0">
              <a:latin typeface="Calibri" panose="020F0502020204030204" pitchFamily="34" charset="0"/>
            </a:endParaRPr>
          </a:p>
          <a:p>
            <a:pPr lvl="0"/>
            <a:r>
              <a:rPr lang="en-US" sz="2000" b="1" dirty="0">
                <a:latin typeface="Calibri" panose="020F0502020204030204" pitchFamily="34" charset="0"/>
              </a:rPr>
              <a:t>Administrators</a:t>
            </a:r>
            <a:r>
              <a:rPr lang="en-US" sz="2000" dirty="0">
                <a:latin typeface="Calibri" panose="020F0502020204030204" pitchFamily="34" charset="0"/>
              </a:rPr>
              <a:t>'</a:t>
            </a:r>
            <a:r>
              <a:rPr lang="en-US" sz="2000" b="1" dirty="0">
                <a:latin typeface="Calibri" panose="020F0502020204030204" pitchFamily="34" charset="0"/>
              </a:rPr>
              <a:t> Rights:-</a:t>
            </a: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Administrators shall be able to view and modify all information in HPMS. </a:t>
            </a:r>
          </a:p>
        </p:txBody>
      </p:sp>
    </p:spTree>
    <p:extLst>
      <p:ext uri="{BB962C8B-B14F-4D97-AF65-F5344CB8AC3E}">
        <p14:creationId xmlns:p14="http://schemas.microsoft.com/office/powerpoint/2010/main" val="36012297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859822"/>
            <a:ext cx="8596668" cy="3880773"/>
          </a:xfrm>
        </p:spPr>
        <p:txBody>
          <a:bodyPr>
            <a:noAutofit/>
          </a:bodyPr>
          <a:lstStyle/>
          <a:p>
            <a:pPr marL="0" lvl="0" indent="0">
              <a:buNone/>
            </a:pPr>
            <a:r>
              <a:rPr lang="en-US" sz="2000" b="1" dirty="0">
                <a:latin typeface="Calibri" panose="020F0502020204030204" pitchFamily="34" charset="0"/>
              </a:rPr>
              <a:t>6.3 Reliability</a:t>
            </a:r>
            <a:endParaRPr lang="en-US" sz="2000" dirty="0">
              <a:latin typeface="Calibri" panose="020F0502020204030204" pitchFamily="34" charset="0"/>
            </a:endParaRPr>
          </a:p>
          <a:p>
            <a:pPr lvl="0"/>
            <a:r>
              <a:rPr lang="en-US" sz="2000" dirty="0">
                <a:latin typeface="Calibri" panose="020F0502020204030204" pitchFamily="34" charset="0"/>
              </a:rPr>
              <a:t>How general the form generation language is i.e. Simplicity vs. Functionality of the form language. This speeds up form development but does not limit functional.    </a:t>
            </a:r>
          </a:p>
          <a:p>
            <a:pPr marL="0" indent="0">
              <a:buNone/>
            </a:pPr>
            <a:r>
              <a:rPr lang="en-US" sz="2000" b="1" dirty="0">
                <a:latin typeface="Calibri" panose="020F0502020204030204" pitchFamily="34" charset="0"/>
              </a:rPr>
              <a:t>6.4 Availability</a:t>
            </a:r>
            <a:endParaRPr lang="en-US" sz="2000" dirty="0">
              <a:latin typeface="Calibri" panose="020F0502020204030204" pitchFamily="34" charset="0"/>
            </a:endParaRPr>
          </a:p>
          <a:p>
            <a:pPr lvl="0"/>
            <a:r>
              <a:rPr lang="en-US" sz="2000" dirty="0">
                <a:latin typeface="Calibri" panose="020F0502020204030204" pitchFamily="34" charset="0"/>
              </a:rPr>
              <a:t>The system shall be available all the time. </a:t>
            </a:r>
          </a:p>
          <a:p>
            <a:pPr marL="0" lvl="0" indent="0">
              <a:buNone/>
            </a:pPr>
            <a:r>
              <a:rPr lang="en-US" sz="2000" b="1" dirty="0">
                <a:latin typeface="Calibri" panose="020F0502020204030204" pitchFamily="34" charset="0"/>
              </a:rPr>
              <a:t>6.5 Safety</a:t>
            </a:r>
            <a:endParaRPr lang="en-US" sz="2000" dirty="0">
              <a:latin typeface="Calibri" panose="020F0502020204030204" pitchFamily="34" charset="0"/>
            </a:endParaRPr>
          </a:p>
          <a:p>
            <a:pPr lvl="0"/>
            <a:r>
              <a:rPr lang="en-US" sz="2000" dirty="0">
                <a:latin typeface="Calibri" panose="020F0502020204030204" pitchFamily="34" charset="0"/>
              </a:rPr>
              <a:t>Humans are error-prone, but the negative effects of common errors should be limited. E.g., users should realize that a given command will delete data, and be asked to confirm their intent or have the option to undo the action performed. </a:t>
            </a:r>
          </a:p>
          <a:p>
            <a:pPr marL="0" indent="0">
              <a:buNone/>
            </a:pPr>
            <a:r>
              <a:rPr lang="en-US" sz="2000" b="1" dirty="0">
                <a:latin typeface="Calibri" panose="020F0502020204030204" pitchFamily="34" charset="0"/>
              </a:rPr>
              <a:t>6.6 Software Quality</a:t>
            </a:r>
            <a:endParaRPr lang="en-US" sz="2000" dirty="0">
              <a:latin typeface="Calibri" panose="020F0502020204030204" pitchFamily="34" charset="0"/>
            </a:endParaRPr>
          </a:p>
          <a:p>
            <a:pPr lvl="0"/>
            <a:r>
              <a:rPr lang="en-US" sz="2000" dirty="0">
                <a:latin typeface="Calibri" panose="020F0502020204030204" pitchFamily="34" charset="0"/>
              </a:rPr>
              <a:t>Good quality of the framework. This produces robust, bug free software which contains all necessary requirements for customer satisfaction. </a:t>
            </a:r>
          </a:p>
        </p:txBody>
      </p:sp>
    </p:spTree>
    <p:extLst>
      <p:ext uri="{BB962C8B-B14F-4D97-AF65-F5344CB8AC3E}">
        <p14:creationId xmlns:p14="http://schemas.microsoft.com/office/powerpoint/2010/main" val="227913252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465130"/>
            <a:ext cx="8596668" cy="3880773"/>
          </a:xfrm>
        </p:spPr>
        <p:txBody>
          <a:bodyPr>
            <a:normAutofit/>
          </a:bodyPr>
          <a:lstStyle/>
          <a:p>
            <a:pPr marL="0" indent="0">
              <a:buNone/>
            </a:pPr>
            <a:r>
              <a:rPr lang="en-US" sz="2000" b="1" dirty="0">
                <a:latin typeface="Calibri" panose="020F0502020204030204" pitchFamily="34" charset="0"/>
              </a:rPr>
              <a:t>6.7 Reusability</a:t>
            </a:r>
            <a:endParaRPr lang="en-US" sz="2000" dirty="0">
              <a:latin typeface="Calibri" panose="020F0502020204030204" pitchFamily="34" charset="0"/>
            </a:endParaRPr>
          </a:p>
          <a:p>
            <a:pPr lvl="0"/>
            <a:r>
              <a:rPr lang="en-US" sz="2000" dirty="0">
                <a:latin typeface="Calibri" panose="020F0502020204030204" pitchFamily="34" charset="0"/>
              </a:rPr>
              <a:t>Is part of the code going to be used elsewhere? This produces simple and independent code modules that can be reused. </a:t>
            </a:r>
          </a:p>
          <a:p>
            <a:pPr marL="0" lvl="0" indent="0">
              <a:buNone/>
            </a:pPr>
            <a:r>
              <a:rPr lang="en-US" sz="2000" b="1" dirty="0">
                <a:latin typeface="Calibri" panose="020F0502020204030204" pitchFamily="34" charset="0"/>
              </a:rPr>
              <a:t>6.8 Maintainability </a:t>
            </a:r>
            <a:endParaRPr lang="en-US" sz="2000" dirty="0">
              <a:latin typeface="Calibri" panose="020F0502020204030204" pitchFamily="34" charset="0"/>
            </a:endParaRPr>
          </a:p>
          <a:p>
            <a:pPr lvl="0"/>
            <a:r>
              <a:rPr lang="en-US" sz="2000" b="1" dirty="0">
                <a:latin typeface="Calibri" panose="020F0502020204030204" pitchFamily="34" charset="0"/>
              </a:rPr>
              <a:t>Back Up</a:t>
            </a: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The system shall provide the capability to back-up the data. </a:t>
            </a:r>
          </a:p>
          <a:p>
            <a:pPr lvl="0"/>
            <a:r>
              <a:rPr lang="en-US" sz="2000" b="1" dirty="0">
                <a:latin typeface="Calibri" panose="020F0502020204030204" pitchFamily="34" charset="0"/>
              </a:rPr>
              <a:t>Errors</a:t>
            </a: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The system shall keep a log of all the errors.</a:t>
            </a:r>
          </a:p>
          <a:p>
            <a:endParaRPr lang="en-US" sz="2000" dirty="0"/>
          </a:p>
        </p:txBody>
      </p:sp>
    </p:spTree>
    <p:extLst>
      <p:ext uri="{BB962C8B-B14F-4D97-AF65-F5344CB8AC3E}">
        <p14:creationId xmlns:p14="http://schemas.microsoft.com/office/powerpoint/2010/main" val="6215389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Conclusion</a:t>
            </a:r>
            <a:endParaRPr lang="en-US" sz="4800" dirty="0"/>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rPr>
              <a:t>This </a:t>
            </a:r>
            <a:r>
              <a:rPr lang="en-US" sz="2400" b="1" dirty="0">
                <a:latin typeface="Calibri" panose="020F0502020204030204" pitchFamily="34" charset="0"/>
              </a:rPr>
              <a:t>SRS document</a:t>
            </a:r>
            <a:r>
              <a:rPr lang="en-US" sz="2400" dirty="0">
                <a:latin typeface="Calibri" panose="020F0502020204030204" pitchFamily="34" charset="0"/>
              </a:rPr>
              <a:t> gives the details regarding </a:t>
            </a:r>
            <a:r>
              <a:rPr lang="en-US" sz="2400" b="1" dirty="0">
                <a:latin typeface="Calibri" panose="020F0502020204030204" pitchFamily="34" charset="0"/>
              </a:rPr>
              <a:t>Hospital Patient Info Management System</a:t>
            </a:r>
            <a:r>
              <a:rPr lang="en-US" sz="2400" dirty="0">
                <a:latin typeface="Calibri" panose="020F0502020204030204" pitchFamily="34" charset="0"/>
              </a:rPr>
              <a:t>.    </a:t>
            </a:r>
          </a:p>
          <a:p>
            <a:r>
              <a:rPr lang="en-US" sz="2400" dirty="0">
                <a:latin typeface="Calibri" panose="020F0502020204030204" pitchFamily="34" charset="0"/>
              </a:rPr>
              <a:t>In this all the functional and non-functional requirements are specified in order to get a clear cut idea of how to develop this project. </a:t>
            </a:r>
          </a:p>
          <a:p>
            <a:pPr marL="0" indent="0">
              <a:buNone/>
            </a:pPr>
            <a:endParaRPr lang="en-US" sz="2400" dirty="0">
              <a:latin typeface="Calibri" panose="020F0502020204030204" pitchFamily="34" charset="0"/>
            </a:endParaRPr>
          </a:p>
          <a:p>
            <a:endParaRPr lang="en-US" sz="2400" dirty="0">
              <a:latin typeface="Calibri" panose="020F0502020204030204" pitchFamily="34" charset="0"/>
            </a:endParaRPr>
          </a:p>
        </p:txBody>
      </p:sp>
    </p:spTree>
    <p:extLst>
      <p:ext uri="{BB962C8B-B14F-4D97-AF65-F5344CB8AC3E}">
        <p14:creationId xmlns:p14="http://schemas.microsoft.com/office/powerpoint/2010/main" val="36259523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References</a:t>
            </a:r>
            <a:endParaRPr lang="en-US" sz="4800" dirty="0"/>
          </a:p>
        </p:txBody>
      </p:sp>
      <p:sp>
        <p:nvSpPr>
          <p:cNvPr id="3" name="Content Placeholder 2"/>
          <p:cNvSpPr>
            <a:spLocks noGrp="1"/>
          </p:cNvSpPr>
          <p:nvPr>
            <p:ph idx="1"/>
          </p:nvPr>
        </p:nvSpPr>
        <p:spPr>
          <a:xfrm>
            <a:off x="677334" y="1930400"/>
            <a:ext cx="8596668" cy="3880773"/>
          </a:xfrm>
        </p:spPr>
        <p:txBody>
          <a:bodyPr>
            <a:noAutofit/>
          </a:bodyPr>
          <a:lstStyle/>
          <a:p>
            <a:r>
              <a:rPr lang="en-US" sz="2400" dirty="0">
                <a:latin typeface="Calibri" panose="020F0502020204030204" pitchFamily="34" charset="0"/>
              </a:rPr>
              <a:t>Along with various books and online documents, the following websites have been used to gather information mentioned in the project</a:t>
            </a:r>
            <a:r>
              <a:rPr lang="en-US" sz="2400" dirty="0" smtClean="0">
                <a:latin typeface="Calibri" panose="020F0502020204030204" pitchFamily="34" charset="0"/>
              </a:rPr>
              <a:t>:-</a:t>
            </a:r>
            <a:endParaRPr lang="en-US" sz="2400" dirty="0">
              <a:latin typeface="Calibri" panose="020F0502020204030204" pitchFamily="34" charset="0"/>
            </a:endParaRPr>
          </a:p>
          <a:p>
            <a:pPr lvl="0">
              <a:buFont typeface="+mj-lt"/>
              <a:buAutoNum type="arabicPeriod"/>
            </a:pPr>
            <a:r>
              <a:rPr lang="en-US" sz="2400" dirty="0">
                <a:latin typeface="Calibri" panose="020F0502020204030204" pitchFamily="34" charset="0"/>
              </a:rPr>
              <a:t>www.google.com</a:t>
            </a:r>
          </a:p>
          <a:p>
            <a:pPr lvl="0">
              <a:buFont typeface="+mj-lt"/>
              <a:buAutoNum type="arabicPeriod"/>
            </a:pPr>
            <a:r>
              <a:rPr lang="en-US" sz="2400" dirty="0">
                <a:latin typeface="Calibri" panose="020F0502020204030204" pitchFamily="34" charset="0"/>
              </a:rPr>
              <a:t>www.wikipedia.com</a:t>
            </a:r>
          </a:p>
          <a:p>
            <a:pPr lvl="0">
              <a:buFont typeface="+mj-lt"/>
              <a:buAutoNum type="arabicPeriod"/>
            </a:pPr>
            <a:r>
              <a:rPr lang="en-US" sz="2400" dirty="0">
                <a:latin typeface="Calibri" panose="020F0502020204030204" pitchFamily="34" charset="0"/>
              </a:rPr>
              <a:t>www.techwhirl.com </a:t>
            </a:r>
          </a:p>
          <a:p>
            <a:pPr lvl="0">
              <a:buFont typeface="+mj-lt"/>
              <a:buAutoNum type="arabicPeriod"/>
            </a:pPr>
            <a:r>
              <a:rPr lang="en-US" sz="2400" dirty="0">
                <a:latin typeface="Calibri" panose="020F0502020204030204" pitchFamily="34" charset="0"/>
              </a:rPr>
              <a:t>www.tricity.wsu.edu</a:t>
            </a:r>
          </a:p>
          <a:p>
            <a:pPr lvl="0">
              <a:buFont typeface="+mj-lt"/>
              <a:buAutoNum type="arabicPeriod"/>
            </a:pPr>
            <a:r>
              <a:rPr lang="en-US" sz="2400" dirty="0">
                <a:latin typeface="Calibri" panose="020F0502020204030204" pitchFamily="34" charset="0"/>
              </a:rPr>
              <a:t>www.quintegrasolutions.com</a:t>
            </a:r>
          </a:p>
          <a:p>
            <a:pPr lvl="0">
              <a:buFont typeface="+mj-lt"/>
              <a:buAutoNum type="arabicPeriod"/>
            </a:pPr>
            <a:r>
              <a:rPr lang="en-US" sz="2400" dirty="0">
                <a:latin typeface="Calibri" panose="020F0502020204030204" pitchFamily="34" charset="0"/>
              </a:rPr>
              <a:t>www.diagram.ly</a:t>
            </a:r>
          </a:p>
          <a:p>
            <a:endParaRPr lang="en-US" sz="2400" dirty="0">
              <a:latin typeface="Calibri" panose="020F0502020204030204" pitchFamily="34" charset="0"/>
            </a:endParaRPr>
          </a:p>
        </p:txBody>
      </p:sp>
    </p:spTree>
    <p:extLst>
      <p:ext uri="{BB962C8B-B14F-4D97-AF65-F5344CB8AC3E}">
        <p14:creationId xmlns:p14="http://schemas.microsoft.com/office/powerpoint/2010/main" val="22334922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43427" y="2404531"/>
            <a:ext cx="7766936" cy="1646302"/>
          </a:xfrm>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31411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Abstract</a:t>
            </a:r>
            <a:endParaRPr lang="en-US" sz="4800" dirty="0"/>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rPr>
              <a:t>This hospital has required a system that maintains its hospital management system as well as keeps the record of the hospital in database. This software manage all information about patient name, patient address, doctor information, staff information etc. It also stores the daily information of patient which is documented by the doctor. </a:t>
            </a:r>
          </a:p>
        </p:txBody>
      </p:sp>
    </p:spTree>
    <p:extLst>
      <p:ext uri="{BB962C8B-B14F-4D97-AF65-F5344CB8AC3E}">
        <p14:creationId xmlns:p14="http://schemas.microsoft.com/office/powerpoint/2010/main" val="22638034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Introduction</a:t>
            </a:r>
            <a:endParaRPr lang="en-US" sz="4800" dirty="0"/>
          </a:p>
        </p:txBody>
      </p:sp>
      <p:sp>
        <p:nvSpPr>
          <p:cNvPr id="3" name="Content Placeholder 2"/>
          <p:cNvSpPr>
            <a:spLocks noGrp="1"/>
          </p:cNvSpPr>
          <p:nvPr>
            <p:ph idx="1"/>
          </p:nvPr>
        </p:nvSpPr>
        <p:spPr>
          <a:xfrm>
            <a:off x="677334" y="2070437"/>
            <a:ext cx="8596668" cy="3880773"/>
          </a:xfrm>
        </p:spPr>
        <p:txBody>
          <a:bodyPr>
            <a:noAutofit/>
          </a:bodyPr>
          <a:lstStyle/>
          <a:p>
            <a:pPr marL="0" indent="0">
              <a:buNone/>
            </a:pPr>
            <a:r>
              <a:rPr lang="en-US" sz="2400" b="1" dirty="0">
                <a:latin typeface="Calibri" panose="020F0502020204030204" pitchFamily="34" charset="0"/>
              </a:rPr>
              <a:t>1.1 Purpose </a:t>
            </a:r>
            <a:endParaRPr lang="en-US" sz="2400" dirty="0">
              <a:latin typeface="Calibri" panose="020F0502020204030204" pitchFamily="34" charset="0"/>
            </a:endParaRPr>
          </a:p>
          <a:p>
            <a:pPr lvl="0"/>
            <a:r>
              <a:rPr lang="en-US" sz="2400" dirty="0">
                <a:latin typeface="Calibri" panose="020F0502020204030204" pitchFamily="34" charset="0"/>
              </a:rPr>
              <a:t>The Software is for the automation of </a:t>
            </a:r>
            <a:r>
              <a:rPr lang="en-US" sz="2400" b="1" dirty="0">
                <a:latin typeface="Calibri" panose="020F0502020204030204" pitchFamily="34" charset="0"/>
              </a:rPr>
              <a:t>Hospital Management</a:t>
            </a:r>
            <a:r>
              <a:rPr lang="en-US" sz="2400" dirty="0">
                <a:latin typeface="Calibri" panose="020F0502020204030204" pitchFamily="34" charset="0"/>
              </a:rPr>
              <a:t>. </a:t>
            </a:r>
          </a:p>
          <a:p>
            <a:pPr lvl="0"/>
            <a:r>
              <a:rPr lang="en-US" sz="2400" dirty="0">
                <a:latin typeface="Calibri" panose="020F0502020204030204" pitchFamily="34" charset="0"/>
              </a:rPr>
              <a:t>It maintains two levels of users:                                                                                                         1. Administrator Level                                                                                                                                        2. User Level</a:t>
            </a:r>
          </a:p>
          <a:p>
            <a:pPr lvl="0"/>
            <a:r>
              <a:rPr lang="en-US" sz="2400" dirty="0">
                <a:latin typeface="Calibri" panose="020F0502020204030204" pitchFamily="34" charset="0"/>
              </a:rPr>
              <a:t>The Software includes maintaining patient details. </a:t>
            </a:r>
          </a:p>
          <a:p>
            <a:pPr lvl="0"/>
            <a:r>
              <a:rPr lang="en-US" sz="2400" dirty="0">
                <a:latin typeface="Calibri" panose="020F0502020204030204" pitchFamily="34" charset="0"/>
              </a:rPr>
              <a:t>Providing prescription, precautions and diet advice.</a:t>
            </a:r>
          </a:p>
          <a:p>
            <a:pPr lvl="0"/>
            <a:r>
              <a:rPr lang="en-US" sz="2400" dirty="0">
                <a:latin typeface="Calibri" panose="020F0502020204030204" pitchFamily="34" charset="0"/>
              </a:rPr>
              <a:t>Providing and maintaining all kinds of tests for a patient. </a:t>
            </a:r>
          </a:p>
          <a:p>
            <a:pPr lvl="0"/>
            <a:r>
              <a:rPr lang="en-US" sz="2400" dirty="0">
                <a:latin typeface="Calibri" panose="020F0502020204030204" pitchFamily="34" charset="0"/>
              </a:rPr>
              <a:t>Billing and report generation.</a:t>
            </a:r>
          </a:p>
          <a:p>
            <a:pPr marL="0" indent="0">
              <a:buNone/>
            </a:pPr>
            <a:endParaRPr lang="en-US" sz="2400" dirty="0"/>
          </a:p>
        </p:txBody>
      </p:sp>
    </p:spTree>
    <p:extLst>
      <p:ext uri="{BB962C8B-B14F-4D97-AF65-F5344CB8AC3E}">
        <p14:creationId xmlns:p14="http://schemas.microsoft.com/office/powerpoint/2010/main" val="34459856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a:xfrm>
            <a:off x="677334" y="1076816"/>
            <a:ext cx="8596668" cy="3880773"/>
          </a:xfrm>
        </p:spPr>
        <p:txBody>
          <a:bodyPr>
            <a:noAutofit/>
          </a:bodyPr>
          <a:lstStyle/>
          <a:p>
            <a:pPr marL="0" indent="0">
              <a:buNone/>
            </a:pPr>
            <a:r>
              <a:rPr lang="en-US" sz="2400" b="1" dirty="0" smtClean="0">
                <a:latin typeface="Calibri" panose="020F0502020204030204" pitchFamily="34" charset="0"/>
              </a:rPr>
              <a:t>1.2 Scope</a:t>
            </a:r>
            <a:r>
              <a:rPr lang="en-US" sz="2400" b="1" dirty="0">
                <a:latin typeface="Calibri" panose="020F0502020204030204" pitchFamily="34" charset="0"/>
              </a:rPr>
              <a:t> </a:t>
            </a:r>
            <a:endParaRPr lang="en-US" sz="2400" dirty="0">
              <a:latin typeface="Calibri" panose="020F0502020204030204" pitchFamily="34" charset="0"/>
            </a:endParaRPr>
          </a:p>
          <a:p>
            <a:pPr lvl="0"/>
            <a:r>
              <a:rPr lang="en-US" sz="2400" dirty="0">
                <a:latin typeface="Calibri" panose="020F0502020204030204" pitchFamily="34" charset="0"/>
              </a:rPr>
              <a:t>The proposed software product is the </a:t>
            </a:r>
            <a:r>
              <a:rPr lang="en-US" sz="2400" b="1" dirty="0">
                <a:latin typeface="Calibri" panose="020F0502020204030204" pitchFamily="34" charset="0"/>
              </a:rPr>
              <a:t>Hospital Management System (HMS).</a:t>
            </a:r>
            <a:r>
              <a:rPr lang="en-US" sz="2400" dirty="0">
                <a:latin typeface="Calibri" panose="020F0502020204030204" pitchFamily="34" charset="0"/>
              </a:rPr>
              <a:t> The system will be used to get the information from the patients and then storing that data for future usage</a:t>
            </a:r>
            <a:r>
              <a:rPr lang="en-US" sz="2400" dirty="0" smtClean="0">
                <a:latin typeface="Calibri" panose="020F0502020204030204" pitchFamily="34" charset="0"/>
              </a:rPr>
              <a:t>.</a:t>
            </a:r>
            <a:endParaRPr lang="en-US" sz="2400" dirty="0">
              <a:latin typeface="Calibri" panose="020F0502020204030204" pitchFamily="34" charset="0"/>
            </a:endParaRPr>
          </a:p>
          <a:p>
            <a:pPr lvl="0"/>
            <a:r>
              <a:rPr lang="en-US" sz="2400" dirty="0">
                <a:latin typeface="Calibri" panose="020F0502020204030204" pitchFamily="34" charset="0"/>
              </a:rPr>
              <a:t>The current system in use is a paper-based system. It is too slow and cannot provide updated lists of patients within a reasonable timeframe</a:t>
            </a:r>
            <a:r>
              <a:rPr lang="en-US" sz="2400" dirty="0" smtClean="0">
                <a:latin typeface="Calibri" panose="020F0502020204030204" pitchFamily="34" charset="0"/>
              </a:rPr>
              <a:t>.</a:t>
            </a:r>
            <a:r>
              <a:rPr lang="en-US" sz="2400" dirty="0">
                <a:latin typeface="Calibri" panose="020F0502020204030204" pitchFamily="34" charset="0"/>
              </a:rPr>
              <a:t> </a:t>
            </a:r>
          </a:p>
          <a:p>
            <a:pPr lvl="0"/>
            <a:r>
              <a:rPr lang="en-US" sz="2400" dirty="0">
                <a:latin typeface="Calibri" panose="020F0502020204030204" pitchFamily="34" charset="0"/>
              </a:rPr>
              <a:t>The intentions of the system are to reduce over-time pay and increase the number of patients that can be treated accurately</a:t>
            </a:r>
            <a:r>
              <a:rPr lang="en-US" sz="2400" dirty="0" smtClean="0">
                <a:latin typeface="Calibri" panose="020F0502020204030204" pitchFamily="34" charset="0"/>
              </a:rPr>
              <a:t>.</a:t>
            </a:r>
            <a:endParaRPr lang="en-US" sz="2400" dirty="0">
              <a:latin typeface="Calibri" panose="020F0502020204030204" pitchFamily="34" charset="0"/>
            </a:endParaRPr>
          </a:p>
          <a:p>
            <a:pPr lvl="0"/>
            <a:r>
              <a:rPr lang="en-US" sz="2400" dirty="0">
                <a:latin typeface="Calibri" panose="020F0502020204030204" pitchFamily="34" charset="0"/>
              </a:rPr>
              <a:t>Requirements statements in this document are both functional and non-functional.  </a:t>
            </a:r>
          </a:p>
        </p:txBody>
      </p:sp>
    </p:spTree>
    <p:extLst>
      <p:ext uri="{BB962C8B-B14F-4D97-AF65-F5344CB8AC3E}">
        <p14:creationId xmlns:p14="http://schemas.microsoft.com/office/powerpoint/2010/main" val="9619176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117400"/>
            <a:ext cx="8596668" cy="3880773"/>
          </a:xfrm>
        </p:spPr>
        <p:txBody>
          <a:bodyPr>
            <a:noAutofit/>
          </a:bodyPr>
          <a:lstStyle/>
          <a:p>
            <a:pPr marL="0" indent="0">
              <a:buNone/>
            </a:pPr>
            <a:r>
              <a:rPr lang="en-US" sz="2400" b="1" dirty="0">
                <a:latin typeface="Calibri" panose="020F0502020204030204" pitchFamily="34" charset="0"/>
              </a:rPr>
              <a:t>1.3 </a:t>
            </a:r>
            <a:r>
              <a:rPr lang="en-US" sz="2400" b="1" dirty="0" smtClean="0">
                <a:latin typeface="Calibri" panose="020F0502020204030204" pitchFamily="34" charset="0"/>
              </a:rPr>
              <a:t>Overview</a:t>
            </a:r>
            <a:endParaRPr lang="en-US" sz="2400" dirty="0">
              <a:latin typeface="Calibri" panose="020F0502020204030204" pitchFamily="34" charset="0"/>
            </a:endParaRPr>
          </a:p>
          <a:p>
            <a:pPr lvl="0"/>
            <a:r>
              <a:rPr lang="en-US" sz="2400" dirty="0">
                <a:latin typeface="Calibri" panose="020F0502020204030204" pitchFamily="34" charset="0"/>
              </a:rPr>
              <a:t>This </a:t>
            </a:r>
            <a:r>
              <a:rPr lang="en-US" sz="2400" b="1" dirty="0">
                <a:latin typeface="Calibri" panose="020F0502020204030204" pitchFamily="34" charset="0"/>
              </a:rPr>
              <a:t>Software Requirements Specification</a:t>
            </a:r>
            <a:r>
              <a:rPr lang="en-US" sz="2400" dirty="0">
                <a:latin typeface="Calibri" panose="020F0502020204030204" pitchFamily="34" charset="0"/>
              </a:rPr>
              <a:t> </a:t>
            </a:r>
            <a:r>
              <a:rPr lang="en-US" sz="2400" b="1" dirty="0">
                <a:latin typeface="Calibri" panose="020F0502020204030204" pitchFamily="34" charset="0"/>
              </a:rPr>
              <a:t>(SRS) </a:t>
            </a:r>
            <a:r>
              <a:rPr lang="en-US" sz="2400" dirty="0">
                <a:latin typeface="Calibri" panose="020F0502020204030204" pitchFamily="34" charset="0"/>
              </a:rPr>
              <a:t>is the requirements work product that formally specifies </a:t>
            </a:r>
            <a:r>
              <a:rPr lang="en-US" sz="2400" b="1" dirty="0">
                <a:latin typeface="Calibri" panose="020F0502020204030204" pitchFamily="34" charset="0"/>
              </a:rPr>
              <a:t>Hospital Management System (HMS</a:t>
            </a:r>
            <a:r>
              <a:rPr lang="en-US" sz="2400" b="1" dirty="0" smtClean="0">
                <a:latin typeface="Calibri" panose="020F0502020204030204" pitchFamily="34" charset="0"/>
              </a:rPr>
              <a:t>).</a:t>
            </a:r>
            <a:r>
              <a:rPr lang="en-US" sz="2400" dirty="0">
                <a:latin typeface="Calibri" panose="020F0502020204030204" pitchFamily="34" charset="0"/>
              </a:rPr>
              <a:t> </a:t>
            </a:r>
          </a:p>
          <a:p>
            <a:pPr lvl="0"/>
            <a:r>
              <a:rPr lang="en-US" sz="2400" dirty="0">
                <a:latin typeface="Calibri" panose="020F0502020204030204" pitchFamily="34" charset="0"/>
              </a:rPr>
              <a:t>It includes the results of both business analysis and systems analysis efforts. Various techniques were used to elicit the requirements and we have identified your needs, analyzed and refined them</a:t>
            </a:r>
            <a:r>
              <a:rPr lang="en-US" sz="2400" dirty="0" smtClean="0">
                <a:latin typeface="Calibri" panose="020F0502020204030204" pitchFamily="34" charset="0"/>
              </a:rPr>
              <a:t>.</a:t>
            </a:r>
            <a:endParaRPr lang="en-US" sz="2400" dirty="0">
              <a:latin typeface="Calibri" panose="020F0502020204030204" pitchFamily="34" charset="0"/>
            </a:endParaRPr>
          </a:p>
          <a:p>
            <a:pPr lvl="0"/>
            <a:r>
              <a:rPr lang="en-US" sz="2400" dirty="0">
                <a:latin typeface="Calibri" panose="020F0502020204030204" pitchFamily="34" charset="0"/>
              </a:rPr>
              <a:t>The objective of this document therefore is to formally describe the system’s high level requirements including functional requirements, non-functional requirements and business rules and constraints.</a:t>
            </a:r>
          </a:p>
          <a:p>
            <a:endParaRPr lang="en-US" sz="2400" dirty="0">
              <a:latin typeface="Calibri" panose="020F0502020204030204" pitchFamily="34" charset="0"/>
            </a:endParaRPr>
          </a:p>
        </p:txBody>
      </p:sp>
    </p:spTree>
    <p:extLst>
      <p:ext uri="{BB962C8B-B14F-4D97-AF65-F5344CB8AC3E}">
        <p14:creationId xmlns:p14="http://schemas.microsoft.com/office/powerpoint/2010/main" val="266237691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5156" y="905814"/>
            <a:ext cx="9813700" cy="3880773"/>
          </a:xfrm>
        </p:spPr>
        <p:txBody>
          <a:bodyPr>
            <a:noAutofit/>
          </a:bodyPr>
          <a:lstStyle/>
          <a:p>
            <a:pPr marL="0" indent="0">
              <a:buNone/>
            </a:pPr>
            <a:r>
              <a:rPr lang="en-US" sz="2200" b="1" dirty="0">
                <a:latin typeface="Calibri" panose="020F0502020204030204" pitchFamily="34" charset="0"/>
              </a:rPr>
              <a:t>1.4 Definitions, Abbreviations and </a:t>
            </a:r>
            <a:r>
              <a:rPr lang="en-US" sz="2200" b="1" dirty="0" smtClean="0">
                <a:latin typeface="Calibri" panose="020F0502020204030204" pitchFamily="34" charset="0"/>
              </a:rPr>
              <a:t>Acronyms</a:t>
            </a:r>
            <a:endParaRPr lang="en-US" sz="2200" dirty="0">
              <a:latin typeface="Calibri" panose="020F0502020204030204" pitchFamily="34" charset="0"/>
            </a:endParaRPr>
          </a:p>
          <a:p>
            <a:r>
              <a:rPr lang="en-US" sz="2200" b="1" dirty="0">
                <a:latin typeface="Calibri" panose="020F0502020204030204" pitchFamily="34" charset="0"/>
              </a:rPr>
              <a:t>HPMS</a:t>
            </a:r>
            <a:r>
              <a:rPr lang="en-US" sz="2200" dirty="0">
                <a:latin typeface="Calibri" panose="020F0502020204030204" pitchFamily="34" charset="0"/>
              </a:rPr>
              <a:t> 	       </a:t>
            </a:r>
            <a:r>
              <a:rPr lang="en-US" sz="2200" dirty="0" smtClean="0">
                <a:latin typeface="Calibri" panose="020F0502020204030204" pitchFamily="34" charset="0"/>
              </a:rPr>
              <a:t>   </a:t>
            </a:r>
            <a:r>
              <a:rPr lang="en-US" sz="2200" dirty="0">
                <a:latin typeface="Calibri" panose="020F0502020204030204" pitchFamily="34" charset="0"/>
              </a:rPr>
              <a:t>	</a:t>
            </a:r>
            <a:r>
              <a:rPr lang="en-US" sz="2200" dirty="0" smtClean="0">
                <a:latin typeface="Calibri" panose="020F0502020204030204" pitchFamily="34" charset="0"/>
              </a:rPr>
              <a:t>      Hospital </a:t>
            </a:r>
            <a:r>
              <a:rPr lang="en-US" sz="2200" dirty="0">
                <a:latin typeface="Calibri" panose="020F0502020204030204" pitchFamily="34" charset="0"/>
              </a:rPr>
              <a:t>Patient Management System	</a:t>
            </a:r>
          </a:p>
          <a:p>
            <a:r>
              <a:rPr lang="en-US" sz="2200" b="1" dirty="0">
                <a:latin typeface="Calibri" panose="020F0502020204030204" pitchFamily="34" charset="0"/>
              </a:rPr>
              <a:t>PHN   </a:t>
            </a:r>
            <a:r>
              <a:rPr lang="en-US" sz="2200" dirty="0">
                <a:latin typeface="Calibri" panose="020F0502020204030204" pitchFamily="34" charset="0"/>
              </a:rPr>
              <a:t>        		</a:t>
            </a:r>
            <a:r>
              <a:rPr lang="en-US" sz="2200" dirty="0" smtClean="0">
                <a:latin typeface="Calibri" panose="020F0502020204030204" pitchFamily="34" charset="0"/>
              </a:rPr>
              <a:t>      Personal </a:t>
            </a:r>
            <a:r>
              <a:rPr lang="en-US" sz="2200" dirty="0">
                <a:latin typeface="Calibri" panose="020F0502020204030204" pitchFamily="34" charset="0"/>
              </a:rPr>
              <a:t>Health Number on Health Card</a:t>
            </a:r>
          </a:p>
          <a:p>
            <a:r>
              <a:rPr lang="en-US" sz="2200" b="1" dirty="0">
                <a:latin typeface="Calibri" panose="020F0502020204030204" pitchFamily="34" charset="0"/>
              </a:rPr>
              <a:t>Report	</a:t>
            </a:r>
            <a:r>
              <a:rPr lang="en-US" sz="2200" dirty="0">
                <a:latin typeface="Calibri" panose="020F0502020204030204" pitchFamily="34" charset="0"/>
              </a:rPr>
              <a:t>        	</a:t>
            </a:r>
            <a:r>
              <a:rPr lang="en-US" sz="2200" dirty="0" smtClean="0">
                <a:latin typeface="Calibri" panose="020F0502020204030204" pitchFamily="34" charset="0"/>
              </a:rPr>
              <a:t>      An </a:t>
            </a:r>
            <a:r>
              <a:rPr lang="en-US" sz="2200" dirty="0">
                <a:latin typeface="Calibri" panose="020F0502020204030204" pitchFamily="34" charset="0"/>
              </a:rPr>
              <a:t>Account of Patients</a:t>
            </a:r>
          </a:p>
          <a:p>
            <a:r>
              <a:rPr lang="en-US" sz="2200" b="1" dirty="0">
                <a:latin typeface="Calibri" panose="020F0502020204030204" pitchFamily="34" charset="0"/>
              </a:rPr>
              <a:t>Database</a:t>
            </a:r>
            <a:r>
              <a:rPr lang="en-US" sz="2200" dirty="0">
                <a:latin typeface="Calibri" panose="020F0502020204030204" pitchFamily="34" charset="0"/>
              </a:rPr>
              <a:t>     		</a:t>
            </a:r>
            <a:r>
              <a:rPr lang="en-US" sz="2200" dirty="0" smtClean="0">
                <a:latin typeface="Calibri" panose="020F0502020204030204" pitchFamily="34" charset="0"/>
              </a:rPr>
              <a:t>      Collection </a:t>
            </a:r>
            <a:r>
              <a:rPr lang="en-US" sz="2200" dirty="0">
                <a:latin typeface="Calibri" panose="020F0502020204030204" pitchFamily="34" charset="0"/>
              </a:rPr>
              <a:t>of information in a structured form</a:t>
            </a:r>
          </a:p>
          <a:p>
            <a:r>
              <a:rPr lang="en-US" sz="2200" b="1" dirty="0">
                <a:latin typeface="Calibri" panose="020F0502020204030204" pitchFamily="34" charset="0"/>
              </a:rPr>
              <a:t>Front Desk Staff</a:t>
            </a:r>
            <a:r>
              <a:rPr lang="en-US" sz="2200" dirty="0">
                <a:latin typeface="Calibri" panose="020F0502020204030204" pitchFamily="34" charset="0"/>
              </a:rPr>
              <a:t>  </a:t>
            </a:r>
            <a:r>
              <a:rPr lang="en-US" sz="2200" dirty="0" smtClean="0">
                <a:latin typeface="Calibri" panose="020F0502020204030204" pitchFamily="34" charset="0"/>
              </a:rPr>
              <a:t>     Administrative </a:t>
            </a:r>
            <a:r>
              <a:rPr lang="en-US" sz="2200" dirty="0">
                <a:latin typeface="Calibri" panose="020F0502020204030204" pitchFamily="34" charset="0"/>
              </a:rPr>
              <a:t>staff that work at reception </a:t>
            </a:r>
          </a:p>
          <a:p>
            <a:r>
              <a:rPr lang="en-US" sz="2200" b="1" dirty="0">
                <a:latin typeface="Calibri" panose="020F0502020204030204" pitchFamily="34" charset="0"/>
              </a:rPr>
              <a:t>Login Id</a:t>
            </a:r>
            <a:r>
              <a:rPr lang="en-US" sz="2200" dirty="0">
                <a:latin typeface="Calibri" panose="020F0502020204030204" pitchFamily="34" charset="0"/>
              </a:rPr>
              <a:t>		</a:t>
            </a:r>
            <a:r>
              <a:rPr lang="en-US" sz="2200" dirty="0" smtClean="0">
                <a:latin typeface="Calibri" panose="020F0502020204030204" pitchFamily="34" charset="0"/>
              </a:rPr>
              <a:t>             A </a:t>
            </a:r>
            <a:r>
              <a:rPr lang="en-US" sz="2200" dirty="0">
                <a:latin typeface="Calibri" panose="020F0502020204030204" pitchFamily="34" charset="0"/>
              </a:rPr>
              <a:t>User identification number to enter the system</a:t>
            </a:r>
          </a:p>
          <a:p>
            <a:r>
              <a:rPr lang="en-US" sz="2200" b="1" dirty="0">
                <a:latin typeface="Calibri" panose="020F0502020204030204" pitchFamily="34" charset="0"/>
              </a:rPr>
              <a:t>Password	</a:t>
            </a:r>
            <a:r>
              <a:rPr lang="en-US" sz="2200" dirty="0">
                <a:latin typeface="Calibri" panose="020F0502020204030204" pitchFamily="34" charset="0"/>
              </a:rPr>
              <a:t>	</a:t>
            </a:r>
            <a:r>
              <a:rPr lang="en-US" sz="2200" dirty="0" smtClean="0">
                <a:latin typeface="Calibri" panose="020F0502020204030204" pitchFamily="34" charset="0"/>
              </a:rPr>
              <a:t>      A </a:t>
            </a:r>
            <a:r>
              <a:rPr lang="en-US" sz="2200" dirty="0">
                <a:latin typeface="Calibri" panose="020F0502020204030204" pitchFamily="34" charset="0"/>
              </a:rPr>
              <a:t>word that enables one to gain admission in to the </a:t>
            </a:r>
            <a:r>
              <a:rPr lang="en-US" sz="2200" dirty="0" smtClean="0">
                <a:latin typeface="Calibri" panose="020F0502020204030204" pitchFamily="34" charset="0"/>
              </a:rPr>
              <a:t>system</a:t>
            </a:r>
            <a:endParaRPr lang="en-US" sz="2200" dirty="0">
              <a:latin typeface="Calibri" panose="020F0502020204030204" pitchFamily="34" charset="0"/>
            </a:endParaRPr>
          </a:p>
          <a:p>
            <a:r>
              <a:rPr lang="en-US" sz="2200" b="1" dirty="0">
                <a:latin typeface="Calibri" panose="020F0502020204030204" pitchFamily="34" charset="0"/>
              </a:rPr>
              <a:t>GUI	</a:t>
            </a:r>
            <a:r>
              <a:rPr lang="en-US" sz="2200" dirty="0">
                <a:latin typeface="Calibri" panose="020F0502020204030204" pitchFamily="34" charset="0"/>
              </a:rPr>
              <a:t>	</a:t>
            </a:r>
            <a:r>
              <a:rPr lang="en-US" sz="2200" dirty="0" smtClean="0">
                <a:latin typeface="Calibri" panose="020F0502020204030204" pitchFamily="34" charset="0"/>
              </a:rPr>
              <a:t>         </a:t>
            </a:r>
            <a:r>
              <a:rPr lang="en-US" sz="2200" dirty="0">
                <a:latin typeface="Calibri" panose="020F0502020204030204" pitchFamily="34" charset="0"/>
              </a:rPr>
              <a:t> </a:t>
            </a:r>
            <a:r>
              <a:rPr lang="en-US" sz="2200" dirty="0" smtClean="0">
                <a:latin typeface="Calibri" panose="020F0502020204030204" pitchFamily="34" charset="0"/>
              </a:rPr>
              <a:t>          Graphical </a:t>
            </a:r>
            <a:r>
              <a:rPr lang="en-US" sz="2200" dirty="0">
                <a:latin typeface="Calibri" panose="020F0502020204030204" pitchFamily="34" charset="0"/>
              </a:rPr>
              <a:t>user Interface </a:t>
            </a:r>
          </a:p>
          <a:p>
            <a:r>
              <a:rPr lang="en-US" sz="2200" b="1" dirty="0">
                <a:latin typeface="Calibri" panose="020F0502020204030204" pitchFamily="34" charset="0"/>
              </a:rPr>
              <a:t>ID 	</a:t>
            </a:r>
            <a:r>
              <a:rPr lang="en-US" sz="2200" dirty="0">
                <a:latin typeface="Calibri" panose="020F0502020204030204" pitchFamily="34" charset="0"/>
              </a:rPr>
              <a:t>		</a:t>
            </a:r>
            <a:r>
              <a:rPr lang="en-US" sz="2200" dirty="0" smtClean="0">
                <a:latin typeface="Calibri" panose="020F0502020204030204" pitchFamily="34" charset="0"/>
              </a:rPr>
              <a:t>             Patient </a:t>
            </a:r>
            <a:r>
              <a:rPr lang="en-US" sz="2200" dirty="0">
                <a:latin typeface="Calibri" panose="020F0502020204030204" pitchFamily="34" charset="0"/>
              </a:rPr>
              <a:t>Identification Number</a:t>
            </a:r>
          </a:p>
          <a:p>
            <a:r>
              <a:rPr lang="en-US" sz="2200" b="1" dirty="0">
                <a:latin typeface="Calibri" panose="020F0502020204030204" pitchFamily="34" charset="0"/>
              </a:rPr>
              <a:t>SRS	</a:t>
            </a:r>
            <a:r>
              <a:rPr lang="en-US" sz="2200" dirty="0">
                <a:latin typeface="Calibri" panose="020F0502020204030204" pitchFamily="34" charset="0"/>
              </a:rPr>
              <a:t>		</a:t>
            </a:r>
            <a:r>
              <a:rPr lang="en-US" sz="2200" dirty="0" smtClean="0">
                <a:latin typeface="Calibri" panose="020F0502020204030204" pitchFamily="34" charset="0"/>
              </a:rPr>
              <a:t>             Software </a:t>
            </a:r>
            <a:r>
              <a:rPr lang="en-US" sz="2200" dirty="0">
                <a:latin typeface="Calibri" panose="020F0502020204030204" pitchFamily="34" charset="0"/>
              </a:rPr>
              <a:t>Requirement Specification</a:t>
            </a:r>
          </a:p>
          <a:p>
            <a:endParaRPr lang="en-US" sz="2200" dirty="0">
              <a:latin typeface="Calibri" panose="020F0502020204030204" pitchFamily="34" charset="0"/>
            </a:endParaRPr>
          </a:p>
        </p:txBody>
      </p:sp>
    </p:spTree>
    <p:extLst>
      <p:ext uri="{BB962C8B-B14F-4D97-AF65-F5344CB8AC3E}">
        <p14:creationId xmlns:p14="http://schemas.microsoft.com/office/powerpoint/2010/main" val="14830114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General Description</a:t>
            </a:r>
            <a:endParaRPr lang="en-US" sz="4800" dirty="0"/>
          </a:p>
        </p:txBody>
      </p:sp>
      <p:sp>
        <p:nvSpPr>
          <p:cNvPr id="3" name="Content Placeholder 2"/>
          <p:cNvSpPr>
            <a:spLocks noGrp="1"/>
          </p:cNvSpPr>
          <p:nvPr>
            <p:ph idx="1"/>
          </p:nvPr>
        </p:nvSpPr>
        <p:spPr/>
        <p:txBody>
          <a:bodyPr>
            <a:normAutofit/>
          </a:bodyPr>
          <a:lstStyle/>
          <a:p>
            <a:pPr marL="0" indent="0">
              <a:buNone/>
            </a:pPr>
            <a:r>
              <a:rPr lang="en-US" sz="2400" b="1" dirty="0" smtClean="0">
                <a:latin typeface="Calibri" panose="020F0502020204030204" pitchFamily="34" charset="0"/>
              </a:rPr>
              <a:t>2.1 </a:t>
            </a:r>
            <a:r>
              <a:rPr lang="en-US" sz="2400" b="1" dirty="0">
                <a:latin typeface="Calibri" panose="020F0502020204030204" pitchFamily="34" charset="0"/>
              </a:rPr>
              <a:t>Product </a:t>
            </a:r>
            <a:r>
              <a:rPr lang="en-US" sz="2400" b="1" dirty="0" smtClean="0">
                <a:latin typeface="Calibri" panose="020F0502020204030204" pitchFamily="34" charset="0"/>
              </a:rPr>
              <a:t>Perspective</a:t>
            </a:r>
            <a:endParaRPr lang="en-US" sz="2400" dirty="0">
              <a:latin typeface="Calibri" panose="020F0502020204030204" pitchFamily="34" charset="0"/>
            </a:endParaRPr>
          </a:p>
          <a:p>
            <a:pPr lvl="0"/>
            <a:r>
              <a:rPr lang="en-US" sz="2400" dirty="0" smtClean="0">
                <a:latin typeface="Calibri" panose="020F0502020204030204" pitchFamily="34" charset="0"/>
              </a:rPr>
              <a:t>This </a:t>
            </a:r>
            <a:r>
              <a:rPr lang="en-US" sz="2400" dirty="0">
                <a:latin typeface="Calibri" panose="020F0502020204030204" pitchFamily="34" charset="0"/>
              </a:rPr>
              <a:t>Hospital Management System is a self-contained system that manages activities of the hospital as patient info. Various stakeholders are involved in the hospital patient info system.</a:t>
            </a:r>
          </a:p>
          <a:p>
            <a:endParaRPr lang="en-US" sz="2400" dirty="0">
              <a:latin typeface="Calibri" panose="020F0502020204030204" pitchFamily="34" charset="0"/>
            </a:endParaRPr>
          </a:p>
        </p:txBody>
      </p:sp>
    </p:spTree>
    <p:extLst>
      <p:ext uri="{BB962C8B-B14F-4D97-AF65-F5344CB8AC3E}">
        <p14:creationId xmlns:p14="http://schemas.microsoft.com/office/powerpoint/2010/main" val="37133742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815662"/>
            <a:ext cx="8596668" cy="3880773"/>
          </a:xfrm>
        </p:spPr>
        <p:txBody>
          <a:bodyPr>
            <a:noAutofit/>
          </a:bodyPr>
          <a:lstStyle/>
          <a:p>
            <a:pPr marL="0" indent="0">
              <a:buNone/>
            </a:pPr>
            <a:r>
              <a:rPr lang="en-US" sz="2000" b="1" dirty="0">
                <a:latin typeface="Calibri" panose="020F0502020204030204" pitchFamily="34" charset="0"/>
              </a:rPr>
              <a:t>2.2 Product features </a:t>
            </a:r>
            <a:endParaRPr lang="en-US" sz="2000" dirty="0">
              <a:latin typeface="Calibri" panose="020F0502020204030204" pitchFamily="34" charset="0"/>
            </a:endParaRPr>
          </a:p>
          <a:p>
            <a:r>
              <a:rPr lang="en-US" sz="2000" dirty="0">
                <a:latin typeface="Calibri" panose="020F0502020204030204" pitchFamily="34" charset="0"/>
              </a:rPr>
              <a:t>The system functions can be described as follows: </a:t>
            </a:r>
            <a:br>
              <a:rPr lang="en-US" sz="2000" dirty="0">
                <a:latin typeface="Calibri" panose="020F0502020204030204" pitchFamily="34" charset="0"/>
              </a:rPr>
            </a:br>
            <a:r>
              <a:rPr lang="en-US" sz="2000" dirty="0">
                <a:latin typeface="Calibri" panose="020F0502020204030204" pitchFamily="34" charset="0"/>
              </a:rPr>
              <a:t>  </a:t>
            </a:r>
            <a:br>
              <a:rPr lang="en-US" sz="2000" dirty="0">
                <a:latin typeface="Calibri" panose="020F0502020204030204" pitchFamily="34" charset="0"/>
              </a:rPr>
            </a:br>
            <a:r>
              <a:rPr lang="en-US" sz="2000" b="1" dirty="0">
                <a:latin typeface="Calibri" panose="020F0502020204030204" pitchFamily="34" charset="0"/>
              </a:rPr>
              <a:t>Registration:</a:t>
            </a:r>
            <a:r>
              <a:rPr lang="en-US" sz="2000" dirty="0">
                <a:latin typeface="Calibri" panose="020F0502020204030204" pitchFamily="34" charset="0"/>
              </a:rPr>
              <a:t> When a patient is admitted, the front-desk staff checks to see if the patient is already registered with the hospital</a:t>
            </a:r>
            <a:r>
              <a:rPr lang="en-US" sz="2000" dirty="0" smtClean="0">
                <a:latin typeface="Calibri" panose="020F0502020204030204" pitchFamily="34" charset="0"/>
              </a:rPr>
              <a:t>. </a:t>
            </a:r>
            <a:endParaRPr lang="en-US" sz="2000" dirty="0">
              <a:latin typeface="Calibri" panose="020F0502020204030204" pitchFamily="34" charset="0"/>
            </a:endParaRPr>
          </a:p>
          <a:p>
            <a:pPr lvl="0"/>
            <a:r>
              <a:rPr lang="en-US" sz="2000" dirty="0">
                <a:latin typeface="Calibri" panose="020F0502020204030204" pitchFamily="34" charset="0"/>
              </a:rPr>
              <a:t>If he/she is, his/her </a:t>
            </a:r>
            <a:r>
              <a:rPr lang="en-US" sz="2000" b="1" dirty="0">
                <a:latin typeface="Calibri" panose="020F0502020204030204" pitchFamily="34" charset="0"/>
              </a:rPr>
              <a:t>Personal Health Number (PHN)</a:t>
            </a:r>
            <a:r>
              <a:rPr lang="en-US" sz="2000" dirty="0">
                <a:latin typeface="Calibri" panose="020F0502020204030204" pitchFamily="34" charset="0"/>
              </a:rPr>
              <a:t> is entered into the computer.  Otherwise a new Personal Health Number is given to this patient</a:t>
            </a:r>
            <a:r>
              <a:rPr lang="en-US" sz="2000" dirty="0" smtClean="0">
                <a:latin typeface="Calibri" panose="020F0502020204030204" pitchFamily="34" charset="0"/>
              </a:rPr>
              <a:t>.</a:t>
            </a:r>
            <a:endParaRPr lang="en-US" sz="2000" dirty="0">
              <a:latin typeface="Calibri" panose="020F0502020204030204" pitchFamily="34" charset="0"/>
            </a:endParaRPr>
          </a:p>
          <a:p>
            <a:pPr lvl="0"/>
            <a:r>
              <a:rPr lang="en-US" sz="2000" dirty="0">
                <a:latin typeface="Calibri" panose="020F0502020204030204" pitchFamily="34" charset="0"/>
              </a:rPr>
              <a:t>The patient’s information such as date of birth, address and telephone number is also entered into computer system. </a:t>
            </a:r>
            <a:endParaRPr lang="en-US" sz="2000" dirty="0" smtClean="0">
              <a:latin typeface="Calibri" panose="020F0502020204030204" pitchFamily="34" charset="0"/>
            </a:endParaRPr>
          </a:p>
          <a:p>
            <a:pPr lvl="0"/>
            <a:r>
              <a:rPr lang="en-US" sz="2000" b="1" dirty="0" smtClean="0">
                <a:latin typeface="Calibri" panose="020F0502020204030204" pitchFamily="34" charset="0"/>
              </a:rPr>
              <a:t>Patient </a:t>
            </a:r>
            <a:r>
              <a:rPr lang="en-US" sz="2000" b="1" dirty="0">
                <a:latin typeface="Calibri" panose="020F0502020204030204" pitchFamily="34" charset="0"/>
              </a:rPr>
              <a:t>check out:</a:t>
            </a:r>
            <a:r>
              <a:rPr lang="en-US" sz="2000" dirty="0">
                <a:latin typeface="Calibri" panose="020F0502020204030204" pitchFamily="34" charset="0"/>
              </a:rPr>
              <a:t> If a patient checks out, the administrative staff shall delete his PHN from the system and the just evacuated bed is included in available- beds list. </a:t>
            </a:r>
          </a:p>
          <a:p>
            <a:r>
              <a:rPr lang="en-US" sz="2000" b="1" dirty="0" smtClean="0">
                <a:latin typeface="Calibri" panose="020F0502020204030204" pitchFamily="34" charset="0"/>
              </a:rPr>
              <a:t>Generation</a:t>
            </a:r>
            <a:r>
              <a:rPr lang="en-US" sz="2000" b="1" dirty="0">
                <a:latin typeface="Calibri" panose="020F0502020204030204" pitchFamily="34" charset="0"/>
              </a:rPr>
              <a:t>:</a:t>
            </a:r>
            <a:r>
              <a:rPr lang="en-US" sz="2000" dirty="0">
                <a:latin typeface="Calibri" panose="020F0502020204030204" pitchFamily="34" charset="0"/>
              </a:rPr>
              <a:t>  The system generates reports</a:t>
            </a:r>
            <a:r>
              <a:rPr lang="en-US" sz="2000" b="1" dirty="0">
                <a:latin typeface="Calibri" panose="020F0502020204030204" pitchFamily="34" charset="0"/>
              </a:rPr>
              <a:t> </a:t>
            </a:r>
            <a:r>
              <a:rPr lang="en-US" sz="2000" dirty="0">
                <a:latin typeface="Calibri" panose="020F0502020204030204" pitchFamily="34" charset="0"/>
              </a:rPr>
              <a:t>on the following information: List of detailed information regarding the patient who has been admitted in the hospital.</a:t>
            </a:r>
          </a:p>
          <a:p>
            <a:endParaRPr lang="en-US" sz="2000" dirty="0">
              <a:latin typeface="Calibri" panose="020F0502020204030204" pitchFamily="34" charset="0"/>
            </a:endParaRPr>
          </a:p>
        </p:txBody>
      </p:sp>
    </p:spTree>
    <p:extLst>
      <p:ext uri="{BB962C8B-B14F-4D97-AF65-F5344CB8AC3E}">
        <p14:creationId xmlns:p14="http://schemas.microsoft.com/office/powerpoint/2010/main" val="78085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67</TotalTime>
  <Words>1088</Words>
  <Application>Microsoft Office PowerPoint</Application>
  <PresentationFormat>Widescreen</PresentationFormat>
  <Paragraphs>156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Trebuchet MS</vt:lpstr>
      <vt:lpstr>Wingdings 3</vt:lpstr>
      <vt:lpstr>Facet</vt:lpstr>
      <vt:lpstr>PowerPoint Presentation</vt:lpstr>
      <vt:lpstr>Hospital Management Software System</vt:lpstr>
      <vt:lpstr>Abstract</vt:lpstr>
      <vt:lpstr>Introduction</vt:lpstr>
      <vt:lpstr>PowerPoint Presentation</vt:lpstr>
      <vt:lpstr>PowerPoint Presentation</vt:lpstr>
      <vt:lpstr>PowerPoint Presentation</vt:lpstr>
      <vt:lpstr>General Description</vt:lpstr>
      <vt:lpstr>PowerPoint Presentation</vt:lpstr>
      <vt:lpstr>PowerPoint Presentation</vt:lpstr>
      <vt:lpstr>PowerPoint Presentation</vt:lpstr>
      <vt:lpstr>PowerPoint Presentation</vt:lpstr>
      <vt:lpstr>PowerPoint Presentation</vt:lpstr>
      <vt:lpstr>Functional Requirements</vt:lpstr>
      <vt:lpstr>PowerPoint Presentation</vt:lpstr>
      <vt:lpstr>PowerPoint Presentation</vt:lpstr>
      <vt:lpstr>PowerPoint Presentation</vt:lpstr>
      <vt:lpstr>PowerPoint Presentation</vt:lpstr>
      <vt:lpstr>Interface Requirements</vt:lpstr>
      <vt:lpstr>PowerPoint Presentation</vt:lpstr>
      <vt:lpstr>Software Requirement Analysis</vt:lpstr>
      <vt:lpstr>PowerPoint Presentation</vt:lpstr>
      <vt:lpstr>Non-functional Requirements</vt:lpstr>
      <vt:lpstr>PowerPoint Presentation</vt:lpstr>
      <vt:lpstr>PowerPoint Presentation</vt:lpstr>
      <vt:lpstr>PowerPoint Presentation</vt:lpstr>
      <vt:lpstr>Conclusion</vt:lpstr>
      <vt:lpstr>References</vt:lpstr>
      <vt:lpstr>Thank You!</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Kumar Anguria</dc:creator>
  <cp:lastModifiedBy>Aditya Kumar Anguria</cp:lastModifiedBy>
  <cp:revision>8</cp:revision>
  <dcterms:created xsi:type="dcterms:W3CDTF">2014-04-16T16:39:37Z</dcterms:created>
  <dcterms:modified xsi:type="dcterms:W3CDTF">2014-04-17T08:42:41Z</dcterms:modified>
</cp:coreProperties>
</file>