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5" r:id="rId5"/>
    <p:sldId id="286" r:id="rId6"/>
    <p:sldId id="287" r:id="rId7"/>
    <p:sldId id="259" r:id="rId8"/>
    <p:sldId id="260" r:id="rId9"/>
    <p:sldId id="261" r:id="rId10"/>
    <p:sldId id="262" r:id="rId11"/>
    <p:sldId id="263" r:id="rId12"/>
    <p:sldId id="278" r:id="rId13"/>
    <p:sldId id="281" r:id="rId14"/>
    <p:sldId id="284" r:id="rId15"/>
    <p:sldId id="282" r:id="rId16"/>
    <p:sldId id="279" r:id="rId17"/>
    <p:sldId id="283" r:id="rId18"/>
    <p:sldId id="266" r:id="rId19"/>
    <p:sldId id="264" r:id="rId20"/>
    <p:sldId id="265" r:id="rId21"/>
    <p:sldId id="267" r:id="rId22"/>
    <p:sldId id="268" r:id="rId23"/>
    <p:sldId id="270" r:id="rId24"/>
    <p:sldId id="271" r:id="rId25"/>
    <p:sldId id="272" r:id="rId26"/>
    <p:sldId id="273" r:id="rId27"/>
    <p:sldId id="280" r:id="rId28"/>
    <p:sldId id="274" r:id="rId29"/>
    <p:sldId id="275" r:id="rId30"/>
    <p:sldId id="276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C1D07D3-B503-4596-99F8-08A4FDFAC2A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C1BEE8A-A92D-444A-A377-46B251467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09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D3-B503-4596-99F8-08A4FDFAC2A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EE8A-A92D-444A-A377-46B25146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D3-B503-4596-99F8-08A4FDFAC2A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EE8A-A92D-444A-A377-46B251467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47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D3-B503-4596-99F8-08A4FDFAC2A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EE8A-A92D-444A-A377-46B251467F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091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D3-B503-4596-99F8-08A4FDFAC2A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EE8A-A92D-444A-A377-46B25146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5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D3-B503-4596-99F8-08A4FDFAC2A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EE8A-A92D-444A-A377-46B251467F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11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D3-B503-4596-99F8-08A4FDFAC2A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EE8A-A92D-444A-A377-46B251467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311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D3-B503-4596-99F8-08A4FDFAC2A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EE8A-A92D-444A-A377-46B251467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89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D3-B503-4596-99F8-08A4FDFAC2A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EE8A-A92D-444A-A377-46B251467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5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D3-B503-4596-99F8-08A4FDFAC2A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EE8A-A92D-444A-A377-46B25146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4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D3-B503-4596-99F8-08A4FDFAC2A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EE8A-A92D-444A-A377-46B251467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91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D3-B503-4596-99F8-08A4FDFAC2A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EE8A-A92D-444A-A377-46B25146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6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D3-B503-4596-99F8-08A4FDFAC2A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EE8A-A92D-444A-A377-46B251467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51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D3-B503-4596-99F8-08A4FDFAC2A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EE8A-A92D-444A-A377-46B251467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4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D3-B503-4596-99F8-08A4FDFAC2A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EE8A-A92D-444A-A377-46B25146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9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D3-B503-4596-99F8-08A4FDFAC2A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EE8A-A92D-444A-A377-46B251467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73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D3-B503-4596-99F8-08A4FDFAC2A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EE8A-A92D-444A-A377-46B25146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1D07D3-B503-4596-99F8-08A4FDFAC2A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1BEE8A-A92D-444A-A377-46B25146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7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204"/>
              </a:spcBef>
              <a:spcAft>
                <a:spcPts val="200"/>
              </a:spcAft>
            </a:pPr>
            <a:r>
              <a:rPr lang="en-US" dirty="0" smtClean="0"/>
              <a:t>Presented By:</a:t>
            </a:r>
            <a:br>
              <a:rPr lang="en-US" dirty="0" smtClean="0"/>
            </a:br>
            <a:r>
              <a:rPr lang="en-US" dirty="0" err="1" smtClean="0"/>
              <a:t>Dola</a:t>
            </a:r>
            <a:r>
              <a:rPr lang="en-US" dirty="0" smtClean="0"/>
              <a:t> Das</a:t>
            </a:r>
          </a:p>
          <a:p>
            <a:pPr>
              <a:spcBef>
                <a:spcPts val="204"/>
              </a:spcBef>
              <a:spcAft>
                <a:spcPts val="200"/>
              </a:spcAft>
            </a:pPr>
            <a:r>
              <a:rPr lang="en-US" dirty="0" smtClean="0"/>
              <a:t>Md. Ahsan Habib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7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 smtClean="0"/>
              <a:t>Flex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967679"/>
              </p:ext>
            </p:extLst>
          </p:nvPr>
        </p:nvGraphicFramePr>
        <p:xfrm>
          <a:off x="1363640" y="2033516"/>
          <a:ext cx="9601200" cy="4014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61">
                  <a:extLst>
                    <a:ext uri="{9D8B030D-6E8A-4147-A177-3AD203B41FA5}">
                      <a16:colId xmlns:a16="http://schemas.microsoft.com/office/drawing/2014/main" xmlns="" val="3065502540"/>
                    </a:ext>
                  </a:extLst>
                </a:gridCol>
                <a:gridCol w="7621139">
                  <a:extLst>
                    <a:ext uri="{9D8B030D-6E8A-4147-A177-3AD203B41FA5}">
                      <a16:colId xmlns:a16="http://schemas.microsoft.com/office/drawing/2014/main" xmlns="" val="1119533185"/>
                    </a:ext>
                  </a:extLst>
                </a:gridCol>
              </a:tblGrid>
              <a:tr h="420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+mj-lt"/>
                          <a:ea typeface="Calibri"/>
                          <a:cs typeface="Times New Roman"/>
                        </a:rPr>
                        <a:t>RE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+mj-lt"/>
                          <a:ea typeface="Times New Roman"/>
                          <a:cs typeface="Times New Roman"/>
                        </a:rPr>
                        <a:t>Matches</a:t>
                      </a:r>
                      <a:endParaRPr lang="en-US" sz="2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extLst>
                  <a:ext uri="{0D108BD9-81ED-4DB2-BD59-A6C34878D82A}">
                    <a16:rowId xmlns:a16="http://schemas.microsoft.com/office/drawing/2014/main" xmlns="" val="2042278438"/>
                  </a:ext>
                </a:extLst>
              </a:tr>
              <a:tr h="4728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j-lt"/>
                        </a:rPr>
                        <a:t>a(</a:t>
                      </a:r>
                      <a:r>
                        <a:rPr lang="en-US" sz="2400" dirty="0" err="1" smtClean="0">
                          <a:latin typeface="+mj-lt"/>
                        </a:rPr>
                        <a:t>b|c</a:t>
                      </a:r>
                      <a:r>
                        <a:rPr lang="en-US" sz="2400" dirty="0" smtClean="0">
                          <a:latin typeface="+mj-lt"/>
                        </a:rPr>
                        <a:t>)d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j-lt"/>
                        </a:rPr>
                        <a:t>abd</a:t>
                      </a:r>
                      <a:r>
                        <a:rPr lang="en-US" sz="2400" dirty="0" smtClean="0">
                          <a:latin typeface="+mj-lt"/>
                        </a:rPr>
                        <a:t> or </a:t>
                      </a:r>
                      <a:r>
                        <a:rPr lang="en-US" sz="2400" dirty="0" err="1" smtClean="0">
                          <a:latin typeface="+mj-lt"/>
                        </a:rPr>
                        <a:t>acd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8470138"/>
                  </a:ext>
                </a:extLst>
              </a:tr>
              <a:tr h="5134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^start 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j-lt"/>
                        </a:rPr>
                        <a:t>beginning of line with then the literal characters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3121137"/>
                  </a:ext>
                </a:extLst>
              </a:tr>
              <a:tr h="4735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j-lt"/>
                        </a:rPr>
                        <a:t>END$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j-lt"/>
                        </a:rPr>
                        <a:t>the characters END followed by an end-of-line.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7520383"/>
                  </a:ext>
                </a:extLst>
              </a:tr>
              <a:tr h="443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latin typeface="+mj-lt"/>
                        </a:rPr>
                        <a:t>(s) </a:t>
                      </a:r>
                      <a:endParaRPr lang="en-US" sz="2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grouping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3337188"/>
                  </a:ext>
                </a:extLst>
              </a:tr>
              <a:tr h="44364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smtClean="0">
                          <a:latin typeface="+mj-lt"/>
                        </a:rPr>
                        <a:t>$ </a:t>
                      </a:r>
                      <a:endParaRPr lang="en-US" sz="2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+mj-lt"/>
                        </a:rPr>
                        <a:t>end of line</a:t>
                      </a:r>
                      <a:endParaRPr lang="en-US" sz="2400" dirty="0" smtClean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9889146"/>
                  </a:ext>
                </a:extLst>
              </a:tr>
              <a:tr h="6021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s/r 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j-lt"/>
                        </a:rPr>
                        <a:t>s </a:t>
                      </a:r>
                      <a:r>
                        <a:rPr lang="en-US" sz="2400" dirty="0" err="1" smtClean="0">
                          <a:latin typeface="+mj-lt"/>
                        </a:rPr>
                        <a:t>iff</a:t>
                      </a:r>
                      <a:r>
                        <a:rPr lang="en-US" sz="2400" dirty="0" smtClean="0">
                          <a:latin typeface="+mj-lt"/>
                        </a:rPr>
                        <a:t> followed by r (not recommended) (r is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*NOT*consumed)</a:t>
                      </a:r>
                      <a:endParaRPr lang="en-US" sz="2400" dirty="0" smtClean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2574567"/>
                  </a:ext>
                </a:extLst>
              </a:tr>
              <a:tr h="6048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s{</a:t>
                      </a:r>
                      <a:r>
                        <a:rPr lang="en-US" sz="2400" dirty="0" err="1" smtClean="0">
                          <a:latin typeface="+mj-lt"/>
                        </a:rPr>
                        <a:t>m,n</a:t>
                      </a:r>
                      <a:r>
                        <a:rPr lang="en-US" sz="2400" dirty="0" smtClean="0">
                          <a:latin typeface="+mj-lt"/>
                        </a:rPr>
                        <a:t>} 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m through n occurrences of 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1728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3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 smtClean="0"/>
              <a:t>Flex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558834"/>
              </p:ext>
            </p:extLst>
          </p:nvPr>
        </p:nvGraphicFramePr>
        <p:xfrm>
          <a:off x="1281754" y="1985750"/>
          <a:ext cx="9601200" cy="4166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361">
                  <a:extLst>
                    <a:ext uri="{9D8B030D-6E8A-4147-A177-3AD203B41FA5}">
                      <a16:colId xmlns:a16="http://schemas.microsoft.com/office/drawing/2014/main" xmlns="" val="3065502540"/>
                    </a:ext>
                  </a:extLst>
                </a:gridCol>
                <a:gridCol w="6392839">
                  <a:extLst>
                    <a:ext uri="{9D8B030D-6E8A-4147-A177-3AD203B41FA5}">
                      <a16:colId xmlns:a16="http://schemas.microsoft.com/office/drawing/2014/main" xmlns="" val="1119533185"/>
                    </a:ext>
                  </a:extLst>
                </a:gridCol>
              </a:tblGrid>
              <a:tr h="332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RE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Matches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extLst>
                  <a:ext uri="{0D108BD9-81ED-4DB2-BD59-A6C34878D82A}">
                    <a16:rowId xmlns:a16="http://schemas.microsoft.com/office/drawing/2014/main" xmlns="" val="2042278438"/>
                  </a:ext>
                </a:extLst>
              </a:tr>
              <a:tr h="423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a*</a:t>
                      </a:r>
                      <a:endPara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zero or more a’s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8470138"/>
                  </a:ext>
                </a:extLst>
              </a:tr>
              <a:tr h="3740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zero or more of any character except newline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3121137"/>
                  </a:ext>
                </a:extLst>
              </a:tr>
              <a:tr h="374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.+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one or more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7520383"/>
                  </a:ext>
                </a:extLst>
              </a:tr>
              <a:tr h="374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[a-z]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 lowercase 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3337188"/>
                  </a:ext>
                </a:extLst>
              </a:tr>
              <a:tr h="37406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dirty="0" smtClean="0"/>
                        <a:t>[a-</a:t>
                      </a:r>
                      <a:r>
                        <a:rPr lang="en-US" sz="2400" dirty="0" err="1" smtClean="0"/>
                        <a:t>zA</a:t>
                      </a:r>
                      <a:r>
                        <a:rPr lang="en-US" sz="2400" dirty="0" smtClean="0"/>
                        <a:t>-Z]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any alphabetic 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9889146"/>
                  </a:ext>
                </a:extLst>
              </a:tr>
              <a:tr h="3740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[^a-</a:t>
                      </a:r>
                      <a:r>
                        <a:rPr lang="en-US" sz="2400" dirty="0" err="1" smtClean="0"/>
                        <a:t>zA</a:t>
                      </a:r>
                      <a:r>
                        <a:rPr lang="en-US" sz="2400" dirty="0" smtClean="0"/>
                        <a:t>-Z]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any non-alphabetic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2574567"/>
                  </a:ext>
                </a:extLst>
              </a:tr>
              <a:tr h="3740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a.b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 followed by any character followed by b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8834104"/>
                  </a:ext>
                </a:extLst>
              </a:tr>
              <a:tr h="472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rs|tu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rs</a:t>
                      </a:r>
                      <a:r>
                        <a:rPr lang="en-US" sz="2400" dirty="0" smtClean="0"/>
                        <a:t> or </a:t>
                      </a:r>
                      <a:r>
                        <a:rPr lang="en-US" sz="2400" dirty="0" err="1" smtClean="0"/>
                        <a:t>tu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409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1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 smtClean="0"/>
              <a:t>Flex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Difference among [a-z], [-</a:t>
            </a:r>
            <a:r>
              <a:rPr lang="en-US" dirty="0" err="1" smtClean="0"/>
              <a:t>az</a:t>
            </a:r>
            <a:r>
              <a:rPr lang="en-US" dirty="0" smtClean="0"/>
              <a:t>] and [-a-z]</a:t>
            </a:r>
          </a:p>
          <a:p>
            <a:pPr algn="just"/>
            <a:r>
              <a:rPr lang="en-US" dirty="0" smtClean="0"/>
              <a:t>Are those same: A+ and AA*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Flex –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 err="1"/>
              <a:t>yyless</a:t>
            </a:r>
            <a:r>
              <a:rPr lang="en-US" b="1" dirty="0"/>
              <a:t>(n)</a:t>
            </a:r>
            <a:r>
              <a:rPr lang="en-US" dirty="0"/>
              <a:t> function, accepts n characters of the token and then they will be re-scanned for finding the next match. It basically keeps reducing n characters and returns the string for re-scanning 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err="1"/>
              <a:t>yymore</a:t>
            </a:r>
            <a:r>
              <a:rPr lang="en-US" b="1" dirty="0"/>
              <a:t>() </a:t>
            </a:r>
            <a:r>
              <a:rPr lang="en-US" dirty="0"/>
              <a:t>function will output </a:t>
            </a:r>
            <a:r>
              <a:rPr lang="en-US" dirty="0" err="1"/>
              <a:t>yytext</a:t>
            </a:r>
            <a:r>
              <a:rPr lang="en-US" dirty="0"/>
              <a:t>, when the action part of any rule which has </a:t>
            </a:r>
            <a:r>
              <a:rPr lang="en-US" dirty="0" err="1"/>
              <a:t>yymore</a:t>
            </a:r>
            <a:r>
              <a:rPr lang="en-US" dirty="0"/>
              <a:t>() is </a:t>
            </a:r>
            <a:r>
              <a:rPr lang="en-US" dirty="0" smtClean="0"/>
              <a:t>finished. It </a:t>
            </a:r>
            <a:r>
              <a:rPr lang="en-US" dirty="0"/>
              <a:t>basically outputs the matched input only after the rule has been executed.</a:t>
            </a:r>
          </a:p>
        </p:txBody>
      </p:sp>
    </p:spTree>
    <p:extLst>
      <p:ext uri="{BB962C8B-B14F-4D97-AF65-F5344CB8AC3E}">
        <p14:creationId xmlns:p14="http://schemas.microsoft.com/office/powerpoint/2010/main" val="9412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 smtClean="0"/>
              <a:t>Flex -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b="1" dirty="0" err="1"/>
              <a:t>yy_flush_buffer</a:t>
            </a:r>
            <a:r>
              <a:rPr lang="en-US" b="1" dirty="0"/>
              <a:t>() </a:t>
            </a:r>
            <a:r>
              <a:rPr lang="en-US" dirty="0"/>
              <a:t>function flushes out the first two characters of the token by setting it to NULL(‘\0’) character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b="1" dirty="0" err="1"/>
              <a:t>yyterminate</a:t>
            </a:r>
            <a:r>
              <a:rPr lang="en-US" b="1" dirty="0"/>
              <a:t>() </a:t>
            </a:r>
            <a:r>
              <a:rPr lang="en-US" dirty="0"/>
              <a:t>function ends the execution of the program as soon as it is called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b="1" dirty="0" err="1"/>
              <a:t>unput</a:t>
            </a:r>
            <a:r>
              <a:rPr lang="en-US" b="1" dirty="0"/>
              <a:t>()</a:t>
            </a:r>
            <a:r>
              <a:rPr lang="en-US" dirty="0"/>
              <a:t> function reads the characters and basically replaces those characters.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 smtClean="0"/>
              <a:t>Flex -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input()</a:t>
            </a:r>
            <a:r>
              <a:rPr lang="en-US" dirty="0"/>
              <a:t> function reads the characters and makes them unavailable to the scanner. It is basically like truncating those characters. In the program below, if we find a string starting with comment ‘/*’ the input() function will read characters till we find ‘*/’ and will not show these characters/.</a:t>
            </a:r>
          </a:p>
        </p:txBody>
      </p:sp>
    </p:spTree>
    <p:extLst>
      <p:ext uri="{BB962C8B-B14F-4D97-AF65-F5344CB8AC3E}">
        <p14:creationId xmlns:p14="http://schemas.microsoft.com/office/powerpoint/2010/main" val="31391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 smtClean="0"/>
              <a:t>Flex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yywrap</a:t>
            </a:r>
            <a:r>
              <a:rPr lang="en-US" b="1" dirty="0"/>
              <a:t>() </a:t>
            </a:r>
            <a:r>
              <a:rPr lang="en-US" dirty="0"/>
              <a:t>- wraps the above rule section</a:t>
            </a:r>
          </a:p>
          <a:p>
            <a:r>
              <a:rPr lang="en-US" b="1" dirty="0" err="1" smtClean="0"/>
              <a:t>yyin</a:t>
            </a:r>
            <a:r>
              <a:rPr lang="en-US" dirty="0" smtClean="0"/>
              <a:t> </a:t>
            </a:r>
            <a:r>
              <a:rPr lang="en-US" dirty="0"/>
              <a:t>- takes the file pointer </a:t>
            </a:r>
            <a:r>
              <a:rPr lang="en-US" dirty="0" smtClean="0"/>
              <a:t>which </a:t>
            </a:r>
            <a:r>
              <a:rPr lang="en-US" dirty="0"/>
              <a:t>contains the </a:t>
            </a:r>
            <a:r>
              <a:rPr lang="en-US" dirty="0" smtClean="0"/>
              <a:t>input</a:t>
            </a:r>
            <a:endParaRPr lang="en-US" dirty="0"/>
          </a:p>
          <a:p>
            <a:r>
              <a:rPr lang="en-US" b="1" dirty="0" err="1" smtClean="0"/>
              <a:t>yylex</a:t>
            </a:r>
            <a:r>
              <a:rPr lang="en-US" b="1" dirty="0"/>
              <a:t>() </a:t>
            </a:r>
            <a:r>
              <a:rPr lang="en-US" dirty="0"/>
              <a:t>- this is the main flex </a:t>
            </a:r>
            <a:r>
              <a:rPr lang="en-US" dirty="0" smtClean="0"/>
              <a:t>function which </a:t>
            </a:r>
            <a:r>
              <a:rPr lang="en-US" dirty="0"/>
              <a:t>runs the Rule </a:t>
            </a:r>
            <a:r>
              <a:rPr lang="en-US" dirty="0" smtClean="0"/>
              <a:t>Section</a:t>
            </a:r>
          </a:p>
          <a:p>
            <a:r>
              <a:rPr lang="en-US" b="1" dirty="0" err="1" smtClean="0"/>
              <a:t>yytext</a:t>
            </a:r>
            <a:r>
              <a:rPr lang="en-US" dirty="0" smtClean="0"/>
              <a:t> - </a:t>
            </a:r>
            <a:r>
              <a:rPr lang="en-US" dirty="0"/>
              <a:t>is the text in the buffer</a:t>
            </a:r>
          </a:p>
        </p:txBody>
      </p:sp>
    </p:spTree>
    <p:extLst>
      <p:ext uri="{BB962C8B-B14F-4D97-AF65-F5344CB8AC3E}">
        <p14:creationId xmlns:p14="http://schemas.microsoft.com/office/powerpoint/2010/main" val="15762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smtClean="0"/>
              <a:t>yywrap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yywrap</a:t>
            </a:r>
            <a:r>
              <a:rPr lang="en-US" dirty="0"/>
              <a:t> is called by </a:t>
            </a:r>
            <a:r>
              <a:rPr lang="en-US" dirty="0" err="1"/>
              <a:t>lex</a:t>
            </a:r>
            <a:r>
              <a:rPr lang="en-US" dirty="0"/>
              <a:t> when input is exhausted.  When the end of the file is reached the return value of </a:t>
            </a:r>
            <a:r>
              <a:rPr lang="en-US" dirty="0" err="1"/>
              <a:t>yywrap</a:t>
            </a:r>
            <a:r>
              <a:rPr lang="en-US" dirty="0"/>
              <a:t>() is checked.</a:t>
            </a:r>
          </a:p>
          <a:p>
            <a:r>
              <a:rPr lang="en-US" dirty="0"/>
              <a:t>If it is non-zero, scanning terminates and if it is 0 scanning continues with next input </a:t>
            </a:r>
            <a:r>
              <a:rPr lang="en-US" dirty="0" smtClean="0"/>
              <a:t>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 smtClean="0"/>
              <a:t>Flex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251365"/>
              </p:ext>
            </p:extLst>
          </p:nvPr>
        </p:nvGraphicFramePr>
        <p:xfrm>
          <a:off x="1281754" y="1985750"/>
          <a:ext cx="9601200" cy="3648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361">
                  <a:extLst>
                    <a:ext uri="{9D8B030D-6E8A-4147-A177-3AD203B41FA5}">
                      <a16:colId xmlns:a16="http://schemas.microsoft.com/office/drawing/2014/main" xmlns="" val="3065502540"/>
                    </a:ext>
                  </a:extLst>
                </a:gridCol>
                <a:gridCol w="6392839">
                  <a:extLst>
                    <a:ext uri="{9D8B030D-6E8A-4147-A177-3AD203B41FA5}">
                      <a16:colId xmlns:a16="http://schemas.microsoft.com/office/drawing/2014/main" xmlns="" val="1119533185"/>
                    </a:ext>
                  </a:extLst>
                </a:gridCol>
              </a:tblGrid>
              <a:tr h="332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RE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Matches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extLst>
                  <a:ext uri="{0D108BD9-81ED-4DB2-BD59-A6C34878D82A}">
                    <a16:rowId xmlns:a16="http://schemas.microsoft.com/office/drawing/2014/main" xmlns="" val="2042278438"/>
                  </a:ext>
                </a:extLst>
              </a:tr>
              <a:tr h="3740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[:alpha:]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[a-</a:t>
                      </a:r>
                      <a:r>
                        <a:rPr lang="en-US" sz="2400" dirty="0" err="1" smtClean="0"/>
                        <a:t>zA</a:t>
                      </a:r>
                      <a:r>
                        <a:rPr lang="en-US" sz="2400" dirty="0" smtClean="0"/>
                        <a:t>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3121137"/>
                  </a:ext>
                </a:extLst>
              </a:tr>
              <a:tr h="374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[:digit:]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[0-9]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7520383"/>
                  </a:ext>
                </a:extLst>
              </a:tr>
              <a:tr h="3740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[:</a:t>
                      </a:r>
                      <a:r>
                        <a:rPr lang="en-US" sz="2400" dirty="0" err="1" smtClean="0"/>
                        <a:t>alnum</a:t>
                      </a:r>
                      <a:r>
                        <a:rPr lang="en-US" sz="2400" dirty="0" smtClean="0"/>
                        <a:t>:]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[a-zA-Z0-9]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3337188"/>
                  </a:ext>
                </a:extLst>
              </a:tr>
              <a:tr h="37406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dirty="0" smtClean="0"/>
                        <a:t>[:lower:]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9889146"/>
                  </a:ext>
                </a:extLst>
              </a:tr>
              <a:tr h="3740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[:upper:]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2574567"/>
                  </a:ext>
                </a:extLst>
              </a:tr>
              <a:tr h="3740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[:</a:t>
                      </a:r>
                      <a:r>
                        <a:rPr lang="en-US" sz="2400" dirty="0" err="1" smtClean="0"/>
                        <a:t>punct</a:t>
                      </a:r>
                      <a:r>
                        <a:rPr lang="en-US" sz="2400" dirty="0" smtClean="0"/>
                        <a:t>:]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All punctuation marks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8834104"/>
                  </a:ext>
                </a:extLst>
              </a:tr>
              <a:tr h="472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[:space:]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space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409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91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 smtClean="0"/>
              <a:t>Flex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regular expressions listed above are grouped according to precedence, from highest </a:t>
            </a:r>
            <a:r>
              <a:rPr lang="en-US" dirty="0" smtClean="0"/>
              <a:t>precedence at </a:t>
            </a:r>
            <a:r>
              <a:rPr lang="en-US" dirty="0"/>
              <a:t>the top to lowest at the bottom. Those grouped together have equal precedence. </a:t>
            </a:r>
            <a:endParaRPr lang="en-US" dirty="0" smtClean="0"/>
          </a:p>
          <a:p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err="1" smtClean="0"/>
              <a:t>foo|bar</a:t>
            </a:r>
            <a:r>
              <a:rPr lang="en-US" b="1" dirty="0" smtClean="0"/>
              <a:t>* </a:t>
            </a:r>
            <a:r>
              <a:rPr lang="en-US" dirty="0" smtClean="0"/>
              <a:t>matches ????</a:t>
            </a:r>
          </a:p>
          <a:p>
            <a:r>
              <a:rPr lang="en-US" dirty="0" smtClean="0"/>
              <a:t>(foo)|(bar)*, </a:t>
            </a:r>
            <a:r>
              <a:rPr lang="en-US" dirty="0" err="1" smtClean="0"/>
              <a:t>fo</a:t>
            </a:r>
            <a:r>
              <a:rPr lang="en-US" dirty="0" smtClean="0"/>
              <a:t>(</a:t>
            </a:r>
            <a:r>
              <a:rPr lang="en-US" dirty="0" err="1" smtClean="0"/>
              <a:t>o|b</a:t>
            </a:r>
            <a:r>
              <a:rPr lang="en-US" dirty="0" smtClean="0"/>
              <a:t>)</a:t>
            </a:r>
            <a:r>
              <a:rPr lang="en-US" dirty="0" err="1" smtClean="0"/>
              <a:t>ar</a:t>
            </a:r>
            <a:r>
              <a:rPr lang="en-US" dirty="0" smtClean="0"/>
              <a:t>*, </a:t>
            </a:r>
            <a:r>
              <a:rPr lang="en-US" dirty="0"/>
              <a:t>(</a:t>
            </a:r>
            <a:r>
              <a:rPr lang="en-US" dirty="0" err="1" smtClean="0"/>
              <a:t>foo|bar</a:t>
            </a:r>
            <a:r>
              <a:rPr lang="en-US" dirty="0" smtClean="0"/>
              <a:t>)*, </a:t>
            </a:r>
            <a:r>
              <a:rPr lang="en-US" dirty="0"/>
              <a:t>(foo</a:t>
            </a:r>
            <a:r>
              <a:rPr lang="en-US" dirty="0" smtClean="0"/>
              <a:t>)|((</a:t>
            </a:r>
            <a:r>
              <a:rPr lang="en-US" dirty="0" err="1" smtClean="0"/>
              <a:t>ba</a:t>
            </a:r>
            <a:r>
              <a:rPr lang="en-US" dirty="0" smtClean="0"/>
              <a:t>)r*)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0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61218"/>
            <a:ext cx="9601196" cy="1303867"/>
          </a:xfrm>
        </p:spPr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4" y="2402005"/>
            <a:ext cx="8969829" cy="3780431"/>
          </a:xfrm>
        </p:spPr>
      </p:pic>
    </p:spTree>
    <p:extLst>
      <p:ext uri="{BB962C8B-B14F-4D97-AF65-F5344CB8AC3E}">
        <p14:creationId xmlns:p14="http://schemas.microsoft.com/office/powerpoint/2010/main" val="3681842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 smtClean="0"/>
              <a:t>Flex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Since </a:t>
            </a:r>
            <a:r>
              <a:rPr lang="en-US" dirty="0"/>
              <a:t>the ’*’ operator has higher precedence than concatenation, and concatenation higher </a:t>
            </a:r>
            <a:r>
              <a:rPr lang="en-US" dirty="0" smtClean="0"/>
              <a:t>than alternation </a:t>
            </a:r>
            <a:r>
              <a:rPr lang="en-US" dirty="0"/>
              <a:t>(’|’). This pattern therefore matches either the string "foo" or the string "</a:t>
            </a:r>
            <a:r>
              <a:rPr lang="en-US" dirty="0" err="1" smtClean="0"/>
              <a:t>ba</a:t>
            </a:r>
            <a:r>
              <a:rPr lang="en-US" dirty="0" smtClean="0"/>
              <a:t>" followed by zero-or-more r’s.</a:t>
            </a:r>
          </a:p>
          <a:p>
            <a:pPr algn="just"/>
            <a:r>
              <a:rPr lang="en-US" dirty="0"/>
              <a:t>To match "foo" or zero-or-more "</a:t>
            </a:r>
            <a:r>
              <a:rPr lang="en-US" dirty="0" err="1"/>
              <a:t>bar"’s</a:t>
            </a:r>
            <a:r>
              <a:rPr lang="en-US" dirty="0"/>
              <a:t>, </a:t>
            </a:r>
            <a:r>
              <a:rPr lang="en-US" dirty="0" smtClean="0"/>
              <a:t>use: </a:t>
            </a:r>
            <a:r>
              <a:rPr lang="en-US" b="1" dirty="0" smtClean="0"/>
              <a:t>foo</a:t>
            </a:r>
            <a:r>
              <a:rPr lang="en-US" b="1" dirty="0"/>
              <a:t>|(bar)*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match zero-or-more "</a:t>
            </a:r>
            <a:r>
              <a:rPr lang="en-US" dirty="0" err="1"/>
              <a:t>foo"’s</a:t>
            </a:r>
            <a:r>
              <a:rPr lang="en-US" dirty="0"/>
              <a:t>-or-"</a:t>
            </a:r>
            <a:r>
              <a:rPr lang="en-US" dirty="0" err="1"/>
              <a:t>bar"’s</a:t>
            </a:r>
            <a:r>
              <a:rPr lang="en-US" dirty="0" smtClean="0"/>
              <a:t>:  </a:t>
            </a:r>
            <a:r>
              <a:rPr lang="en-US" b="1" dirty="0" smtClean="0"/>
              <a:t>(</a:t>
            </a:r>
            <a:r>
              <a:rPr lang="en-US" b="1" dirty="0" err="1"/>
              <a:t>foo|bar</a:t>
            </a:r>
            <a:r>
              <a:rPr lang="en-US" b="1" dirty="0"/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val="314132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/>
              <a:t>How the input is matched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it finds more than one match, it takes the one matching the most </a:t>
            </a:r>
            <a:r>
              <a:rPr lang="en-US" dirty="0" smtClean="0"/>
              <a:t>text.</a:t>
            </a:r>
          </a:p>
          <a:p>
            <a:r>
              <a:rPr lang="en-US" dirty="0"/>
              <a:t>If it finds two or more matches of the same length, the rule listed </a:t>
            </a:r>
            <a:r>
              <a:rPr lang="en-US" dirty="0" smtClean="0"/>
              <a:t>first in </a:t>
            </a:r>
            <a:r>
              <a:rPr lang="en-US" dirty="0"/>
              <a:t>the flex input file is chosen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Once the match is determined, the text corresponding to the match (called the token) is made available in the global character pointer </a:t>
            </a:r>
            <a:r>
              <a:rPr lang="en-US" b="1" dirty="0" err="1" smtClean="0">
                <a:solidFill>
                  <a:srgbClr val="FF0000"/>
                </a:solidFill>
              </a:rPr>
              <a:t>yytext</a:t>
            </a:r>
            <a:r>
              <a:rPr lang="en-US" dirty="0" smtClean="0"/>
              <a:t>, and its length in the global integer </a:t>
            </a:r>
            <a:r>
              <a:rPr lang="en-US" b="1" dirty="0" err="1" smtClean="0">
                <a:solidFill>
                  <a:srgbClr val="FF0000"/>
                </a:solidFill>
              </a:rPr>
              <a:t>yyleng</a:t>
            </a:r>
            <a:r>
              <a:rPr lang="en-US" dirty="0" smtClean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1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/>
              <a:t>How the input is matched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no match is found, then the default rule is executed: the next character in the input </a:t>
            </a:r>
            <a:r>
              <a:rPr lang="en-US" dirty="0" smtClean="0"/>
              <a:t>is considered </a:t>
            </a:r>
            <a:r>
              <a:rPr lang="en-US" dirty="0"/>
              <a:t>matched and copied to the standard output. Thus, the simplest legal flex input is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b="1" dirty="0" smtClean="0"/>
              <a:t>%%</a:t>
            </a:r>
            <a:endParaRPr lang="en-US" b="1" dirty="0"/>
          </a:p>
          <a:p>
            <a:r>
              <a:rPr lang="en-US" dirty="0"/>
              <a:t>which generates a scanner that simply copies its input (one character at a time) to its output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24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/>
              <a:t>How the input is matched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</a:t>
            </a:r>
            <a:r>
              <a:rPr lang="en-US" b="1" dirty="0" err="1"/>
              <a:t>yytext</a:t>
            </a:r>
            <a:r>
              <a:rPr lang="en-US" dirty="0"/>
              <a:t> can be defined in two different ways: either as a </a:t>
            </a:r>
            <a:r>
              <a:rPr lang="en-US" b="1" dirty="0"/>
              <a:t>character pointer</a:t>
            </a:r>
            <a:r>
              <a:rPr lang="en-US" dirty="0"/>
              <a:t> or </a:t>
            </a:r>
            <a:r>
              <a:rPr lang="en-US" dirty="0" smtClean="0"/>
              <a:t>as a </a:t>
            </a:r>
            <a:r>
              <a:rPr lang="en-US" b="1" dirty="0"/>
              <a:t>character array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control which definition flex uses by including one of the </a:t>
            </a:r>
            <a:r>
              <a:rPr lang="en-US" dirty="0" smtClean="0"/>
              <a:t>special directives </a:t>
            </a:r>
            <a:r>
              <a:rPr lang="en-US" dirty="0"/>
              <a:t>‘%pointer’ or ‘%array’ in the first (definitions) section of your flex input. </a:t>
            </a:r>
            <a:endParaRPr lang="en-US" dirty="0" smtClean="0"/>
          </a:p>
          <a:p>
            <a:r>
              <a:rPr lang="en-US" dirty="0" smtClean="0"/>
              <a:t>The default is </a:t>
            </a:r>
            <a:r>
              <a:rPr lang="en-US" dirty="0"/>
              <a:t>‘%pointer’,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66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Each pattern in a rule has a corresponding action, which can be any arbitrary C statement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n-US" dirty="0"/>
              <a:t>The pattern ends at the first non-escaped whitespace character; the remainder of the line </a:t>
            </a:r>
            <a:r>
              <a:rPr lang="en-US" dirty="0" smtClean="0"/>
              <a:t>is its </a:t>
            </a:r>
            <a:r>
              <a:rPr lang="en-US" dirty="0"/>
              <a:t>action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If the action is empty, then when the pattern is matched the input token is </a:t>
            </a:r>
            <a:r>
              <a:rPr lang="en-US" dirty="0" smtClean="0"/>
              <a:t>simply discarded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1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the action contains a ’{’, then the action spans till the balancing ’}’ is found, and </a:t>
            </a:r>
            <a:r>
              <a:rPr lang="en-US" dirty="0" smtClean="0"/>
              <a:t>the action </a:t>
            </a:r>
            <a:r>
              <a:rPr lang="en-US" dirty="0"/>
              <a:t>may cross multiple lines. </a:t>
            </a:r>
            <a:endParaRPr lang="en-US" dirty="0" smtClean="0"/>
          </a:p>
          <a:p>
            <a:pPr algn="just"/>
            <a:r>
              <a:rPr lang="en-US" dirty="0"/>
              <a:t>Actions can include arbitrary C code, including return statements to return a value </a:t>
            </a:r>
            <a:r>
              <a:rPr lang="en-US" dirty="0" smtClean="0"/>
              <a:t>to whatever </a:t>
            </a:r>
            <a:r>
              <a:rPr lang="en-US" dirty="0"/>
              <a:t>routine called ‘</a:t>
            </a:r>
            <a:r>
              <a:rPr lang="en-US" dirty="0" err="1"/>
              <a:t>yylex</a:t>
            </a:r>
            <a:r>
              <a:rPr lang="en-US" dirty="0"/>
              <a:t>()’.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time ‘</a:t>
            </a:r>
            <a:r>
              <a:rPr lang="en-US" dirty="0" err="1"/>
              <a:t>yylex</a:t>
            </a:r>
            <a:r>
              <a:rPr lang="en-US" dirty="0"/>
              <a:t>()’ is called it continues processing </a:t>
            </a:r>
            <a:r>
              <a:rPr lang="en-US" dirty="0" smtClean="0"/>
              <a:t>tokens from </a:t>
            </a:r>
            <a:r>
              <a:rPr lang="en-US" dirty="0"/>
              <a:t>where it last left off until it either reaches the end of the file or executes a return.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97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There are a number of special directives which can be included within an action</a:t>
            </a:r>
            <a:r>
              <a:rPr lang="en-US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b="1" dirty="0" smtClean="0"/>
              <a:t>ECHO</a:t>
            </a:r>
            <a:r>
              <a:rPr lang="en-US" sz="2200" dirty="0" smtClean="0"/>
              <a:t> </a:t>
            </a:r>
            <a:r>
              <a:rPr lang="en-US" sz="2200" dirty="0"/>
              <a:t>copies </a:t>
            </a:r>
            <a:r>
              <a:rPr lang="en-US" sz="2200" dirty="0" err="1"/>
              <a:t>yytext</a:t>
            </a:r>
            <a:r>
              <a:rPr lang="en-US" sz="2200" dirty="0"/>
              <a:t> to the scanner’s output.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b="1" dirty="0" smtClean="0"/>
              <a:t>BEGIN</a:t>
            </a:r>
            <a:r>
              <a:rPr lang="en-US" sz="2200" dirty="0" smtClean="0"/>
              <a:t> </a:t>
            </a:r>
            <a:r>
              <a:rPr lang="en-US" sz="2200" dirty="0"/>
              <a:t>followed by the name of a start condition places the scanner in the </a:t>
            </a:r>
            <a:r>
              <a:rPr lang="en-US" sz="2200" dirty="0" smtClean="0"/>
              <a:t>corresponding start condition.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b="1" dirty="0" smtClean="0"/>
              <a:t>REJECT</a:t>
            </a:r>
            <a:r>
              <a:rPr lang="en-US" sz="2200" dirty="0" smtClean="0"/>
              <a:t> directs the scanner to proceed on to the "second best" rule which matched the input (or a prefix of the input).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62505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smtClean="0"/>
              <a:t>ECHO &amp; REJECT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ECHO statement copies the token matched to the output.</a:t>
            </a:r>
          </a:p>
          <a:p>
            <a:r>
              <a:rPr lang="en-US" dirty="0"/>
              <a:t>Whenever REJECT statement is executed, the last letter will be treated with the matched token and will continue with the prefixed input for the next action or rule.</a:t>
            </a:r>
          </a:p>
        </p:txBody>
      </p:sp>
    </p:spTree>
    <p:extLst>
      <p:ext uri="{BB962C8B-B14F-4D97-AF65-F5344CB8AC3E}">
        <p14:creationId xmlns:p14="http://schemas.microsoft.com/office/powerpoint/2010/main" val="34572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 smtClean="0"/>
              <a:t>Another application of </a:t>
            </a:r>
            <a:r>
              <a:rPr lang="en-US" dirty="0" err="1" smtClean="0"/>
              <a:t>yymore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570" y="2597875"/>
            <a:ext cx="9909411" cy="359820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‘</a:t>
            </a:r>
            <a:r>
              <a:rPr lang="en-US" b="1" dirty="0" err="1" smtClean="0"/>
              <a:t>yymore</a:t>
            </a:r>
            <a:r>
              <a:rPr lang="en-US" b="1" dirty="0" smtClean="0"/>
              <a:t>()</a:t>
            </a:r>
            <a:r>
              <a:rPr lang="en-US" dirty="0" smtClean="0"/>
              <a:t>’ tells the scanner that the next time it matches a rule, the corresponding token should be appended onto the current value of </a:t>
            </a:r>
            <a:r>
              <a:rPr lang="en-US" dirty="0" err="1" smtClean="0"/>
              <a:t>yytext</a:t>
            </a:r>
            <a:r>
              <a:rPr lang="en-US" dirty="0" smtClean="0"/>
              <a:t> rather than replacing it. For example, given the input "mega-kludge" the following will write "mega-mega-kludge" to the output:</a:t>
            </a:r>
          </a:p>
          <a:p>
            <a:pPr marL="1714500" lvl="4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%%</a:t>
            </a:r>
            <a:endParaRPr lang="en-US" sz="2800" dirty="0"/>
          </a:p>
          <a:p>
            <a:pPr marL="1714500" lvl="4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mega- ECHO; </a:t>
            </a:r>
            <a:r>
              <a:rPr lang="en-US" sz="2800" dirty="0" err="1"/>
              <a:t>yymore</a:t>
            </a:r>
            <a:r>
              <a:rPr lang="en-US" sz="2800" dirty="0"/>
              <a:t>();</a:t>
            </a:r>
          </a:p>
          <a:p>
            <a:pPr marL="1714500" lvl="4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kludge ECHO;</a:t>
            </a:r>
          </a:p>
          <a:p>
            <a:pPr algn="just"/>
            <a:r>
              <a:rPr lang="en-US" dirty="0"/>
              <a:t>First "mega-" is matched and echoed to the output. Then "kludge" is matched, but </a:t>
            </a:r>
            <a:r>
              <a:rPr lang="en-US" dirty="0" smtClean="0"/>
              <a:t>the previous </a:t>
            </a:r>
            <a:r>
              <a:rPr lang="en-US" dirty="0"/>
              <a:t>"mega-" is still hanging around at the beginning of </a:t>
            </a:r>
            <a:r>
              <a:rPr lang="en-US" dirty="0" err="1"/>
              <a:t>yytext</a:t>
            </a:r>
            <a:r>
              <a:rPr lang="en-US" dirty="0"/>
              <a:t> so the ‘ECHO’ for </a:t>
            </a:r>
            <a:r>
              <a:rPr lang="en-US" dirty="0" smtClean="0"/>
              <a:t>the "</a:t>
            </a:r>
            <a:r>
              <a:rPr lang="en-US" dirty="0"/>
              <a:t>kludge" rule will actually write "mega-kludge".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2625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/>
              <a:t>The generated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922" y="2406807"/>
            <a:ext cx="9909411" cy="38302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output of flex is the file ‘</a:t>
            </a:r>
            <a:r>
              <a:rPr lang="en-US" dirty="0" err="1"/>
              <a:t>lex.yy.c</a:t>
            </a:r>
            <a:r>
              <a:rPr lang="en-US" dirty="0"/>
              <a:t>’, which contains the scanning routine ‘</a:t>
            </a:r>
            <a:r>
              <a:rPr lang="en-US" dirty="0" err="1"/>
              <a:t>yylex</a:t>
            </a:r>
            <a:r>
              <a:rPr lang="en-US" dirty="0"/>
              <a:t>()’, </a:t>
            </a:r>
            <a:r>
              <a:rPr lang="en-US" dirty="0" smtClean="0"/>
              <a:t>a number </a:t>
            </a:r>
            <a:r>
              <a:rPr lang="en-US" dirty="0"/>
              <a:t>of tables used by it for matching tokens, and a number of auxiliary routines and macros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By </a:t>
            </a:r>
            <a:r>
              <a:rPr lang="en-US" dirty="0"/>
              <a:t>default, ‘</a:t>
            </a:r>
            <a:r>
              <a:rPr lang="en-US" dirty="0" err="1"/>
              <a:t>yylex</a:t>
            </a:r>
            <a:r>
              <a:rPr lang="en-US" dirty="0"/>
              <a:t>()’ is declared as follows:</a:t>
            </a:r>
          </a:p>
          <a:p>
            <a:pPr marL="1257300" lvl="3" indent="0" algn="just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yylex</a:t>
            </a:r>
            <a:r>
              <a:rPr lang="en-US" sz="2400" dirty="0"/>
              <a:t>()</a:t>
            </a:r>
          </a:p>
          <a:p>
            <a:pPr marL="1257300" lvl="3" indent="0" algn="just">
              <a:buNone/>
            </a:pPr>
            <a:r>
              <a:rPr lang="en-US" sz="2400" dirty="0"/>
              <a:t>{</a:t>
            </a:r>
          </a:p>
          <a:p>
            <a:pPr marL="1257300" lvl="3" indent="0" algn="just">
              <a:buNone/>
            </a:pPr>
            <a:r>
              <a:rPr lang="en-US" sz="2400" dirty="0"/>
              <a:t>... various definitions and the actions in here ...</a:t>
            </a:r>
          </a:p>
          <a:p>
            <a:pPr marL="1257300" lvl="3" indent="0" algn="just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118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/>
          <a:lstStyle/>
          <a:p>
            <a:r>
              <a:rPr lang="en-US" dirty="0" smtClean="0"/>
              <a:t>Flex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algn="just"/>
            <a:r>
              <a:rPr lang="en-US" sz="2400" b="1" dirty="0" smtClean="0">
                <a:solidFill>
                  <a:schemeClr val="tx1"/>
                </a:solidFill>
              </a:rPr>
              <a:t>Lexical Analysis</a:t>
            </a:r>
            <a:r>
              <a:rPr lang="en-US" sz="2400" dirty="0" smtClean="0">
                <a:solidFill>
                  <a:schemeClr val="tx1"/>
                </a:solidFill>
              </a:rPr>
              <a:t>: Dividing the input into meaningful units. For a C program the units are variables, constants, keywords, operators, punctuation etc. These units also called as tokens. </a:t>
            </a:r>
            <a:r>
              <a:rPr lang="en-US" sz="2400" dirty="0">
                <a:solidFill>
                  <a:schemeClr val="tx1"/>
                </a:solidFill>
              </a:rPr>
              <a:t>(we will use </a:t>
            </a:r>
            <a:r>
              <a:rPr lang="en-US" sz="2400" b="1" dirty="0">
                <a:solidFill>
                  <a:schemeClr val="tx1"/>
                </a:solidFill>
              </a:rPr>
              <a:t>Flex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Flex</a:t>
            </a:r>
            <a:r>
              <a:rPr lang="en-US" b="1" dirty="0">
                <a:solidFill>
                  <a:schemeClr val="tx1"/>
                </a:solidFill>
              </a:rPr>
              <a:t>: A fast Lexical Analyzer </a:t>
            </a:r>
            <a:r>
              <a:rPr lang="en-US" b="1" dirty="0" smtClean="0">
                <a:solidFill>
                  <a:schemeClr val="tx1"/>
                </a:solidFill>
              </a:rPr>
              <a:t>Generator</a:t>
            </a:r>
          </a:p>
          <a:p>
            <a:pPr marL="285750" lvl="1" algn="just"/>
            <a:r>
              <a:rPr lang="en-US" sz="2400" b="1" dirty="0">
                <a:solidFill>
                  <a:schemeClr val="tx1"/>
                </a:solidFill>
              </a:rPr>
              <a:t>Parsing</a:t>
            </a:r>
            <a:r>
              <a:rPr lang="en-US" sz="2400" dirty="0">
                <a:solidFill>
                  <a:schemeClr val="tx1"/>
                </a:solidFill>
              </a:rPr>
              <a:t>: Involves finding the relationship between input tokens. For a C program, one needs to identify valid expressions, statements, blocks, procedures etc. (Use </a:t>
            </a:r>
            <a:r>
              <a:rPr lang="en-US" sz="2400" b="1" dirty="0">
                <a:solidFill>
                  <a:schemeClr val="tx1"/>
                </a:solidFill>
              </a:rPr>
              <a:t>Bison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95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/>
              <a:t>The generated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922" y="2406807"/>
            <a:ext cx="9909411" cy="38302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Whenever ‘</a:t>
            </a:r>
            <a:r>
              <a:rPr lang="en-US" dirty="0" err="1"/>
              <a:t>yylex</a:t>
            </a:r>
            <a:r>
              <a:rPr lang="en-US" dirty="0"/>
              <a:t>()’ is called, it scans tokens from the global input file </a:t>
            </a:r>
            <a:r>
              <a:rPr lang="en-US" b="1" dirty="0" err="1"/>
              <a:t>yyin</a:t>
            </a:r>
            <a:r>
              <a:rPr lang="en-US" dirty="0"/>
              <a:t> (which </a:t>
            </a:r>
            <a:r>
              <a:rPr lang="en-US" dirty="0" smtClean="0"/>
              <a:t>defaults to </a:t>
            </a:r>
            <a:r>
              <a:rPr lang="en-US" dirty="0" err="1"/>
              <a:t>stdin</a:t>
            </a:r>
            <a:r>
              <a:rPr lang="en-US" dirty="0"/>
              <a:t>). It continues until it either reaches an </a:t>
            </a:r>
            <a:r>
              <a:rPr lang="en-US" dirty="0" smtClean="0"/>
              <a:t>EOF </a:t>
            </a:r>
            <a:r>
              <a:rPr lang="en-US" dirty="0"/>
              <a:t>(at which point it returns the </a:t>
            </a:r>
            <a:r>
              <a:rPr lang="en-US" dirty="0" smtClean="0"/>
              <a:t>value 0</a:t>
            </a:r>
            <a:r>
              <a:rPr lang="en-US" dirty="0"/>
              <a:t>) or one of its actions executes a return statement.</a:t>
            </a:r>
          </a:p>
          <a:p>
            <a:pPr algn="just"/>
            <a:r>
              <a:rPr lang="en-US" dirty="0"/>
              <a:t>If the scanner reaches </a:t>
            </a:r>
            <a:r>
              <a:rPr lang="en-US" dirty="0" smtClean="0"/>
              <a:t>an EOF, </a:t>
            </a:r>
            <a:r>
              <a:rPr lang="en-US" dirty="0"/>
              <a:t>subsequent calls are undefined unless either </a:t>
            </a:r>
            <a:r>
              <a:rPr lang="en-US" dirty="0" err="1"/>
              <a:t>yyin</a:t>
            </a:r>
            <a:r>
              <a:rPr lang="en-US" dirty="0"/>
              <a:t> </a:t>
            </a:r>
            <a:r>
              <a:rPr lang="en-US" dirty="0" smtClean="0"/>
              <a:t>is pointed </a:t>
            </a:r>
            <a:r>
              <a:rPr lang="en-US" dirty="0"/>
              <a:t>at a new input file (in which case scanning continues from that file), </a:t>
            </a:r>
            <a:r>
              <a:rPr lang="en-US" dirty="0" smtClean="0"/>
              <a:t>or ‘</a:t>
            </a:r>
            <a:r>
              <a:rPr lang="en-US" dirty="0" err="1" smtClean="0"/>
              <a:t>yyrestart</a:t>
            </a:r>
            <a:r>
              <a:rPr lang="en-US" dirty="0" smtClean="0"/>
              <a:t>()’ is </a:t>
            </a:r>
            <a:r>
              <a:rPr lang="en-US" dirty="0"/>
              <a:t>called. ‘</a:t>
            </a:r>
            <a:r>
              <a:rPr lang="en-US" dirty="0" err="1"/>
              <a:t>yyrestart</a:t>
            </a:r>
            <a:r>
              <a:rPr lang="en-US" dirty="0"/>
              <a:t>()’ takes one argument, a ‘FILE *’ pointer </a:t>
            </a:r>
            <a:r>
              <a:rPr lang="en-US" dirty="0" smtClean="0"/>
              <a:t>(which can be nil, if you’ve set up YY_INPUT to scan from a source other than </a:t>
            </a:r>
            <a:r>
              <a:rPr lang="en-US" dirty="0" err="1" smtClean="0"/>
              <a:t>yyin</a:t>
            </a:r>
            <a:r>
              <a:rPr lang="en-US" dirty="0" smtClean="0"/>
              <a:t>), and </a:t>
            </a:r>
            <a:r>
              <a:rPr lang="en-US" dirty="0"/>
              <a:t>initializes </a:t>
            </a:r>
            <a:r>
              <a:rPr lang="en-US" dirty="0" err="1"/>
              <a:t>yyin</a:t>
            </a:r>
            <a:r>
              <a:rPr lang="en-US" dirty="0"/>
              <a:t> for scanning from </a:t>
            </a:r>
            <a:r>
              <a:rPr lang="en-US" dirty="0" smtClean="0"/>
              <a:t>that file</a:t>
            </a:r>
            <a:r>
              <a:rPr lang="en-US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40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/>
              <a:t>The generated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922" y="2406807"/>
            <a:ext cx="9909411" cy="3830220"/>
          </a:xfrm>
        </p:spPr>
        <p:txBody>
          <a:bodyPr>
            <a:normAutofit/>
          </a:bodyPr>
          <a:lstStyle/>
          <a:p>
            <a:r>
              <a:rPr lang="en-US" dirty="0"/>
              <a:t>If ‘</a:t>
            </a:r>
            <a:r>
              <a:rPr lang="en-US" dirty="0" err="1"/>
              <a:t>yylex</a:t>
            </a:r>
            <a:r>
              <a:rPr lang="en-US" dirty="0"/>
              <a:t>()’ stops scanning due to executing a return statement in one of the actions, </a:t>
            </a:r>
            <a:r>
              <a:rPr lang="en-US" dirty="0" smtClean="0"/>
              <a:t>the scanner </a:t>
            </a:r>
            <a:r>
              <a:rPr lang="en-US" dirty="0"/>
              <a:t>may then be called again and it will resume scanning where it left off.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30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/>
          <a:lstStyle/>
          <a:p>
            <a:r>
              <a:rPr lang="en-US" dirty="0" smtClean="0"/>
              <a:t>Flex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algn="just"/>
            <a:r>
              <a:rPr lang="en-US" sz="2400" dirty="0">
                <a:solidFill>
                  <a:schemeClr val="tx1"/>
                </a:solidFill>
              </a:rPr>
              <a:t>Flex takes a program written in a combination of Flex and C, and it writes out a file (called </a:t>
            </a:r>
            <a:r>
              <a:rPr lang="en-US" sz="2400" dirty="0" err="1">
                <a:solidFill>
                  <a:schemeClr val="tx1"/>
                </a:solidFill>
              </a:rPr>
              <a:t>lex.yy.c</a:t>
            </a:r>
            <a:r>
              <a:rPr lang="en-US" sz="2400" dirty="0">
                <a:solidFill>
                  <a:schemeClr val="tx1"/>
                </a:solidFill>
              </a:rPr>
              <a:t>) that holds a definition of function </a:t>
            </a:r>
            <a:r>
              <a:rPr lang="en-US" sz="2400" dirty="0" err="1">
                <a:solidFill>
                  <a:schemeClr val="tx1"/>
                </a:solidFill>
              </a:rPr>
              <a:t>yylex</a:t>
            </a:r>
            <a:r>
              <a:rPr lang="en-US" sz="2400" dirty="0">
                <a:solidFill>
                  <a:schemeClr val="tx1"/>
                </a:solidFill>
              </a:rPr>
              <a:t>(), with the following prototype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0" lvl="1" indent="0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</a:rPr>
              <a:t>  </a:t>
            </a:r>
            <a:r>
              <a:rPr lang="en-US" sz="2400" b="1" dirty="0" err="1">
                <a:solidFill>
                  <a:schemeClr val="tx1"/>
                </a:solidFill>
              </a:rPr>
              <a:t>int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yylex</a:t>
            </a:r>
            <a:r>
              <a:rPr lang="en-US" sz="2400" b="1" dirty="0">
                <a:solidFill>
                  <a:schemeClr val="tx1"/>
                </a:solidFill>
              </a:rPr>
              <a:t>(void)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/>
          <a:lstStyle/>
          <a:p>
            <a:r>
              <a:rPr lang="en-US" dirty="0"/>
              <a:t>The file to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algn="just"/>
            <a:r>
              <a:rPr lang="en-US" sz="2400" dirty="0" err="1">
                <a:solidFill>
                  <a:schemeClr val="tx1"/>
                </a:solidFill>
              </a:rPr>
              <a:t>yylex</a:t>
            </a:r>
            <a:r>
              <a:rPr lang="en-US" sz="2400" dirty="0">
                <a:solidFill>
                  <a:schemeClr val="tx1"/>
                </a:solidFill>
              </a:rPr>
              <a:t> reads from the file stored in variable </a:t>
            </a:r>
            <a:r>
              <a:rPr lang="en-US" sz="2400" dirty="0" err="1">
                <a:solidFill>
                  <a:schemeClr val="tx1"/>
                </a:solidFill>
              </a:rPr>
              <a:t>yyin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marL="285750" lvl="1" algn="just"/>
            <a:r>
              <a:rPr lang="en-US" sz="2400" dirty="0">
                <a:solidFill>
                  <a:schemeClr val="tx1"/>
                </a:solidFill>
              </a:rPr>
              <a:t>  FILE* </a:t>
            </a:r>
            <a:r>
              <a:rPr lang="en-US" sz="2400" dirty="0" err="1">
                <a:solidFill>
                  <a:schemeClr val="tx1"/>
                </a:solidFill>
              </a:rPr>
              <a:t>yyin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marL="285750" lvl="1" algn="just"/>
            <a:r>
              <a:rPr lang="en-US" sz="2400" dirty="0">
                <a:solidFill>
                  <a:schemeClr val="tx1"/>
                </a:solidFill>
              </a:rPr>
              <a:t>It is up to you to open a file for reading and store it into </a:t>
            </a:r>
            <a:r>
              <a:rPr lang="en-US" sz="2400" dirty="0" err="1">
                <a:solidFill>
                  <a:schemeClr val="tx1"/>
                </a:solidFill>
              </a:rPr>
              <a:t>yyin</a:t>
            </a:r>
            <a:r>
              <a:rPr lang="en-US" sz="2400" dirty="0">
                <a:solidFill>
                  <a:schemeClr val="tx1"/>
                </a:solidFill>
              </a:rPr>
              <a:t> before you call </a:t>
            </a:r>
            <a:r>
              <a:rPr lang="en-US" sz="2400" dirty="0" err="1">
                <a:solidFill>
                  <a:schemeClr val="tx1"/>
                </a:solidFill>
              </a:rPr>
              <a:t>yylex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285750" lvl="1" algn="just"/>
            <a:r>
              <a:rPr lang="en-US" sz="2400" dirty="0">
                <a:solidFill>
                  <a:schemeClr val="tx1"/>
                </a:solidFill>
              </a:rPr>
              <a:t>Each time your program calls </a:t>
            </a:r>
            <a:r>
              <a:rPr lang="en-US" sz="2400" dirty="0" err="1">
                <a:solidFill>
                  <a:schemeClr val="tx1"/>
                </a:solidFill>
              </a:rPr>
              <a:t>yylex</a:t>
            </a:r>
            <a:r>
              <a:rPr lang="en-US" sz="2400" dirty="0">
                <a:solidFill>
                  <a:schemeClr val="tx1"/>
                </a:solidFill>
              </a:rPr>
              <a:t>, it returns the next token (an integer token code).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/>
          <a:lstStyle/>
          <a:p>
            <a:r>
              <a:rPr lang="en-US" dirty="0"/>
              <a:t>The file to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</a:t>
            </a:r>
            <a:r>
              <a:rPr lang="en-US" dirty="0" err="1"/>
              <a:t>yylex</a:t>
            </a:r>
            <a:r>
              <a:rPr lang="en-US" dirty="0"/>
              <a:t> is finished, it call function </a:t>
            </a:r>
            <a:r>
              <a:rPr lang="en-US" dirty="0" err="1"/>
              <a:t>yywrap</a:t>
            </a:r>
            <a:r>
              <a:rPr lang="en-US" dirty="0"/>
              <a:t>(). </a:t>
            </a:r>
            <a:r>
              <a:rPr lang="en-US" i="1" dirty="0"/>
              <a:t>If </a:t>
            </a:r>
            <a:r>
              <a:rPr lang="en-US" i="1" dirty="0" err="1"/>
              <a:t>yywrap</a:t>
            </a:r>
            <a:r>
              <a:rPr lang="en-US" i="1" dirty="0"/>
              <a:t>() returns 1, then </a:t>
            </a:r>
            <a:r>
              <a:rPr lang="en-US" i="1" dirty="0" err="1"/>
              <a:t>yylex</a:t>
            </a:r>
            <a:r>
              <a:rPr lang="en-US" i="1" dirty="0"/>
              <a:t> returns 0 to its caller.</a:t>
            </a:r>
            <a:r>
              <a:rPr lang="en-US" dirty="0"/>
              <a:t> That means "end of file".</a:t>
            </a:r>
          </a:p>
          <a:p>
            <a:r>
              <a:rPr lang="en-US" dirty="0"/>
              <a:t>If </a:t>
            </a:r>
            <a:r>
              <a:rPr lang="en-US" dirty="0" err="1"/>
              <a:t>yywrap</a:t>
            </a:r>
            <a:r>
              <a:rPr lang="en-US" dirty="0"/>
              <a:t> returns 0, then </a:t>
            </a:r>
            <a:r>
              <a:rPr lang="en-US" dirty="0" err="1"/>
              <a:t>yylex</a:t>
            </a:r>
            <a:r>
              <a:rPr lang="en-US" dirty="0"/>
              <a:t> assumes that you have stored a different file into </a:t>
            </a:r>
            <a:r>
              <a:rPr lang="en-US" dirty="0" err="1"/>
              <a:t>yyin</a:t>
            </a:r>
            <a:r>
              <a:rPr lang="en-US" dirty="0"/>
              <a:t>, and it starts reading that file.</a:t>
            </a:r>
          </a:p>
        </p:txBody>
      </p:sp>
    </p:spTree>
    <p:extLst>
      <p:ext uri="{BB962C8B-B14F-4D97-AF65-F5344CB8AC3E}">
        <p14:creationId xmlns:p14="http://schemas.microsoft.com/office/powerpoint/2010/main" val="63978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 smtClean="0"/>
              <a:t>Flex Pattern Matching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244565"/>
              </p:ext>
            </p:extLst>
          </p:nvPr>
        </p:nvGraphicFramePr>
        <p:xfrm>
          <a:off x="1445527" y="1834131"/>
          <a:ext cx="9601200" cy="43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361">
                  <a:extLst>
                    <a:ext uri="{9D8B030D-6E8A-4147-A177-3AD203B41FA5}">
                      <a16:colId xmlns:a16="http://schemas.microsoft.com/office/drawing/2014/main" xmlns="" val="3065502540"/>
                    </a:ext>
                  </a:extLst>
                </a:gridCol>
                <a:gridCol w="6392839">
                  <a:extLst>
                    <a:ext uri="{9D8B030D-6E8A-4147-A177-3AD203B41FA5}">
                      <a16:colId xmlns:a16="http://schemas.microsoft.com/office/drawing/2014/main" xmlns="" val="1119533185"/>
                    </a:ext>
                  </a:extLst>
                </a:gridCol>
              </a:tblGrid>
              <a:tr h="339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Metacharacter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Matches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extLst>
                  <a:ext uri="{0D108BD9-81ED-4DB2-BD59-A6C34878D82A}">
                    <a16:rowId xmlns:a16="http://schemas.microsoft.com/office/drawing/2014/main" xmlns="" val="2042278438"/>
                  </a:ext>
                </a:extLst>
              </a:tr>
              <a:tr h="339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 any 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character except newline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extLst>
                  <a:ext uri="{0D108BD9-81ED-4DB2-BD59-A6C34878D82A}">
                    <a16:rowId xmlns:a16="http://schemas.microsoft.com/office/drawing/2014/main" xmlns="" val="2518470138"/>
                  </a:ext>
                </a:extLst>
              </a:tr>
              <a:tr h="339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\n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 newline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extLst>
                  <a:ext uri="{0D108BD9-81ED-4DB2-BD59-A6C34878D82A}">
                    <a16:rowId xmlns:a16="http://schemas.microsoft.com/office/drawing/2014/main" xmlns="" val="2743121137"/>
                  </a:ext>
                </a:extLst>
              </a:tr>
              <a:tr h="339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 zero 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or more copies of the preceding expression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extLst>
                  <a:ext uri="{0D108BD9-81ED-4DB2-BD59-A6C34878D82A}">
                    <a16:rowId xmlns:a16="http://schemas.microsoft.com/office/drawing/2014/main" xmlns="" val="1927520383"/>
                  </a:ext>
                </a:extLst>
              </a:tr>
              <a:tr h="339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 one 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or more copies of the preceding 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  expression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extLst>
                  <a:ext uri="{0D108BD9-81ED-4DB2-BD59-A6C34878D82A}">
                    <a16:rowId xmlns:a16="http://schemas.microsoft.com/office/drawing/2014/main" xmlns="" val="2923337188"/>
                  </a:ext>
                </a:extLst>
              </a:tr>
              <a:tr h="339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 zero 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or one copy of the preceding expression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extLst>
                  <a:ext uri="{0D108BD9-81ED-4DB2-BD59-A6C34878D82A}">
                    <a16:rowId xmlns:a16="http://schemas.microsoft.com/office/drawing/2014/main" xmlns="" val="3489889146"/>
                  </a:ext>
                </a:extLst>
              </a:tr>
              <a:tr h="339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^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 beginning 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of line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extLst>
                  <a:ext uri="{0D108BD9-81ED-4DB2-BD59-A6C34878D82A}">
                    <a16:rowId xmlns:a16="http://schemas.microsoft.com/office/drawing/2014/main" xmlns="" val="3472574567"/>
                  </a:ext>
                </a:extLst>
              </a:tr>
              <a:tr h="339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$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 end 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of line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extLst>
                  <a:ext uri="{0D108BD9-81ED-4DB2-BD59-A6C34878D82A}">
                    <a16:rowId xmlns:a16="http://schemas.microsoft.com/office/drawing/2014/main" xmlns="" val="968595112"/>
                  </a:ext>
                </a:extLst>
              </a:tr>
              <a:tr h="339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a|b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 a 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or b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extLst>
                  <a:ext uri="{0D108BD9-81ED-4DB2-BD59-A6C34878D82A}">
                    <a16:rowId xmlns:a16="http://schemas.microsoft.com/office/drawing/2014/main" xmlns="" val="965535180"/>
                  </a:ext>
                </a:extLst>
              </a:tr>
              <a:tr h="339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ab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)+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 one 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or more copies of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ab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(grouping)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extLst>
                  <a:ext uri="{0D108BD9-81ED-4DB2-BD59-A6C34878D82A}">
                    <a16:rowId xmlns:a16="http://schemas.microsoft.com/office/drawing/2014/main" xmlns="" val="1180338109"/>
                  </a:ext>
                </a:extLst>
              </a:tr>
              <a:tr h="339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"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a+b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"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 literal 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"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a+b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" (C escapes still work)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extLst>
                  <a:ext uri="{0D108BD9-81ED-4DB2-BD59-A6C34878D82A}">
                    <a16:rowId xmlns:a16="http://schemas.microsoft.com/office/drawing/2014/main" xmlns="" val="3254754617"/>
                  </a:ext>
                </a:extLst>
              </a:tr>
              <a:tr h="339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[ ]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Character class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extLst>
                  <a:ext uri="{0D108BD9-81ED-4DB2-BD59-A6C34878D82A}">
                    <a16:rowId xmlns:a16="http://schemas.microsoft.com/office/drawing/2014/main" xmlns="" val="2153122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 smtClean="0"/>
              <a:t>Flex 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703743"/>
              </p:ext>
            </p:extLst>
          </p:nvPr>
        </p:nvGraphicFramePr>
        <p:xfrm>
          <a:off x="1459175" y="2352745"/>
          <a:ext cx="9601200" cy="3570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823">
                  <a:extLst>
                    <a:ext uri="{9D8B030D-6E8A-4147-A177-3AD203B41FA5}">
                      <a16:colId xmlns:a16="http://schemas.microsoft.com/office/drawing/2014/main" xmlns="" val="3065502540"/>
                    </a:ext>
                  </a:extLst>
                </a:gridCol>
                <a:gridCol w="7689377">
                  <a:extLst>
                    <a:ext uri="{9D8B030D-6E8A-4147-A177-3AD203B41FA5}">
                      <a16:colId xmlns:a16="http://schemas.microsoft.com/office/drawing/2014/main" xmlns="" val="1119533185"/>
                    </a:ext>
                  </a:extLst>
                </a:gridCol>
              </a:tblGrid>
              <a:tr h="465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+mj-lt"/>
                          <a:ea typeface="Times New Roman"/>
                          <a:cs typeface="Times New Roman"/>
                        </a:rPr>
                        <a:t>RE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+mj-lt"/>
                          <a:ea typeface="Times New Roman"/>
                          <a:cs typeface="Times New Roman"/>
                        </a:rPr>
                        <a:t>Matches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extLst>
                  <a:ext uri="{0D108BD9-81ED-4DB2-BD59-A6C34878D82A}">
                    <a16:rowId xmlns:a16="http://schemas.microsoft.com/office/drawing/2014/main" xmlns="" val="2042278438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+mj-lt"/>
                        </a:rPr>
                        <a:t> string s literally</a:t>
                      </a:r>
                      <a:endParaRPr lang="en-US" sz="24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8470138"/>
                  </a:ext>
                </a:extLst>
              </a:tr>
              <a:tr h="5121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\c 	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j-lt"/>
                        </a:rPr>
                        <a:t>character c; literally, where c would normally be a </a:t>
                      </a:r>
                      <a:r>
                        <a:rPr lang="en-US" sz="2400" dirty="0" err="1" smtClean="0">
                          <a:latin typeface="+mj-lt"/>
                        </a:rPr>
                        <a:t>lex</a:t>
                      </a:r>
                      <a:r>
                        <a:rPr lang="en-US" sz="2400" dirty="0" smtClean="0">
                          <a:latin typeface="+mj-lt"/>
                        </a:rPr>
                        <a:t>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3121137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j-lt"/>
                        </a:rPr>
                        <a:t>[s]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character class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7520383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j-lt"/>
                        </a:rPr>
                        <a:t>[~s]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+mj-lt"/>
                        </a:rPr>
                        <a:t>characters not in character class</a:t>
                      </a:r>
                      <a:endParaRPr lang="en-US" sz="24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3337188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latin typeface="+mj-lt"/>
                        </a:rPr>
                        <a:t>[s-t]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+mj-lt"/>
                        </a:rPr>
                        <a:t>range of characters</a:t>
                      </a:r>
                      <a:endParaRPr lang="en-US" sz="24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9889146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s? 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s occurs zero or one time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257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7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07" y="681882"/>
            <a:ext cx="9601196" cy="1303867"/>
          </a:xfrm>
        </p:spPr>
        <p:txBody>
          <a:bodyPr/>
          <a:lstStyle/>
          <a:p>
            <a:r>
              <a:rPr lang="en-US" dirty="0" smtClean="0"/>
              <a:t>Flex 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428201"/>
              </p:ext>
            </p:extLst>
          </p:nvPr>
        </p:nvGraphicFramePr>
        <p:xfrm>
          <a:off x="1281754" y="1985749"/>
          <a:ext cx="9601200" cy="4151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745">
                  <a:extLst>
                    <a:ext uri="{9D8B030D-6E8A-4147-A177-3AD203B41FA5}">
                      <a16:colId xmlns:a16="http://schemas.microsoft.com/office/drawing/2014/main" xmlns="" val="3065502540"/>
                    </a:ext>
                  </a:extLst>
                </a:gridCol>
                <a:gridCol w="6911455">
                  <a:extLst>
                    <a:ext uri="{9D8B030D-6E8A-4147-A177-3AD203B41FA5}">
                      <a16:colId xmlns:a16="http://schemas.microsoft.com/office/drawing/2014/main" xmlns="" val="1119533185"/>
                    </a:ext>
                  </a:extLst>
                </a:gridCol>
              </a:tblGrid>
              <a:tr h="392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+mj-lt"/>
                          <a:ea typeface="Calibri"/>
                          <a:cs typeface="Times New Roman"/>
                        </a:rPr>
                        <a:t>RE</a:t>
                      </a:r>
                      <a:endParaRPr lang="en-US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+mj-lt"/>
                          <a:ea typeface="Times New Roman"/>
                          <a:cs typeface="Times New Roman"/>
                        </a:rPr>
                        <a:t>Matches</a:t>
                      </a:r>
                      <a:endParaRPr lang="en-US" sz="2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/>
                </a:tc>
                <a:extLst>
                  <a:ext uri="{0D108BD9-81ED-4DB2-BD59-A6C34878D82A}">
                    <a16:rowId xmlns:a16="http://schemas.microsoft.com/office/drawing/2014/main" xmlns="" val="2042278438"/>
                  </a:ext>
                </a:extLst>
              </a:tr>
              <a:tr h="4795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zero or more occurrences of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8470138"/>
                  </a:ext>
                </a:extLst>
              </a:tr>
              <a:tr h="432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s+ 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j-lt"/>
                        </a:rPr>
                        <a:t>one or more occurrences of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3121137"/>
                  </a:ext>
                </a:extLst>
              </a:tr>
              <a:tr h="4379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+mj-lt"/>
                        </a:rPr>
                        <a:t>r|s</a:t>
                      </a:r>
                      <a:endParaRPr lang="en-US" sz="2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r or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7520383"/>
                  </a:ext>
                </a:extLst>
              </a:tr>
              <a:tr h="4379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j-lt"/>
                        </a:rPr>
                        <a:t>(s)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grouping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3337188"/>
                  </a:ext>
                </a:extLst>
              </a:tr>
              <a:tr h="43799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latin typeface="+mj-lt"/>
                        </a:rPr>
                        <a:t>$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end of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9889146"/>
                  </a:ext>
                </a:extLst>
              </a:tr>
              <a:tr h="43799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latin typeface="+mj-lt"/>
                        </a:rPr>
                        <a:t>r{2,5}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anywhere from two to five 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3953465"/>
                  </a:ext>
                </a:extLst>
              </a:tr>
              <a:tr h="43799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latin typeface="+mj-lt"/>
                        </a:rPr>
                        <a:t>r{2,}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two or more 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8411638"/>
                  </a:ext>
                </a:extLst>
              </a:tr>
              <a:tr h="43799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latin typeface="+mj-lt"/>
                        </a:rPr>
                        <a:t>r{4}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exactly 4 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7880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4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592</TotalTime>
  <Words>1661</Words>
  <Application>Microsoft Office PowerPoint</Application>
  <PresentationFormat>Widescreen</PresentationFormat>
  <Paragraphs>206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Garamond</vt:lpstr>
      <vt:lpstr>Georgia</vt:lpstr>
      <vt:lpstr>Times New Roman</vt:lpstr>
      <vt:lpstr>Organic</vt:lpstr>
      <vt:lpstr>Flex</vt:lpstr>
      <vt:lpstr>Phases of Compiler</vt:lpstr>
      <vt:lpstr>Flex</vt:lpstr>
      <vt:lpstr>Flex</vt:lpstr>
      <vt:lpstr>The file to read</vt:lpstr>
      <vt:lpstr>The file to read</vt:lpstr>
      <vt:lpstr>Flex Pattern Matching</vt:lpstr>
      <vt:lpstr>Flex RE</vt:lpstr>
      <vt:lpstr>Flex RE</vt:lpstr>
      <vt:lpstr>Flex Example</vt:lpstr>
      <vt:lpstr>Flex Example</vt:lpstr>
      <vt:lpstr>Flex Example</vt:lpstr>
      <vt:lpstr>Flex – Function</vt:lpstr>
      <vt:lpstr>Flex - Function</vt:lpstr>
      <vt:lpstr>Flex - Function</vt:lpstr>
      <vt:lpstr>Flex Example</vt:lpstr>
      <vt:lpstr>yywrap()</vt:lpstr>
      <vt:lpstr>Flex Example</vt:lpstr>
      <vt:lpstr>Flex Example</vt:lpstr>
      <vt:lpstr>Flex Example</vt:lpstr>
      <vt:lpstr>How the input is matched</vt:lpstr>
      <vt:lpstr>How the input is matched</vt:lpstr>
      <vt:lpstr>How the input is matched</vt:lpstr>
      <vt:lpstr>Actions</vt:lpstr>
      <vt:lpstr>Actions</vt:lpstr>
      <vt:lpstr>Actions</vt:lpstr>
      <vt:lpstr>ECHO &amp; REJECT</vt:lpstr>
      <vt:lpstr>Another application of yymore()</vt:lpstr>
      <vt:lpstr>The generated scanner</vt:lpstr>
      <vt:lpstr>The generated scanner</vt:lpstr>
      <vt:lpstr>The generated scanner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Nayan</dc:creator>
  <cp:lastModifiedBy>Windows User</cp:lastModifiedBy>
  <cp:revision>82</cp:revision>
  <dcterms:created xsi:type="dcterms:W3CDTF">2021-04-12T08:46:47Z</dcterms:created>
  <dcterms:modified xsi:type="dcterms:W3CDTF">2022-09-11T15:23:59Z</dcterms:modified>
</cp:coreProperties>
</file>