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C911-9DCC-4349-9463-5B91CB046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56A6F-7D02-4D70-8802-54CB9F67D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87676-A4E0-4B11-A787-25CEE8F0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F318-1DB1-4B74-B309-F5796026086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A8AD-C049-4F40-ADB3-918AFFA5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2EA4E-5DB0-4638-9626-AA4E6C44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DCE4-EC68-4D7D-8D57-100BF0E3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3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B6D5-F3F6-454E-8E44-7D32E2B7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794B2-41C9-4DE7-B3C4-751A69939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ABACC-132C-43EA-A682-EE3F6C80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F318-1DB1-4B74-B309-F5796026086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08A23-57EE-47F4-A06B-211A31D2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9E43-3DA1-474A-A520-42341043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DCE4-EC68-4D7D-8D57-100BF0E3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C1682-5A5E-4927-BE30-61735C1B8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C550C-4497-437A-A370-6F6E61CCE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08C7-3BD0-42AF-BC4B-DC344DF2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F318-1DB1-4B74-B309-F5796026086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A3D5D-15A6-4603-BE5A-1C2A3F70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31C69-E1FC-43C9-A031-16C2B490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DCE4-EC68-4D7D-8D57-100BF0E3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6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4E04-8091-419D-89CE-BF8A0096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3F69-97EF-4BBC-A458-2DBAC377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A0616-5D61-483B-94FE-D18E2A66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F318-1DB1-4B74-B309-F5796026086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ABE72-4242-4829-BEB3-BE13566D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2C695-41BE-43FC-A055-C1A117A7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DCE4-EC68-4D7D-8D57-100BF0E3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3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74AF-C7F2-4C60-BE51-1DF7C00A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76875-4EC7-4E57-854C-6B6F22E4C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9EF32-2FF1-4603-8107-50C86829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F318-1DB1-4B74-B309-F5796026086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7266F-9D9F-4A95-BFAE-753F8259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A8CE-05A3-46F5-B1AD-6EA252F2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DCE4-EC68-4D7D-8D57-100BF0E3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2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201E-9D87-4FC9-978A-47CF71AE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F5A6-2A33-49EA-848B-87CA62781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7DFC6-95E0-4C92-9A4B-81D11914F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962F7-5CF0-4373-A583-0FE36663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F318-1DB1-4B74-B309-F5796026086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BF6C9-D0AB-45CD-88AE-B2F2FCDF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A6A6E-22F0-4488-8A4A-7A771293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DCE4-EC68-4D7D-8D57-100BF0E3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3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7E3F-094C-46BE-A14E-63EB0684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AF0D6-8BF2-4928-8793-8FC375AC0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877DC-63FC-4387-91FF-8C45DA47A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ECBE9-1672-46C8-BEA8-D02BBFAE7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FDA58-869E-4FE9-99EC-6A92E8216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DFF27-2990-4405-A87F-DDEAB2BC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F318-1DB1-4B74-B309-F5796026086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DB3BE-B3BB-4D22-B7BA-A05C8256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20044-12D9-49FF-A446-AB5E0851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DCE4-EC68-4D7D-8D57-100BF0E3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9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8864-5E01-4502-958A-5A381830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803A9-CF6F-4FD3-8178-E2743DAD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F318-1DB1-4B74-B309-F5796026086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E94F5-E189-4F14-BD8A-3B14CDE2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6B21A-46DF-40F4-A4C0-FBF5F4A2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DCE4-EC68-4D7D-8D57-100BF0E3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4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8DC80-4E36-4A2A-BF00-7B21D9B2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F318-1DB1-4B74-B309-F5796026086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E5F5F-AE3A-49F1-99BC-000CDB77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2E858-50FD-4551-841F-69AA2C27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DCE4-EC68-4D7D-8D57-100BF0E3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E19-6E6C-477B-877E-E728EBC1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1CAE-327F-4F7E-B49F-1F935101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8E196-EB11-4ACB-91A7-01F4434A6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EF640-16C9-4D8D-A927-61D5D5AE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F318-1DB1-4B74-B309-F5796026086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8F4BB-8050-4834-B00E-CE8FB5B3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708A2-3A38-428E-9112-CF52485A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DCE4-EC68-4D7D-8D57-100BF0E3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3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B33F-E939-4CB8-A11E-1B7CBD1B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59F8C-29BA-4A25-A4B5-D1BDCB48F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C4431-C878-4006-8994-90CA9477C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CBE7E-70BC-45AD-82C2-11E82975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F318-1DB1-4B74-B309-F5796026086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D7C02-44BC-464D-AFF0-0F92A29F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B4820-9E1E-4B30-90E9-60A83F05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DCE4-EC68-4D7D-8D57-100BF0E3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2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E1BD2-FFB7-4216-A7F9-26B916DB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F4648-724F-459D-898C-9C8D1FFD7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1B86-C271-4141-8271-2181ABFB4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F318-1DB1-4B74-B309-F5796026086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03B12-2169-40B0-874E-AB0579498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FBA67-9594-4E18-91C7-7F97C4E42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CDCE4-EC68-4D7D-8D57-100BF0E3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wmf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5.png"/><Relationship Id="rId5" Type="http://schemas.openxmlformats.org/officeDocument/2006/relationships/image" Target="../media/image12.w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install/" TargetMode="External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1925-0B7A-4CD5-BA37-BDE672581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002" y="1036948"/>
            <a:ext cx="9165996" cy="1530334"/>
          </a:xfrm>
        </p:spPr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CSE 4128</a:t>
            </a:r>
            <a:b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Lab 1</a:t>
            </a:r>
            <a:endParaRPr lang="en-US" sz="13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CC9631-016F-42EF-9EEF-641201FD4C4F}"/>
              </a:ext>
            </a:extLst>
          </p:cNvPr>
          <p:cNvSpPr txBox="1"/>
          <p:nvPr/>
        </p:nvSpPr>
        <p:spPr>
          <a:xfrm>
            <a:off x="2079781" y="4411744"/>
            <a:ext cx="3616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Dr. Sk. Md. </a:t>
            </a:r>
            <a:r>
              <a:rPr lang="en-US" sz="2400" b="1" dirty="0" err="1"/>
              <a:t>Masudul</a:t>
            </a:r>
            <a:r>
              <a:rPr lang="en-US" sz="2400" b="1" dirty="0"/>
              <a:t> Ahsan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Dept. of CSE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C5EE6-5999-4BD6-81AD-9BE0978FCB5E}"/>
              </a:ext>
            </a:extLst>
          </p:cNvPr>
          <p:cNvSpPr txBox="1"/>
          <p:nvPr/>
        </p:nvSpPr>
        <p:spPr>
          <a:xfrm>
            <a:off x="7061514" y="4411744"/>
            <a:ext cx="2374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Dipannita</a:t>
            </a:r>
            <a:r>
              <a:rPr lang="en-US" sz="2400" b="1" dirty="0"/>
              <a:t> Biswas</a:t>
            </a:r>
          </a:p>
          <a:p>
            <a:r>
              <a:rPr lang="en-US" sz="2400" dirty="0"/>
              <a:t>Lecturer</a:t>
            </a:r>
          </a:p>
          <a:p>
            <a:r>
              <a:rPr lang="en-US" sz="2400" dirty="0"/>
              <a:t>Dept. of CSE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86E0C-D8EF-4692-A15D-DB7F9911806F}"/>
              </a:ext>
            </a:extLst>
          </p:cNvPr>
          <p:cNvSpPr txBox="1"/>
          <p:nvPr/>
        </p:nvSpPr>
        <p:spPr>
          <a:xfrm>
            <a:off x="4623962" y="3026749"/>
            <a:ext cx="294407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Topic: Convolution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Conduct By-</a:t>
            </a:r>
          </a:p>
        </p:txBody>
      </p:sp>
    </p:spTree>
    <p:extLst>
      <p:ext uri="{BB962C8B-B14F-4D97-AF65-F5344CB8AC3E}">
        <p14:creationId xmlns:p14="http://schemas.microsoft.com/office/powerpoint/2010/main" val="381243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643342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BB0975-DC1F-4912-8ED0-DF45E3A6C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056719"/>
              </p:ext>
            </p:extLst>
          </p:nvPr>
        </p:nvGraphicFramePr>
        <p:xfrm>
          <a:off x="8653805" y="3176833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C1A154-AB8A-4E35-B71A-9BBE0033D276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BD20662-5BBC-4F28-A6D6-3CC9D08B5E3D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D5F92-F03C-45E9-9706-9915F162B4F3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</p:spTree>
    <p:extLst>
      <p:ext uri="{BB962C8B-B14F-4D97-AF65-F5344CB8AC3E}">
        <p14:creationId xmlns:p14="http://schemas.microsoft.com/office/powerpoint/2010/main" val="173870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054429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BB0975-DC1F-4912-8ED0-DF45E3A6C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53727"/>
              </p:ext>
            </p:extLst>
          </p:nvPr>
        </p:nvGraphicFramePr>
        <p:xfrm>
          <a:off x="8653805" y="3176833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C1A154-AB8A-4E35-B71A-9BBE0033D276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C3AF6D-9830-4952-B5B7-9EA24EC54853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7B0DA-23A7-4330-BAF4-8BBEFF9D89F1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</p:spTree>
    <p:extLst>
      <p:ext uri="{BB962C8B-B14F-4D97-AF65-F5344CB8AC3E}">
        <p14:creationId xmlns:p14="http://schemas.microsoft.com/office/powerpoint/2010/main" val="210478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003504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BB0975-DC1F-4912-8ED0-DF45E3A6C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17857"/>
              </p:ext>
            </p:extLst>
          </p:nvPr>
        </p:nvGraphicFramePr>
        <p:xfrm>
          <a:off x="8653805" y="3176833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C1A154-AB8A-4E35-B71A-9BBE0033D276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083577-7514-442A-8E02-7539250AF204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02B72-8504-454E-BFB3-76DCAF3CC5BD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</p:spTree>
    <p:extLst>
      <p:ext uri="{BB962C8B-B14F-4D97-AF65-F5344CB8AC3E}">
        <p14:creationId xmlns:p14="http://schemas.microsoft.com/office/powerpoint/2010/main" val="155960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085538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BB0975-DC1F-4912-8ED0-DF45E3A6C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09067"/>
              </p:ext>
            </p:extLst>
          </p:nvPr>
        </p:nvGraphicFramePr>
        <p:xfrm>
          <a:off x="8653805" y="3176833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C1A154-AB8A-4E35-B71A-9BBE0033D276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0E9137-D1A0-49E1-8C0E-0B91980FE90A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A3A43-12DA-4B48-919A-2680F6B8723D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</p:spTree>
    <p:extLst>
      <p:ext uri="{BB962C8B-B14F-4D97-AF65-F5344CB8AC3E}">
        <p14:creationId xmlns:p14="http://schemas.microsoft.com/office/powerpoint/2010/main" val="237961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112243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BB0975-DC1F-4912-8ED0-DF45E3A6C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54048"/>
              </p:ext>
            </p:extLst>
          </p:nvPr>
        </p:nvGraphicFramePr>
        <p:xfrm>
          <a:off x="8653805" y="3176833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C1A154-AB8A-4E35-B71A-9BBE0033D276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4B0AAE-0C4A-43A6-9C76-5AEB4E405C74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863EC-41D3-44F9-8020-5413F45C921B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</p:spTree>
    <p:extLst>
      <p:ext uri="{BB962C8B-B14F-4D97-AF65-F5344CB8AC3E}">
        <p14:creationId xmlns:p14="http://schemas.microsoft.com/office/powerpoint/2010/main" val="3478324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0348-32BB-40B9-908A-81A45472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55866-B8A8-472A-9964-5B98B7806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94" y="1865211"/>
            <a:ext cx="3877392" cy="883997"/>
          </a:xfrm>
          <a:prstGeom prst="rect">
            <a:avLst/>
          </a:prstGeom>
        </p:spPr>
      </p:pic>
      <p:graphicFrame>
        <p:nvGraphicFramePr>
          <p:cNvPr id="6" name="Group 127">
            <a:extLst>
              <a:ext uri="{FF2B5EF4-FFF2-40B4-BE49-F238E27FC236}">
                <a16:creationId xmlns:a16="http://schemas.microsoft.com/office/drawing/2014/main" id="{385C1036-398D-4FF6-AD77-DAB8AF651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043239"/>
              </p:ext>
            </p:extLst>
          </p:nvPr>
        </p:nvGraphicFramePr>
        <p:xfrm>
          <a:off x="6970154" y="1028431"/>
          <a:ext cx="1177635" cy="1149384"/>
        </p:xfrm>
        <a:graphic>
          <a:graphicData uri="http://schemas.openxmlformats.org/drawingml/2006/table">
            <a:tbl>
              <a:tblPr/>
              <a:tblGrid>
                <a:gridCol w="392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69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</a:t>
                      </a:r>
                    </a:p>
                  </a:txBody>
                  <a:tcPr marL="0" marR="0" marT="50003" marB="5000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2</a:t>
                      </a:r>
                    </a:p>
                  </a:txBody>
                  <a:tcPr marL="0" marR="0" marT="50003" marB="500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</a:t>
                      </a:r>
                    </a:p>
                  </a:txBody>
                  <a:tcPr marL="0" marR="0" marT="50003" marB="500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4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2</a:t>
                      </a:r>
                    </a:p>
                  </a:txBody>
                  <a:tcPr marL="0" marR="0" marT="50003" marB="5000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4</a:t>
                      </a:r>
                    </a:p>
                  </a:txBody>
                  <a:tcPr marL="0" marR="0" marT="50003" marB="500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2</a:t>
                      </a:r>
                    </a:p>
                  </a:txBody>
                  <a:tcPr marL="0" marR="0" marT="50003" marB="500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4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</a:t>
                      </a:r>
                    </a:p>
                  </a:txBody>
                  <a:tcPr marL="0" marR="0" marT="50003" marB="5000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2</a:t>
                      </a:r>
                    </a:p>
                  </a:txBody>
                  <a:tcPr marL="0" marR="0" marT="50003" marB="500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</a:t>
                      </a:r>
                    </a:p>
                  </a:txBody>
                  <a:tcPr marL="0" marR="0" marT="50003" marB="500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148" descr="txp_fig">
            <a:extLst>
              <a:ext uri="{FF2B5EF4-FFF2-40B4-BE49-F238E27FC236}">
                <a16:creationId xmlns:a16="http://schemas.microsoft.com/office/drawing/2014/main" id="{B2C18986-02A4-4DC6-8F4C-DB67A3C7DA5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8565" y="1239554"/>
            <a:ext cx="382811" cy="64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9" descr="txp_fig">
            <a:extLst>
              <a:ext uri="{FF2B5EF4-FFF2-40B4-BE49-F238E27FC236}">
                <a16:creationId xmlns:a16="http://schemas.microsoft.com/office/drawing/2014/main" id="{1C09D745-C4CB-4D1A-9966-2FC3ECFD98D9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74951" y="2265714"/>
            <a:ext cx="1125177" cy="35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32EB69-4301-4A16-86FD-75928301EA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2140" y="707322"/>
            <a:ext cx="2943794" cy="28932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204" y="3359367"/>
            <a:ext cx="3142659" cy="31613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0099" y="3359367"/>
            <a:ext cx="3099943" cy="313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8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F130-4922-4307-B6D0-825E09F5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Laplacian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935906AC-50A8-4E9D-BA85-4A147D165A79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838200" y="1514541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935906AC-50A8-4E9D-BA85-4A147D165A7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1514541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1BF17349-00D6-4A24-8F59-0E5CDD446C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715651"/>
              </p:ext>
            </p:extLst>
          </p:nvPr>
        </p:nvGraphicFramePr>
        <p:xfrm>
          <a:off x="916395" y="2160693"/>
          <a:ext cx="73072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4" imgW="4000500" imgH="228600" progId="Equation.3">
                  <p:embed/>
                </p:oleObj>
              </mc:Choice>
              <mc:Fallback>
                <p:oleObj name="Equation" r:id="rId4" imgW="4000500" imgH="228600" progId="Equation.3">
                  <p:embed/>
                  <p:pic>
                    <p:nvPicPr>
                      <p:cNvPr id="7578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395" y="2160693"/>
                        <a:ext cx="73072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9">
            <a:extLst>
              <a:ext uri="{FF2B5EF4-FFF2-40B4-BE49-F238E27FC236}">
                <a16:creationId xmlns:a16="http://schemas.microsoft.com/office/drawing/2014/main" id="{30D8E480-E9D4-4500-AB34-F9E7ACBB7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06" y="3555985"/>
            <a:ext cx="59928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00C8F2-F324-454E-A3BD-79E776941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967" y="2791403"/>
            <a:ext cx="3516790" cy="354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83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0D16-9C08-4DDE-99B3-107AC5CE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Sobel Kernel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AA224D4-00AA-4809-B63A-32E45A92C9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062925"/>
              </p:ext>
            </p:extLst>
          </p:nvPr>
        </p:nvGraphicFramePr>
        <p:xfrm>
          <a:off x="1004953" y="1867029"/>
          <a:ext cx="80359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4229100" imgH="254000" progId="Equation.3">
                  <p:embed/>
                </p:oleObj>
              </mc:Choice>
              <mc:Fallback>
                <p:oleObj name="Equation" r:id="rId3" imgW="4229100" imgH="254000" progId="Equation.3">
                  <p:embed/>
                  <p:pic>
                    <p:nvPicPr>
                      <p:cNvPr id="849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953" y="1867029"/>
                        <a:ext cx="80359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>
            <a:extLst>
              <a:ext uri="{FF2B5EF4-FFF2-40B4-BE49-F238E27FC236}">
                <a16:creationId xmlns:a16="http://schemas.microsoft.com/office/drawing/2014/main" id="{E6E7BC79-B7B2-4A19-90B0-44863B59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716" y="2944306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ngsana New" pitchFamily="18" charset="-120"/>
              </a:rPr>
              <a:t>-1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839F2A-0360-4C2A-B2EA-20225232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916" y="2944306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ngsana New" pitchFamily="18" charset="-120"/>
              </a:rPr>
              <a:t>-2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4E2B779-47B9-4BAC-9023-CE0915679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116" y="2944306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ngsana New" pitchFamily="18" charset="-120"/>
              </a:rPr>
              <a:t>-1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FD3BAF0-17D3-47A8-8625-C82716AC9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716" y="3782506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ngsana New" pitchFamily="18" charset="-120"/>
              </a:rPr>
              <a:t>0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502F826-9768-43BA-AC3D-3F1717C7B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916" y="3782506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ngsana New" pitchFamily="18" charset="-120"/>
              </a:rPr>
              <a:t>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38C1EAC8-C85E-42EB-875F-0CF8AF500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116" y="3782506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ngsana New" pitchFamily="18" charset="-120"/>
              </a:rPr>
              <a:t>0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1BA61E44-A382-4F6F-8662-BBFDF9C8E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716" y="4620706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ngsana New" pitchFamily="18" charset="-120"/>
              </a:rPr>
              <a:t>1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D0BC26ED-CF6F-4596-8436-98DD4429A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916" y="4620706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ngsana New" pitchFamily="18" charset="-120"/>
              </a:rPr>
              <a:t>2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2610D00-D6DD-4DCA-BBD4-A95E4F9E6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116" y="4620706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ngsana New" pitchFamily="18" charset="-120"/>
              </a:rPr>
              <a:t>1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EA4B2646-B034-4EB0-9652-C57CDD5E3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316" y="4620706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ngsana New" pitchFamily="18" charset="-120"/>
              </a:rPr>
              <a:t>1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B6B2C7D9-6434-4A8F-AD3A-44C58DD0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916" y="3782506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ngsana New" pitchFamily="18" charset="-120"/>
              </a:rPr>
              <a:t>-2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9203845D-46C0-42AA-95D1-442EE9AF9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316" y="2944306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ngsana New" pitchFamily="18" charset="-120"/>
              </a:rPr>
              <a:t>1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223744B9-015A-4684-A65E-3B0B1F556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116" y="2944306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ngsana New" pitchFamily="18" charset="-120"/>
              </a:rPr>
              <a:t>0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79DAC670-ED49-447E-91AA-97234498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116" y="3782506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4C50175-AEFE-4A0C-9199-7B3E8B28A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116" y="4620706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ngsana New" pitchFamily="18" charset="-120"/>
              </a:rPr>
              <a:t>0</a:t>
            </a: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99E7C342-370E-4417-A27A-D8BD743CF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916" y="4620706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ngsana New" pitchFamily="18" charset="-120"/>
              </a:rPr>
              <a:t>-1</a:t>
            </a: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2F8974A2-DA5E-4822-9E7F-28C468686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316" y="3782506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ngsana New" pitchFamily="18" charset="-120"/>
              </a:rPr>
              <a:t>2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08734FF4-43A9-4897-BE34-B2F39895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916" y="2944306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ngsana New" pitchFamily="18" charset="-12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089748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8714-DE9A-4F0F-9EF5-C0A16740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391F7F78-C6D1-49DC-ACC0-DDE65C2A4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82" b="43347"/>
          <a:stretch>
            <a:fillRect/>
          </a:stretch>
        </p:blipFill>
        <p:spPr bwMode="auto">
          <a:xfrm>
            <a:off x="8059083" y="2403100"/>
            <a:ext cx="1573212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5DA948AD-31AE-4CA9-B17E-82711AE7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233" y="1874462"/>
            <a:ext cx="2771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>
                <a:latin typeface="Times New Roman" panose="02020603050405020304" pitchFamily="18" charset="0"/>
                <a:cs typeface="Angsana New" pitchFamily="18" charset="-120"/>
              </a:rPr>
              <a:t>Gradient Magnitude</a:t>
            </a:r>
          </a:p>
        </p:txBody>
      </p:sp>
      <p:cxnSp>
        <p:nvCxnSpPr>
          <p:cNvPr id="10" name="Straight Arrow Connector 3">
            <a:extLst>
              <a:ext uri="{FF2B5EF4-FFF2-40B4-BE49-F238E27FC236}">
                <a16:creationId xmlns:a16="http://schemas.microsoft.com/office/drawing/2014/main" id="{EF16F013-AB60-4E71-A1B5-6F6737F91A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31044" y="3186382"/>
            <a:ext cx="600075" cy="945611"/>
          </a:xfrm>
          <a:prstGeom prst="straightConnector1">
            <a:avLst/>
          </a:prstGeom>
          <a:noFill/>
          <a:ln w="381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5">
            <a:extLst>
              <a:ext uri="{FF2B5EF4-FFF2-40B4-BE49-F238E27FC236}">
                <a16:creationId xmlns:a16="http://schemas.microsoft.com/office/drawing/2014/main" id="{A17571D7-58BB-4F1F-9FED-53537CE93A4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22426" y="4945574"/>
            <a:ext cx="672955" cy="694532"/>
          </a:xfrm>
          <a:prstGeom prst="straightConnector1">
            <a:avLst/>
          </a:prstGeom>
          <a:noFill/>
          <a:ln w="38100" cap="sq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3" name="Object 1">
            <a:extLst>
              <a:ext uri="{FF2B5EF4-FFF2-40B4-BE49-F238E27FC236}">
                <a16:creationId xmlns:a16="http://schemas.microsoft.com/office/drawing/2014/main" id="{C71B020E-8D39-4C2F-BBF4-1DA3B4363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479094"/>
              </p:ext>
            </p:extLst>
          </p:nvPr>
        </p:nvGraphicFramePr>
        <p:xfrm>
          <a:off x="6697008" y="4468437"/>
          <a:ext cx="44291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4" imgW="228600" imgH="419100" progId="Equation.3">
                  <p:embed/>
                </p:oleObj>
              </mc:Choice>
              <mc:Fallback>
                <p:oleObj name="Equation" r:id="rId4" imgW="228600" imgH="419100" progId="Equation.3">
                  <p:embed/>
                  <p:pic>
                    <p:nvPicPr>
                      <p:cNvPr id="8602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008" y="4468437"/>
                        <a:ext cx="442912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17058093-096B-4D0A-9664-1486268D6E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055822"/>
              </p:ext>
            </p:extLst>
          </p:nvPr>
        </p:nvGraphicFramePr>
        <p:xfrm>
          <a:off x="6722408" y="2241175"/>
          <a:ext cx="44291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6" imgW="228501" imgH="393529" progId="Equation.3">
                  <p:embed/>
                </p:oleObj>
              </mc:Choice>
              <mc:Fallback>
                <p:oleObj name="Equation" r:id="rId6" imgW="228501" imgH="393529" progId="Equation.3">
                  <p:embed/>
                  <p:pic>
                    <p:nvPicPr>
                      <p:cNvPr id="8602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2408" y="2241175"/>
                        <a:ext cx="442912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DF25F656-4237-4717-8B0E-70C5403333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6132" y="957132"/>
            <a:ext cx="2309355" cy="22950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CF33E0-B4F0-4666-8DF6-1B26BC84C1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0702"/>
          <a:stretch/>
        </p:blipFill>
        <p:spPr>
          <a:xfrm>
            <a:off x="4406751" y="4156935"/>
            <a:ext cx="2309355" cy="22517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23A383-FE92-4E5F-9305-A460CD495D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9448" y="3429000"/>
            <a:ext cx="2535153" cy="27874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6F36FE7-7209-4884-B6D4-BD96BDFB9F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0424" y="2526074"/>
            <a:ext cx="2943794" cy="289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94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5112-FC80-4243-8769-806F73DE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3AD10-706A-4091-A2FA-DD4A2A183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Point-processing: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Gamma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Inverse-log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Contrast stretching</a:t>
            </a:r>
          </a:p>
          <a:p>
            <a:r>
              <a:rPr lang="en-US" dirty="0"/>
              <a:t>Filtering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Median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Gaussian</a:t>
            </a:r>
          </a:p>
        </p:txBody>
      </p:sp>
    </p:spTree>
    <p:extLst>
      <p:ext uri="{BB962C8B-B14F-4D97-AF65-F5344CB8AC3E}">
        <p14:creationId xmlns:p14="http://schemas.microsoft.com/office/powerpoint/2010/main" val="80222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941A-98FB-4E08-814D-CE6E823A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E281F-655A-46F9-8982-864019E63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>
                <a:hlinkClick r:id="rId2"/>
              </a:rPr>
              <a:t>Anaconda installer</a:t>
            </a:r>
            <a:r>
              <a:rPr lang="en-US" dirty="0"/>
              <a:t>.</a:t>
            </a:r>
          </a:p>
          <a:p>
            <a:r>
              <a:rPr lang="en-US" dirty="0"/>
              <a:t>Installation link: </a:t>
            </a:r>
            <a:r>
              <a:rPr lang="en-US" dirty="0">
                <a:hlinkClick r:id="rId3"/>
              </a:rPr>
              <a:t>https://docs.anaconda.com/anaconda/install/</a:t>
            </a:r>
            <a:endParaRPr lang="en-US" dirty="0"/>
          </a:p>
          <a:p>
            <a:r>
              <a:rPr lang="en-US" dirty="0"/>
              <a:t>OpenCV installation on Anaconda prompt: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pip install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opencv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-python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pip install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opencv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contrib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-python</a:t>
            </a:r>
          </a:p>
          <a:p>
            <a:pPr lvl="1"/>
            <a:endParaRPr lang="en-US" dirty="0"/>
          </a:p>
          <a:p>
            <a:r>
              <a:rPr lang="en-US" dirty="0"/>
              <a:t>For updating pip: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python -m pip install --upgrade pip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1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D147-9A02-4B62-A88A-8A19D290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4568-D97F-464D-BCB5-CCD732635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convolution operation applied on Image I using a kernel F is given by</a:t>
            </a:r>
            <a:endParaRPr lang="en-US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6C9106-894E-4ED4-9621-FD87D6E8B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819400"/>
            <a:ext cx="6781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21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A02D-9079-4EE6-A405-A1867A1A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ED2EB3-CEEC-4B8C-A134-4255DC6DD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398414"/>
              </p:ext>
            </p:extLst>
          </p:nvPr>
        </p:nvGraphicFramePr>
        <p:xfrm>
          <a:off x="2704708" y="3190906"/>
          <a:ext cx="2376339" cy="2235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113">
                  <a:extLst>
                    <a:ext uri="{9D8B030D-6E8A-4147-A177-3AD203B41FA5}">
                      <a16:colId xmlns:a16="http://schemas.microsoft.com/office/drawing/2014/main" val="2334496660"/>
                    </a:ext>
                  </a:extLst>
                </a:gridCol>
                <a:gridCol w="792113">
                  <a:extLst>
                    <a:ext uri="{9D8B030D-6E8A-4147-A177-3AD203B41FA5}">
                      <a16:colId xmlns:a16="http://schemas.microsoft.com/office/drawing/2014/main" val="2532951005"/>
                    </a:ext>
                  </a:extLst>
                </a:gridCol>
                <a:gridCol w="792113">
                  <a:extLst>
                    <a:ext uri="{9D8B030D-6E8A-4147-A177-3AD203B41FA5}">
                      <a16:colId xmlns:a16="http://schemas.microsoft.com/office/drawing/2014/main" val="989127583"/>
                    </a:ext>
                  </a:extLst>
                </a:gridCol>
              </a:tblGrid>
              <a:tr h="745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86954"/>
                  </a:ext>
                </a:extLst>
              </a:tr>
              <a:tr h="745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017293"/>
                  </a:ext>
                </a:extLst>
              </a:tr>
              <a:tr h="745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866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2CE8ED-4280-405C-9E73-0869175972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710386"/>
              </p:ext>
            </p:extLst>
          </p:nvPr>
        </p:nvGraphicFramePr>
        <p:xfrm>
          <a:off x="6740948" y="3203509"/>
          <a:ext cx="2091966" cy="2235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322">
                  <a:extLst>
                    <a:ext uri="{9D8B030D-6E8A-4147-A177-3AD203B41FA5}">
                      <a16:colId xmlns:a16="http://schemas.microsoft.com/office/drawing/2014/main" val="2334496660"/>
                    </a:ext>
                  </a:extLst>
                </a:gridCol>
                <a:gridCol w="697322">
                  <a:extLst>
                    <a:ext uri="{9D8B030D-6E8A-4147-A177-3AD203B41FA5}">
                      <a16:colId xmlns:a16="http://schemas.microsoft.com/office/drawing/2014/main" val="2532951005"/>
                    </a:ext>
                  </a:extLst>
                </a:gridCol>
                <a:gridCol w="697322">
                  <a:extLst>
                    <a:ext uri="{9D8B030D-6E8A-4147-A177-3AD203B41FA5}">
                      <a16:colId xmlns:a16="http://schemas.microsoft.com/office/drawing/2014/main" val="989127583"/>
                    </a:ext>
                  </a:extLst>
                </a:gridCol>
              </a:tblGrid>
              <a:tr h="745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86954"/>
                  </a:ext>
                </a:extLst>
              </a:tr>
              <a:tr h="745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017293"/>
                  </a:ext>
                </a:extLst>
              </a:tr>
              <a:tr h="745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866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164B73-CDD8-4B05-B346-5A4C669A6BC4}"/>
              </a:ext>
            </a:extLst>
          </p:cNvPr>
          <p:cNvSpPr txBox="1"/>
          <p:nvPr/>
        </p:nvSpPr>
        <p:spPr>
          <a:xfrm>
            <a:off x="838200" y="2045617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 satisfy this equation, </a:t>
            </a:r>
            <a:r>
              <a:rPr lang="en-US" sz="1800" b="0" i="0" u="none" strike="noStrike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kernel is first flipped by an angle of 180 degrees and is then applied to the image. </a:t>
            </a:r>
            <a:endParaRPr lang="en-US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9E3FD-4FB6-42C4-B685-B254DF844080}"/>
              </a:ext>
            </a:extLst>
          </p:cNvPr>
          <p:cNvCxnSpPr/>
          <p:nvPr/>
        </p:nvCxnSpPr>
        <p:spPr>
          <a:xfrm>
            <a:off x="5429839" y="4298623"/>
            <a:ext cx="952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010059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BB0975-DC1F-4912-8ED0-DF45E3A6C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10001"/>
              </p:ext>
            </p:extLst>
          </p:nvPr>
        </p:nvGraphicFramePr>
        <p:xfrm>
          <a:off x="8653805" y="3176833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C1A154-AB8A-4E35-B71A-9BBE0033D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373824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31A65-229C-4E90-96F0-C0F144CCD0CA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FCA32-B900-42FD-835A-560C6C480A0E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</p:spTree>
    <p:extLst>
      <p:ext uri="{BB962C8B-B14F-4D97-AF65-F5344CB8AC3E}">
        <p14:creationId xmlns:p14="http://schemas.microsoft.com/office/powerpoint/2010/main" val="220524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655240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1X1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0X0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0X1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BB0975-DC1F-4912-8ED0-DF45E3A6C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29030"/>
              </p:ext>
            </p:extLst>
          </p:nvPr>
        </p:nvGraphicFramePr>
        <p:xfrm>
          <a:off x="8653805" y="3176833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C1A154-AB8A-4E35-B71A-9BBE0033D276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543704-0FA1-44DC-B9B9-3415060D7D17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E55C5-6956-4792-92FD-BB187392D77A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</p:spTree>
    <p:extLst>
      <p:ext uri="{BB962C8B-B14F-4D97-AF65-F5344CB8AC3E}">
        <p14:creationId xmlns:p14="http://schemas.microsoft.com/office/powerpoint/2010/main" val="189217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644225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BB0975-DC1F-4912-8ED0-DF45E3A6C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37481"/>
              </p:ext>
            </p:extLst>
          </p:nvPr>
        </p:nvGraphicFramePr>
        <p:xfrm>
          <a:off x="8653805" y="3176833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C1A154-AB8A-4E35-B71A-9BBE0033D276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089776-5268-4A43-B892-E4156350872E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D8684-07B1-4417-AA79-9A0513F41399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</p:spTree>
    <p:extLst>
      <p:ext uri="{BB962C8B-B14F-4D97-AF65-F5344CB8AC3E}">
        <p14:creationId xmlns:p14="http://schemas.microsoft.com/office/powerpoint/2010/main" val="44257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210132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BB0975-DC1F-4912-8ED0-DF45E3A6C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62535"/>
              </p:ext>
            </p:extLst>
          </p:nvPr>
        </p:nvGraphicFramePr>
        <p:xfrm>
          <a:off x="8653805" y="3176833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C1A154-AB8A-4E35-B71A-9BBE0033D276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AF17FB-AD58-473A-A39D-EA94908F0F19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381FB-3574-40B0-916B-46A89D62878A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</p:spTree>
    <p:extLst>
      <p:ext uri="{BB962C8B-B14F-4D97-AF65-F5344CB8AC3E}">
        <p14:creationId xmlns:p14="http://schemas.microsoft.com/office/powerpoint/2010/main" val="369088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384541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BB0975-DC1F-4912-8ED0-DF45E3A6C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699021"/>
              </p:ext>
            </p:extLst>
          </p:nvPr>
        </p:nvGraphicFramePr>
        <p:xfrm>
          <a:off x="8653805" y="3176833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C1A154-AB8A-4E35-B71A-9BBE0033D276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C42BD7-93FC-49B2-8A6B-73AAFB7AB458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48672-20DC-4198-AA71-B20029A4A4CA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</p:spTree>
    <p:extLst>
      <p:ext uri="{BB962C8B-B14F-4D97-AF65-F5344CB8AC3E}">
        <p14:creationId xmlns:p14="http://schemas.microsoft.com/office/powerpoint/2010/main" val="31785401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1}{16}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97.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[u,v]$&#10;\end{document}&#10;"/>
  <p:tag name="EXTERNALNAME" val="Edittex"/>
  <p:tag name="BLEND" val="False"/>
  <p:tag name="TRANSPARENT" val="False"/>
  <p:tag name="BITMAPFORMAT" val="bmpmono"/>
  <p:tag name="DEBUGINTERACTIVE" val="True"/>
  <p:tag name="ORIGWIDTH" val="235.7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648</Words>
  <Application>Microsoft Office PowerPoint</Application>
  <PresentationFormat>Widescreen</PresentationFormat>
  <Paragraphs>491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Myriad Roman</vt:lpstr>
      <vt:lpstr>Times New Roman</vt:lpstr>
      <vt:lpstr>Office Theme</vt:lpstr>
      <vt:lpstr>Equation</vt:lpstr>
      <vt:lpstr>CSE 4128 Lab 1</vt:lpstr>
      <vt:lpstr>Installation</vt:lpstr>
      <vt:lpstr>Convolution</vt:lpstr>
      <vt:lpstr>Kernel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Gaussian Kernel</vt:lpstr>
      <vt:lpstr>Laplacian Kernel</vt:lpstr>
      <vt:lpstr>Sobel Kernel</vt:lpstr>
      <vt:lpstr>PowerPoint Presentation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B</dc:creator>
  <cp:lastModifiedBy>D B</cp:lastModifiedBy>
  <cp:revision>15</cp:revision>
  <dcterms:created xsi:type="dcterms:W3CDTF">2023-02-19T08:47:55Z</dcterms:created>
  <dcterms:modified xsi:type="dcterms:W3CDTF">2023-02-27T18:20:06Z</dcterms:modified>
</cp:coreProperties>
</file>