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3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650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E 4128…"/>
          <p:cNvSpPr txBox="1">
            <a:spLocks noGrp="1"/>
          </p:cNvSpPr>
          <p:nvPr>
            <p:ph type="ctrTitle"/>
          </p:nvPr>
        </p:nvSpPr>
        <p:spPr>
          <a:xfrm>
            <a:off x="1751355" y="1529332"/>
            <a:ext cx="9502090" cy="2224536"/>
          </a:xfrm>
          <a:prstGeom prst="rect">
            <a:avLst/>
          </a:prstGeom>
        </p:spPr>
        <p:txBody>
          <a:bodyPr/>
          <a:lstStyle/>
          <a:p>
            <a:pPr defTabSz="572516">
              <a:defRPr sz="6860"/>
            </a:pPr>
            <a:r>
              <a:t>CSE 4128 </a:t>
            </a:r>
          </a:p>
          <a:p>
            <a:pPr defTabSz="572516">
              <a:defRPr sz="6860"/>
            </a:pPr>
            <a:r>
              <a:t>Lab 4</a:t>
            </a:r>
          </a:p>
        </p:txBody>
      </p:sp>
      <p:sp>
        <p:nvSpPr>
          <p:cNvPr id="120" name="Frequency Domain Filtering"/>
          <p:cNvSpPr txBox="1">
            <a:spLocks noGrp="1"/>
          </p:cNvSpPr>
          <p:nvPr>
            <p:ph type="subTitle" sz="quarter" idx="1"/>
          </p:nvPr>
        </p:nvSpPr>
        <p:spPr>
          <a:xfrm>
            <a:off x="1651000" y="37465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r>
              <a:t>Frequency Domain Filtering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22" name="Dr. Sk. Md. Masudul Ahsan Professor,…"/>
          <p:cNvSpPr txBox="1"/>
          <p:nvPr/>
        </p:nvSpPr>
        <p:spPr>
          <a:xfrm>
            <a:off x="3767505" y="4696561"/>
            <a:ext cx="5698390" cy="1808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/>
            </a:pPr>
            <a:r>
              <a:rPr dirty="0"/>
              <a:t>Dr. Sk. Md. </a:t>
            </a:r>
            <a:r>
              <a:rPr dirty="0" err="1"/>
              <a:t>Masudul</a:t>
            </a:r>
            <a:r>
              <a:rPr dirty="0"/>
              <a:t> Ahsan</a:t>
            </a:r>
          </a:p>
          <a:p>
            <a:pPr>
              <a:defRPr sz="2200" b="0"/>
            </a:pPr>
            <a:r>
              <a:rPr dirty="0"/>
              <a:t>Professor, </a:t>
            </a:r>
          </a:p>
          <a:p>
            <a:pPr>
              <a:defRPr sz="2200" b="0"/>
            </a:pPr>
            <a:r>
              <a:rPr dirty="0"/>
              <a:t>Dept. of Computer Science and Engineering,</a:t>
            </a:r>
          </a:p>
          <a:p>
            <a:pPr>
              <a:defRPr sz="2200" b="0"/>
            </a:pPr>
            <a:r>
              <a:rPr dirty="0"/>
              <a:t> KUET</a:t>
            </a:r>
          </a:p>
        </p:txBody>
      </p:sp>
      <p:sp>
        <p:nvSpPr>
          <p:cNvPr id="123" name="Dipannita Biswas…"/>
          <p:cNvSpPr txBox="1"/>
          <p:nvPr/>
        </p:nvSpPr>
        <p:spPr>
          <a:xfrm>
            <a:off x="122307" y="6733802"/>
            <a:ext cx="5776063" cy="1808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/>
            </a:pPr>
            <a:r>
              <a:rPr dirty="0" err="1"/>
              <a:t>Dipannita</a:t>
            </a:r>
            <a:r>
              <a:rPr dirty="0"/>
              <a:t> Biswas</a:t>
            </a:r>
          </a:p>
          <a:p>
            <a:pPr>
              <a:defRPr sz="2200" b="0"/>
            </a:pPr>
            <a:r>
              <a:rPr dirty="0"/>
              <a:t>Lecturer,</a:t>
            </a:r>
          </a:p>
          <a:p>
            <a:pPr>
              <a:defRPr sz="2200" b="0"/>
            </a:pPr>
            <a:r>
              <a:rPr dirty="0"/>
              <a:t>Dept. of Computer Science and Engineering, </a:t>
            </a:r>
          </a:p>
          <a:p>
            <a:pPr>
              <a:defRPr sz="2200" b="0"/>
            </a:pPr>
            <a:r>
              <a:rPr dirty="0"/>
              <a:t>KUET</a:t>
            </a:r>
          </a:p>
        </p:txBody>
      </p:sp>
      <p:sp>
        <p:nvSpPr>
          <p:cNvPr id="124" name="Kaniz Fatema Isha…"/>
          <p:cNvSpPr txBox="1"/>
          <p:nvPr/>
        </p:nvSpPr>
        <p:spPr>
          <a:xfrm>
            <a:off x="6701205" y="6733802"/>
            <a:ext cx="5698390" cy="1808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/>
            </a:pPr>
            <a:r>
              <a:rPr dirty="0" err="1"/>
              <a:t>Kaniz</a:t>
            </a:r>
            <a:r>
              <a:rPr dirty="0"/>
              <a:t> </a:t>
            </a:r>
            <a:r>
              <a:rPr dirty="0" err="1"/>
              <a:t>Fatema</a:t>
            </a:r>
            <a:r>
              <a:rPr dirty="0"/>
              <a:t> </a:t>
            </a:r>
            <a:r>
              <a:rPr dirty="0" err="1"/>
              <a:t>Isha</a:t>
            </a:r>
            <a:endParaRPr dirty="0"/>
          </a:p>
          <a:p>
            <a:pPr>
              <a:defRPr sz="2200" b="0"/>
            </a:pPr>
            <a:r>
              <a:rPr dirty="0"/>
              <a:t>Lecturer,</a:t>
            </a:r>
          </a:p>
          <a:p>
            <a:pPr>
              <a:defRPr sz="2200" b="0"/>
            </a:pPr>
            <a:r>
              <a:rPr dirty="0"/>
              <a:t>Dept. of Computer Science and Engineering,</a:t>
            </a:r>
          </a:p>
          <a:p>
            <a:pPr>
              <a:defRPr sz="2200" b="0"/>
            </a:pPr>
            <a:r>
              <a:rPr dirty="0"/>
              <a:t> KUET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2D Discrete Fourier Transform"/>
          <p:cNvSpPr txBox="1">
            <a:spLocks noGrp="1"/>
          </p:cNvSpPr>
          <p:nvPr>
            <p:ph type="title"/>
          </p:nvPr>
        </p:nvSpPr>
        <p:spPr>
          <a:xfrm>
            <a:off x="564711" y="1239458"/>
            <a:ext cx="8017979" cy="1922842"/>
          </a:xfrm>
          <a:prstGeom prst="rect">
            <a:avLst/>
          </a:prstGeom>
        </p:spPr>
        <p:txBody>
          <a:bodyPr/>
          <a:lstStyle>
            <a:lvl1pPr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2D Discrete Fourier Transform</a:t>
            </a:r>
          </a:p>
        </p:txBody>
      </p:sp>
      <p:sp>
        <p:nvSpPr>
          <p:cNvPr id="127" name="Represents an image in a frequency domain where the original image is represented in spatial domain.…"/>
          <p:cNvSpPr txBox="1"/>
          <p:nvPr/>
        </p:nvSpPr>
        <p:spPr>
          <a:xfrm>
            <a:off x="508011" y="3662933"/>
            <a:ext cx="12438541" cy="1995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4200"/>
              </a:spcBef>
              <a:buSzPct val="145000"/>
              <a:buChar char="•"/>
              <a:defRPr sz="3000" b="0"/>
            </a:pPr>
            <a:r>
              <a:t>Represents an image in a frequency domain where the original image is represented in spatial domain.</a:t>
            </a:r>
          </a:p>
          <a:p>
            <a:pPr marL="444500" indent="-444500" algn="l">
              <a:spcBef>
                <a:spcPts val="4200"/>
              </a:spcBef>
              <a:buSzPct val="145000"/>
              <a:buChar char="•"/>
              <a:defRPr sz="3000" b="0"/>
            </a:pPr>
            <a:r>
              <a:t>2D DFT converts image into a complex array that consists of :</a:t>
            </a:r>
          </a:p>
        </p:txBody>
      </p:sp>
      <p:sp>
        <p:nvSpPr>
          <p:cNvPr id="128" name="Spectrum…"/>
          <p:cNvSpPr txBox="1"/>
          <p:nvPr/>
        </p:nvSpPr>
        <p:spPr>
          <a:xfrm>
            <a:off x="1081632" y="5978546"/>
            <a:ext cx="3069319" cy="1228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95312" indent="-595312" algn="l">
              <a:lnSpc>
                <a:spcPct val="150000"/>
              </a:lnSpc>
              <a:buSzPct val="100000"/>
              <a:buAutoNum type="arabicPeriod"/>
              <a:defRPr sz="3000" b="0"/>
            </a:pPr>
            <a:r>
              <a:t>Spectrum</a:t>
            </a:r>
          </a:p>
          <a:p>
            <a:pPr marL="595312" indent="-595312" algn="l">
              <a:lnSpc>
                <a:spcPct val="150000"/>
              </a:lnSpc>
              <a:buSzPct val="100000"/>
              <a:buAutoNum type="arabicPeriod"/>
              <a:defRPr sz="3000" b="0"/>
            </a:pPr>
            <a:r>
              <a:t>Phase Angle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lh6.googleusercontent.com/rBNcKv1Jt3jklQpHAxIJeUe9XSwkwATeILnRWGRhqO-1axwYjgRjuITnt3hw0uXbJNilfav9zvKuz_-U8OFWXmHFxHVW_UOOJqCIybOZJqM3RA-GdkIHirrSv_t14jG5uoaI5VepQhvyIuioN-ekUg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71" y="2733558"/>
            <a:ext cx="3116100" cy="63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5.googleusercontent.com/YInDKsG0BIdRJ3CAl0jItZBSDAM0npl1zvp2JWr251VqpDK93F1GUUYFemTjf0amGXEpih1u5D6T6yNvjP_1nLn2Qv2IiVpeOmX-3cAhMS5bSglQEAznysM57mIcOYL3INGxviqGCse6pxDhiX1eIQ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371" y="2733558"/>
            <a:ext cx="6209859" cy="636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6597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asics of Filtering in the Frequency Domain"/>
          <p:cNvSpPr txBox="1">
            <a:spLocks noGrp="1"/>
          </p:cNvSpPr>
          <p:nvPr>
            <p:ph type="title"/>
          </p:nvPr>
        </p:nvSpPr>
        <p:spPr>
          <a:xfrm>
            <a:off x="1178578" y="765065"/>
            <a:ext cx="9574312" cy="11368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38327">
              <a:lnSpc>
                <a:spcPts val="8500"/>
              </a:lnSpc>
              <a:defRPr sz="3552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Basics of Filtering in the Frequency Domain</a:t>
            </a:r>
            <a:endParaRPr sz="888"/>
          </a:p>
        </p:txBody>
      </p:sp>
      <p:sp>
        <p:nvSpPr>
          <p:cNvPr id="132" name="To filter an image in the frequency domain:…"/>
          <p:cNvSpPr txBox="1">
            <a:spLocks noGrp="1"/>
          </p:cNvSpPr>
          <p:nvPr>
            <p:ph type="body" sz="half" idx="1"/>
          </p:nvPr>
        </p:nvSpPr>
        <p:spPr>
          <a:xfrm>
            <a:off x="1330900" y="2184166"/>
            <a:ext cx="9843775" cy="337807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397763">
              <a:spcBef>
                <a:spcPts val="0"/>
              </a:spcBef>
              <a:buSzTx/>
              <a:buNone/>
              <a:defRPr sz="2784">
                <a:latin typeface="Helvetica"/>
                <a:ea typeface="Helvetica"/>
                <a:cs typeface="Helvetica"/>
                <a:sym typeface="Helvetica"/>
              </a:defRPr>
            </a:pPr>
            <a:r>
              <a:t>To filter an image in the frequency domain:</a:t>
            </a:r>
          </a:p>
          <a:p>
            <a:pPr marL="0" indent="0" defTabSz="397763">
              <a:spcBef>
                <a:spcPts val="0"/>
              </a:spcBef>
              <a:buSzTx/>
              <a:buNone/>
              <a:defRPr sz="2784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397763" indent="-276225" defTabSz="397763"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784">
                <a:latin typeface="Helvetica"/>
                <a:ea typeface="Helvetica"/>
                <a:cs typeface="Helvetica"/>
                <a:sym typeface="Helvetica"/>
              </a:defRPr>
            </a:pPr>
            <a:r>
              <a:t>Compute </a:t>
            </a:r>
            <a:r>
              <a:rPr i="1"/>
              <a:t>F(u,v)</a:t>
            </a:r>
            <a:r>
              <a:t> the DFT of the image</a:t>
            </a:r>
            <a:r>
              <a:rPr>
                <a:solidFill>
                  <a:srgbClr val="94B6D2"/>
                </a:solidFill>
              </a:rPr>
              <a:t/>
            </a:r>
            <a:br>
              <a:rPr>
                <a:solidFill>
                  <a:srgbClr val="94B6D2"/>
                </a:solidFill>
              </a:rPr>
            </a:br>
            <a:endParaRPr>
              <a:solidFill>
                <a:srgbClr val="94B6D2"/>
              </a:solidFill>
            </a:endParaRPr>
          </a:p>
          <a:p>
            <a:pPr marL="397763" indent="-276225" defTabSz="397763"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784">
                <a:latin typeface="Helvetica"/>
                <a:ea typeface="Helvetica"/>
                <a:cs typeface="Helvetica"/>
                <a:sym typeface="Helvetica"/>
              </a:defRPr>
            </a:pPr>
            <a:r>
              <a:t>Multiply </a:t>
            </a:r>
            <a:r>
              <a:rPr i="1"/>
              <a:t>F(u,v)</a:t>
            </a:r>
            <a:r>
              <a:t> by a filter function </a:t>
            </a:r>
            <a:r>
              <a:rPr i="1"/>
              <a:t>H(u,v)</a:t>
            </a:r>
            <a:r>
              <a:rPr>
                <a:solidFill>
                  <a:srgbClr val="94B6D2"/>
                </a:solidFill>
              </a:rPr>
              <a:t/>
            </a:r>
            <a:br>
              <a:rPr>
                <a:solidFill>
                  <a:srgbClr val="94B6D2"/>
                </a:solidFill>
              </a:rPr>
            </a:br>
            <a:endParaRPr>
              <a:solidFill>
                <a:srgbClr val="94B6D2"/>
              </a:solidFill>
            </a:endParaRPr>
          </a:p>
          <a:p>
            <a:pPr marL="397763" indent="-276225" defTabSz="397763">
              <a:spcBef>
                <a:spcPts val="0"/>
              </a:spcBef>
              <a:buClr>
                <a:srgbClr val="000000"/>
              </a:buClr>
              <a:buSzPct val="100000"/>
              <a:buFont typeface="Helvetica"/>
              <a:buAutoNum type="arabicPeriod"/>
              <a:defRPr sz="2784">
                <a:latin typeface="Helvetica"/>
                <a:ea typeface="Helvetica"/>
                <a:cs typeface="Helvetica"/>
                <a:sym typeface="Helvetica"/>
              </a:defRPr>
            </a:pPr>
            <a:r>
              <a:t>Compute the inverse DFT of the result</a:t>
            </a:r>
            <a:r>
              <a:rPr>
                <a:solidFill>
                  <a:srgbClr val="94B6D2"/>
                </a:solidFill>
              </a:rPr>
              <a:t/>
            </a:r>
            <a:br>
              <a:rPr>
                <a:solidFill>
                  <a:srgbClr val="94B6D2"/>
                </a:solidFill>
              </a:rPr>
            </a:br>
            <a:endParaRPr>
              <a:solidFill>
                <a:srgbClr val="94B6D2"/>
              </a:solidFill>
            </a:endParaRPr>
          </a:p>
        </p:txBody>
      </p:sp>
      <p:pic>
        <p:nvPicPr>
          <p:cNvPr id="133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t="7552" b="7552"/>
          <a:stretch>
            <a:fillRect/>
          </a:stretch>
        </p:blipFill>
        <p:spPr>
          <a:xfrm>
            <a:off x="939775" y="5545055"/>
            <a:ext cx="9574312" cy="37595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asics of Filtering in the Frequency Domain"/>
          <p:cNvSpPr txBox="1">
            <a:spLocks noGrp="1"/>
          </p:cNvSpPr>
          <p:nvPr>
            <p:ph type="title"/>
          </p:nvPr>
        </p:nvSpPr>
        <p:spPr>
          <a:xfrm>
            <a:off x="1715244" y="765065"/>
            <a:ext cx="9574312" cy="113687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38327">
              <a:lnSpc>
                <a:spcPts val="8500"/>
              </a:lnSpc>
              <a:defRPr sz="3552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Basics of Filtering in the Frequency Domain</a:t>
            </a:r>
            <a:endParaRPr sz="888"/>
          </a:p>
        </p:txBody>
      </p:sp>
      <p:pic>
        <p:nvPicPr>
          <p:cNvPr id="136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t="1952" b="1952"/>
          <a:stretch>
            <a:fillRect/>
          </a:stretch>
        </p:blipFill>
        <p:spPr>
          <a:xfrm>
            <a:off x="6575923" y="6315246"/>
            <a:ext cx="2880410" cy="2767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t="1094" b="1094"/>
          <a:stretch>
            <a:fillRect/>
          </a:stretch>
        </p:blipFill>
        <p:spPr>
          <a:xfrm>
            <a:off x="2316753" y="6325298"/>
            <a:ext cx="2880410" cy="27478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0" name="Image Gallery"/>
          <p:cNvGrpSpPr/>
          <p:nvPr/>
        </p:nvGrpSpPr>
        <p:grpSpPr>
          <a:xfrm>
            <a:off x="2000627" y="2159268"/>
            <a:ext cx="8170794" cy="4023088"/>
            <a:chOff x="0" y="0"/>
            <a:chExt cx="8170792" cy="4023086"/>
          </a:xfrm>
        </p:grpSpPr>
        <p:pic>
          <p:nvPicPr>
            <p:cNvPr id="138" name="Screenshot 2023-05-08 at 7.58.38 AM.png" descr="Screenshot 2023-05-08 at 7.58.38 AM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t="8006" b="8006"/>
            <a:stretch>
              <a:fillRect/>
            </a:stretch>
          </p:blipFill>
          <p:spPr>
            <a:xfrm>
              <a:off x="0" y="0"/>
              <a:ext cx="8170793" cy="34843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" name="Spectrum moved into the centre"/>
            <p:cNvSpPr/>
            <p:nvPr/>
          </p:nvSpPr>
          <p:spPr>
            <a:xfrm>
              <a:off x="0" y="3560554"/>
              <a:ext cx="8170793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r>
                <a:t>Spectrum moved into the centre</a:t>
              </a: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otch Filter"/>
          <p:cNvSpPr txBox="1">
            <a:spLocks noGrp="1"/>
          </p:cNvSpPr>
          <p:nvPr>
            <p:ph type="title"/>
          </p:nvPr>
        </p:nvSpPr>
        <p:spPr>
          <a:xfrm>
            <a:off x="865135" y="1181014"/>
            <a:ext cx="5041500" cy="1128692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Notch Filter</a:t>
            </a:r>
          </a:p>
        </p:txBody>
      </p:sp>
      <p:sp>
        <p:nvSpPr>
          <p:cNvPr id="143" name="A notch filter rejects (or passes) frequencies in a predefined neighborhood about the center of the frequency rectangle.…"/>
          <p:cNvSpPr txBox="1">
            <a:spLocks noGrp="1"/>
          </p:cNvSpPr>
          <p:nvPr>
            <p:ph type="body" idx="1"/>
          </p:nvPr>
        </p:nvSpPr>
        <p:spPr>
          <a:xfrm>
            <a:off x="815213" y="2466623"/>
            <a:ext cx="11099801" cy="5324864"/>
          </a:xfrm>
          <a:prstGeom prst="rect">
            <a:avLst/>
          </a:prstGeom>
        </p:spPr>
        <p:txBody>
          <a:bodyPr/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A notch filter rejects (or passes) frequencies in a predefined neighborhood about the center of the frequency rectangle.</a:t>
            </a:r>
          </a:p>
          <a:p>
            <a:pPr marL="305593" indent="-305593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Ideal low pass filter “cuts off” all high-frequency components of the Fourier  transform that are at a distance greater than a specified distance </a:t>
            </a:r>
            <a:r>
              <a:rPr i="1"/>
              <a:t>D</a:t>
            </a:r>
            <a:r>
              <a:rPr sz="1920" baseline="-5999"/>
              <a:t>0</a:t>
            </a:r>
            <a:r>
              <a:t> from the origin of the transform. </a:t>
            </a:r>
          </a:p>
          <a:p>
            <a:pPr marL="305593" indent="-305593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305593" indent="-305593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305593" indent="-305593">
              <a:defRPr sz="2200">
                <a:latin typeface="Helvetica"/>
                <a:ea typeface="Helvetica"/>
                <a:cs typeface="Helvetica"/>
                <a:sym typeface="Helvetica"/>
              </a:defRPr>
            </a:pPr>
            <a:r>
              <a:t>where </a:t>
            </a:r>
            <a:r>
              <a:rPr i="1"/>
              <a:t>D</a:t>
            </a:r>
            <a:r>
              <a:t>(</a:t>
            </a:r>
            <a:r>
              <a:rPr i="1"/>
              <a:t>u</a:t>
            </a:r>
            <a:r>
              <a:t>,</a:t>
            </a:r>
            <a:r>
              <a:rPr i="1"/>
              <a:t>v</a:t>
            </a:r>
            <a:r>
              <a:t>) : the distance from point (</a:t>
            </a:r>
            <a:r>
              <a:rPr i="1"/>
              <a:t>u</a:t>
            </a:r>
            <a:r>
              <a:t>,</a:t>
            </a:r>
            <a:r>
              <a:rPr i="1"/>
              <a:t>v</a:t>
            </a:r>
            <a:r>
              <a:t>) to the center of their frequency rectangle</a:t>
            </a:r>
          </a:p>
        </p:txBody>
      </p:sp>
      <p:pic>
        <p:nvPicPr>
          <p:cNvPr id="144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5278" y="5232967"/>
            <a:ext cx="4077264" cy="1008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73340" y="7803485"/>
            <a:ext cx="5240551" cy="7292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lasswork"/>
          <p:cNvSpPr txBox="1">
            <a:spLocks noGrp="1"/>
          </p:cNvSpPr>
          <p:nvPr>
            <p:ph type="title"/>
          </p:nvPr>
        </p:nvSpPr>
        <p:spPr>
          <a:xfrm>
            <a:off x="865135" y="1181014"/>
            <a:ext cx="5041500" cy="1128693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Classwork</a:t>
            </a:r>
          </a:p>
        </p:txBody>
      </p:sp>
      <p:sp>
        <p:nvSpPr>
          <p:cNvPr id="148" name="Ideal low pass notch filter - where the value of D0 is chosen dynamically using mouse click"/>
          <p:cNvSpPr txBox="1">
            <a:spLocks noGrp="1"/>
          </p:cNvSpPr>
          <p:nvPr>
            <p:ph type="body" sz="quarter" idx="1"/>
          </p:nvPr>
        </p:nvSpPr>
        <p:spPr>
          <a:xfrm>
            <a:off x="727062" y="1933270"/>
            <a:ext cx="11074632" cy="1723173"/>
          </a:xfrm>
          <a:prstGeom prst="rect">
            <a:avLst/>
          </a:prstGeom>
        </p:spPr>
        <p:txBody>
          <a:bodyPr/>
          <a:lstStyle/>
          <a:p>
            <a:pPr marL="347265" indent="-347265" defTabSz="914400">
              <a:lnSpc>
                <a:spcPct val="90000"/>
              </a:lnSpc>
              <a:spcBef>
                <a:spcPts val="1000"/>
              </a:spcBef>
              <a:defRPr sz="25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Ideal low pass notch filter - </a:t>
            </a:r>
            <a:r>
              <a:rPr b="0" dirty="0"/>
              <a:t>where the value of D0 is chosen dynamically using mouse click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5" y="3849426"/>
            <a:ext cx="3067555" cy="3459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614"/>
          <a:stretch/>
        </p:blipFill>
        <p:spPr>
          <a:xfrm>
            <a:off x="3385885" y="3905250"/>
            <a:ext cx="3030013" cy="340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613" y="3849425"/>
            <a:ext cx="3066071" cy="34591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1064"/>
          <a:stretch/>
        </p:blipFill>
        <p:spPr>
          <a:xfrm>
            <a:off x="9931400" y="3886200"/>
            <a:ext cx="3046122" cy="34223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ssignment"/>
          <p:cNvSpPr txBox="1">
            <a:spLocks noGrp="1"/>
          </p:cNvSpPr>
          <p:nvPr>
            <p:ph type="title"/>
          </p:nvPr>
        </p:nvSpPr>
        <p:spPr>
          <a:xfrm>
            <a:off x="865135" y="1181014"/>
            <a:ext cx="5041500" cy="1128693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Assignment</a:t>
            </a:r>
          </a:p>
        </p:txBody>
      </p:sp>
      <p:sp>
        <p:nvSpPr>
          <p:cNvPr id="151" name="Homographic Filtering - a technique for improving the appearance of an image by simultaneous gray-level range compression and contrast enhancement"/>
          <p:cNvSpPr txBox="1">
            <a:spLocks noGrp="1"/>
          </p:cNvSpPr>
          <p:nvPr>
            <p:ph type="body" sz="quarter" idx="1"/>
          </p:nvPr>
        </p:nvSpPr>
        <p:spPr>
          <a:xfrm>
            <a:off x="819397" y="2537083"/>
            <a:ext cx="10608873" cy="1148282"/>
          </a:xfrm>
          <a:prstGeom prst="rect">
            <a:avLst/>
          </a:prstGeom>
        </p:spPr>
        <p:txBody>
          <a:bodyPr/>
          <a:lstStyle/>
          <a:p>
            <a:pPr marL="312539" indent="-312539" defTabSz="822959">
              <a:spcBef>
                <a:spcPts val="900"/>
              </a:spcBef>
              <a:defRPr sz="2250" b="1">
                <a:latin typeface="Helvetica"/>
                <a:ea typeface="Helvetica"/>
                <a:cs typeface="Helvetica"/>
                <a:sym typeface="Helvetica"/>
              </a:defRPr>
            </a:pPr>
            <a:r>
              <a:t>Homographic Filtering -</a:t>
            </a:r>
            <a:r>
              <a:rPr b="0"/>
              <a:t> a technique for improving the appearance of an image by simultaneous gray-level range compression and contrast enhancement</a:t>
            </a:r>
          </a:p>
        </p:txBody>
      </p:sp>
      <p:pic>
        <p:nvPicPr>
          <p:cNvPr id="152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228" y="4261416"/>
            <a:ext cx="9100344" cy="4310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205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CSE 4128  Lab 4</vt:lpstr>
      <vt:lpstr>2D Discrete Fourier Transform</vt:lpstr>
      <vt:lpstr>PowerPoint Presentation</vt:lpstr>
      <vt:lpstr>Basics of Filtering in the Frequency Domain</vt:lpstr>
      <vt:lpstr>Basics of Filtering in the Frequency Domain</vt:lpstr>
      <vt:lpstr>Notch Filter</vt:lpstr>
      <vt:lpstr>Classwork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 Lab 4</dc:title>
  <cp:lastModifiedBy>Dola</cp:lastModifiedBy>
  <cp:revision>4</cp:revision>
  <dcterms:modified xsi:type="dcterms:W3CDTF">2023-05-09T04:27:50Z</dcterms:modified>
</cp:coreProperties>
</file>