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Source Sans Pro" panose="020B05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LexVAhIPI9pEzl9bm93aK40y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14230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268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ed59d62a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4ed59d62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974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89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36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933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6329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13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212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2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ed59d62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4ed59d62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2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4/d86/group__imgproc__filter.html#gaeb1e0c1033e3f6b891a25d0511362ae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4.x/d4/d86/group__imgproc__filter.html#ga67493776e3ad1a3df63883829375201f" TargetMode="External"/><Relationship Id="rId4" Type="http://schemas.openxmlformats.org/officeDocument/2006/relationships/hyperlink" Target="https://docs.opencv.org/4.x/d4/d86/group__imgproc__filter.html#ga4ff0f3318642c4f469d0e11f242f3b6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755422" y="1075312"/>
            <a:ext cx="6681157" cy="15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Calibri"/>
              <a:buNone/>
            </a:pPr>
            <a:r>
              <a:rPr lang="en-US"/>
              <a:t>CSE 4128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333"/>
              <a:buFont typeface="Calibri"/>
              <a:buNone/>
            </a:pPr>
            <a:r>
              <a:rPr lang="en-US"/>
              <a:t>Lab 5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84859" y="2634258"/>
            <a:ext cx="7358063" cy="794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Morphological Image Processing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Hit-or-Miss Transformation</a:t>
            </a:r>
            <a:endParaRPr sz="2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ldNum" idx="4294967295"/>
          </p:nvPr>
        </p:nvSpPr>
        <p:spPr>
          <a:xfrm>
            <a:off x="6013716" y="6536531"/>
            <a:ext cx="159806" cy="228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Helvetica Neue Light"/>
                <a:ea typeface="Helvetica Neue Light"/>
                <a:cs typeface="Helvetica Neue Light"/>
                <a:sym typeface="Helvetica Neue Light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01905" y="3631378"/>
            <a:ext cx="3623621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Sk. Md. Masudul Ahsan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KUET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Dipannita Biswas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KUET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6235785" y="4858204"/>
            <a:ext cx="3623621" cy="102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Kaniz Fatema Isha</a:t>
            </a:r>
            <a:endParaRPr sz="154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Computer Science and Engineering,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ed59d62ac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161" name="Google Shape;161;g24ed59d62ac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Tapestry: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case the inverse transformation of a target point x ′ = (x ′ , y′ )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Here, center point x</a:t>
            </a:r>
            <a:r>
              <a:rPr lang="en-US" baseline="-25000"/>
              <a:t>c</a:t>
            </a:r>
            <a:r>
              <a:rPr lang="en-US"/>
              <a:t> = (x</a:t>
            </a:r>
            <a:r>
              <a:rPr lang="en-US" baseline="-25000"/>
              <a:t>c</a:t>
            </a:r>
            <a:r>
              <a:rPr lang="en-US"/>
              <a:t> , y</a:t>
            </a:r>
            <a:r>
              <a:rPr lang="en-US" baseline="-25000"/>
              <a:t>c</a:t>
            </a:r>
            <a:r>
              <a:rPr lang="en-US"/>
              <a:t> ). Parameter a specifies the distortion’s amplitude and τ</a:t>
            </a:r>
            <a:r>
              <a:rPr lang="en-US" baseline="-25000"/>
              <a:t>x</a:t>
            </a:r>
            <a:r>
              <a:rPr lang="en-US"/>
              <a:t>, τ</a:t>
            </a:r>
            <a:r>
              <a:rPr lang="en-US" baseline="-25000"/>
              <a:t>y</a:t>
            </a:r>
            <a:r>
              <a:rPr lang="en-US"/>
              <a:t> are the wavelengths (measured in pixel units) along the x and y axis.</a:t>
            </a:r>
            <a:endParaRPr/>
          </a:p>
        </p:txBody>
      </p:sp>
      <p:pic>
        <p:nvPicPr>
          <p:cNvPr id="162" name="Google Shape;162;g24ed59d62a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7699" y="3104364"/>
            <a:ext cx="4868585" cy="109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ed59d62ac_0_12"/>
          <p:cNvSpPr txBox="1">
            <a:spLocks noGrp="1"/>
          </p:cNvSpPr>
          <p:nvPr>
            <p:ph type="title"/>
          </p:nvPr>
        </p:nvSpPr>
        <p:spPr>
          <a:xfrm>
            <a:off x="1009405" y="108769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Tapestry:</a:t>
            </a:r>
            <a:endParaRPr/>
          </a:p>
        </p:txBody>
      </p:sp>
      <p:pic>
        <p:nvPicPr>
          <p:cNvPr id="168" name="Google Shape;168;g24ed59d62ac_0_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0449" y="2139885"/>
            <a:ext cx="5012145" cy="3141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4ed59d62ac_0_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9405" y="2139885"/>
            <a:ext cx="4920055" cy="314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4ed59d62ac_0_12"/>
          <p:cNvSpPr/>
          <p:nvPr/>
        </p:nvSpPr>
        <p:spPr>
          <a:xfrm>
            <a:off x="7509522" y="5439165"/>
            <a:ext cx="3453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5, 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𝜏</a:t>
            </a:r>
            <a:r>
              <a:rPr lang="en-US" sz="1800" b="0" i="0" baseline="-2500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 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 𝜏</a:t>
            </a:r>
            <a:r>
              <a:rPr lang="en-US" sz="1800" b="0" i="0" baseline="-2500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</a:t>
            </a:r>
            <a:r>
              <a:rPr lang="en-US" sz="1800" b="0" i="0">
                <a:solidFill>
                  <a:srgbClr val="3736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=30</a:t>
            </a:r>
            <a:endParaRPr/>
          </a:p>
        </p:txBody>
      </p:sp>
      <p:sp>
        <p:nvSpPr>
          <p:cNvPr id="171" name="Google Shape;171;g24ed59d62ac_0_12"/>
          <p:cNvSpPr txBox="1"/>
          <p:nvPr/>
        </p:nvSpPr>
        <p:spPr>
          <a:xfrm>
            <a:off x="2780660" y="5439165"/>
            <a:ext cx="6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Basic Operations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erosion</a:t>
            </a:r>
            <a:r>
              <a:rPr lang="en-US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cv2.erode</a:t>
            </a:r>
            <a:r>
              <a:rPr lang="en-US" sz="2000" b="0" i="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(img, kernel, iterations = 1)</a:t>
            </a:r>
            <a:endParaRPr sz="2000" b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dilation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cv2.dilate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kernel, iterations = 1)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cv2.morphologyEx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cv2.MORPH_OPEN, kernel)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000" b="0" i="0" u="sng" strike="noStrike">
                <a:solidFill>
                  <a:srgbClr val="4665A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cv2.morphologyEx</a:t>
            </a:r>
            <a:r>
              <a:rPr lang="en-US" sz="20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(img, cv2.MORPH_CLOSE, kernel)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 Operations: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bitwiseAnd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bitwise_and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(img1,img2)</a:t>
            </a:r>
            <a:endParaRPr sz="20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bitwiseOr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bitwise_or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(img1,img2)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bitwiseNot = cv2.</a:t>
            </a:r>
            <a:r>
              <a:rPr lang="en-US" sz="2000" b="0" i="0">
                <a:solidFill>
                  <a:srgbClr val="004ED0"/>
                </a:solidFill>
                <a:latin typeface="Arial"/>
                <a:ea typeface="Arial"/>
                <a:cs typeface="Arial"/>
                <a:sym typeface="Arial"/>
              </a:rPr>
              <a:t>bitwise_not</a:t>
            </a: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(img1)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Structuring Element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000" b="0" i="0" u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cv2.getStructuringElement</a:t>
            </a: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(cv2.MORPH_CROSS,(5,5))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b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array([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[1, 1, 1, 1, 1],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0],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0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  [0, 0, 1, 0, 0]], dtype=uint8)</a:t>
            </a:r>
            <a:endParaRPr sz="3200" b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br>
              <a:rPr lang="en-US" sz="3200"/>
            </a:b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the background and the foreground in the structuring element match exactly the background and foreground pixels in the image, the </a:t>
            </a:r>
            <a:r>
              <a:rPr lang="en-US" dirty="0" err="1"/>
              <a:t>the</a:t>
            </a:r>
            <a:r>
              <a:rPr lang="en-US" dirty="0"/>
              <a:t> center of the structuring element is set to foreground color.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Take 2 structuring elements, B={B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}.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dirty="0"/>
              <a:t>Apply A       B = (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dk1"/>
                </a:solidFill>
              </a:rPr>
              <a:t>Ɵ B</a:t>
            </a:r>
            <a:r>
              <a:rPr lang="en-US" b="1" baseline="-25000" dirty="0">
                <a:solidFill>
                  <a:schemeClr val="dk1"/>
                </a:solidFill>
              </a:rPr>
              <a:t>1</a:t>
            </a:r>
            <a:r>
              <a:rPr lang="en-US" dirty="0"/>
              <a:t> ) </a:t>
            </a:r>
            <a:r>
              <a:rPr lang="en-US" sz="3600" b="1" dirty="0">
                <a:solidFill>
                  <a:schemeClr val="dk1"/>
                </a:solidFill>
              </a:rPr>
              <a:t>∩</a:t>
            </a:r>
            <a:r>
              <a:rPr lang="en-US" dirty="0">
                <a:solidFill>
                  <a:schemeClr val="dk1"/>
                </a:solidFill>
              </a:rPr>
              <a:t> (</a:t>
            </a:r>
            <a:r>
              <a:rPr lang="en-US" b="1" dirty="0">
                <a:solidFill>
                  <a:schemeClr val="dk1"/>
                </a:solidFill>
              </a:rPr>
              <a:t>A</a:t>
            </a:r>
            <a:r>
              <a:rPr lang="en-US" b="1" baseline="30000" dirty="0">
                <a:solidFill>
                  <a:schemeClr val="dk1"/>
                </a:solidFill>
              </a:rPr>
              <a:t>C</a:t>
            </a:r>
            <a:r>
              <a:rPr lang="en-US" b="1" dirty="0">
                <a:solidFill>
                  <a:schemeClr val="dk1"/>
                </a:solidFill>
              </a:rPr>
              <a:t> Ɵ B</a:t>
            </a:r>
            <a:r>
              <a:rPr lang="en-US" b="1" baseline="-25000" dirty="0">
                <a:solidFill>
                  <a:schemeClr val="dk1"/>
                </a:solidFill>
              </a:rPr>
              <a:t>2</a:t>
            </a:r>
            <a:r>
              <a:rPr lang="en-US" dirty="0">
                <a:solidFill>
                  <a:schemeClr val="dk1"/>
                </a:solidFill>
              </a:rPr>
              <a:t>)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Here , B</a:t>
            </a:r>
            <a:r>
              <a:rPr lang="en-US" baseline="-25000" dirty="0"/>
              <a:t>1</a:t>
            </a:r>
            <a:r>
              <a:rPr lang="en-US" dirty="0"/>
              <a:t> = X, B</a:t>
            </a:r>
            <a:r>
              <a:rPr lang="en-US" baseline="-25000" dirty="0"/>
              <a:t>2</a:t>
            </a:r>
            <a:r>
              <a:rPr lang="en-US" dirty="0"/>
              <a:t> = W-X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8" name="Google Shape;108;p4"/>
          <p:cNvSpPr/>
          <p:nvPr/>
        </p:nvSpPr>
        <p:spPr>
          <a:xfrm>
            <a:off x="2641091" y="3721033"/>
            <a:ext cx="367547" cy="375834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pic>
        <p:nvPicPr>
          <p:cNvPr id="114" name="Google Shape;11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5400" y="1727598"/>
            <a:ext cx="3380802" cy="3402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2004907" y="525670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5181600" y="2208719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4934965" y="419548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9365" y="1607956"/>
            <a:ext cx="1817135" cy="1821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49365" y="3696131"/>
            <a:ext cx="2259384" cy="232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49261" y="2089283"/>
            <a:ext cx="2662219" cy="2679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10140929" y="4982644"/>
            <a:ext cx="10328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W-X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5181600" y="2229238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934965" y="421600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2004907" y="525004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 dirty="0"/>
          </a:p>
        </p:txBody>
      </p:sp>
      <p:sp>
        <p:nvSpPr>
          <p:cNvPr id="125" name="Google Shape;125;p5"/>
          <p:cNvSpPr/>
          <p:nvPr/>
        </p:nvSpPr>
        <p:spPr>
          <a:xfrm>
            <a:off x="5181600" y="2222574"/>
            <a:ext cx="914400" cy="89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>
            <a:off x="4934965" y="42093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Hit-or-Miss Transform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704" y="1697343"/>
            <a:ext cx="2707604" cy="272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/>
          <p:nvPr/>
        </p:nvSpPr>
        <p:spPr>
          <a:xfrm>
            <a:off x="1036219" y="4399242"/>
            <a:ext cx="173032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 Ɵ X</a:t>
            </a:r>
            <a:endParaRPr/>
          </a:p>
        </p:txBody>
      </p:sp>
      <p:sp>
        <p:nvSpPr>
          <p:cNvPr id="134" name="Google Shape;134;p6"/>
          <p:cNvSpPr/>
          <p:nvPr/>
        </p:nvSpPr>
        <p:spPr>
          <a:xfrm>
            <a:off x="5053293" y="4399242"/>
            <a:ext cx="136456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Ɵ (W-X)</a:t>
            </a:r>
            <a:endParaRPr sz="1800" b="1" baseline="30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244052" y="1750434"/>
            <a:ext cx="2860737" cy="285436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8704607" y="4739960"/>
            <a:ext cx="2239913" cy="46166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Ɵ B</a:t>
            </a:r>
            <a:r>
              <a:rPr lang="en-US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(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Ɵ B</a:t>
            </a:r>
            <a:r>
              <a:rPr lang="en-US" sz="18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89464" y="1690688"/>
            <a:ext cx="2951958" cy="2914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6"/>
          <p:cNvCxnSpPr>
            <a:endCxn id="136" idx="2"/>
          </p:cNvCxnSpPr>
          <p:nvPr/>
        </p:nvCxnSpPr>
        <p:spPr>
          <a:xfrm rot="10800000">
            <a:off x="9824564" y="5201625"/>
            <a:ext cx="0" cy="435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6"/>
          <p:cNvSpPr txBox="1"/>
          <p:nvPr/>
        </p:nvSpPr>
        <p:spPr>
          <a:xfrm>
            <a:off x="9147935" y="5729562"/>
            <a:ext cx="1353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Output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31894-44C9-4981-8CC4-E4DEE4B43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43" b="1170"/>
          <a:stretch/>
        </p:blipFill>
        <p:spPr>
          <a:xfrm>
            <a:off x="7229696" y="2281023"/>
            <a:ext cx="1424110" cy="1442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A49AD-4A39-4FBF-8BF6-4E54B191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899" y="2278697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F4B63E-AB3A-47EB-86C4-F49335C47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89" y="4539324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7347A-4605-43B2-80C8-432799D4D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5" y="2278697"/>
            <a:ext cx="1428750" cy="1428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F88C1-DB30-4F46-BEF1-A11A14382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310" y="1604301"/>
            <a:ext cx="3810000" cy="3810000"/>
          </a:xfrm>
          <a:prstGeom prst="rect">
            <a:avLst/>
          </a:prstGeom>
        </p:spPr>
      </p:pic>
      <p:sp>
        <p:nvSpPr>
          <p:cNvPr id="14" name="Google Shape;124;p5">
            <a:extLst>
              <a:ext uri="{FF2B5EF4-FFF2-40B4-BE49-F238E27FC236}">
                <a16:creationId xmlns:a16="http://schemas.microsoft.com/office/drawing/2014/main" id="{D7B4B9E5-E78D-4B51-B991-2FF04ACB575B}"/>
              </a:ext>
            </a:extLst>
          </p:cNvPr>
          <p:cNvSpPr/>
          <p:nvPr/>
        </p:nvSpPr>
        <p:spPr>
          <a:xfrm>
            <a:off x="1763621" y="544981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 A</a:t>
            </a:r>
            <a:endParaRPr dirty="0"/>
          </a:p>
        </p:txBody>
      </p:sp>
      <p:sp>
        <p:nvSpPr>
          <p:cNvPr id="15" name="Google Shape;125;p5">
            <a:extLst>
              <a:ext uri="{FF2B5EF4-FFF2-40B4-BE49-F238E27FC236}">
                <a16:creationId xmlns:a16="http://schemas.microsoft.com/office/drawing/2014/main" id="{F095555C-D3D4-4831-86A6-1AC513E3D76F}"/>
              </a:ext>
            </a:extLst>
          </p:cNvPr>
          <p:cNvSpPr/>
          <p:nvPr/>
        </p:nvSpPr>
        <p:spPr>
          <a:xfrm>
            <a:off x="5020631" y="1604301"/>
            <a:ext cx="6118267" cy="2496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dirty="0"/>
          </a:p>
        </p:txBody>
      </p:sp>
      <p:sp>
        <p:nvSpPr>
          <p:cNvPr id="16" name="Google Shape;126;p5">
            <a:extLst>
              <a:ext uri="{FF2B5EF4-FFF2-40B4-BE49-F238E27FC236}">
                <a16:creationId xmlns:a16="http://schemas.microsoft.com/office/drawing/2014/main" id="{C2BA422B-9C2A-4BA2-BE04-DF9EBAB5AFC8}"/>
              </a:ext>
            </a:extLst>
          </p:cNvPr>
          <p:cNvSpPr/>
          <p:nvPr/>
        </p:nvSpPr>
        <p:spPr>
          <a:xfrm>
            <a:off x="7744046" y="576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00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Ripple: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 this case the inverse transformation of a target point x ′ = (x ′ , y′ ) is: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Here, parameter  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 specifies the distortion’s amplitude along the x and y axis and τ</a:t>
            </a:r>
            <a:r>
              <a:rPr lang="en-US" baseline="-25000"/>
              <a:t>x</a:t>
            </a:r>
            <a:r>
              <a:rPr lang="en-US"/>
              <a:t>, τ</a:t>
            </a:r>
            <a:r>
              <a:rPr lang="en-US" baseline="-25000"/>
              <a:t>y</a:t>
            </a:r>
            <a:r>
              <a:rPr lang="en-US"/>
              <a:t> are the wavelengths (measured in pixel units) along the x and y axis.</a:t>
            </a:r>
            <a:endParaRPr/>
          </a:p>
        </p:txBody>
      </p:sp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t="16879" b="16873"/>
          <a:stretch/>
        </p:blipFill>
        <p:spPr>
          <a:xfrm>
            <a:off x="2927175" y="3057025"/>
            <a:ext cx="5563174" cy="12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1009405" y="108769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Ripple: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9699694" y="4024895"/>
            <a:ext cx="158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7 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=10</a:t>
            </a:r>
            <a:endParaRPr sz="1800" baseline="-250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30 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=50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1997321" y="5451862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dirty="0"/>
          </a:p>
        </p:txBody>
      </p:sp>
      <p:sp>
        <p:nvSpPr>
          <p:cNvPr id="10" name="Google Shape;154;p8"/>
          <p:cNvSpPr/>
          <p:nvPr/>
        </p:nvSpPr>
        <p:spPr>
          <a:xfrm>
            <a:off x="9688318" y="1502329"/>
            <a:ext cx="158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a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=10</a:t>
            </a:r>
            <a:endParaRPr sz="1800" baseline="-25000" dirty="0">
              <a:solidFill>
                <a:schemeClr val="tx1"/>
              </a:solidFill>
              <a:latin typeface="Times New Roman" panose="02020603050405020304" pitchFamily="18" charset="0"/>
              <a:ea typeface="Source Sans Pro"/>
              <a:cs typeface="Times New Roman" panose="02020603050405020304" pitchFamily="18" charset="0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x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= 𝜏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Source Sans Pro"/>
                <a:cs typeface="Times New Roman" panose="02020603050405020304" pitchFamily="18" charset="0"/>
                <a:sym typeface="Source Sans Pro"/>
              </a:rPr>
              <a:t> =50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CA199-1FDF-4D10-84FA-D5585941A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25" y="670812"/>
            <a:ext cx="3581376" cy="238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997567-06C1-4EBA-9514-12126084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025" y="3380852"/>
            <a:ext cx="3581376" cy="238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43CF7-1373-4B0B-88CB-1B008BFC6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50" y="2783778"/>
            <a:ext cx="3720445" cy="2482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556</Words>
  <Application>Microsoft Office PowerPoint</Application>
  <PresentationFormat>Widescreen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Consolas</vt:lpstr>
      <vt:lpstr>Calibri</vt:lpstr>
      <vt:lpstr>Source Sans Pro</vt:lpstr>
      <vt:lpstr>Arial</vt:lpstr>
      <vt:lpstr>Helvetica Neue Light</vt:lpstr>
      <vt:lpstr>Times New Roman</vt:lpstr>
      <vt:lpstr>Office Theme</vt:lpstr>
      <vt:lpstr>CSE 4128  Lab 5</vt:lpstr>
      <vt:lpstr>Basic Operations</vt:lpstr>
      <vt:lpstr>Structuring Element</vt:lpstr>
      <vt:lpstr>The Hit-or-Miss Transform</vt:lpstr>
      <vt:lpstr>The Hit-or-Miss Transform</vt:lpstr>
      <vt:lpstr>The Hit-or-Miss Transform</vt:lpstr>
      <vt:lpstr>PowerPoint Presentation</vt:lpstr>
      <vt:lpstr>Assignment </vt:lpstr>
      <vt:lpstr>Ripple:</vt:lpstr>
      <vt:lpstr>Assignment </vt:lpstr>
      <vt:lpstr>Tapestry: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 Lab 5</dc:title>
  <dc:creator>D B</dc:creator>
  <cp:lastModifiedBy>D B</cp:lastModifiedBy>
  <cp:revision>5</cp:revision>
  <dcterms:created xsi:type="dcterms:W3CDTF">2023-05-25T19:35:26Z</dcterms:created>
  <dcterms:modified xsi:type="dcterms:W3CDTF">2023-06-05T20:51:16Z</dcterms:modified>
</cp:coreProperties>
</file>