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79" r:id="rId5"/>
    <p:sldId id="260" r:id="rId6"/>
    <p:sldId id="258" r:id="rId7"/>
    <p:sldId id="283" r:id="rId8"/>
    <p:sldId id="270" r:id="rId9"/>
    <p:sldId id="271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82" r:id="rId19"/>
    <p:sldId id="261" r:id="rId20"/>
    <p:sldId id="277" r:id="rId21"/>
    <p:sldId id="278" r:id="rId22"/>
    <p:sldId id="286" r:id="rId23"/>
    <p:sldId id="287" r:id="rId24"/>
    <p:sldId id="288" r:id="rId25"/>
    <p:sldId id="284" r:id="rId26"/>
    <p:sldId id="27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AB62E-2385-49D2-BC61-CC7D828A7D2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3706-A8D8-4844-982A-04D6A2D9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C++ is syntactically complex and needs manual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50EE-4430-488F-A699-5B4C7A91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A361-235E-4DC4-9E90-950A2C5A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F4EE-223E-4BEC-B5B0-6449791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36BB-3B66-41B8-87E6-EF8FDBAF743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9E84-197E-423C-9DB0-77F07F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4FD-338F-4F02-8F3C-A7CAE95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F2F-97AC-4A3E-AE90-7439DEE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F053-EC72-4B5B-86F0-6DAFBDB7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5FF9-5287-43C6-847B-C0E4FAB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EAE2-3D6F-4866-A13C-F75C58F15157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BBD9-4135-4D08-B689-81756445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95E5-A709-4E02-9C8B-F9CDD9E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5170C-6EF1-4B66-923F-1DF96724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D107-5DDB-408D-AAC1-12A7A0A7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81E1-4AFA-4D41-A788-BEA6C465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3E78-B83A-4781-8D42-136C3E2BA95E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25BB-97A0-4D31-ACF1-63789BF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FF4F-1A25-45FA-9447-87D84C6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C8D3-8EDE-477D-9075-C662CB6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28100"/>
            <a:ext cx="10515600" cy="62995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1261-0AA0-4025-B2E0-004D6E26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477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559-DB24-4C42-8C3F-846EF03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5A6D-E6EC-4B0B-AEA7-1970BD0A44C9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F1CE-16A3-42CD-90C9-67ED03F9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5EAF-BAD0-4D23-BC1E-8A041010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44523E5-3816-41A4-AAA3-3A12428561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1F6AB-A45E-4DD5-A2B3-AE74DFD493A3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3EF7-E9E9-4D79-A7E2-427813B1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E8F0-510F-4FAE-9756-927E424A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BD43-C0B9-413B-BA3B-FC5B482B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0989-71EB-4874-B3B2-0E757C60DB0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02D0-49AB-4D27-A188-6CCC55BF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4A0A-2A5A-4489-AE45-B3D96E51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F7C6-26F0-49FE-8A90-324F59BC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3491-D5C5-4006-AA45-566A01C9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F47C-8DB8-4E6C-AE43-17CC827C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E8E4-D860-4EBA-9EB9-678E1F9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3A7-8D76-4F3B-97AC-4FF7A882D36D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5AB7-5FFA-41D0-B108-D1F7F2F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5C5B-A6F3-409D-88D0-E19E1F64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3122-D793-439D-A06C-5CFDF63A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E788-DD67-4D70-AAF2-469C7389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DA4E-F4ED-40EF-ACE6-016185DD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D3EEE-35DD-492B-8438-4A4A5910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E0FC3-5D01-448F-908A-D07C45306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8071-7A64-4227-8311-B5DD68EE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D856-5EBF-4CD7-B205-E9A3806EE8BF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A9B7-A6A3-4867-BF46-483FA9E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C526B-8916-47C1-A456-A0E3EA3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8BA-1E47-491E-9884-94306E8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8689-3FC1-4326-90A4-F8E5C9E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13A0-E657-40BA-B2A2-4664E16746BF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1830-A0D8-4CEF-927F-D58F9B33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60AF-4D43-4B22-B964-E1049CE3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FF7DF-DB4F-46AB-95FA-36AF2AC1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E34C-47A0-48BB-A7B1-5B332C6BA600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963F-665D-4201-955C-75754257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A6F19-C489-47CC-9134-2FC9632F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2EB-C225-49B0-A559-FFC287EA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6ED6-D4B2-49F8-956E-04D667D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FDA2-61F2-4133-91BF-68BEEB6F7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85F6-EE5D-47F9-8CFF-79731051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5B1D-D8D5-41BE-B04B-DFD70CC95471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9AD3-B77B-4B22-9D49-8B8919C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02BB-85E3-4E68-A053-06CE4A3A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C67E-44DC-4BF8-96E7-F15DF6D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315D-EDF9-410C-A835-E1018309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332C-6761-4122-95D0-8A6175FF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C2C0-6B51-4C02-9CC5-702DB65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C4B8-CCBF-41EB-B223-259EA97D8CF9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51A-D6CC-4467-8140-83E3B6F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199C-EFC1-4518-9AE7-69527F99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2B932-F298-46C5-B620-E78DDA22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FECC-8CB8-43E3-A9A6-C63B38CE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7173-EC4E-4B31-83E3-C7D05D877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4765-D284-4DEA-9ACE-1633024C0C5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267-EAB0-4F1D-80AB-914533E2D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07D5-BA9F-4D11-928F-0B9DD4C9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FE504-872B-492C-95B4-91BC0384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02" y="887150"/>
            <a:ext cx="9165996" cy="2839727"/>
          </a:xfrm>
        </p:spPr>
        <p:txBody>
          <a:bodyPr>
            <a:normAutofit/>
          </a:bodyPr>
          <a:lstStyle/>
          <a:p>
            <a: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Laboratory</a:t>
            </a:r>
            <a:endParaRPr lang="en-US" sz="23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F0BE7-5D6C-4B7C-B81A-057AF89EDE18}"/>
              </a:ext>
            </a:extLst>
          </p:cNvPr>
          <p:cNvSpPr txBox="1"/>
          <p:nvPr/>
        </p:nvSpPr>
        <p:spPr>
          <a:xfrm>
            <a:off x="2117881" y="4087894"/>
            <a:ext cx="3616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7BB82-BDC2-47D1-9B2E-A0A8F0A73DBD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8242F5-F51A-40B2-8B65-7695182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z="18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6563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89776-5268-4A43-B892-E4156350872E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684-07B1-4417-AA79-9A0513F41399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1F665-11B0-4046-AF42-D5A86D9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CB3242-7D3D-4815-997B-5178A623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D56DC8A8-3F8F-461F-9B31-A14545D4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204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BDF433-C136-4591-A739-A6C805AC943A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44257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F17FB-AD58-473A-A39D-EA94908F0F19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381FB-3574-40B0-916B-46A89D62878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FCD5-C044-4E20-B562-564ADEF1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68DE-B2A7-464D-A416-0488B9F71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D975C25-FF4B-40D0-88AF-05E181045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0177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86B1A7-3CD3-46ED-B520-325275EB1CD6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69088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021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C42BD7-93FC-49B2-8A6B-73AAFB7AB458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48672-20DC-4198-AA71-B20029A4A4C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FD2E-478A-4989-A7B9-9591E67F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393E8-F05A-44CF-B705-56195D47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AC15B11-1C09-49ED-BF90-DCFEC1FE4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10490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4B1B869-3EDB-4979-8A7E-87758DB1841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17854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Convolution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09715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20662-5BBC-4F28-A6D6-3CC9D08B5E3D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D5F92-F03C-45E9-9706-9915F162B4F3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A8CA3-2D3B-42B6-8400-814423D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A55B6-34A0-4236-B6FE-BA4A3E65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A52EB5F-E278-45DF-BB45-93645F066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6105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DCCCE3-AE71-4906-BA47-1CF9261240D8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173870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008738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3AF6D-9830-4952-B5B7-9EA24EC54853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0DA-23A7-4330-BAF4-8BBEFF9D89F1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5F5C2-EAA7-4A1D-9E21-C690591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ABA2BA-A829-453F-8BDA-B5C64DC8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3E0329-E4E6-438F-A9CE-55783F43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8903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6EB8B7-7677-4DE4-9D1D-EBBDD3C59155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210478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45651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83577-7514-442A-8E02-7539250AF20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2B72-8504-454E-BFB3-76DCAF3CC5B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D274F-6054-44C4-A8DA-0E06B73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151AF6-CCF7-4356-B1DC-869108B85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08A9505-2506-40ED-9423-B7AEE4B5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53835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1F3843-B83A-456C-9DA0-59CFE66431D3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155960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0532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E9137-D1A0-49E1-8C0E-0B91980FE90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A3A43-12DA-4B48-919A-2680F6B8723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7F49B-F5DC-48A7-BC16-692BEB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22256A-73C9-4A4D-B311-4FF140D2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92A9271-CCCA-4FCE-AC4F-EC1F32D4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1015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51443B-58EC-43E2-A388-59F21053A96C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2379615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68971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7864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B0AAE-0C4A-43A6-9C76-5AEB4E405C7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863EC-41D3-44F9-8020-5413F45C921B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5CB2C-2AAA-4114-8005-9AA1A64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913E5-1D32-4BD3-930A-68DC3278E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01227-0C64-48D7-875F-FC0ABC8BC37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47832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DF83-6FC3-42A6-9916-118CDC8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as Task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CFE-6968-4089-8A19-D4D5E096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Ease of readability and ease of learning</a:t>
            </a:r>
          </a:p>
          <a:p>
            <a:r>
              <a:rPr lang="en-US" dirty="0"/>
              <a:t>Extensive libraries present, the majority are open source and free.</a:t>
            </a:r>
          </a:p>
          <a:p>
            <a:r>
              <a:rPr lang="en-US" dirty="0"/>
              <a:t>Generally slower than C++ in terms of raw performance but more user-friendly.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Libraries:</a:t>
            </a:r>
          </a:p>
          <a:p>
            <a:pPr lvl="1"/>
            <a:r>
              <a:rPr lang="en-US" sz="2800" dirty="0"/>
              <a:t>OpenCV (Open Source Computer Vision Library)</a:t>
            </a:r>
          </a:p>
          <a:p>
            <a:pPr lvl="1"/>
            <a:r>
              <a:rPr lang="en-US" sz="2800" dirty="0"/>
              <a:t>Pillow (PIL Fork)</a:t>
            </a:r>
          </a:p>
          <a:p>
            <a:pPr lvl="1"/>
            <a:r>
              <a:rPr lang="en-US" sz="2800" dirty="0"/>
              <a:t>NumPy</a:t>
            </a:r>
          </a:p>
          <a:p>
            <a:pPr lvl="1"/>
            <a:r>
              <a:rPr lang="en-US" sz="2800" dirty="0"/>
              <a:t>Matplotlib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B1F3-A096-413C-ABD1-B2963F7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1BC-0888-4814-8F06-F6EDDC6F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94A0-EFFA-4D19-82E7-0D7A400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alibri "/>
              </a:rPr>
              <a:t>OpenCV</a:t>
            </a:r>
            <a:r>
              <a:rPr lang="en-US" b="0" i="0" dirty="0">
                <a:effectLst/>
                <a:latin typeface="Calibri "/>
              </a:rPr>
              <a:t> is faster than PIL</a:t>
            </a:r>
          </a:p>
          <a:p>
            <a:r>
              <a:rPr lang="en-US" b="0" i="0" dirty="0">
                <a:effectLst/>
                <a:latin typeface="Calibri "/>
              </a:rPr>
              <a:t>OpenCV and PIL both can do general image manipulation and processing tasks.</a:t>
            </a:r>
          </a:p>
          <a:p>
            <a:r>
              <a:rPr lang="en-US" b="0" i="0" dirty="0">
                <a:effectLst/>
                <a:latin typeface="Calibri "/>
              </a:rPr>
              <a:t>It also can perform certain computer vision-specific operations, unlike PIL, like object detection, feature extraction, image segmentation, etc.</a:t>
            </a:r>
          </a:p>
          <a:p>
            <a:r>
              <a:rPr lang="en-US" b="0" i="0" dirty="0">
                <a:effectLst/>
                <a:latin typeface="Calibri "/>
              </a:rPr>
              <a:t>Integrates well with libraries like NumPy, scikit-learn, TensorFlow, and </a:t>
            </a:r>
            <a:r>
              <a:rPr lang="en-US" dirty="0">
                <a:latin typeface="Calibri "/>
              </a:rPr>
              <a:t>other </a:t>
            </a:r>
            <a:r>
              <a:rPr lang="en-US" b="0" i="0" dirty="0">
                <a:effectLst/>
                <a:latin typeface="Calibri "/>
              </a:rPr>
              <a:t>computer vision and machine learning libraries. </a:t>
            </a:r>
            <a:endParaRPr lang="en-US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B29B6-C7B5-4C7C-85FA-8040BD2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6E15-31B7-4C76-B9D1-D41C517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70A41-5072-4D5B-A71C-E7272E203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70150"/>
              </p:ext>
            </p:extLst>
          </p:nvPr>
        </p:nvGraphicFramePr>
        <p:xfrm>
          <a:off x="1152524" y="2147889"/>
          <a:ext cx="9191625" cy="333186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22218">
                  <a:extLst>
                    <a:ext uri="{9D8B030D-6E8A-4147-A177-3AD203B41FA5}">
                      <a16:colId xmlns:a16="http://schemas.microsoft.com/office/drawing/2014/main" val="4032461317"/>
                    </a:ext>
                  </a:extLst>
                </a:gridCol>
                <a:gridCol w="7869407">
                  <a:extLst>
                    <a:ext uri="{9D8B030D-6E8A-4147-A177-3AD203B41FA5}">
                      <a16:colId xmlns:a16="http://schemas.microsoft.com/office/drawing/2014/main" val="858126397"/>
                    </a:ext>
                  </a:extLst>
                </a:gridCol>
              </a:tblGrid>
              <a:tr h="5373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</a:rPr>
                        <a:t>WEEK 1</a:t>
                      </a:r>
                      <a:endParaRPr lang="en-US" sz="2000" b="1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Convolution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524575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 "/>
                        </a:rPr>
                        <a:t>WEEK 2</a:t>
                      </a:r>
                      <a:endParaRPr lang="en-US" sz="2000" b="1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Segmentation applying  edge detection and thresholding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010382"/>
                  </a:ext>
                </a:extLst>
              </a:tr>
              <a:tr h="5511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 "/>
                        </a:rPr>
                        <a:t>WEEK 3</a:t>
                      </a:r>
                      <a:endParaRPr lang="en-US" sz="2000" b="1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Histogram equalization and matching</a:t>
                      </a:r>
                      <a:endParaRPr lang="en-US" sz="2000" b="0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430523"/>
                  </a:ext>
                </a:extLst>
              </a:tr>
              <a:tr h="56036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</a:rPr>
                        <a:t>WEEK 4</a:t>
                      </a:r>
                      <a:endParaRPr lang="en-US" sz="2000" b="1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Frequency Domain Filtering</a:t>
                      </a:r>
                      <a:endParaRPr lang="en-US" sz="2000" b="0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595172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</a:rPr>
                        <a:t>WEEK 5</a:t>
                      </a:r>
                      <a:endParaRPr lang="en-US" sz="2000" b="1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Region Descriptors  </a:t>
                      </a:r>
                      <a:endParaRPr lang="en-US" sz="2000" b="0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19695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Showcasing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783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9118-C6FA-4357-AC66-53AEB9FE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E01-06C9-435E-BC4D-B983922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9DA6-EEF3-4FEF-856B-A78F3A84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BDF3E-C373-4154-A8B0-FD985F19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Anaconda installer</a:t>
            </a:r>
            <a:r>
              <a:rPr lang="en-US" dirty="0"/>
              <a:t>.</a:t>
            </a:r>
          </a:p>
          <a:p>
            <a:r>
              <a:rPr lang="en-US" dirty="0"/>
              <a:t>Installation link: </a:t>
            </a:r>
            <a:r>
              <a:rPr lang="en-US" dirty="0">
                <a:hlinkClick r:id="rId3"/>
              </a:rPr>
              <a:t>https://docs.anaconda.com/anaconda/install/</a:t>
            </a:r>
            <a:endParaRPr lang="en-US" dirty="0"/>
          </a:p>
          <a:p>
            <a:r>
              <a:rPr lang="en-US" dirty="0"/>
              <a:t>OpenCV installation on Anaconda prompt: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-python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-python</a:t>
            </a:r>
          </a:p>
          <a:p>
            <a:pPr lvl="1"/>
            <a:endParaRPr lang="en-US" dirty="0"/>
          </a:p>
          <a:p>
            <a:r>
              <a:rPr lang="en-US" dirty="0"/>
              <a:t>For updating pip: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python -m pip install --upgrade pip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1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2-F560-4C85-9EB1-69259588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921E28-67A0-4AC1-AEB5-0493B5F0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525817"/>
            <a:ext cx="28575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F18A-14DD-4BC3-BDB7-545F1E3E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1B06-A20F-4B11-8234-471F9C6A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4" y="1865211"/>
            <a:ext cx="3877392" cy="883997"/>
          </a:xfrm>
          <a:prstGeom prst="rect">
            <a:avLst/>
          </a:prstGeom>
        </p:spPr>
      </p:pic>
      <p:pic>
        <p:nvPicPr>
          <p:cNvPr id="12" name="Picture 149" descr="txp_fig">
            <a:extLst>
              <a:ext uri="{FF2B5EF4-FFF2-40B4-BE49-F238E27FC236}">
                <a16:creationId xmlns:a16="http://schemas.microsoft.com/office/drawing/2014/main" id="{47153F58-ADF5-436B-B66B-5DBB4E79857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7264" y="5435008"/>
            <a:ext cx="1125177" cy="3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57E331-93B2-42EA-AC46-7DC067080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833" y="2868145"/>
            <a:ext cx="2981325" cy="2447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C01C9B-8694-4400-9280-9EA5363081FC}"/>
              </a:ext>
            </a:extLst>
          </p:cNvPr>
          <p:cNvSpPr txBox="1"/>
          <p:nvPr/>
        </p:nvSpPr>
        <p:spPr>
          <a:xfrm>
            <a:off x="10296525" y="20002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05D2-0CE3-4F01-ABB9-89AC62764628}"/>
              </a:ext>
            </a:extLst>
          </p:cNvPr>
          <p:cNvSpPr txBox="1"/>
          <p:nvPr/>
        </p:nvSpPr>
        <p:spPr>
          <a:xfrm>
            <a:off x="10208359" y="467564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53399-B13C-4D28-BDFD-4286652A1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3489600"/>
            <a:ext cx="2857500" cy="27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13D9-8C4B-4BE3-A454-ED7E5567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EEE9-7BD9-4523-A331-7737C43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4"/>
            <a:ext cx="10578353" cy="1075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Apply </a:t>
            </a:r>
            <a:r>
              <a:rPr lang="en-US" b="1" dirty="0"/>
              <a:t>Prewitt operator </a:t>
            </a:r>
            <a:r>
              <a:rPr lang="en-US" dirty="0"/>
              <a:t>using </a:t>
            </a:r>
            <a:r>
              <a:rPr lang="en-US" b="1" dirty="0"/>
              <a:t>Convolution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works like as first order derivate and calculates the difference of pixel intensities in a edge region.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6FDC-4FF6-4001-BB08-2015163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1A1016-41E4-4B0C-97B4-0A59582E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53852"/>
              </p:ext>
            </p:extLst>
          </p:nvPr>
        </p:nvGraphicFramePr>
        <p:xfrm>
          <a:off x="1791217" y="3148468"/>
          <a:ext cx="3199218" cy="16301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406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4E8040-4BE8-48CA-8F4D-BF424ED0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29231"/>
              </p:ext>
            </p:extLst>
          </p:nvPr>
        </p:nvGraphicFramePr>
        <p:xfrm>
          <a:off x="6782982" y="3148468"/>
          <a:ext cx="3199218" cy="16301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406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CD64F3-35BF-41C3-BA51-1FFDB984D631}"/>
              </a:ext>
            </a:extLst>
          </p:cNvPr>
          <p:cNvSpPr txBox="1"/>
          <p:nvPr/>
        </p:nvSpPr>
        <p:spPr>
          <a:xfrm>
            <a:off x="1670451" y="4930962"/>
            <a:ext cx="3914775" cy="65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find the edges in the horizontal direction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AC2F8-B44E-4B29-ABF0-BDB74195BA35}"/>
              </a:ext>
            </a:extLst>
          </p:cNvPr>
          <p:cNvSpPr txBox="1"/>
          <p:nvPr/>
        </p:nvSpPr>
        <p:spPr>
          <a:xfrm>
            <a:off x="6782982" y="4952966"/>
            <a:ext cx="319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find edges in the vertical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1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25330-D471-4D98-893E-97A677B8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3" y="1938952"/>
            <a:ext cx="3252413" cy="321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25A80-FB25-49D1-A991-AD43CEE0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22" y="1938952"/>
            <a:ext cx="3277972" cy="3214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4096-242C-4D2A-AC53-0548A8121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579" y="1938952"/>
            <a:ext cx="3277973" cy="3245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48250" y="541972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9128188" y="5419725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428750" y="5334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08755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87A-971E-4657-B214-BE126A7D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77605-5EB3-4B6D-9EDA-48DE3492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300D-2D58-403D-B383-71F4148C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5" y="1864655"/>
            <a:ext cx="3802710" cy="3848433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03DD3C4-AB38-4DEB-BAB4-747948F0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533650"/>
            <a:ext cx="277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imes New Roman" panose="02020603050405020304" pitchFamily="18" charset="0"/>
                <a:cs typeface="Angsana New" pitchFamily="18" charset="-120"/>
              </a:rPr>
              <a:t>Gradient Magnitude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B4075-D664-4F89-9E53-A5BB356D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8" y="2994025"/>
            <a:ext cx="2549157" cy="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Convolution using both </a:t>
            </a:r>
            <a:r>
              <a:rPr lang="en-US" b="1" dirty="0"/>
              <a:t>smoothing and sharpening kernels </a:t>
            </a:r>
            <a:r>
              <a:rPr lang="en-US" dirty="0"/>
              <a:t>on </a:t>
            </a:r>
            <a:r>
              <a:rPr lang="en-US" b="1" dirty="0"/>
              <a:t>a grayscale image </a:t>
            </a:r>
            <a:r>
              <a:rPr lang="en-US" dirty="0"/>
              <a:t>and output the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process for the </a:t>
            </a:r>
            <a:r>
              <a:rPr lang="en-US" b="1" dirty="0"/>
              <a:t>Color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600" dirty="0"/>
              <a:t>Take </a:t>
            </a:r>
            <a:r>
              <a:rPr lang="en-US" sz="2600" b="1" dirty="0"/>
              <a:t>an RGB image </a:t>
            </a:r>
            <a:r>
              <a:rPr lang="en-US" sz="2600" dirty="0"/>
              <a:t>and apply convolution with each kernel, applying convolution separately on each channel.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Convert the RGB image to </a:t>
            </a:r>
            <a:r>
              <a:rPr lang="en-US" sz="2600" b="1" dirty="0"/>
              <a:t>HSV mode </a:t>
            </a:r>
            <a:r>
              <a:rPr lang="en-US" sz="2600" dirty="0"/>
              <a:t>and apply convolution with each kernel, applying convolution separately on each channel of HSV space.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Subtract the resulting image obtained from the RGB and HSV modes to distinguish their differences.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(2) for both smoothing and sharpening kernels.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DB5E-7292-4BF4-AC1E-5999EFC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09B0-D67A-4646-8D86-68B2BBD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Instructions for Filters: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center</a:t>
            </a:r>
            <a:r>
              <a:rPr lang="en-US" dirty="0"/>
              <a:t> of each kernel should be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  <a:r>
              <a:rPr lang="en-US" dirty="0"/>
              <a:t>. Don’t fix it in the center.</a:t>
            </a:r>
          </a:p>
          <a:p>
            <a:pPr marL="514350" indent="-514350">
              <a:buAutoNum type="arabicPeriod"/>
            </a:pPr>
            <a:r>
              <a:rPr lang="en-US" dirty="0"/>
              <a:t>Use smoothing filters like the Gaussian blur filter and Mean filter.</a:t>
            </a:r>
          </a:p>
          <a:p>
            <a:pPr marL="971550" lvl="1" indent="-514350">
              <a:buAutoNum type="arabicPeriod"/>
            </a:pPr>
            <a:r>
              <a:rPr lang="en-US" dirty="0"/>
              <a:t>For the Gaussian filter, create a filter function with parameters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dirty="0">
                <a:ea typeface="Cambria Math" panose="02040503050406030204" pitchFamily="18" charset="0"/>
              </a:rPr>
              <a:t>(which will be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user-input</a:t>
            </a:r>
            <a:r>
              <a:rPr lang="en-US" dirty="0">
                <a:ea typeface="Cambria Math" panose="02040503050406030204" pitchFamily="18" charset="0"/>
              </a:rPr>
              <a:t>) such that  it satisfies: </a:t>
            </a:r>
            <a:r>
              <a:rPr lang="en-US" baseline="-25000" dirty="0"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Sharpening filters like the Laplacian filter, and Laplacian of a Gaussian (</a:t>
            </a:r>
            <a:r>
              <a:rPr lang="en-US" dirty="0" err="1"/>
              <a:t>LoG</a:t>
            </a:r>
            <a:r>
              <a:rPr lang="en-US" dirty="0"/>
              <a:t>) filter for each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with the Sobel filter.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E9A1-8FBA-4973-91DB-48A1F877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82A18-C4AF-4925-98F8-B25D74CBF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6"/>
          <a:stretch/>
        </p:blipFill>
        <p:spPr>
          <a:xfrm>
            <a:off x="3797547" y="3788872"/>
            <a:ext cx="5512909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71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E05-6867-4C24-BA8D-1CAB78F4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9A1-190F-4790-979A-6F4E9355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78919"/>
            <a:ext cx="3677527" cy="99284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400" dirty="0"/>
              <a:t>Applying Gaussian filter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3951-B8CB-4B9E-B128-DABA07F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FE76C-5B19-4D41-8167-C13846E7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57" y="2445683"/>
            <a:ext cx="3025028" cy="3025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D0DC7-6098-4222-9C72-CE2314E5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15" y="3639811"/>
            <a:ext cx="2924174" cy="2924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DAFE6-0086-4FD6-B1E4-78FC37356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12" y="136525"/>
            <a:ext cx="2924175" cy="2924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D484FF-0D60-4611-A429-39211AA43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72" y="2423271"/>
            <a:ext cx="2924175" cy="2924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E33318-1809-4C11-B926-FB2CCE3D68F7}"/>
              </a:ext>
            </a:extLst>
          </p:cNvPr>
          <p:cNvSpPr txBox="1"/>
          <p:nvPr/>
        </p:nvSpPr>
        <p:spPr>
          <a:xfrm>
            <a:off x="1967709" y="5498957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764DC-8987-48D3-A641-7300A75FF19D}"/>
              </a:ext>
            </a:extLst>
          </p:cNvPr>
          <p:cNvSpPr txBox="1"/>
          <p:nvPr/>
        </p:nvSpPr>
        <p:spPr>
          <a:xfrm>
            <a:off x="5409457" y="2980923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Convoluted in RGB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0ADEF-CCD5-4E39-8E98-81407465AEEC}"/>
              </a:ext>
            </a:extLst>
          </p:cNvPr>
          <p:cNvSpPr txBox="1"/>
          <p:nvPr/>
        </p:nvSpPr>
        <p:spPr>
          <a:xfrm>
            <a:off x="5364160" y="6513140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Convoluted in HSV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2616F-9C05-4221-A1DE-7FB198D3078B}"/>
              </a:ext>
            </a:extLst>
          </p:cNvPr>
          <p:cNvSpPr txBox="1"/>
          <p:nvPr/>
        </p:nvSpPr>
        <p:spPr>
          <a:xfrm>
            <a:off x="8968557" y="5498957"/>
            <a:ext cx="318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the outputs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FCBFCA-ED48-403E-9940-471673EEE703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8131987" y="1598613"/>
            <a:ext cx="836570" cy="2359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9678C-2B5E-4CEA-B86B-C8120629E8D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8086689" y="3958197"/>
            <a:ext cx="881868" cy="114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8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D895C9-E973-4A30-8A13-FF3E5801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7462"/>
          </a:xfrm>
        </p:spPr>
        <p:txBody>
          <a:bodyPr/>
          <a:lstStyle/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6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9721-B15B-4A7B-B42E-EC4A5E34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09749F-20D8-4D38-8CF3-699E239DBDB1}"/>
              </a:ext>
            </a:extLst>
          </p:cNvPr>
          <p:cNvSpPr txBox="1">
            <a:spLocks/>
          </p:cNvSpPr>
          <p:nvPr/>
        </p:nvSpPr>
        <p:spPr>
          <a:xfrm>
            <a:off x="1524000" y="2922588"/>
            <a:ext cx="9144000" cy="1287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Convolution</a:t>
            </a:r>
          </a:p>
        </p:txBody>
      </p:sp>
    </p:spTree>
    <p:extLst>
      <p:ext uri="{BB962C8B-B14F-4D97-AF65-F5344CB8AC3E}">
        <p14:creationId xmlns:p14="http://schemas.microsoft.com/office/powerpoint/2010/main" val="9055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E8A-4A1F-49A8-A90A-DA654ED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effectLst/>
              </a:rPr>
              <a:t>Image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9DFA-EE40-4ACC-8222-26A89CEA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Image processing </a:t>
            </a:r>
            <a:r>
              <a:rPr lang="en-US" dirty="0"/>
              <a:t>is converting an image to a digital format and applying various functions to it to create a better image or extract additional information from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Digital Image:  </a:t>
            </a:r>
            <a:r>
              <a:rPr lang="en-US" dirty="0"/>
              <a:t>is present in pixelated form. </a:t>
            </a:r>
          </a:p>
          <a:p>
            <a:r>
              <a:rPr lang="en-US" b="1" dirty="0"/>
              <a:t>Grayscale Image: </a:t>
            </a:r>
            <a:r>
              <a:rPr lang="en-US" dirty="0"/>
              <a:t>Every pixel size is one byte and has a variation of 256 colors from black to white.</a:t>
            </a:r>
          </a:p>
          <a:p>
            <a:r>
              <a:rPr lang="en-US" b="1" dirty="0"/>
              <a:t>Color Image: </a:t>
            </a:r>
            <a:r>
              <a:rPr lang="en-US" dirty="0"/>
              <a:t>composed of multiple color channels, each representing the intensity of a specific color or perceptual feature. The most common color models:</a:t>
            </a:r>
          </a:p>
          <a:p>
            <a:pPr lvl="2"/>
            <a:r>
              <a:rPr lang="en-US" sz="2400" dirty="0"/>
              <a:t>RGB(Red, Green, Blue), </a:t>
            </a:r>
          </a:p>
          <a:p>
            <a:pPr lvl="2"/>
            <a:r>
              <a:rPr lang="en-US" sz="2400" dirty="0"/>
              <a:t>HSI(Hue, Saturation, Intensity), and </a:t>
            </a:r>
          </a:p>
          <a:p>
            <a:pPr lvl="2"/>
            <a:r>
              <a:rPr lang="en-US" sz="2400" dirty="0"/>
              <a:t>HSV(Hue, Saturation, Value).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841C-2D2D-4208-92F9-7092A550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8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2FC8-8F21-47B2-8ABD-1D766069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Image</a:t>
            </a:r>
            <a:endParaRPr lang="en-US" dirty="0"/>
          </a:p>
        </p:txBody>
      </p:sp>
      <p:pic>
        <p:nvPicPr>
          <p:cNvPr id="2050" name="Picture 2" descr="image in 2d space">
            <a:extLst>
              <a:ext uri="{FF2B5EF4-FFF2-40B4-BE49-F238E27FC236}">
                <a16:creationId xmlns:a16="http://schemas.microsoft.com/office/drawing/2014/main" id="{18DCBEF8-CF99-4A39-962F-76459766C3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1"/>
          <a:stretch/>
        </p:blipFill>
        <p:spPr bwMode="auto">
          <a:xfrm>
            <a:off x="859366" y="2105819"/>
            <a:ext cx="2857500" cy="26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4B1CB-88BD-46B0-AA4F-980326C0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37F1E9-E789-4270-90E1-30680CDC796A}"/>
              </a:ext>
            </a:extLst>
          </p:cNvPr>
          <p:cNvCxnSpPr>
            <a:cxnSpLocks/>
          </p:cNvCxnSpPr>
          <p:nvPr/>
        </p:nvCxnSpPr>
        <p:spPr>
          <a:xfrm flipV="1">
            <a:off x="695325" y="2234009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636440-63FF-4693-B367-0A22C33FBFBF}"/>
              </a:ext>
            </a:extLst>
          </p:cNvPr>
          <p:cNvCxnSpPr/>
          <p:nvPr/>
        </p:nvCxnSpPr>
        <p:spPr>
          <a:xfrm>
            <a:off x="859366" y="4829176"/>
            <a:ext cx="2445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42B215-351F-4D7E-BF0B-58A4A0C32EF4}"/>
              </a:ext>
            </a:extLst>
          </p:cNvPr>
          <p:cNvSpPr/>
          <p:nvPr/>
        </p:nvSpPr>
        <p:spPr>
          <a:xfrm>
            <a:off x="341312" y="3234134"/>
            <a:ext cx="321734" cy="36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B60D4-B4DA-4465-B541-35F658403722}"/>
              </a:ext>
            </a:extLst>
          </p:cNvPr>
          <p:cNvSpPr/>
          <p:nvPr/>
        </p:nvSpPr>
        <p:spPr>
          <a:xfrm>
            <a:off x="1779314" y="4863307"/>
            <a:ext cx="321734" cy="36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80932E-EE55-4D4A-86AD-F79C90DA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105819"/>
            <a:ext cx="2857500" cy="2846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619B01-2132-401D-80D7-5F7AD2C67A8F}"/>
              </a:ext>
            </a:extLst>
          </p:cNvPr>
          <p:cNvSpPr txBox="1"/>
          <p:nvPr/>
        </p:nvSpPr>
        <p:spPr>
          <a:xfrm>
            <a:off x="5082375" y="5040591"/>
            <a:ext cx="23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Image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F29DB-9466-4A67-A3AE-DCFDEABB5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046" y="2153722"/>
            <a:ext cx="2776270" cy="2798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C43FD-262B-4E6B-A467-7608266BE0DF}"/>
              </a:ext>
            </a:extLst>
          </p:cNvPr>
          <p:cNvSpPr txBox="1"/>
          <p:nvPr/>
        </p:nvSpPr>
        <p:spPr>
          <a:xfrm>
            <a:off x="8351379" y="5083005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6646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993-CB3B-4285-8F1F-275BB75E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Image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C6F3E-7892-49B0-9BD8-D68C54B0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/>
          <a:stretch/>
        </p:blipFill>
        <p:spPr>
          <a:xfrm>
            <a:off x="3514725" y="3824974"/>
            <a:ext cx="8464421" cy="27843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4F03-F6F7-4CDB-98DF-94BE1057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A81D-CD1D-408B-9187-C8760F7A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802478"/>
            <a:ext cx="8464421" cy="2758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86FAE-F69A-461F-997A-F286786B1E4A}"/>
              </a:ext>
            </a:extLst>
          </p:cNvPr>
          <p:cNvSpPr txBox="1"/>
          <p:nvPr/>
        </p:nvSpPr>
        <p:spPr>
          <a:xfrm>
            <a:off x="1928812" y="5156021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Figure(Left to right): Blue, Green, Red 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04832-3816-4F27-B97B-97F58420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8" y="1382197"/>
            <a:ext cx="2641554" cy="266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1228-37D1-44C5-89C5-7A30540D8064}"/>
              </a:ext>
            </a:extLst>
          </p:cNvPr>
          <p:cNvSpPr txBox="1"/>
          <p:nvPr/>
        </p:nvSpPr>
        <p:spPr>
          <a:xfrm>
            <a:off x="333564" y="4034821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99190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B72-67AD-45CA-913A-3FA278E2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3A54-1994-4763-916E-8E45E96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an operation performed on two functions to produce a third function.</a:t>
            </a:r>
          </a:p>
          <a:p>
            <a:r>
              <a:rPr lang="en-US" dirty="0"/>
              <a:t>In image processing, convolution is the process of transforming an image by applying a kernel over each pixel and its local neighbors across the entire image.</a:t>
            </a:r>
          </a:p>
          <a:p>
            <a:r>
              <a:rPr lang="en-US" dirty="0"/>
              <a:t>The convolution operation applied on Image I(</a:t>
            </a:r>
            <a:r>
              <a:rPr lang="en-US" dirty="0" err="1"/>
              <a:t>x,y</a:t>
            </a:r>
            <a:r>
              <a:rPr lang="en-US" dirty="0"/>
              <a:t>) using a kernel F is given by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D9A5-3F38-4360-B3BB-0F372FD6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8440E-3443-4A44-ABD9-5F831FC7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058444"/>
            <a:ext cx="6781800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8136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31A65-229C-4E90-96F0-C0F144CCD0C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CA32-B900-42FD-835A-560C6C480A0E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16227-EE33-4438-BEAA-3C49531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52026-ABCB-47A5-99C4-077573AE8C1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6634846-DFE1-4DC6-985D-0EE9988B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654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4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29306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43704-0FA1-44DC-B9B9-3415060D7D17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55C5-6956-4792-92FD-BB187392D77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C8FAF-289B-4EB8-9899-1496698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BFA65-7A0B-4024-9EA5-95B8EB113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A51709-E103-4B28-A872-12103E1F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0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D6BA63-926C-4596-98D1-8A838A96966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189217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[u,v]$&#10;\end{document}&#10;"/>
  <p:tag name="EXTERNALNAME" val="Edittex"/>
  <p:tag name="BLEND" val="False"/>
  <p:tag name="TRANSPARENT" val="False"/>
  <p:tag name="BITMAPFORMAT" val="bmpmono"/>
  <p:tag name="DEBUGINTERACTIVE" val="True"/>
  <p:tag name="ORIGWIDTH" val="235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7606</TotalTime>
  <Words>1515</Words>
  <Application>Microsoft Office PowerPoint</Application>
  <PresentationFormat>Widescreen</PresentationFormat>
  <Paragraphs>783</Paragraphs>
  <Slides>27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</vt:lpstr>
      <vt:lpstr>Calibri Light</vt:lpstr>
      <vt:lpstr>Cambria Math</vt:lpstr>
      <vt:lpstr>Times New Roman</vt:lpstr>
      <vt:lpstr>Verdana</vt:lpstr>
      <vt:lpstr>Office Theme</vt:lpstr>
      <vt:lpstr>CSE 4128  Image Processing and Computer Vision Laboratory</vt:lpstr>
      <vt:lpstr>Course Outlines</vt:lpstr>
      <vt:lpstr>Week 1</vt:lpstr>
      <vt:lpstr>Image Processing</vt:lpstr>
      <vt:lpstr>Digital Image</vt:lpstr>
      <vt:lpstr>Digital Image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Python as Task Language</vt:lpstr>
      <vt:lpstr>OpenCV</vt:lpstr>
      <vt:lpstr>Installation </vt:lpstr>
      <vt:lpstr>Classwork</vt:lpstr>
      <vt:lpstr>Classwork</vt:lpstr>
      <vt:lpstr>Classwork</vt:lpstr>
      <vt:lpstr>PowerPoint Presentation</vt:lpstr>
      <vt:lpstr>Assignment</vt:lpstr>
      <vt:lpstr>Assignment</vt:lpstr>
      <vt:lpstr>Assignment(Example)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D B</cp:lastModifiedBy>
  <cp:revision>59</cp:revision>
  <dcterms:created xsi:type="dcterms:W3CDTF">2024-01-28T14:46:17Z</dcterms:created>
  <dcterms:modified xsi:type="dcterms:W3CDTF">2024-02-10T17:26:18Z</dcterms:modified>
</cp:coreProperties>
</file>