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3" r:id="rId3"/>
    <p:sldId id="274" r:id="rId4"/>
    <p:sldId id="275" r:id="rId5"/>
    <p:sldId id="276" r:id="rId6"/>
    <p:sldId id="272" r:id="rId7"/>
    <p:sldId id="282" r:id="rId8"/>
    <p:sldId id="283" r:id="rId9"/>
    <p:sldId id="277" r:id="rId10"/>
    <p:sldId id="271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49794-C84E-4082-8D4E-5398E1A45EA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BC0CB-5391-4231-9479-19483AC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0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A3FF-9141-45E8-B755-E24412292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FA5BA-64EF-4BEF-A77D-59421F1CC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74BA-0BF1-464A-A206-139518D5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C1B8-AD85-425D-A891-7F7F61302E2F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5264-C8F3-454B-A2E8-F18608F5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07D2-BE6D-49D3-B82D-F52DAF80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9DA2-750B-4770-9615-DBF50FDE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3B329-366B-4364-B3DD-6B02391CA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2620-E180-41CB-8196-DC02A9AE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004B-D373-4ACF-8E4D-48BE0C605F2C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19B56-7EC3-4CAC-A2B1-D41860A0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3C05D-D514-433F-BF5B-B3AF2496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8BD37-5EEC-4278-9EE0-DEDA68523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54F55-9B66-4AF7-861C-2816F301B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E022F-DB20-48FF-B7DE-A7D6AE7A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5FD9-FC47-40E4-9D7D-6C72459C26E6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4F91C-FF26-425A-85F3-7D114B00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4D104-020C-4293-8961-D68B124F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D6E4-58FD-4F5E-8EF0-25336D49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887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AE46-2D00-4EA2-BB3E-0D91A14A6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1"/>
            <a:ext cx="10515600" cy="49756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BC85-5AB3-4E0B-B666-19AC052F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C1C3-5378-46F6-AA21-02B58FE971C6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C114-8F75-43E7-979F-EF5C2001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6C484-0E3A-44EA-8559-A22A2FCB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F1BBE439-A689-4E67-A7FC-21353A5E32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770D6A-3FD7-42FD-A476-85B1F00CAE44}"/>
              </a:ext>
            </a:extLst>
          </p:cNvPr>
          <p:cNvSpPr/>
          <p:nvPr userDrawn="1"/>
        </p:nvSpPr>
        <p:spPr>
          <a:xfrm>
            <a:off x="775447" y="1013012"/>
            <a:ext cx="10578353" cy="124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75000"/>
                </a:schemeClr>
              </a:gs>
              <a:gs pos="83000">
                <a:schemeClr val="accent1">
                  <a:lumMod val="5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0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8847-C3B2-4062-A312-8470639A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21D18-4B57-451B-BCCE-6270B470F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78026-920F-41C1-B09C-9C3AEC60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1A5E-9C33-4F86-80D9-4BAED0911429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4277F-A567-4DE2-9069-3486F087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7B2B2-8F13-43E4-8DBE-5E0DC650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0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2885-D6AE-444D-9E93-D461D38D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7F0B0-7675-4CB4-B1F3-D1239E0E6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5491B-C40B-49C8-B56B-A1623FEF1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647DA-E47F-4B79-A90B-AFF638B1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02CB-F384-4A4C-82B8-79D60BFA27C5}" type="datetime1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27053-2487-412D-BFB4-93DBFC62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22E3A-B41E-4F6A-88ED-78DFFE1A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6F89-A02B-4132-8774-A1395D1B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62E5F-CA6C-4EDF-BD48-366EC90FF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B0677-BED7-4216-8A86-EA73D3EB0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6D05D-3447-4084-824C-10B640171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72110-AAE1-4116-8304-1279B9FEB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B4AC0-DA9C-4B3B-B738-64DA18BE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1134-CF07-4806-AC2D-C4CF86D8AF9B}" type="datetime1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C0346-E7CA-49D4-9F16-C51CE876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20EDF-1961-4C69-B624-FB250EC3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C67B-7AEC-4DE3-B0C0-3F3AAE23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688C5-E58C-49CE-995A-8C22DF6A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7434-8F23-4DD5-BD51-853123BE4FA3}" type="datetime1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F5AB5-AB00-4E48-9ACA-C9C8EF72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7664E-F5E7-44AA-8CB8-05E72BB2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5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02297-8E8E-4AB4-9D68-4806C3DB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706E-2165-4BB6-98D7-C9EE277D9AF2}" type="datetime1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1B121-2BB3-4C47-A8BB-0235FCC1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A7427-D0DA-442F-8D0D-0CDCA9E6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5488-B7DC-4233-9CF4-2BAB6D27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22CB-FD0D-48BF-BEE0-48F522DA5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AF1D7-322A-4F2D-B449-0B75EDAF8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A572E-12A5-4C6D-A0BD-E26583CA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9A3-5F0E-45E0-B660-E2BE0FDEF0DF}" type="datetime1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F9001-C117-4F23-B486-FA266714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C58DF-A1AA-4DBF-A169-6C121FC4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2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F773-E3C1-45FC-89A6-25662474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E4D61-5EDE-4C65-9A9B-95B9E159F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776EE-E80C-4D2F-BF09-A2C53CFBA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EE148-6E35-4ACE-AA60-7DB5D026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D22-82D8-46A7-A4C0-7A6FA54084BE}" type="datetime1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B866B-8263-405B-9B0A-014EF752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BC9C8-57C6-442E-9CD2-DE1361F9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8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FB313-169D-44B0-B14E-EBFDCD9F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43F3-FEEE-4505-B1D8-82EAFD18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9A35-A1B8-43A6-9D9A-6497217D9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2897B-F47E-49C0-A30B-118D7B86E5F3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C52CA-23CF-4E6B-ADFB-73587FFDB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C351-54FE-4C8D-8888-FAE1CFCA2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EC2EB1E-AE7D-4CC4-A870-7B3A94A884E7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3600"/>
              </a:spcAft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4128</a:t>
            </a:r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and Computer Vision </a:t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Laboratory</a:t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3: Histogram Equalization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72110-2830-405F-A97D-38124C49880A}"/>
              </a:ext>
            </a:extLst>
          </p:cNvPr>
          <p:cNvSpPr txBox="1"/>
          <p:nvPr/>
        </p:nvSpPr>
        <p:spPr>
          <a:xfrm>
            <a:off x="2117881" y="4087894"/>
            <a:ext cx="3616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Dr. Sk. Md. </a:t>
            </a:r>
            <a:r>
              <a:rPr lang="en-US" sz="2400" b="1" dirty="0" err="1"/>
              <a:t>Masudul</a:t>
            </a:r>
            <a:r>
              <a:rPr lang="en-US" sz="2400" b="1" dirty="0"/>
              <a:t> Ahsan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Dept. of CSE, KUET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AB50B-0179-40F3-A610-EF4D08807941}"/>
              </a:ext>
            </a:extLst>
          </p:cNvPr>
          <p:cNvSpPr txBox="1"/>
          <p:nvPr/>
        </p:nvSpPr>
        <p:spPr>
          <a:xfrm>
            <a:off x="7061514" y="4087894"/>
            <a:ext cx="2517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Dipannita</a:t>
            </a:r>
            <a:r>
              <a:rPr lang="en-US" sz="2400" b="1" dirty="0"/>
              <a:t> Biswas</a:t>
            </a:r>
          </a:p>
          <a:p>
            <a:r>
              <a:rPr lang="en-US" sz="2400" dirty="0"/>
              <a:t>Lecturer</a:t>
            </a:r>
          </a:p>
          <a:p>
            <a:r>
              <a:rPr lang="en-US" sz="2400" dirty="0"/>
              <a:t>Dept. of CSE, KUET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29293B8-AE69-4EB7-8E1B-F058A1AF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85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4D8D-42EC-E0E5-0ECF-28227212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E9BA-6D97-C3AA-2FE4-3B729942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Histogram Matching (Specification)</a:t>
            </a:r>
          </a:p>
          <a:p>
            <a:pPr marL="457200" lvl="1" indent="0">
              <a:buNone/>
            </a:pPr>
            <a:r>
              <a:rPr lang="en-US" dirty="0"/>
              <a:t>-- where the target histogram follows a </a:t>
            </a:r>
            <a:r>
              <a:rPr lang="en-US" b="1" dirty="0"/>
              <a:t>double Gaussian distribution.</a:t>
            </a:r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Instructions:</a:t>
            </a:r>
          </a:p>
          <a:p>
            <a:pPr marL="514350" indent="-514350">
              <a:buAutoNum type="arabicPeriod"/>
            </a:pPr>
            <a:r>
              <a:rPr lang="en-US" sz="2400" dirty="0"/>
              <a:t>Generate the target histogram using Gaussian distribution and plot it for visualization.</a:t>
            </a:r>
          </a:p>
          <a:p>
            <a:pPr marL="514350" indent="-514350">
              <a:buAutoNum type="arabicPeriod"/>
            </a:pPr>
            <a:r>
              <a:rPr lang="en-US" sz="2400" dirty="0"/>
              <a:t>Apply histogram matching to update the histogram of an input grayscale image to the target one.</a:t>
            </a:r>
          </a:p>
          <a:p>
            <a:pPr marL="514350" indent="-514350">
              <a:buAutoNum type="arabicPeriod"/>
            </a:pPr>
            <a:r>
              <a:rPr lang="en-US" sz="2400" dirty="0"/>
              <a:t>Show the input and output image.</a:t>
            </a:r>
          </a:p>
          <a:p>
            <a:pPr marL="514350" indent="-514350">
              <a:buAutoNum type="arabicPeriod"/>
            </a:pPr>
            <a:r>
              <a:rPr lang="en-US" sz="2400" dirty="0"/>
              <a:t>Plot the Histogram, PDF, and CDF of both input and output images.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F0D52-3870-460D-8428-CC391643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6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EDAA-2525-485A-BAB2-5ECF58C0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0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Gaussian Distribution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EB303-EB1B-4DEA-BCC7-E490CDD4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99A51BD-1BF5-446E-B3A0-17BEE63AF9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271"/>
                <a:ext cx="10515600" cy="4912658"/>
              </a:xfrm>
            </p:spPr>
            <p:txBody>
              <a:bodyPr/>
              <a:lstStyle/>
              <a:p>
                <a:r>
                  <a:rPr lang="en-US" b="0" i="0" dirty="0">
                    <a:solidFill>
                      <a:srgbClr val="1F1F1F"/>
                    </a:solidFill>
                    <a:effectLst/>
                    <a:latin typeface="ElsevierGulliver"/>
                  </a:rPr>
                  <a:t>The density function of the Gaussian distribution can be written as</a:t>
                </a:r>
              </a:p>
              <a:p>
                <a:endParaRPr lang="en-US" dirty="0">
                  <a:solidFill>
                    <a:srgbClr val="1F1F1F"/>
                  </a:solidFill>
                  <a:latin typeface="ElsevierGulliver"/>
                </a:endParaRPr>
              </a:p>
              <a:p>
                <a:endParaRPr lang="en-US" dirty="0">
                  <a:solidFill>
                    <a:srgbClr val="1F1F1F"/>
                  </a:solidFill>
                  <a:latin typeface="ElsevierGulliver"/>
                </a:endParaRPr>
              </a:p>
              <a:p>
                <a:endParaRPr lang="en-US" dirty="0">
                  <a:solidFill>
                    <a:srgbClr val="1F1F1F"/>
                  </a:solidFill>
                  <a:latin typeface="ElsevierGulliver"/>
                </a:endParaRPr>
              </a:p>
              <a:p>
                <a:r>
                  <a:rPr lang="en-US" dirty="0">
                    <a:solidFill>
                      <a:srgbClr val="1F1F1F"/>
                    </a:solidFill>
                    <a:latin typeface="ElsevierGulliver"/>
                  </a:rPr>
                  <a:t>The double Gaussian function would be the concatenation of 2 distributions with different mean,µ, and standard deviation,</a:t>
                </a:r>
                <a:r>
                  <a:rPr lang="el-GR" dirty="0">
                    <a:solidFill>
                      <a:srgbClr val="1F1F1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σ</a:t>
                </a:r>
                <a:r>
                  <a:rPr lang="en-US" dirty="0">
                    <a:solidFill>
                      <a:srgbClr val="1F1F1F"/>
                    </a:solidFill>
                    <a:latin typeface="ElsevierGulliver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2400" b="0" i="1" dirty="0">
                  <a:solidFill>
                    <a:srgbClr val="1F1F1F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smtClean="0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en-US" sz="2400" b="0" i="1" smtClean="0">
                                    <a:solidFill>
                                      <a:srgbClr val="1F1F1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solidFill>
                                      <a:srgbClr val="1F1F1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1F1F1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rgbClr val="1F1F1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sSup>
                      <m:sSupPr>
                        <m:ctrlPr>
                          <a:rPr lang="en-US" sz="240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1F1F1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1F1F1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1F1F1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1F1F1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solidFill>
                                              <a:srgbClr val="1F1F1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1F1F1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rgbClr val="1F1F1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1F1F1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1F1F1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1F1F1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1F1F1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1F1F1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sup>
                    </m:sSup>
                  </m:oMath>
                </a14:m>
                <a:r>
                  <a:rPr lang="en-US" sz="2400" dirty="0">
                    <a:solidFill>
                      <a:srgbClr val="1F1F1F"/>
                    </a:solidFill>
                    <a:latin typeface="ElsevierGulliver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1F1F1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1F1F1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1F1F1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1F1F1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sSup>
                      <m:sSupPr>
                        <m:ctrlPr>
                          <a:rPr lang="en-US" sz="2400" i="1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1F1F1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1F1F1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rgbClr val="1F1F1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solidFill>
                                          <a:srgbClr val="1F1F1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1F1F1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1F1F1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rgbClr val="1F1F1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1F1F1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1F1F1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1F1F1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1F1F1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1F1F1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sup>
                    </m:sSup>
                  </m:oMath>
                </a14:m>
                <a:endParaRPr lang="en-US" sz="2400" dirty="0">
                  <a:solidFill>
                    <a:srgbClr val="1F1F1F"/>
                  </a:solidFill>
                  <a:latin typeface="ElsevierGulliver"/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99A51BD-1BF5-446E-B3A0-17BEE63AF9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271"/>
                <a:ext cx="10515600" cy="4912658"/>
              </a:xfrm>
              <a:blipFill>
                <a:blip r:embed="rId2"/>
                <a:stretch>
                  <a:fillRect l="-1043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A2DF34F-4E33-4D0A-BAD2-230C73B81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54" b="37123"/>
          <a:stretch/>
        </p:blipFill>
        <p:spPr>
          <a:xfrm>
            <a:off x="3508069" y="1882590"/>
            <a:ext cx="4257675" cy="100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7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B4047B-E488-4D7F-B6A5-B4A1D9B75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064" y="2143446"/>
            <a:ext cx="3357282" cy="214589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33E7C1-BA82-4BB2-8A76-A52D27292F79}"/>
                  </a:ext>
                </a:extLst>
              </p:cNvPr>
              <p:cNvSpPr txBox="1"/>
              <p:nvPr/>
            </p:nvSpPr>
            <p:spPr>
              <a:xfrm>
                <a:off x="5163693" y="4372143"/>
                <a:ext cx="186461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b="0" dirty="0">
                    <a:solidFill>
                      <a:srgbClr val="1F1F1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Target histogram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30</a:t>
                </a:r>
              </a:p>
              <a:p>
                <a:pPr algn="ctr"/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</a:t>
                </a:r>
                <a:r>
                  <a:rPr lang="en-US" dirty="0"/>
                  <a:t>= 8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165</a:t>
                </a:r>
              </a:p>
              <a:p>
                <a:pPr algn="ctr"/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US" dirty="0"/>
                  <a:t>= 20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33E7C1-BA82-4BB2-8A76-A52D27292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693" y="4372143"/>
                <a:ext cx="1864613" cy="1477328"/>
              </a:xfrm>
              <a:prstGeom prst="rect">
                <a:avLst/>
              </a:prstGeom>
              <a:blipFill>
                <a:blip r:embed="rId3"/>
                <a:stretch>
                  <a:fillRect l="-2614" t="-2469" r="-2941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80CDCF0C-6550-4923-B677-82407DBD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451"/>
          </a:xfrm>
        </p:spPr>
        <p:txBody>
          <a:bodyPr>
            <a:noAutofit/>
          </a:bodyPr>
          <a:lstStyle/>
          <a:p>
            <a:r>
              <a:rPr lang="en-US" sz="3200" b="1" dirty="0"/>
              <a:t>Histogram Matching with Double Gaussian Distribution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84C06F-FDF3-41A9-A019-420CC108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02F2D-6029-4C32-BB50-737DC6A2E0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33" b="1"/>
          <a:stretch/>
        </p:blipFill>
        <p:spPr>
          <a:xfrm>
            <a:off x="715573" y="1469889"/>
            <a:ext cx="3357282" cy="21458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6DBCE3-F7BD-4913-8C7B-BC9B47575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75" y="3762710"/>
            <a:ext cx="3225470" cy="25074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97C66A-BD7A-473D-9D85-63C8F19B35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4093" y="3817213"/>
            <a:ext cx="3396964" cy="24530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FA950C-554A-4749-AB14-1B8A1525E69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540"/>
          <a:stretch/>
        </p:blipFill>
        <p:spPr>
          <a:xfrm>
            <a:off x="8104093" y="1416424"/>
            <a:ext cx="3313553" cy="22359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06792D-CE87-40BE-A992-446606C659E0}"/>
              </a:ext>
            </a:extLst>
          </p:cNvPr>
          <p:cNvSpPr txBox="1"/>
          <p:nvPr/>
        </p:nvSpPr>
        <p:spPr>
          <a:xfrm>
            <a:off x="1543072" y="3553416"/>
            <a:ext cx="1708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Input 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E02605-2076-47B2-925F-5E7F887BC2F7}"/>
              </a:ext>
            </a:extLst>
          </p:cNvPr>
          <p:cNvSpPr txBox="1"/>
          <p:nvPr/>
        </p:nvSpPr>
        <p:spPr>
          <a:xfrm>
            <a:off x="989287" y="6202461"/>
            <a:ext cx="298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Histogram of the Input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3506EE-CA82-4403-A38D-405570AEDE98}"/>
              </a:ext>
            </a:extLst>
          </p:cNvPr>
          <p:cNvSpPr txBox="1"/>
          <p:nvPr/>
        </p:nvSpPr>
        <p:spPr>
          <a:xfrm>
            <a:off x="9175059" y="3569919"/>
            <a:ext cx="1708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Output 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A95F63-C2A9-4FDC-8B5F-8607D5D9261B}"/>
              </a:ext>
            </a:extLst>
          </p:cNvPr>
          <p:cNvSpPr txBox="1"/>
          <p:nvPr/>
        </p:nvSpPr>
        <p:spPr>
          <a:xfrm>
            <a:off x="8366936" y="6159418"/>
            <a:ext cx="298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Histogram of the Output Image</a:t>
            </a:r>
          </a:p>
        </p:txBody>
      </p:sp>
    </p:spTree>
    <p:extLst>
      <p:ext uri="{BB962C8B-B14F-4D97-AF65-F5344CB8AC3E}">
        <p14:creationId xmlns:p14="http://schemas.microsoft.com/office/powerpoint/2010/main" val="121568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96D2-A7D1-40BE-8F7D-8B21874B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1BB257-F9D6-42AA-8843-97562ED042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2989"/>
                <a:ext cx="10515600" cy="4975692"/>
              </a:xfrm>
            </p:spPr>
            <p:txBody>
              <a:bodyPr/>
              <a:lstStyle/>
              <a:p>
                <a:r>
                  <a:rPr lang="en-US" dirty="0"/>
                  <a:t>The histogram of an image consists of the x-axis representing the intensity levels </a:t>
                </a:r>
                <a:r>
                  <a:rPr lang="en-US" dirty="0" err="1"/>
                  <a:t>r</a:t>
                </a:r>
                <a:r>
                  <a:rPr lang="en-US" baseline="-25000" dirty="0" err="1"/>
                  <a:t>k</a:t>
                </a:r>
                <a:r>
                  <a:rPr lang="en-US" dirty="0"/>
                  <a:t> and the y-axis denoting the h(</a:t>
                </a:r>
                <a:r>
                  <a:rPr lang="en-US" dirty="0" err="1"/>
                  <a:t>r</a:t>
                </a:r>
                <a:r>
                  <a:rPr lang="en-US" baseline="-25000" dirty="0" err="1"/>
                  <a:t>k</a:t>
                </a:r>
                <a:r>
                  <a:rPr lang="en-US" dirty="0"/>
                  <a:t>) or the p(</a:t>
                </a:r>
                <a:r>
                  <a:rPr lang="en-US" dirty="0" err="1"/>
                  <a:t>r</a:t>
                </a:r>
                <a:r>
                  <a:rPr lang="en-US" baseline="-25000" dirty="0" err="1"/>
                  <a:t>k</a:t>
                </a:r>
                <a:r>
                  <a:rPr lang="en-US" dirty="0"/>
                  <a:t>) functions. </a:t>
                </a:r>
              </a:p>
              <a:p>
                <a:pPr marL="0" indent="0" algn="ctr">
                  <a:buNone/>
                </a:pPr>
                <a:r>
                  <a:rPr lang="en-US" sz="2800" b="1" dirty="0">
                    <a:solidFill>
                      <a:srgbClr val="00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𝐡</m:t>
                    </m:r>
                    <m:r>
                      <a:rPr lang="en-US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r>
                      <a:rPr lang="en-US" sz="28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1BB257-F9D6-42AA-8843-97562ED042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2989"/>
                <a:ext cx="10515600" cy="4975692"/>
              </a:xfrm>
              <a:blipFill>
                <a:blip r:embed="rId2"/>
                <a:stretch>
                  <a:fillRect l="-1043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B7EB72A-DC0D-4265-831B-415EC8325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679" y="3068812"/>
            <a:ext cx="4576099" cy="269289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9A93E-833D-4CB6-8791-D0490864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4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39A4-0604-42F9-BCEB-B38C9D6D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Histogram Equalization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D7BF0-A79E-4D1A-A3FC-9C6C0124A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513" y="1190422"/>
            <a:ext cx="10515600" cy="53233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Histogram equalization is used to enhance contrast.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6C2D4-B412-4A13-9620-683B35F4F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7" y="4164493"/>
            <a:ext cx="2975813" cy="1831072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9049236-E1E7-4CA3-96C5-2ACE9B9B3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3" y="4203987"/>
            <a:ext cx="2870583" cy="187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AC0AAD-74B3-406E-AE03-67D897AAF14A}"/>
              </a:ext>
            </a:extLst>
          </p:cNvPr>
          <p:cNvSpPr txBox="1"/>
          <p:nvPr/>
        </p:nvSpPr>
        <p:spPr>
          <a:xfrm>
            <a:off x="1035269" y="6033014"/>
            <a:ext cx="175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Equalized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ABD9E8-FBA9-4F71-95AB-9BE33582D4A0}"/>
              </a:ext>
            </a:extLst>
          </p:cNvPr>
          <p:cNvSpPr txBox="1"/>
          <p:nvPr/>
        </p:nvSpPr>
        <p:spPr>
          <a:xfrm>
            <a:off x="3137750" y="5995890"/>
            <a:ext cx="3572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Histogram of the Equalized Image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3A3B13-744D-44E8-B1D5-97AE8930A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896" y="1821015"/>
            <a:ext cx="2705154" cy="167947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64C7892-5563-483B-A81F-E60F204CF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75" y="1821015"/>
            <a:ext cx="2633106" cy="172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E21ABF-7CA2-4D62-843A-D1778373560B}"/>
              </a:ext>
            </a:extLst>
          </p:cNvPr>
          <p:cNvSpPr txBox="1"/>
          <p:nvPr/>
        </p:nvSpPr>
        <p:spPr>
          <a:xfrm>
            <a:off x="1035269" y="3568552"/>
            <a:ext cx="1708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Input 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7A8837-C834-465C-9E1B-D17E390DD02E}"/>
              </a:ext>
            </a:extLst>
          </p:cNvPr>
          <p:cNvSpPr txBox="1"/>
          <p:nvPr/>
        </p:nvSpPr>
        <p:spPr>
          <a:xfrm>
            <a:off x="3468896" y="3554964"/>
            <a:ext cx="298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Histogram of the Input Image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704C175-EC67-4407-A284-ABCA4586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7A218B-C27D-4000-AAA7-F8F5132250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787" y="4112555"/>
            <a:ext cx="2742669" cy="20013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720CE5-9DE8-417D-9FAA-F450C93823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1037" y="4112555"/>
            <a:ext cx="2807979" cy="20267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A90516-7ECC-426C-A7BF-19F89F9132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6456" y="1625257"/>
            <a:ext cx="2965942" cy="21309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080B66-40F4-49A4-A26C-FF61F74328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25" y="1806301"/>
            <a:ext cx="2842211" cy="17622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381ABC9-9D7B-47C8-AB01-BBAF36863333}"/>
              </a:ext>
            </a:extLst>
          </p:cNvPr>
          <p:cNvSpPr txBox="1"/>
          <p:nvPr/>
        </p:nvSpPr>
        <p:spPr>
          <a:xfrm>
            <a:off x="6146180" y="3608698"/>
            <a:ext cx="298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PDF of the Input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9C1DEB-74BE-4DFB-A684-75744BF606EE}"/>
              </a:ext>
            </a:extLst>
          </p:cNvPr>
          <p:cNvSpPr txBox="1"/>
          <p:nvPr/>
        </p:nvSpPr>
        <p:spPr>
          <a:xfrm>
            <a:off x="9120494" y="3656058"/>
            <a:ext cx="298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CDF of the Input Image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D181C0-BC48-4D02-926F-9B2757201BFC}"/>
              </a:ext>
            </a:extLst>
          </p:cNvPr>
          <p:cNvSpPr txBox="1"/>
          <p:nvPr/>
        </p:nvSpPr>
        <p:spPr>
          <a:xfrm>
            <a:off x="6061313" y="6068581"/>
            <a:ext cx="3572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PDF of the Equalized Image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4819BC-5364-4DEF-B489-93FB7527FEE7}"/>
              </a:ext>
            </a:extLst>
          </p:cNvPr>
          <p:cNvSpPr txBox="1"/>
          <p:nvPr/>
        </p:nvSpPr>
        <p:spPr>
          <a:xfrm>
            <a:off x="8964895" y="6112768"/>
            <a:ext cx="3572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CDF of the Equalized Image</a:t>
            </a:r>
          </a:p>
        </p:txBody>
      </p:sp>
    </p:spTree>
    <p:extLst>
      <p:ext uri="{BB962C8B-B14F-4D97-AF65-F5344CB8AC3E}">
        <p14:creationId xmlns:p14="http://schemas.microsoft.com/office/powerpoint/2010/main" val="400146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30D9-CCDB-4B3A-9395-87475CED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CFC54C-6379-45E0-B287-2B28134705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b="1" dirty="0"/>
                  <a:t>PDF </a:t>
                </a:r>
                <a:r>
                  <a:rPr lang="en-US" sz="2400" dirty="0"/>
                  <a:t>stands for probability density function. It's a function where you can think of the x values as the range of possible occurring values and y values as their probability of occurrence.</a:t>
                </a:r>
              </a:p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𝑴𝑵</m:t>
                        </m:r>
                      </m:den>
                    </m:f>
                  </m:oMath>
                </a14:m>
                <a:r>
                  <a:rPr lang="en-US" sz="2400" b="1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=0,1,2……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br>
                  <a:rPr lang="en-US" sz="2400" b="1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b="1">
                          <a:solidFill>
                            <a:srgbClr val="000000"/>
                          </a:solidFill>
                        </a:rPr>
                        <m:t>: 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</a:rPr>
                        <m:t>number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</a:rPr>
                        <m:t>pixels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</a:rPr>
                        <m:t>in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</a:rPr>
                        <m:t>image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</a:rPr>
                        <m:t>size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</a:rPr>
                        <m:t>M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</a:rPr>
                        <m:t>with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</a:rPr>
                        <m:t>intensity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</a:rPr>
                        <m:t>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CFC54C-6379-45E0-B287-2B28134705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716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istogram">
            <a:extLst>
              <a:ext uri="{FF2B5EF4-FFF2-40B4-BE49-F238E27FC236}">
                <a16:creationId xmlns:a16="http://schemas.microsoft.com/office/drawing/2014/main" id="{EFE4FBB2-18C4-4948-B5AA-36AAE76AA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992" y="3695700"/>
            <a:ext cx="39719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istogram">
            <a:extLst>
              <a:ext uri="{FF2B5EF4-FFF2-40B4-BE49-F238E27FC236}">
                <a16:creationId xmlns:a16="http://schemas.microsoft.com/office/drawing/2014/main" id="{C49E551A-0ABB-42AE-B3D4-FBF7C1BD1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940" y="3695700"/>
            <a:ext cx="39719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328FF3-1CFB-4D09-BE55-DD98BE82E944}"/>
              </a:ext>
            </a:extLst>
          </p:cNvPr>
          <p:cNvSpPr txBox="1"/>
          <p:nvPr/>
        </p:nvSpPr>
        <p:spPr>
          <a:xfrm>
            <a:off x="7738090" y="574810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PDF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6E7C52-58EC-4ECE-92F4-154D75411B30}"/>
                  </a:ext>
                </a:extLst>
              </p:cNvPr>
              <p:cNvSpPr txBox="1"/>
              <p:nvPr/>
            </p:nvSpPr>
            <p:spPr>
              <a:xfrm>
                <a:off x="3401764" y="5759493"/>
                <a:ext cx="492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sub>
                          <m:r>
                            <a:rPr lang="en-US" sz="1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6E7C52-58EC-4ECE-92F4-154D75411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764" y="5759493"/>
                <a:ext cx="492379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A189C7B-0AFA-44AE-8FDD-1EE86072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3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8300-EBCD-4F08-B289-EEB6A3C2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5987-EA10-408B-A0A8-E1632BD26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0" dirty="0">
                <a:solidFill>
                  <a:srgbClr val="040C28"/>
                </a:solidFill>
                <a:effectLst/>
              </a:rPr>
              <a:t>CDF </a:t>
            </a:r>
            <a:r>
              <a:rPr lang="en-US" sz="2400" b="0" i="0" dirty="0">
                <a:solidFill>
                  <a:srgbClr val="040C28"/>
                </a:solidFill>
                <a:effectLst/>
              </a:rPr>
              <a:t>holds the probability of a probability distribution less than or equal to a particular value. </a:t>
            </a:r>
          </a:p>
          <a:p>
            <a:r>
              <a:rPr lang="en-US" sz="2400" b="0" i="0" dirty="0">
                <a:solidFill>
                  <a:srgbClr val="040C28"/>
                </a:solidFill>
                <a:effectLst/>
              </a:rPr>
              <a:t>It is a function that calculates the cumulative sum of all the values that are calculated by PDF.</a:t>
            </a:r>
          </a:p>
          <a:p>
            <a:endParaRPr lang="en-US" b="0" i="0" dirty="0">
              <a:solidFill>
                <a:srgbClr val="040C28"/>
              </a:solidFill>
              <a:effectLst/>
              <a:latin typeface="Google Sans"/>
            </a:endParaRPr>
          </a:p>
          <a:p>
            <a:endParaRPr lang="en-US" dirty="0"/>
          </a:p>
        </p:txBody>
      </p:sp>
      <p:pic>
        <p:nvPicPr>
          <p:cNvPr id="4" name="Picture 4" descr="histogram">
            <a:extLst>
              <a:ext uri="{FF2B5EF4-FFF2-40B4-BE49-F238E27FC236}">
                <a16:creationId xmlns:a16="http://schemas.microsoft.com/office/drawing/2014/main" id="{AA44DB53-E582-4265-B372-026785F3E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58" y="3429000"/>
            <a:ext cx="39719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istogram">
            <a:extLst>
              <a:ext uri="{FF2B5EF4-FFF2-40B4-BE49-F238E27FC236}">
                <a16:creationId xmlns:a16="http://schemas.microsoft.com/office/drawing/2014/main" id="{F2A821C7-914F-4C7C-AF69-841683A9B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121" y="3429000"/>
            <a:ext cx="39719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BFEE42-0BF9-4F8E-8A15-99C27244B29C}"/>
              </a:ext>
            </a:extLst>
          </p:cNvPr>
          <p:cNvSpPr txBox="1"/>
          <p:nvPr/>
        </p:nvSpPr>
        <p:spPr>
          <a:xfrm>
            <a:off x="3039035" y="560653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PDF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3A450-7915-4679-BE75-5CFA4270C16C}"/>
              </a:ext>
            </a:extLst>
          </p:cNvPr>
          <p:cNvSpPr txBox="1"/>
          <p:nvPr/>
        </p:nvSpPr>
        <p:spPr>
          <a:xfrm>
            <a:off x="7763436" y="560653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CDF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A69EB6-E52B-4D08-AAD5-D77C87E3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0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46A4-B793-48B1-959E-57AB0A5C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Histogram Equalization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B2A11-C576-4970-A746-02E7DE5C60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</a:rPr>
                  <a:t>First calculate the PDF of all the pixels in this image.</a:t>
                </a:r>
                <a:endParaRPr lang="en-US" sz="2400" dirty="0">
                  <a:solidFill>
                    <a:srgbClr val="000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𝑴𝑵</m:t>
                        </m:r>
                      </m:den>
                    </m:f>
                  </m:oMath>
                </a14:m>
                <a:r>
                  <a:rPr lang="en-US" sz="2400" b="1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=0,1,2……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400" b="0" i="0" dirty="0">
                  <a:solidFill>
                    <a:srgbClr val="000000"/>
                  </a:solidFill>
                  <a:effectLst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>
                    <a:solidFill>
                      <a:srgbClr val="000000"/>
                    </a:solidFill>
                  </a:rPr>
                  <a:t>Cal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</a:rPr>
                  <a:t>culate CDF (cumulative distributive function) of the pixels.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>
                    <a:solidFill>
                      <a:srgbClr val="000000"/>
                    </a:solidFill>
                  </a:rPr>
                  <a:t>Multiply CDF of each pixel value with the highest intensity to satisfy the transformation function.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:endParaRPr lang="en-US" sz="2400" dirty="0">
                  <a:solidFill>
                    <a:srgbClr val="000000"/>
                  </a:solidFill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endParaRPr lang="en-US" sz="2400" dirty="0">
                  <a:solidFill>
                    <a:srgbClr val="000000"/>
                  </a:solidFill>
                </a:endParaRPr>
              </a:p>
              <a:p>
                <a:pPr marL="457200" indent="-457200" algn="ctr">
                  <a:buFont typeface="+mj-lt"/>
                  <a:buAutoNum type="arabicPeriod" startAt="2"/>
                </a:pPr>
                <a:endParaRPr lang="en-US" sz="2400" dirty="0">
                  <a:solidFill>
                    <a:srgbClr val="000000"/>
                  </a:solidFill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>
                    <a:solidFill>
                      <a:srgbClr val="000000"/>
                    </a:solidFill>
                  </a:rPr>
                  <a:t>4. The output image is obtained by mapping each pixel in the input image with intensity </a:t>
                </a:r>
                <a:r>
                  <a:rPr lang="en-US" sz="2400" dirty="0" err="1">
                    <a:solidFill>
                      <a:srgbClr val="000000"/>
                    </a:solidFill>
                  </a:rPr>
                  <a:t>r</a:t>
                </a:r>
                <a:r>
                  <a:rPr lang="en-US" sz="2400" baseline="-25000" dirty="0" err="1">
                    <a:solidFill>
                      <a:srgbClr val="000000"/>
                    </a:solidFill>
                  </a:rPr>
                  <a:t>k</a:t>
                </a:r>
                <a:r>
                  <a:rPr lang="en-US" sz="2400" baseline="-25000" dirty="0">
                    <a:solidFill>
                      <a:srgbClr val="000000"/>
                    </a:solidFill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</a:rPr>
                  <a:t>into the corresponding pixel with level </a:t>
                </a:r>
                <a:r>
                  <a:rPr lang="en-US" sz="2400" dirty="0" err="1">
                    <a:solidFill>
                      <a:srgbClr val="000000"/>
                    </a:solidFill>
                  </a:rPr>
                  <a:t>s</a:t>
                </a:r>
                <a:r>
                  <a:rPr lang="en-US" sz="2400" baseline="-25000" dirty="0" err="1">
                    <a:solidFill>
                      <a:srgbClr val="000000"/>
                    </a:solidFill>
                  </a:rPr>
                  <a:t>k</a:t>
                </a:r>
                <a:r>
                  <a:rPr lang="en-US" sz="2400" dirty="0">
                    <a:solidFill>
                      <a:srgbClr val="000000"/>
                    </a:solidFill>
                  </a:rPr>
                  <a:t> in the output image.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B2A11-C576-4970-A746-02E7DE5C60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635C7-FC5D-4CE6-A00B-CEBEA211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0301C8-7343-4E66-9700-B71AA8A2AD4E}"/>
                  </a:ext>
                </a:extLst>
              </p:cNvPr>
              <p:cNvSpPr txBox="1"/>
              <p:nvPr/>
            </p:nvSpPr>
            <p:spPr>
              <a:xfrm>
                <a:off x="4139452" y="3592327"/>
                <a:ext cx="4117041" cy="4407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S</a:t>
                </a:r>
                <a:r>
                  <a:rPr lang="en-US" sz="2400" baseline="-25000" dirty="0" err="1"/>
                  <a:t>k</a:t>
                </a:r>
                <a:r>
                  <a:rPr lang="en-US" sz="2400" baseline="-25000" dirty="0"/>
                  <a:t> 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−1)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0301C8-7343-4E66-9700-B71AA8A2A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452" y="3592327"/>
                <a:ext cx="4117041" cy="440762"/>
              </a:xfrm>
              <a:prstGeom prst="rect">
                <a:avLst/>
              </a:prstGeom>
              <a:blipFill>
                <a:blip r:embed="rId3"/>
                <a:stretch>
                  <a:fillRect l="-4444" t="-13699" b="-3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1D28D9-9D81-4BF9-87AC-A2555D71EB5F}"/>
                  </a:ext>
                </a:extLst>
              </p:cNvPr>
              <p:cNvSpPr txBox="1"/>
              <p:nvPr/>
            </p:nvSpPr>
            <p:spPr>
              <a:xfrm>
                <a:off x="4706298" y="4118253"/>
                <a:ext cx="2983348" cy="712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𝑴𝑵</m:t>
                        </m:r>
                      </m:den>
                    </m:f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nary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1D28D9-9D81-4BF9-87AC-A2555D71E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298" y="4118253"/>
                <a:ext cx="2983348" cy="712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08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50058" y="1579652"/>
            <a:ext cx="2825636" cy="2190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S</a:t>
            </a:r>
            <a:r>
              <a:rPr lang="en-US" sz="1600" baseline="-25000" dirty="0">
                <a:solidFill>
                  <a:schemeClr val="tx1"/>
                </a:solidFill>
              </a:rPr>
              <a:t>0</a:t>
            </a:r>
            <a:r>
              <a:rPr lang="en-US" sz="1600" dirty="0">
                <a:solidFill>
                  <a:schemeClr val="tx1"/>
                </a:solidFill>
              </a:rPr>
              <a:t> = 1.33 = 1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S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r>
              <a:rPr lang="en-US" sz="1600" dirty="0">
                <a:solidFill>
                  <a:schemeClr val="tx1"/>
                </a:solidFill>
              </a:rPr>
              <a:t> = 3.08 = 3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S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  <a:r>
              <a:rPr lang="en-US" sz="1600" dirty="0">
                <a:solidFill>
                  <a:schemeClr val="tx1"/>
                </a:solidFill>
              </a:rPr>
              <a:t> = 4.55 = 5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S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  <a:r>
              <a:rPr lang="en-US" sz="1600" dirty="0">
                <a:solidFill>
                  <a:schemeClr val="tx1"/>
                </a:solidFill>
              </a:rPr>
              <a:t> = 5.67 = 6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S</a:t>
            </a:r>
            <a:r>
              <a:rPr lang="en-US" sz="1600" baseline="-25000" dirty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tx1"/>
                </a:solidFill>
              </a:rPr>
              <a:t> = 6.23 = 6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S</a:t>
            </a:r>
            <a:r>
              <a:rPr lang="en-US" sz="1600" baseline="-25000" dirty="0">
                <a:solidFill>
                  <a:schemeClr val="tx1"/>
                </a:solidFill>
              </a:rPr>
              <a:t>5</a:t>
            </a:r>
            <a:r>
              <a:rPr lang="en-US" sz="1600" dirty="0">
                <a:solidFill>
                  <a:schemeClr val="tx1"/>
                </a:solidFill>
              </a:rPr>
              <a:t> = 6.65 = 7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S</a:t>
            </a:r>
            <a:r>
              <a:rPr lang="en-US" sz="1600" baseline="-25000" dirty="0">
                <a:solidFill>
                  <a:schemeClr val="tx1"/>
                </a:solidFill>
              </a:rPr>
              <a:t>6</a:t>
            </a:r>
            <a:r>
              <a:rPr lang="en-US" sz="1600" dirty="0">
                <a:solidFill>
                  <a:schemeClr val="tx1"/>
                </a:solidFill>
              </a:rPr>
              <a:t> = 6.86 = 7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S</a:t>
            </a:r>
            <a:r>
              <a:rPr lang="en-US" sz="1600" baseline="-25000" dirty="0">
                <a:solidFill>
                  <a:schemeClr val="tx1"/>
                </a:solidFill>
              </a:rPr>
              <a:t>7</a:t>
            </a:r>
            <a:r>
              <a:rPr lang="en-US" sz="1600" dirty="0">
                <a:solidFill>
                  <a:schemeClr val="tx1"/>
                </a:solidFill>
              </a:rPr>
              <a:t> = 7.00 = 7  </a:t>
            </a:r>
          </a:p>
        </p:txBody>
      </p:sp>
      <p:pic>
        <p:nvPicPr>
          <p:cNvPr id="7" name="Picture 2" descr="https://scontent-frt3-1.xx.fbcdn.net/v/t35.0-12/17902707_1297930643619714_1560206760_o.jpg?oh=40d5743877c5dac24f5180261e21c22a&amp;oe=58ED7D7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286" r="1067" b="2407"/>
          <a:stretch/>
        </p:blipFill>
        <p:spPr bwMode="auto">
          <a:xfrm>
            <a:off x="2214291" y="1238748"/>
            <a:ext cx="3534176" cy="247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3484"/>
          <a:stretch/>
        </p:blipFill>
        <p:spPr>
          <a:xfrm>
            <a:off x="2355274" y="3964514"/>
            <a:ext cx="6786386" cy="247003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65BF484-C543-4F64-A8D7-4C4A1B0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093"/>
            <a:ext cx="10515600" cy="647887"/>
          </a:xfrm>
        </p:spPr>
        <p:txBody>
          <a:bodyPr>
            <a:normAutofit fontScale="90000"/>
          </a:bodyPr>
          <a:lstStyle/>
          <a:p>
            <a:r>
              <a:rPr lang="en-US" dirty="0"/>
              <a:t>Map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its </a:t>
            </a:r>
            <a:r>
              <a:rPr lang="en-US" dirty="0" err="1"/>
              <a:t>r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F5719-C854-4E1F-A925-A8C11F9F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E72A84-8E68-4824-9E8C-A6C6445BC547}"/>
              </a:ext>
            </a:extLst>
          </p:cNvPr>
          <p:cNvCxnSpPr>
            <a:cxnSpLocks/>
          </p:cNvCxnSpPr>
          <p:nvPr/>
        </p:nvCxnSpPr>
        <p:spPr>
          <a:xfrm>
            <a:off x="6650058" y="1625838"/>
            <a:ext cx="27180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4E02EF-2AA2-4D55-9279-B5117A19D5AE}"/>
              </a:ext>
            </a:extLst>
          </p:cNvPr>
          <p:cNvSpPr txBox="1"/>
          <p:nvPr/>
        </p:nvSpPr>
        <p:spPr>
          <a:xfrm>
            <a:off x="7834200" y="121032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baseline="-25000" dirty="0" err="1"/>
              <a:t>k</a:t>
            </a:r>
            <a:endParaRPr lang="en-US" b="1" baseline="-25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4A81-3576-4FE4-A650-A4AF08C7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E123A-C3E9-4912-8554-10B1019B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an input image and apply histogram equalization to enhance contrast.</a:t>
            </a:r>
          </a:p>
          <a:p>
            <a:r>
              <a:rPr lang="en-US" dirty="0"/>
              <a:t>Show the histogram of input and the equalized image</a:t>
            </a:r>
          </a:p>
          <a:p>
            <a:r>
              <a:rPr lang="en-US" dirty="0"/>
              <a:t>Show the histogram of CDF and PDF calculated from the input and output images.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6BCD-78C6-4E62-B1E3-982B9359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8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24A2-3451-4E8D-911A-BCAEF3D5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EB567-498B-4193-BA26-667D00274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openCV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cv2.calcHist(images, channels, mask,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ranges[, 	hist[, accumulate]])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cv2.calcHist([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,[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0,256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effectLst/>
                <a:latin typeface="Courier New" panose="02070309020205020404" pitchFamily="49" charset="0"/>
              </a:rPr>
              <a:t>Using Matplotlib: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import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sz="2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img.ravel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240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256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,[</a:t>
            </a:r>
            <a:r>
              <a:rPr lang="en-US" sz="240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256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6D6E3-A8B5-4C2A-9FD3-956638DB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17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658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ElsevierGulliver</vt:lpstr>
      <vt:lpstr>Google Sans</vt:lpstr>
      <vt:lpstr>Times New Roman</vt:lpstr>
      <vt:lpstr>Office Theme</vt:lpstr>
      <vt:lpstr>PowerPoint Presentation</vt:lpstr>
      <vt:lpstr>Histogram</vt:lpstr>
      <vt:lpstr>Histogram Equalization</vt:lpstr>
      <vt:lpstr>PDF</vt:lpstr>
      <vt:lpstr>CDF</vt:lpstr>
      <vt:lpstr>Histogram Equalization</vt:lpstr>
      <vt:lpstr>Map sk to its rk </vt:lpstr>
      <vt:lpstr>Classwork </vt:lpstr>
      <vt:lpstr>Python Functions</vt:lpstr>
      <vt:lpstr>Assignment</vt:lpstr>
      <vt:lpstr>Gaussian Distribution</vt:lpstr>
      <vt:lpstr>Histogram Matching with Double Gaussian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4128 Lab 1</dc:title>
  <dc:creator>Sunanda_Das</dc:creator>
  <cp:lastModifiedBy>D B</cp:lastModifiedBy>
  <cp:revision>62</cp:revision>
  <dcterms:created xsi:type="dcterms:W3CDTF">2022-03-22T12:35:29Z</dcterms:created>
  <dcterms:modified xsi:type="dcterms:W3CDTF">2024-03-05T20:02:48Z</dcterms:modified>
</cp:coreProperties>
</file>