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99" r:id="rId4"/>
    <p:sldId id="300" r:id="rId5"/>
    <p:sldId id="301" r:id="rId6"/>
    <p:sldId id="308" r:id="rId7"/>
    <p:sldId id="309" r:id="rId8"/>
    <p:sldId id="306" r:id="rId9"/>
    <p:sldId id="303" r:id="rId10"/>
    <p:sldId id="302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49794-C84E-4082-8D4E-5398E1A45EA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BC0CB-5391-4231-9479-19483AC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1B8-AD85-425D-A891-7F7F61302E2F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004B-D373-4ACF-8E4D-48BE0C605F2C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5FD9-FC47-40E4-9D7D-6C72459C26E6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88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49756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C1C3-5378-46F6-AA21-02B58FE971C6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F1BBE439-A689-4E67-A7FC-21353A5E32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0D6A-3FD7-42FD-A476-85B1F00CAE44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A5E-9C33-4F86-80D9-4BAED0911429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02CB-F384-4A4C-82B8-79D60BFA27C5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4-CF07-4806-AC2D-C4CF86D8AF9B}" type="datetime1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7434-8F23-4DD5-BD51-853123BE4FA3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06E-2165-4BB6-98D7-C9EE277D9AF2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9A3-5F0E-45E0-B660-E2BE0FDEF0DF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D22-82D8-46A7-A4C0-7A6FA54084BE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897B-F47E-49C0-A30B-118D7B86E5F3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EC2EB1E-AE7D-4CC4-A870-7B3A94A884E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36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5: Region Descriptors and Feature Matching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72110-2830-405F-A97D-38124C49880A}"/>
              </a:ext>
            </a:extLst>
          </p:cNvPr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B50B-0179-40F3-A610-EF4D08807941}"/>
              </a:ext>
            </a:extLst>
          </p:cNvPr>
          <p:cNvSpPr txBox="1"/>
          <p:nvPr/>
        </p:nvSpPr>
        <p:spPr>
          <a:xfrm>
            <a:off x="7061514" y="4087894"/>
            <a:ext cx="2517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Dipannita</a:t>
            </a:r>
            <a:r>
              <a:rPr lang="en-US" sz="2400" b="1" dirty="0"/>
              <a:t> Biswas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29293B8-AE69-4EB7-8E1B-F058A1AF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4C47-04C9-4193-9450-08BD73F6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Measure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E751D-11E1-4D06-9EC7-5A5855BF4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0953" y="1380658"/>
                <a:ext cx="10515600" cy="497569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Calculate the Cosine Similarity between each 2 images.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Here,  A is the vector of the descriptors of each training  image.</a:t>
                </a:r>
              </a:p>
              <a:p>
                <a:pPr marL="0" indent="0">
                  <a:buNone/>
                </a:pPr>
                <a:r>
                  <a:rPr lang="en-US" sz="2600" dirty="0"/>
                  <a:t>	B is the vector of the descriptors of each test image.</a:t>
                </a:r>
              </a:p>
              <a:p>
                <a:pPr marL="0" indent="0">
                  <a:buNone/>
                </a:pPr>
                <a:r>
                  <a:rPr lang="en-US" sz="2600" dirty="0"/>
                  <a:t>	n = 3 , so, </a:t>
                </a:r>
                <a:r>
                  <a:rPr lang="en-US" sz="2600" dirty="0" err="1"/>
                  <a:t>A</a:t>
                </a:r>
                <a:r>
                  <a:rPr lang="en-US" sz="2600" baseline="-25000" dirty="0" err="1"/>
                  <a:t>example</a:t>
                </a:r>
                <a:r>
                  <a:rPr lang="en-US" sz="2600" dirty="0"/>
                  <a:t>= [</a:t>
                </a:r>
                <a:r>
                  <a:rPr lang="en-US" sz="2400" b="1" dirty="0"/>
                  <a:t>Form factor, Roundness, Compactness</a:t>
                </a:r>
                <a:r>
                  <a:rPr lang="en-US" sz="2600" dirty="0"/>
                  <a:t>]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600" dirty="0"/>
                  <a:t>Create a matrix showing the similarity among each pairs to learn which images from test cases match the most with the image from train cases.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E751D-11E1-4D06-9EC7-5A5855BF4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953" y="1380658"/>
                <a:ext cx="10515600" cy="4975692"/>
              </a:xfrm>
              <a:blipFill>
                <a:blip r:embed="rId2"/>
                <a:stretch>
                  <a:fillRect l="-1101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EE987-368C-4A43-AF48-BFEC1114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9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599935D-0863-4230-8E3E-7BED50DBE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848650"/>
              </p:ext>
            </p:extLst>
          </p:nvPr>
        </p:nvGraphicFramePr>
        <p:xfrm>
          <a:off x="1138518" y="176446"/>
          <a:ext cx="9529481" cy="641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47">
                  <a:extLst>
                    <a:ext uri="{9D8B030D-6E8A-4147-A177-3AD203B41FA5}">
                      <a16:colId xmlns:a16="http://schemas.microsoft.com/office/drawing/2014/main" val="4223002077"/>
                    </a:ext>
                  </a:extLst>
                </a:gridCol>
                <a:gridCol w="1836643">
                  <a:extLst>
                    <a:ext uri="{9D8B030D-6E8A-4147-A177-3AD203B41FA5}">
                      <a16:colId xmlns:a16="http://schemas.microsoft.com/office/drawing/2014/main" val="1377747093"/>
                    </a:ext>
                  </a:extLst>
                </a:gridCol>
                <a:gridCol w="1793003">
                  <a:extLst>
                    <a:ext uri="{9D8B030D-6E8A-4147-A177-3AD203B41FA5}">
                      <a16:colId xmlns:a16="http://schemas.microsoft.com/office/drawing/2014/main" val="967094551"/>
                    </a:ext>
                  </a:extLst>
                </a:gridCol>
                <a:gridCol w="1547296">
                  <a:extLst>
                    <a:ext uri="{9D8B030D-6E8A-4147-A177-3AD203B41FA5}">
                      <a16:colId xmlns:a16="http://schemas.microsoft.com/office/drawing/2014/main" val="2079737647"/>
                    </a:ext>
                  </a:extLst>
                </a:gridCol>
                <a:gridCol w="2626892">
                  <a:extLst>
                    <a:ext uri="{9D8B030D-6E8A-4147-A177-3AD203B41FA5}">
                      <a16:colId xmlns:a16="http://schemas.microsoft.com/office/drawing/2014/main" val="1720254334"/>
                    </a:ext>
                  </a:extLst>
                </a:gridCol>
              </a:tblGrid>
              <a:tr h="6034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5657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2142"/>
                  </a:ext>
                </a:extLst>
              </a:tr>
              <a:tr h="105921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0.99999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0.99995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109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0.99998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0.999954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7959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0.999636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0.99962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0.999841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8467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0.999999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0.999999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0.999942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19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A58A-316E-41F2-A8D9-571ABCF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C125D8-47F4-40F8-9349-6D234EE5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71" y="845226"/>
            <a:ext cx="1269999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DECB4-2C02-464C-87CD-EF7BAA376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2" b="12467"/>
          <a:stretch/>
        </p:blipFill>
        <p:spPr>
          <a:xfrm>
            <a:off x="4968937" y="912821"/>
            <a:ext cx="127000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29A489-6D2A-4D21-A7F4-26DCF49ABA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4491" r="13057" b="13057"/>
          <a:stretch/>
        </p:blipFill>
        <p:spPr>
          <a:xfrm>
            <a:off x="3320982" y="912821"/>
            <a:ext cx="959150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237B6A-81F1-432C-9879-FD8C9C957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37" y="5479274"/>
            <a:ext cx="1567527" cy="1013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8C8A53-AABE-4456-AE0D-F586010E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096531"/>
            <a:ext cx="1304365" cy="10131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BDB8B0-99BC-4281-8592-37186D414F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37" y="4252775"/>
            <a:ext cx="1331528" cy="10652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A3D36E-D9C6-4ED9-A390-18A7E40347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9" t="17618" b="8371"/>
          <a:stretch/>
        </p:blipFill>
        <p:spPr>
          <a:xfrm>
            <a:off x="8617323" y="1997248"/>
            <a:ext cx="1116106" cy="10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4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FD9C-350C-483E-A6A2-EDEA7E43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Descriptors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7097-68AB-46E6-B63C-2016FA49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Information that lets you recognize a region.</a:t>
            </a:r>
          </a:p>
          <a:p>
            <a:r>
              <a:rPr lang="en-US" altLang="en-US" dirty="0"/>
              <a:t>They focus on the content and texture of objects in an image. </a:t>
            </a:r>
          </a:p>
          <a:p>
            <a:r>
              <a:rPr lang="en-US" altLang="en-US" dirty="0"/>
              <a:t>They describe the distribution of pixel values within a region and capture the spatial relationships between different regions. </a:t>
            </a:r>
          </a:p>
          <a:p>
            <a:r>
              <a:rPr lang="en-US" dirty="0"/>
              <a:t>They extract relevant information from the image and represent it in a way that can be easily compared and matched with other images.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79113-0370-4384-B7FA-44FA1BF2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C7E1-8A22-49CA-9727-353A3872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Descriptors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8C8AE-7CFC-41C5-BB24-25EF5D209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6239"/>
                <a:ext cx="5921188" cy="39074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Compactness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𝑃𝑒𝑟𝑖𝑚𝑒𝑡𝑒𝑟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Form</a:t>
                </a:r>
                <a:r>
                  <a:rPr lang="en-US" dirty="0"/>
                  <a:t> </a:t>
                </a:r>
                <a:r>
                  <a:rPr lang="en-US" b="1" dirty="0"/>
                  <a:t>factor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𝐴𝑟𝑒𝑎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𝑃𝑒𝑟𝑖𝑚𝑒𝑡𝑒𝑟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Roundness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𝑀𝑎𝑥𝐷𝑖𝑎𝑚𝑒𝑡𝑒𝑟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8C8AE-7CFC-41C5-BB24-25EF5D209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6239"/>
                <a:ext cx="5921188" cy="3907498"/>
              </a:xfrm>
              <a:blipFill>
                <a:blip r:embed="rId2"/>
                <a:stretch>
                  <a:fillRect l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60FFF-0AE9-4CB9-8F7D-E6669066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9842" y="6356350"/>
            <a:ext cx="873958" cy="365125"/>
          </a:xfrm>
        </p:spPr>
        <p:txBody>
          <a:bodyPr/>
          <a:lstStyle/>
          <a:p>
            <a:fld id="{F1BBE439-A689-4E67-A7FC-21353A5E32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9409-B692-410B-A39E-3726B1F6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FD331-1F0E-4E8D-8E46-AE99EAF9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EA9580-A6DD-43B8-AC12-D55F8B94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818" y="4432848"/>
            <a:ext cx="1600199" cy="162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0.1644</a:t>
            </a:r>
          </a:p>
          <a:p>
            <a:pPr marL="0" indent="0">
              <a:buNone/>
            </a:pPr>
            <a:r>
              <a:rPr lang="en-US" dirty="0"/>
              <a:t>2.0132</a:t>
            </a:r>
          </a:p>
          <a:p>
            <a:pPr marL="0" indent="0">
              <a:buNone/>
            </a:pPr>
            <a:r>
              <a:rPr lang="en-US" dirty="0"/>
              <a:t>76.426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0C5F9-A315-4510-B293-B071CE7801C0}"/>
              </a:ext>
            </a:extLst>
          </p:cNvPr>
          <p:cNvSpPr txBox="1"/>
          <p:nvPr/>
        </p:nvSpPr>
        <p:spPr>
          <a:xfrm>
            <a:off x="630620" y="4445274"/>
            <a:ext cx="2262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 factor</a:t>
            </a:r>
          </a:p>
          <a:p>
            <a:r>
              <a:rPr lang="en-US" sz="2800" b="1" dirty="0"/>
              <a:t>Roundness </a:t>
            </a:r>
          </a:p>
          <a:p>
            <a:r>
              <a:rPr lang="en-US" sz="2800" b="1" dirty="0"/>
              <a:t>Compactness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6CE88-9DA7-440E-9268-680431DE965D}"/>
              </a:ext>
            </a:extLst>
          </p:cNvPr>
          <p:cNvSpPr txBox="1"/>
          <p:nvPr/>
        </p:nvSpPr>
        <p:spPr>
          <a:xfrm>
            <a:off x="6675388" y="4445274"/>
            <a:ext cx="1372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0.1184</a:t>
            </a:r>
          </a:p>
          <a:p>
            <a:r>
              <a:rPr lang="en-US" sz="2800" dirty="0"/>
              <a:t>0.6075</a:t>
            </a:r>
          </a:p>
          <a:p>
            <a:r>
              <a:rPr lang="en-US" sz="2800" dirty="0"/>
              <a:t>106.097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8E10-D524-4DD8-87F5-838D5ECA4D6D}"/>
              </a:ext>
            </a:extLst>
          </p:cNvPr>
          <p:cNvSpPr txBox="1"/>
          <p:nvPr/>
        </p:nvSpPr>
        <p:spPr>
          <a:xfrm>
            <a:off x="9872665" y="4445274"/>
            <a:ext cx="11897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0.1512</a:t>
            </a:r>
          </a:p>
          <a:p>
            <a:r>
              <a:rPr lang="en-US" sz="2800" dirty="0"/>
              <a:t>1.1469</a:t>
            </a:r>
          </a:p>
          <a:p>
            <a:r>
              <a:rPr lang="en-US" sz="2800" dirty="0"/>
              <a:t>83.118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E51B85-21A5-4D45-AC15-47F3CCF1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09" y="1857187"/>
            <a:ext cx="2565016" cy="2147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327C94-866A-4835-AE70-4CEB906AA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38" y="1846946"/>
            <a:ext cx="2388394" cy="2157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69CAE-5C99-4C0D-8A08-08E6F535A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45" y="1846946"/>
            <a:ext cx="2743200" cy="215797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080C7D-A56F-4431-93BC-75BF57B87DFB}"/>
              </a:ext>
            </a:extLst>
          </p:cNvPr>
          <p:cNvSpPr txBox="1">
            <a:spLocks/>
          </p:cNvSpPr>
          <p:nvPr/>
        </p:nvSpPr>
        <p:spPr>
          <a:xfrm>
            <a:off x="719138" y="379842"/>
            <a:ext cx="10515600" cy="64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2068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302A-1722-4049-A164-52C86D15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6EE3-ACAE-4FCD-BE55-50D484B6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one of each shape as train image and the other as test image.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binary image: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Boundary of the object in the image.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Apply erosion to the binary image.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Subtract the eroded image from the binary image to get the border of the region.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b="1" dirty="0"/>
              <a:t>Perimeter, Area, Max Diameter </a:t>
            </a:r>
            <a:r>
              <a:rPr lang="en-US" dirty="0"/>
              <a:t>of the region.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Area, Perimeter, and Max Diameter to calculate </a:t>
            </a:r>
            <a:r>
              <a:rPr lang="en-US" b="1" dirty="0"/>
              <a:t>Form factor, Roundness, and Compactness </a:t>
            </a:r>
            <a:r>
              <a:rPr lang="en-US" dirty="0"/>
              <a:t>and save it in a txt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Matching the descriptors of the test and train images to find close Match.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89E3A-130C-4A16-868D-9D3A4B0D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89EE-1E5C-4307-9D8F-7FC66C4E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7A8F-D4E5-43C7-923F-5FD317BE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49460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AFD7B-43DF-4B87-907F-4EAFA57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A2896B-9B8E-4744-87F4-1789BF14B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730355"/>
              </p:ext>
            </p:extLst>
          </p:nvPr>
        </p:nvGraphicFramePr>
        <p:xfrm>
          <a:off x="1845275" y="3429000"/>
          <a:ext cx="2682666" cy="2315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11">
                  <a:extLst>
                    <a:ext uri="{9D8B030D-6E8A-4147-A177-3AD203B41FA5}">
                      <a16:colId xmlns:a16="http://schemas.microsoft.com/office/drawing/2014/main" val="231467591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802689118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29983773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739001043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77864490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139325948"/>
                    </a:ext>
                  </a:extLst>
                </a:gridCol>
              </a:tblGrid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311442152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392705759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2777131985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261991514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29299050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1FC66C3-F5E7-45FC-93F3-C8A0E101A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710768"/>
              </p:ext>
            </p:extLst>
          </p:nvPr>
        </p:nvGraphicFramePr>
        <p:xfrm>
          <a:off x="6900301" y="3357949"/>
          <a:ext cx="2682666" cy="2315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11">
                  <a:extLst>
                    <a:ext uri="{9D8B030D-6E8A-4147-A177-3AD203B41FA5}">
                      <a16:colId xmlns:a16="http://schemas.microsoft.com/office/drawing/2014/main" val="231467591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802689118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29983773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739001043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77864490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139325948"/>
                    </a:ext>
                  </a:extLst>
                </a:gridCol>
              </a:tblGrid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311442152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5759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31985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91514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29299050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1887AC-D8F6-42C6-8367-C1FB52F0A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0043"/>
              </p:ext>
            </p:extLst>
          </p:nvPr>
        </p:nvGraphicFramePr>
        <p:xfrm>
          <a:off x="5181125" y="4062882"/>
          <a:ext cx="475604" cy="10918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604">
                  <a:extLst>
                    <a:ext uri="{9D8B030D-6E8A-4147-A177-3AD203B41FA5}">
                      <a16:colId xmlns:a16="http://schemas.microsoft.com/office/drawing/2014/main" val="1980894848"/>
                    </a:ext>
                  </a:extLst>
                </a:gridCol>
              </a:tblGrid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/>
                </a:tc>
                <a:extLst>
                  <a:ext uri="{0D108BD9-81ED-4DB2-BD59-A6C34878D82A}">
                    <a16:rowId xmlns:a16="http://schemas.microsoft.com/office/drawing/2014/main" val="1303570797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611626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/>
                </a:tc>
                <a:extLst>
                  <a:ext uri="{0D108BD9-81ED-4DB2-BD59-A6C34878D82A}">
                    <a16:rowId xmlns:a16="http://schemas.microsoft.com/office/drawing/2014/main" val="21102400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D3F2CBB-FF53-44CC-BFAD-60303DB0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418" y="5744540"/>
            <a:ext cx="745120" cy="378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E6EC4E-9F29-4F26-B241-4D1E4A3E9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83"/>
          <a:stretch/>
        </p:blipFill>
        <p:spPr>
          <a:xfrm>
            <a:off x="5276194" y="5277962"/>
            <a:ext cx="228135" cy="378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8BC633-C7CA-4B12-AA07-24B8AA9B2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16"/>
          <a:stretch/>
        </p:blipFill>
        <p:spPr>
          <a:xfrm>
            <a:off x="2689113" y="5831988"/>
            <a:ext cx="277812" cy="3787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9E495F-013E-4F49-867C-8E0C9B702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8" b="53613"/>
          <a:stretch/>
        </p:blipFill>
        <p:spPr>
          <a:xfrm>
            <a:off x="1338487" y="1719416"/>
            <a:ext cx="5438832" cy="15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5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5F50-D969-4539-B9FB-6DBF594B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Erosion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6BA0B-1DE3-4B4B-9699-3469F67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D4031F4-B8D7-46E3-9370-50CC0D2E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719"/>
          <a:stretch/>
        </p:blipFill>
        <p:spPr>
          <a:xfrm>
            <a:off x="2786784" y="3429000"/>
            <a:ext cx="6295704" cy="2402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B26C5-E90F-4B2D-9E99-5CB95F59A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8" b="53613"/>
          <a:stretch/>
        </p:blipFill>
        <p:spPr>
          <a:xfrm>
            <a:off x="1625358" y="1370562"/>
            <a:ext cx="5438832" cy="15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0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78F4-2097-4A28-A485-6D542D0E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E3213-CD4A-4F61-81DB-A12EA096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65CB1-5C6D-4508-87B9-310790405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63" y="1368497"/>
            <a:ext cx="2791215" cy="21815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ECF8F5-D00F-46AA-92DC-7F9F4D29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693"/>
            <a:ext cx="5948084" cy="1667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Area</a:t>
            </a:r>
            <a:r>
              <a:rPr lang="en-US" sz="2400" dirty="0"/>
              <a:t> of a region is defined as the number of pixels in the region. </a:t>
            </a:r>
          </a:p>
          <a:p>
            <a:pPr marL="0" indent="0">
              <a:buNone/>
            </a:pPr>
            <a:r>
              <a:rPr lang="en-US" sz="2400" dirty="0"/>
              <a:t>area = </a:t>
            </a:r>
            <a:r>
              <a:rPr lang="en-US" sz="2400" dirty="0" err="1"/>
              <a:t>np.count_nonzero</a:t>
            </a:r>
            <a:r>
              <a:rPr lang="en-US" sz="2400" dirty="0"/>
              <a:t>(</a:t>
            </a:r>
            <a:r>
              <a:rPr lang="en-US" sz="2400" dirty="0" err="1"/>
              <a:t>binary_image</a:t>
            </a:r>
            <a:r>
              <a:rPr lang="en-US" sz="24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3D089B-3E10-40F5-8586-F54FB3540FA8}"/>
              </a:ext>
            </a:extLst>
          </p:cNvPr>
          <p:cNvSpPr txBox="1">
            <a:spLocks/>
          </p:cNvSpPr>
          <p:nvPr/>
        </p:nvSpPr>
        <p:spPr>
          <a:xfrm>
            <a:off x="838200" y="4274111"/>
            <a:ext cx="5813612" cy="2082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Perimeter</a:t>
            </a:r>
            <a:r>
              <a:rPr lang="en-US" sz="2400" dirty="0"/>
              <a:t> of a region is the length of its boundary.</a:t>
            </a:r>
          </a:p>
          <a:p>
            <a:pPr marL="0" indent="0">
              <a:buNone/>
            </a:pPr>
            <a:r>
              <a:rPr lang="en-US" sz="2400" dirty="0"/>
              <a:t>perimeter = </a:t>
            </a:r>
            <a:r>
              <a:rPr lang="en-US" sz="2400" dirty="0" err="1"/>
              <a:t>np.count_nonzero</a:t>
            </a:r>
            <a:r>
              <a:rPr lang="en-US" sz="2400" dirty="0"/>
              <a:t>(</a:t>
            </a:r>
            <a:r>
              <a:rPr lang="en-US" sz="2400" dirty="0" err="1"/>
              <a:t>border_image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35E40-757A-474B-933E-EF61F8092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416" y="4113810"/>
            <a:ext cx="279121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0DB1-1842-4512-AFA1-C6382B75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338230"/>
            <a:ext cx="10515600" cy="647887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86AA-DACA-42DF-9BEF-F3E0EB46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5CF7D3-E15E-495E-9CA9-57B231DF5F56}"/>
              </a:ext>
            </a:extLst>
          </p:cNvPr>
          <p:cNvSpPr/>
          <p:nvPr/>
        </p:nvSpPr>
        <p:spPr>
          <a:xfrm>
            <a:off x="8907622" y="2574707"/>
            <a:ext cx="831338" cy="8411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0A951F-67A8-4430-9E47-913DA1ED0A3E}"/>
              </a:ext>
            </a:extLst>
          </p:cNvPr>
          <p:cNvSpPr/>
          <p:nvPr/>
        </p:nvSpPr>
        <p:spPr>
          <a:xfrm>
            <a:off x="8241454" y="2066355"/>
            <a:ext cx="2051339" cy="1961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96865813-87A9-4F8B-9368-5225B1EC4ED6}"/>
              </a:ext>
            </a:extLst>
          </p:cNvPr>
          <p:cNvSpPr/>
          <p:nvPr/>
        </p:nvSpPr>
        <p:spPr>
          <a:xfrm>
            <a:off x="8545499" y="2342455"/>
            <a:ext cx="1367329" cy="143826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1E097-44DF-40E6-8F7C-49F7768526A4}"/>
              </a:ext>
            </a:extLst>
          </p:cNvPr>
          <p:cNvSpPr txBox="1"/>
          <p:nvPr/>
        </p:nvSpPr>
        <p:spPr>
          <a:xfrm>
            <a:off x="8862942" y="1878608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(x1,y1)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517087-7026-4612-93F8-13FFFD5170B9}"/>
              </a:ext>
            </a:extLst>
          </p:cNvPr>
          <p:cNvSpPr txBox="1"/>
          <p:nvPr/>
        </p:nvSpPr>
        <p:spPr>
          <a:xfrm>
            <a:off x="9886813" y="2711509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(x2,y2)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8E87D-8F88-4A65-84BB-E12D78B528EA}"/>
              </a:ext>
            </a:extLst>
          </p:cNvPr>
          <p:cNvSpPr txBox="1"/>
          <p:nvPr/>
        </p:nvSpPr>
        <p:spPr>
          <a:xfrm>
            <a:off x="8481793" y="3756029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(x3,y3)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95788-DC98-4323-BCCA-A6C8D4F3234F}"/>
              </a:ext>
            </a:extLst>
          </p:cNvPr>
          <p:cNvSpPr txBox="1"/>
          <p:nvPr/>
        </p:nvSpPr>
        <p:spPr>
          <a:xfrm>
            <a:off x="7951618" y="2975463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(x4,y4)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281859-F07E-430B-834D-04FC855175BF}"/>
              </a:ext>
            </a:extLst>
          </p:cNvPr>
          <p:cNvSpPr/>
          <p:nvPr/>
        </p:nvSpPr>
        <p:spPr>
          <a:xfrm>
            <a:off x="9198672" y="2305426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9EB8F-0D46-4E21-8648-C1BC067DDC20}"/>
              </a:ext>
            </a:extLst>
          </p:cNvPr>
          <p:cNvSpPr/>
          <p:nvPr/>
        </p:nvSpPr>
        <p:spPr>
          <a:xfrm>
            <a:off x="8508383" y="2870213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916D8B-D675-403E-8A1F-200B21A50F69}"/>
              </a:ext>
            </a:extLst>
          </p:cNvPr>
          <p:cNvSpPr/>
          <p:nvPr/>
        </p:nvSpPr>
        <p:spPr>
          <a:xfrm>
            <a:off x="9897918" y="2870215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085FCC-60B2-4DC9-8950-4D85392001A8}"/>
              </a:ext>
            </a:extLst>
          </p:cNvPr>
          <p:cNvSpPr/>
          <p:nvPr/>
        </p:nvSpPr>
        <p:spPr>
          <a:xfrm>
            <a:off x="8786291" y="3739791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659EE0-15F1-494E-87FA-5897DA444AB2}"/>
              </a:ext>
            </a:extLst>
          </p:cNvPr>
          <p:cNvCxnSpPr/>
          <p:nvPr/>
        </p:nvCxnSpPr>
        <p:spPr>
          <a:xfrm>
            <a:off x="7779359" y="2336389"/>
            <a:ext cx="29755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744F05-A560-48CA-B558-E6C9AB85C891}"/>
              </a:ext>
            </a:extLst>
          </p:cNvPr>
          <p:cNvCxnSpPr>
            <a:cxnSpLocks/>
          </p:cNvCxnSpPr>
          <p:nvPr/>
        </p:nvCxnSpPr>
        <p:spPr>
          <a:xfrm>
            <a:off x="8540153" y="1752436"/>
            <a:ext cx="4090" cy="2648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265348-3B09-4A65-8DEA-0B0847A626AC}"/>
              </a:ext>
            </a:extLst>
          </p:cNvPr>
          <p:cNvCxnSpPr>
            <a:cxnSpLocks/>
          </p:cNvCxnSpPr>
          <p:nvPr/>
        </p:nvCxnSpPr>
        <p:spPr>
          <a:xfrm flipV="1">
            <a:off x="7741399" y="3764160"/>
            <a:ext cx="2975528" cy="325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2072E0-156C-4186-91D2-BD324DCA1F66}"/>
              </a:ext>
            </a:extLst>
          </p:cNvPr>
          <p:cNvCxnSpPr/>
          <p:nvPr/>
        </p:nvCxnSpPr>
        <p:spPr>
          <a:xfrm flipH="1" flipV="1">
            <a:off x="9911159" y="1752436"/>
            <a:ext cx="42163" cy="26506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D988F7-6EE3-48A6-8563-A244531C1184}"/>
              </a:ext>
            </a:extLst>
          </p:cNvPr>
          <p:cNvSpPr txBox="1"/>
          <p:nvPr/>
        </p:nvSpPr>
        <p:spPr>
          <a:xfrm>
            <a:off x="10846472" y="2139683"/>
            <a:ext cx="638037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E627C-5593-47F4-8765-DCAA97A5782A}"/>
              </a:ext>
            </a:extLst>
          </p:cNvPr>
          <p:cNvSpPr txBox="1"/>
          <p:nvPr/>
        </p:nvSpPr>
        <p:spPr>
          <a:xfrm>
            <a:off x="10767085" y="3387714"/>
            <a:ext cx="66761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max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DB314-B4C9-4959-8E00-A33527951A62}"/>
              </a:ext>
            </a:extLst>
          </p:cNvPr>
          <p:cNvSpPr txBox="1"/>
          <p:nvPr/>
        </p:nvSpPr>
        <p:spPr>
          <a:xfrm>
            <a:off x="8465627" y="4400756"/>
            <a:ext cx="643904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4C4AB8-E74B-4823-861A-E668C0A9E29C}"/>
              </a:ext>
            </a:extLst>
          </p:cNvPr>
          <p:cNvSpPr txBox="1"/>
          <p:nvPr/>
        </p:nvSpPr>
        <p:spPr>
          <a:xfrm>
            <a:off x="9535956" y="4365449"/>
            <a:ext cx="673480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max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AAEFC4-420C-45B2-B712-CFFF483852F8}"/>
              </a:ext>
            </a:extLst>
          </p:cNvPr>
          <p:cNvSpPr txBox="1"/>
          <p:nvPr/>
        </p:nvSpPr>
        <p:spPr>
          <a:xfrm>
            <a:off x="725647" y="1790019"/>
            <a:ext cx="66527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MaxDiameter</a:t>
            </a:r>
            <a:r>
              <a:rPr lang="en-US" sz="2400" dirty="0"/>
              <a:t> is considered here as the largest distance between the difference of leftmost, rightmost((x</a:t>
            </a:r>
            <a:r>
              <a:rPr lang="en-US" sz="2400" baseline="-25000" dirty="0"/>
              <a:t>2</a:t>
            </a:r>
            <a:r>
              <a:rPr lang="en-US" sz="2400" dirty="0"/>
              <a:t>,y</a:t>
            </a:r>
            <a:r>
              <a:rPr lang="en-US" sz="2400" baseline="-25000" dirty="0"/>
              <a:t>2</a:t>
            </a:r>
            <a:r>
              <a:rPr lang="en-US" sz="2400" dirty="0"/>
              <a:t>),(x</a:t>
            </a:r>
            <a:r>
              <a:rPr lang="en-US" sz="2400" baseline="-25000" dirty="0"/>
              <a:t>4</a:t>
            </a:r>
            <a:r>
              <a:rPr lang="en-US" sz="2400" dirty="0"/>
              <a:t>,x</a:t>
            </a:r>
            <a:r>
              <a:rPr lang="en-US" sz="2400" baseline="-25000" dirty="0"/>
              <a:t>4</a:t>
            </a:r>
            <a:r>
              <a:rPr lang="en-US" sz="2400" dirty="0"/>
              <a:t>)) </a:t>
            </a:r>
          </a:p>
          <a:p>
            <a:pPr marL="0" indent="0">
              <a:buNone/>
            </a:pPr>
            <a:r>
              <a:rPr lang="en-US" sz="2400" dirty="0"/>
              <a:t>and topmost, bottommost ((x</a:t>
            </a:r>
            <a:r>
              <a:rPr lang="en-US" sz="2400" baseline="-25000" dirty="0"/>
              <a:t>1</a:t>
            </a:r>
            <a:r>
              <a:rPr lang="en-US" sz="2400" dirty="0"/>
              <a:t>,y</a:t>
            </a:r>
            <a:r>
              <a:rPr lang="en-US" sz="2400" baseline="-25000" dirty="0"/>
              <a:t>1</a:t>
            </a:r>
            <a:r>
              <a:rPr lang="en-US" sz="2400" dirty="0"/>
              <a:t>),(x</a:t>
            </a:r>
            <a:r>
              <a:rPr lang="en-US" sz="2400" baseline="-25000" dirty="0"/>
              <a:t>3</a:t>
            </a:r>
            <a:r>
              <a:rPr lang="en-US" sz="2400" dirty="0"/>
              <a:t>,x</a:t>
            </a:r>
            <a:r>
              <a:rPr lang="en-US" sz="2400" baseline="-25000" dirty="0"/>
              <a:t>3</a:t>
            </a:r>
            <a:r>
              <a:rPr lang="en-US" sz="2400" dirty="0"/>
              <a:t> )).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MaxDiameter</a:t>
            </a:r>
            <a:r>
              <a:rPr lang="en-US" sz="2400" dirty="0"/>
              <a:t> = </a:t>
            </a:r>
          </a:p>
          <a:p>
            <a:r>
              <a:rPr lang="en-US" sz="2400" dirty="0"/>
              <a:t>maximum(</a:t>
            </a:r>
            <a:r>
              <a:rPr lang="en-US" sz="2400" dirty="0" err="1"/>
              <a:t>x</a:t>
            </a:r>
            <a:r>
              <a:rPr lang="en-US" sz="2400" baseline="-25000" dirty="0" err="1"/>
              <a:t>max-</a:t>
            </a:r>
            <a:r>
              <a:rPr lang="en-US" sz="2400" dirty="0" err="1"/>
              <a:t>x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, </a:t>
            </a:r>
            <a:r>
              <a:rPr lang="en-US" sz="2400" dirty="0" err="1"/>
              <a:t>y</a:t>
            </a:r>
            <a:r>
              <a:rPr lang="en-US" sz="2400" baseline="-25000" dirty="0" err="1"/>
              <a:t>max</a:t>
            </a:r>
            <a:r>
              <a:rPr lang="en-US" sz="2400" baseline="-25000" dirty="0"/>
              <a:t>-</a:t>
            </a:r>
            <a:r>
              <a:rPr lang="en-US" sz="2400" dirty="0"/>
              <a:t> </a:t>
            </a:r>
            <a:r>
              <a:rPr lang="en-US" sz="2400" dirty="0" err="1"/>
              <a:t>y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47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548</Words>
  <Application>Microsoft Office PowerPoint</Application>
  <PresentationFormat>Widescreen</PresentationFormat>
  <Paragraphs>164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Region Descriptors</vt:lpstr>
      <vt:lpstr>Region Descriptors</vt:lpstr>
      <vt:lpstr> </vt:lpstr>
      <vt:lpstr>Classwork</vt:lpstr>
      <vt:lpstr>Erosion</vt:lpstr>
      <vt:lpstr>Erosion</vt:lpstr>
      <vt:lpstr>Parameters</vt:lpstr>
      <vt:lpstr>Parameters</vt:lpstr>
      <vt:lpstr>Similarity Measure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D B</cp:lastModifiedBy>
  <cp:revision>120</cp:revision>
  <dcterms:created xsi:type="dcterms:W3CDTF">2022-03-22T12:35:29Z</dcterms:created>
  <dcterms:modified xsi:type="dcterms:W3CDTF">2024-05-14T22:33:26Z</dcterms:modified>
</cp:coreProperties>
</file>