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4AAA6-3CEF-4820-86E5-344E997745BF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800EA-182D-4200-A62B-9DD58813E4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3CFFD65-1DC5-4187-BFA9-B9E3C656E80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FD10-6E23-49E7-A6D3-F98CCA3DB121}" type="datetime1">
              <a:rPr lang="en-US" smtClean="0"/>
              <a:pPr/>
              <a:t>10/15/2012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Rushdi Shams, Dept of CSE, KUET, Bangladesh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2D788-1B72-47A1-8F94-DFF8248CAE48}" type="datetime1">
              <a:rPr lang="en-US" smtClean="0"/>
              <a:pPr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Rushdi Shams, Dept of CSE, KUET, Bangladesh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97B8-6F0D-4C08-80C0-73B32C05520D}" type="datetime1">
              <a:rPr lang="en-US" smtClean="0"/>
              <a:pPr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Rushdi Shams, Dept of CSE, KUET, Bangladesh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7538-55F6-4563-AFF6-F1F485A7211F}" type="datetime1">
              <a:rPr lang="en-US" smtClean="0"/>
              <a:pPr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Rushdi Shams, Dept of CSE, KUET, Bangladesh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BD9C-B8F7-411B-BBBE-F89F335C3542}" type="datetime1">
              <a:rPr lang="en-US" smtClean="0"/>
              <a:pPr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Rushdi Shams, Dept of CSE, KUET, Bangladesh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965D-EF0D-428E-BF93-D720C22EE26F}" type="datetime1">
              <a:rPr lang="en-US" smtClean="0"/>
              <a:pPr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Rushdi Shams, Dept of CSE, KUET, Bangladesh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8434-263B-4BEA-A2CA-D7BF1A4C6CF8}" type="datetime1">
              <a:rPr lang="en-US" smtClean="0"/>
              <a:pPr/>
              <a:t>10/15/2012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Rushdi Shams, Dept of CSE, KUET, Bangladesh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B6DF-BF49-4C6F-8953-A4698FF90D81}" type="datetime1">
              <a:rPr lang="en-US" smtClean="0"/>
              <a:pPr/>
              <a:t>10/15/2012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Rushdi Shams, Dept of CSE, KUET, Bangladesh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E4F1-5E0D-41F4-A113-8222DD4AFF1A}" type="datetime1">
              <a:rPr lang="en-US" smtClean="0"/>
              <a:pPr/>
              <a:t>10/15/2012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Rushdi Shams, Dept of CSE, KUET, Bangladesh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9E25-7237-43EA-B7F7-9BE5E595013B}" type="datetime1">
              <a:rPr lang="en-US" smtClean="0"/>
              <a:pPr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Rushdi Shams, Dept of CSE, KUET, Bangladesh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5B2B-FD91-4C2B-98E2-7DBBFE834D51}" type="datetime1">
              <a:rPr lang="en-US" smtClean="0"/>
              <a:pPr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Rushdi Shams, Dept of CSE, KUET, Bangladesh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709421-0D7D-4ADB-8163-7EFD82142026}" type="datetime1">
              <a:rPr lang="en-US" smtClean="0"/>
              <a:pPr/>
              <a:t>10/15/2012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Rushdi Shams, Dept of CSE, KUET, Bangladesh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css%20pages/css_id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css%20pages/css_clas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css%20pages/css_sp_clas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Internet Programming</a:t>
            </a:r>
            <a:endParaRPr lang="en-US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2133600" y="3352800"/>
            <a:ext cx="6559550" cy="1752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b="1" dirty="0" smtClean="0">
                <a:solidFill>
                  <a:srgbClr val="FFFF00"/>
                </a:solidFill>
              </a:rPr>
              <a:t>C</a:t>
            </a:r>
            <a:r>
              <a:rPr lang="en-US" dirty="0" smtClean="0">
                <a:solidFill>
                  <a:srgbClr val="FFFF00"/>
                </a:solidFill>
              </a:rPr>
              <a:t>ascading</a:t>
            </a:r>
            <a:r>
              <a:rPr lang="en-US" b="1" dirty="0" smtClean="0">
                <a:solidFill>
                  <a:srgbClr val="FFFF00"/>
                </a:solidFill>
              </a:rPr>
              <a:t> S</a:t>
            </a:r>
            <a:r>
              <a:rPr lang="en-US" dirty="0" smtClean="0">
                <a:solidFill>
                  <a:srgbClr val="FFFF00"/>
                </a:solidFill>
              </a:rPr>
              <a:t>tyle </a:t>
            </a:r>
            <a:r>
              <a:rPr lang="en-US" b="1" dirty="0" smtClean="0">
                <a:solidFill>
                  <a:srgbClr val="FFFF00"/>
                </a:solidFill>
              </a:rPr>
              <a:t>S</a:t>
            </a:r>
            <a:r>
              <a:rPr lang="en-US" dirty="0" smtClean="0">
                <a:solidFill>
                  <a:srgbClr val="FFFF00"/>
                </a:solidFill>
              </a:rPr>
              <a:t>heet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marL="54864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CSS to HTML: Tag Style</a:t>
            </a:r>
            <a:endParaRPr lang="en-US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1843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91B1DA-92CF-4EDE-9EF7-F613A9A12FA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184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09800"/>
            <a:ext cx="8001000" cy="2985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4800" y="57912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r>
              <a:rPr lang="en-US" sz="3200" dirty="0" smtClean="0"/>
              <a:t>alled </a:t>
            </a:r>
            <a:r>
              <a:rPr lang="en-US" sz="3200" dirty="0" smtClean="0">
                <a:solidFill>
                  <a:srgbClr val="FF0000"/>
                </a:solidFill>
              </a:rPr>
              <a:t>internal CSS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marL="54864" indent="0"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to HTML: Link Style</a:t>
            </a:r>
            <a:endParaRPr lang="en-US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pic>
        <p:nvPicPr>
          <p:cNvPr id="1946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" y="3024188"/>
            <a:ext cx="8801100" cy="185261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B9816A-0209-4910-BB43-32CA18251C20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57912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Called </a:t>
            </a:r>
            <a:r>
              <a:rPr lang="en-US" sz="3200" dirty="0" smtClean="0">
                <a:solidFill>
                  <a:srgbClr val="FF0000"/>
                </a:solidFill>
              </a:rPr>
              <a:t>External CSS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5181600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r</a:t>
            </a:r>
            <a:r>
              <a:rPr lang="en-US" b="1" dirty="0" err="1" smtClean="0">
                <a:solidFill>
                  <a:srgbClr val="FF0000"/>
                </a:solidFill>
              </a:rPr>
              <a:t>el</a:t>
            </a:r>
            <a:r>
              <a:rPr lang="en-US" dirty="0" smtClean="0"/>
              <a:t> = relation= Specifies </a:t>
            </a:r>
            <a:r>
              <a:rPr lang="en-US" dirty="0" smtClean="0"/>
              <a:t>the relationship between the current document and the linked document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marL="54864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Benefit</a:t>
            </a:r>
            <a:endParaRPr lang="en-US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pic>
        <p:nvPicPr>
          <p:cNvPr id="2048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25538" y="1604963"/>
            <a:ext cx="7332662" cy="441483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865AB-CF5F-40EE-963D-3DDDB5F9DB1E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marL="54864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Try it yourself</a:t>
            </a:r>
            <a:endParaRPr lang="en-US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EE0399-A3B1-4F81-ABD4-7E54EAB7CBF3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215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1638" y="1295400"/>
            <a:ext cx="8132762" cy="302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430713"/>
            <a:ext cx="5257800" cy="179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marL="54864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Try it yourself</a:t>
            </a:r>
            <a:endParaRPr lang="en-US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7467600" y="1752600"/>
            <a:ext cx="12192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EE0399-A3B1-4F81-ABD4-7E54EAB7CBF3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18288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1676400"/>
            <a:ext cx="6019800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.</a:t>
            </a:r>
            <a:r>
              <a:rPr lang="en-US" b="1" u="sng" dirty="0" err="1" smtClean="0">
                <a:solidFill>
                  <a:srgbClr val="FF0000"/>
                </a:solidFill>
              </a:rPr>
              <a:t>css</a:t>
            </a:r>
            <a:r>
              <a:rPr lang="en-US" b="1" u="sng" dirty="0" smtClean="0">
                <a:solidFill>
                  <a:srgbClr val="FF0000"/>
                </a:solidFill>
              </a:rPr>
              <a:t> file</a:t>
            </a:r>
          </a:p>
          <a:p>
            <a:r>
              <a:rPr lang="en-US" dirty="0" smtClean="0"/>
              <a:t>body{</a:t>
            </a:r>
            <a:br>
              <a:rPr lang="en-US" dirty="0" smtClean="0"/>
            </a:br>
            <a:r>
              <a:rPr lang="en-US" dirty="0" smtClean="0"/>
              <a:t>background-color:#d0e4fe;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h1{</a:t>
            </a:r>
            <a:br>
              <a:rPr lang="en-US" dirty="0" smtClean="0"/>
            </a:br>
            <a:r>
              <a:rPr lang="en-US" dirty="0" err="1" smtClean="0"/>
              <a:t>color:orange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text-</a:t>
            </a:r>
            <a:r>
              <a:rPr lang="en-US" dirty="0" err="1" smtClean="0"/>
              <a:t>align:center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p{</a:t>
            </a:r>
            <a:br>
              <a:rPr lang="en-US" dirty="0" smtClean="0"/>
            </a:br>
            <a:r>
              <a:rPr lang="en-US" dirty="0" smtClean="0"/>
              <a:t>font-family:"Times New Roman";</a:t>
            </a:r>
            <a:br>
              <a:rPr lang="en-US" dirty="0" smtClean="0"/>
            </a:br>
            <a:r>
              <a:rPr lang="en-US" dirty="0" smtClean="0"/>
              <a:t>font-size:20px;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r>
              <a:rPr lang="en-US" dirty="0" smtClean="0"/>
              <a:t>a:link {color:#FF0000;}    /* unvisited link */</a:t>
            </a:r>
          </a:p>
          <a:p>
            <a:r>
              <a:rPr lang="en-US" dirty="0" smtClean="0"/>
              <a:t>a:visited {color:#00FF00;} /* visited link */</a:t>
            </a:r>
          </a:p>
          <a:p>
            <a:r>
              <a:rPr lang="en-US" dirty="0" smtClean="0"/>
              <a:t>a:hover {color:#FF00FF;}   /* mouse over link */</a:t>
            </a:r>
          </a:p>
          <a:p>
            <a:r>
              <a:rPr lang="en-US" dirty="0" smtClean="0"/>
              <a:t>a:active {color:#0000FF;}  /* selected link */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dirty="0" smtClean="0"/>
              <a:t>CSS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81200"/>
            <a:ext cx="4191000" cy="4114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 CSS allows you to </a:t>
            </a:r>
            <a:r>
              <a:rPr lang="en-US" dirty="0" smtClean="0">
                <a:solidFill>
                  <a:srgbClr val="FF0000"/>
                </a:solidFill>
              </a:rPr>
              <a:t>specify your own selectors </a:t>
            </a:r>
            <a:r>
              <a:rPr lang="en-US" dirty="0" smtClean="0"/>
              <a:t>called "id" and "class".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id Selector</a:t>
            </a:r>
          </a:p>
          <a:p>
            <a:pPr lvl="1"/>
            <a:r>
              <a:rPr lang="en-US" dirty="0" smtClean="0"/>
              <a:t>The id selector is used to </a:t>
            </a:r>
            <a:r>
              <a:rPr lang="en-US" dirty="0" smtClean="0">
                <a:solidFill>
                  <a:srgbClr val="FF0000"/>
                </a:solidFill>
              </a:rPr>
              <a:t>specify a style for a single, unique element.</a:t>
            </a:r>
          </a:p>
          <a:p>
            <a:pPr lvl="1"/>
            <a:r>
              <a:rPr lang="en-US" dirty="0" smtClean="0"/>
              <a:t>The id selector </a:t>
            </a:r>
            <a:r>
              <a:rPr lang="en-US" dirty="0" smtClean="0">
                <a:solidFill>
                  <a:srgbClr val="FF0000"/>
                </a:solidFill>
              </a:rPr>
              <a:t>uses the id attribute</a:t>
            </a:r>
            <a:r>
              <a:rPr lang="en-US" dirty="0" smtClean="0"/>
              <a:t> of the HTML element, and </a:t>
            </a:r>
            <a:r>
              <a:rPr lang="en-US" dirty="0" smtClean="0">
                <a:solidFill>
                  <a:srgbClr val="FF0000"/>
                </a:solidFill>
              </a:rPr>
              <a:t>is defined with a "#".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4400" y="2057400"/>
            <a:ext cx="39624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19600" y="457200"/>
            <a:ext cx="4343400" cy="5715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/>
              <a:t>&lt;html&gt;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/>
              <a:t>&lt;head&gt;</a:t>
            </a:r>
          </a:p>
          <a:p>
            <a:pPr marL="1188720" lvl="2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/>
              <a:t>&lt;style type="text/</a:t>
            </a:r>
            <a:r>
              <a:rPr lang="en-US" sz="2000" dirty="0" err="1" smtClean="0"/>
              <a:t>css</a:t>
            </a:r>
            <a:r>
              <a:rPr lang="en-US" sz="2000" dirty="0" smtClean="0"/>
              <a:t>"&gt;</a:t>
            </a:r>
          </a:p>
          <a:p>
            <a:pPr marL="1188720" lvl="2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>
                <a:solidFill>
                  <a:srgbClr val="FF0000"/>
                </a:solidFill>
              </a:rPr>
              <a:t>#para1</a:t>
            </a:r>
          </a:p>
          <a:p>
            <a:pPr marL="1188720" lvl="2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/>
              <a:t>{text-</a:t>
            </a:r>
            <a:r>
              <a:rPr lang="en-US" sz="2000" dirty="0" err="1" smtClean="0"/>
              <a:t>align:center</a:t>
            </a:r>
            <a:r>
              <a:rPr lang="en-US" sz="2000" dirty="0" smtClean="0"/>
              <a:t>;</a:t>
            </a:r>
          </a:p>
          <a:p>
            <a:pPr marL="1645920" lvl="3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err="1" smtClean="0"/>
              <a:t>color:red</a:t>
            </a:r>
            <a:r>
              <a:rPr lang="en-US" sz="2000" dirty="0" smtClean="0"/>
              <a:t>;</a:t>
            </a:r>
          </a:p>
          <a:p>
            <a:pPr marL="1188720" lvl="2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/>
              <a:t>} </a:t>
            </a:r>
          </a:p>
          <a:p>
            <a:pPr marL="1188720" lvl="2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/>
              <a:t>&lt;/style&gt;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/>
              <a:t>&lt;/head&gt;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/>
              <a:t>&lt;body&gt;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>
                <a:solidFill>
                  <a:srgbClr val="FF0000"/>
                </a:solidFill>
              </a:rPr>
              <a:t>&lt;p id="para1"&gt;</a:t>
            </a:r>
            <a:r>
              <a:rPr lang="en-US" sz="2000" dirty="0" smtClean="0"/>
              <a:t>Hello World!&lt;/p&gt;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/>
              <a:t>&lt;p&gt;This paragraph is not affected by the style.&lt;/p&gt;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/>
              <a:t>&lt;/body&gt;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/>
              <a:t>&lt;/html&gt;</a:t>
            </a:r>
          </a:p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 action="ppaction://hlinkfile"/>
              </a:rPr>
              <a:t>See css_id.html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 </a:t>
            </a:r>
            <a:r>
              <a:rPr lang="en-US" b="1" dirty="0" smtClean="0">
                <a:solidFill>
                  <a:srgbClr val="FF0000"/>
                </a:solidFill>
              </a:rPr>
              <a:t>NOT</a:t>
            </a:r>
            <a:r>
              <a:rPr lang="en-US" dirty="0" smtClean="0">
                <a:solidFill>
                  <a:srgbClr val="FF0000"/>
                </a:solidFill>
              </a:rPr>
              <a:t> start an ID name with a number! </a:t>
            </a:r>
            <a:r>
              <a:rPr lang="en-US" dirty="0" smtClean="0"/>
              <a:t>It will not work in Mozilla/Firefox.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dirty="0" smtClean="0"/>
              <a:t>CSS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81200"/>
            <a:ext cx="42672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class Selector</a:t>
            </a:r>
          </a:p>
          <a:p>
            <a:pPr lvl="1"/>
            <a:r>
              <a:rPr lang="en-US" dirty="0" smtClean="0"/>
              <a:t>The class selector is used to </a:t>
            </a:r>
            <a:r>
              <a:rPr lang="en-US" dirty="0" smtClean="0">
                <a:solidFill>
                  <a:srgbClr val="FF0000"/>
                </a:solidFill>
              </a:rPr>
              <a:t>specify a style for a group of elements. </a:t>
            </a:r>
            <a:r>
              <a:rPr lang="en-US" dirty="0" smtClean="0"/>
              <a:t>Unlike the id selector, the class selector is </a:t>
            </a:r>
            <a:r>
              <a:rPr lang="en-US" dirty="0" smtClean="0">
                <a:solidFill>
                  <a:srgbClr val="FF0000"/>
                </a:solidFill>
              </a:rPr>
              <a:t>most often used on several elements.</a:t>
            </a:r>
          </a:p>
          <a:p>
            <a:pPr lvl="1"/>
            <a:r>
              <a:rPr lang="en-US" dirty="0" smtClean="0"/>
              <a:t>This allows you to set a particular style for many HTML elements with the same class.</a:t>
            </a:r>
          </a:p>
          <a:p>
            <a:pPr lvl="1"/>
            <a:r>
              <a:rPr lang="en-US" dirty="0" smtClean="0"/>
              <a:t>The class selector uses the HTML class attribute, and </a:t>
            </a:r>
            <a:r>
              <a:rPr lang="en-US" dirty="0" smtClean="0">
                <a:solidFill>
                  <a:srgbClr val="FF0000"/>
                </a:solidFill>
              </a:rPr>
              <a:t>is defined with a ".“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4400" y="2057400"/>
            <a:ext cx="39624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19600" y="609600"/>
            <a:ext cx="4343400" cy="5715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/>
              <a:t>&lt;html&gt;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/>
              <a:t>&lt;head&gt;</a:t>
            </a:r>
          </a:p>
          <a:p>
            <a:pPr marL="1188720" lvl="2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/>
              <a:t>&lt;style type="text/</a:t>
            </a:r>
            <a:r>
              <a:rPr lang="en-US" sz="2000" dirty="0" err="1" smtClean="0"/>
              <a:t>css</a:t>
            </a:r>
            <a:r>
              <a:rPr lang="en-US" sz="2000" dirty="0" smtClean="0"/>
              <a:t>"&gt;</a:t>
            </a:r>
          </a:p>
          <a:p>
            <a:pPr marL="1188720" lvl="2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>
                <a:solidFill>
                  <a:srgbClr val="FF0000"/>
                </a:solidFill>
              </a:rPr>
              <a:t>.center</a:t>
            </a:r>
          </a:p>
          <a:p>
            <a:pPr marL="1188720" lvl="2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/>
              <a:t>{</a:t>
            </a:r>
          </a:p>
          <a:p>
            <a:pPr marL="1188720" lvl="2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/>
              <a:t>	text-</a:t>
            </a:r>
            <a:r>
              <a:rPr lang="en-US" sz="2000" dirty="0" err="1" smtClean="0"/>
              <a:t>align:center</a:t>
            </a:r>
            <a:r>
              <a:rPr lang="en-US" sz="2000" dirty="0" smtClean="0"/>
              <a:t>;</a:t>
            </a:r>
          </a:p>
          <a:p>
            <a:pPr marL="1188720" lvl="2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/>
              <a:t>}</a:t>
            </a:r>
          </a:p>
          <a:p>
            <a:pPr marL="1188720" lvl="2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/>
              <a:t>&lt;/style&gt;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/>
              <a:t>&lt;/head&gt;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/>
              <a:t>&lt;body&gt;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>
                <a:solidFill>
                  <a:srgbClr val="FF0000"/>
                </a:solidFill>
              </a:rPr>
              <a:t>&lt;h1 class="center"&gt;</a:t>
            </a:r>
            <a:r>
              <a:rPr lang="en-US" sz="2000" dirty="0" smtClean="0"/>
              <a:t>Center-aligned heading&lt;/h1&gt;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>
                <a:solidFill>
                  <a:srgbClr val="FF0000"/>
                </a:solidFill>
              </a:rPr>
              <a:t>&lt;p </a:t>
            </a:r>
            <a:r>
              <a:rPr lang="en-US" sz="2000" dirty="0" smtClean="0">
                <a:solidFill>
                  <a:srgbClr val="FF0000"/>
                </a:solidFill>
              </a:rPr>
              <a:t>class="center"&gt;</a:t>
            </a:r>
            <a:r>
              <a:rPr lang="en-US" sz="2000" dirty="0" smtClean="0"/>
              <a:t>Center-aligned paragraph.&lt;/p&gt; 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/>
              <a:t>&lt;/body&gt;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/>
              <a:t>&lt;/html&gt;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 action="ppaction://hlinkfile"/>
              </a:rPr>
              <a:t>See css_class.html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dirty="0" smtClean="0"/>
              <a:t>CSS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81200"/>
            <a:ext cx="4267200" cy="4648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class Selector</a:t>
            </a:r>
          </a:p>
          <a:p>
            <a:pPr lvl="1"/>
            <a:r>
              <a:rPr lang="en-US" dirty="0" smtClean="0"/>
              <a:t>You can also specify that only specific HTML elements should be affected by a class.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4400" y="2057400"/>
            <a:ext cx="39624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19600" y="609600"/>
            <a:ext cx="4343400" cy="5715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/>
              <a:t>&lt;html&gt;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/>
              <a:t>&lt;head&gt;</a:t>
            </a:r>
          </a:p>
          <a:p>
            <a:pPr marL="1188720" lvl="2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/>
              <a:t>&lt;style type="text/</a:t>
            </a:r>
            <a:r>
              <a:rPr lang="en-US" sz="2000" dirty="0" err="1" smtClean="0"/>
              <a:t>css</a:t>
            </a:r>
            <a:r>
              <a:rPr lang="en-US" sz="2000" dirty="0" smtClean="0"/>
              <a:t>"&gt;</a:t>
            </a:r>
          </a:p>
          <a:p>
            <a:pPr marL="1188720" lvl="2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err="1" smtClean="0">
                <a:solidFill>
                  <a:srgbClr val="FF0000"/>
                </a:solidFill>
              </a:rPr>
              <a:t>p.center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1188720" lvl="2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/>
              <a:t>{</a:t>
            </a:r>
          </a:p>
          <a:p>
            <a:pPr marL="1188720" lvl="2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/>
              <a:t>	text-</a:t>
            </a:r>
            <a:r>
              <a:rPr lang="en-US" sz="2000" dirty="0" err="1" smtClean="0"/>
              <a:t>align:center</a:t>
            </a:r>
            <a:r>
              <a:rPr lang="en-US" sz="2000" dirty="0" smtClean="0"/>
              <a:t>;</a:t>
            </a:r>
          </a:p>
          <a:p>
            <a:pPr marL="1188720" lvl="2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/>
              <a:t>}</a:t>
            </a:r>
          </a:p>
          <a:p>
            <a:pPr marL="1188720" lvl="2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/>
              <a:t>&lt;/style&gt;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/>
              <a:t>&lt;/head&gt;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/>
              <a:t>&lt;body&gt;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>
                <a:solidFill>
                  <a:srgbClr val="FF0000"/>
                </a:solidFill>
              </a:rPr>
              <a:t>&lt;h1 class="center"&gt;</a:t>
            </a:r>
            <a:r>
              <a:rPr lang="en-US" sz="2000" dirty="0" smtClean="0"/>
              <a:t>This heading will not be affected&lt;/h1&gt;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>
                <a:solidFill>
                  <a:srgbClr val="FF0000"/>
                </a:solidFill>
              </a:rPr>
              <a:t>&lt;p class="center"&gt;</a:t>
            </a:r>
            <a:r>
              <a:rPr lang="en-US" sz="2000" dirty="0" smtClean="0"/>
              <a:t>This paragraph will be center-aligned.&lt;/p&gt; 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/>
              <a:t>&lt;/body&gt;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/>
              <a:t>&lt;/html&gt;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 action="ppaction://hlinkfile"/>
              </a:rPr>
              <a:t>See css_sp_class.html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marL="54864" indent="0"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CSS</a:t>
            </a:r>
            <a:endParaRPr lang="en-US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is an acronym for </a:t>
            </a:r>
            <a:r>
              <a:rPr lang="en-US" b="1" dirty="0" smtClean="0"/>
              <a:t>C</a:t>
            </a:r>
            <a:r>
              <a:rPr lang="en-US" dirty="0" smtClean="0"/>
              <a:t>ascading </a:t>
            </a:r>
            <a:r>
              <a:rPr lang="en-US" b="1" dirty="0" smtClean="0"/>
              <a:t>S</a:t>
            </a:r>
            <a:r>
              <a:rPr lang="en-US" dirty="0" smtClean="0"/>
              <a:t>tyle </a:t>
            </a:r>
            <a:r>
              <a:rPr lang="en-US" b="1" dirty="0" smtClean="0"/>
              <a:t>S</a:t>
            </a:r>
            <a:r>
              <a:rPr lang="en-US" dirty="0" smtClean="0"/>
              <a:t>heets. </a:t>
            </a:r>
          </a:p>
          <a:p>
            <a:r>
              <a:rPr lang="en-US" dirty="0" smtClean="0"/>
              <a:t>CSS is a style language that </a:t>
            </a:r>
            <a:r>
              <a:rPr lang="en-US" dirty="0" smtClean="0">
                <a:solidFill>
                  <a:srgbClr val="FF0000"/>
                </a:solidFill>
              </a:rPr>
              <a:t>defines layout of HTML </a:t>
            </a:r>
            <a:r>
              <a:rPr lang="en-US" dirty="0" smtClean="0"/>
              <a:t>documents </a:t>
            </a:r>
          </a:p>
          <a:p>
            <a:r>
              <a:rPr lang="en-US" dirty="0" smtClean="0"/>
              <a:t>CSS covers </a:t>
            </a:r>
            <a:r>
              <a:rPr lang="en-US" dirty="0" smtClean="0">
                <a:solidFill>
                  <a:srgbClr val="FF0000"/>
                </a:solidFill>
              </a:rPr>
              <a:t>fonts, </a:t>
            </a:r>
            <a:r>
              <a:rPr lang="en-US" dirty="0" err="1" smtClean="0">
                <a:solidFill>
                  <a:srgbClr val="FF0000"/>
                </a:solidFill>
              </a:rPr>
              <a:t>colours</a:t>
            </a:r>
            <a:r>
              <a:rPr lang="en-US" dirty="0" smtClean="0">
                <a:solidFill>
                  <a:srgbClr val="FF0000"/>
                </a:solidFill>
              </a:rPr>
              <a:t>, margins, lines, height, width, background images, advanced positions </a:t>
            </a:r>
          </a:p>
          <a:p>
            <a:r>
              <a:rPr lang="en-US" dirty="0" smtClean="0"/>
              <a:t>control the </a:t>
            </a:r>
            <a:r>
              <a:rPr lang="en-US" dirty="0" smtClean="0">
                <a:solidFill>
                  <a:srgbClr val="FF0000"/>
                </a:solidFill>
              </a:rPr>
              <a:t>style and layout of multiple Web pages </a:t>
            </a:r>
            <a:r>
              <a:rPr lang="en-US" dirty="0" smtClean="0"/>
              <a:t>all at once.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325766-9A4C-4FA2-8B6C-DB7F55185481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marL="54864" indent="0"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CSS</a:t>
            </a:r>
            <a:endParaRPr lang="en-US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HTML can be (mis-)used to add layout to websites. </a:t>
            </a:r>
          </a:p>
          <a:p>
            <a:r>
              <a:rPr lang="en-US" smtClean="0"/>
              <a:t>But CSS offers more options and is more accurate and sophisticated. </a:t>
            </a:r>
          </a:p>
          <a:p>
            <a:r>
              <a:rPr lang="en-US" smtClean="0"/>
              <a:t>CSS is supported by all browsers today.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72C39-09CC-49F1-A711-3180A312513E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Autofit/>
          </a:bodyPr>
          <a:lstStyle/>
          <a:p>
            <a:pPr marL="54864" indent="0" fontAlgn="auto">
              <a:spcAft>
                <a:spcPts val="0"/>
              </a:spcAft>
              <a:defRPr/>
            </a:pPr>
            <a:r>
              <a:rPr lang="en-US" sz="3600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CSS</a:t>
            </a:r>
            <a:r>
              <a:rPr lang="en-US" sz="3600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and HTML</a:t>
            </a:r>
            <a:endParaRPr lang="en-US" sz="3600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is </a:t>
            </a:r>
            <a:r>
              <a:rPr lang="en-US" b="1" dirty="0" smtClean="0">
                <a:solidFill>
                  <a:srgbClr val="FF0000"/>
                </a:solidFill>
              </a:rPr>
              <a:t>used to structure content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CSS is used for </a:t>
            </a:r>
            <a:r>
              <a:rPr lang="en-US" b="1" dirty="0" smtClean="0">
                <a:solidFill>
                  <a:srgbClr val="FF0000"/>
                </a:solidFill>
              </a:rPr>
              <a:t>formatting structured content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Many new layout tags such as &lt;blink&gt; were only supported by one type of browser. </a:t>
            </a:r>
          </a:p>
          <a:p>
            <a:r>
              <a:rPr lang="en-US" dirty="0" smtClean="0"/>
              <a:t>"You need browser X to view this page" became a common disclaimer on web sites.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F3BC8-2343-43C1-8835-9100804E3CA3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marL="54864" indent="0"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and HTML</a:t>
            </a:r>
            <a:endParaRPr lang="en-US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was invented to remedy this situation by providing web designers with sophisticated layout opportunities</a:t>
            </a:r>
          </a:p>
          <a:p>
            <a:r>
              <a:rPr lang="en-US" dirty="0" smtClean="0"/>
              <a:t>Separation of the presentation style of documents from the content of documents, makes site maintenance a lot easier. </a:t>
            </a:r>
            <a:r>
              <a:rPr lang="en-US" b="1" dirty="0" smtClean="0">
                <a:solidFill>
                  <a:srgbClr val="FF0000"/>
                </a:solidFill>
              </a:rPr>
              <a:t>ported by all browsers</a:t>
            </a:r>
            <a:r>
              <a:rPr lang="en-US" dirty="0" smtClean="0"/>
              <a:t>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429E4-D30F-4B10-A06B-883957C3B116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marL="54864" indent="0"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and HTML</a:t>
            </a:r>
            <a:endParaRPr lang="en-US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9E6CF-82D5-42CB-A06D-23854F5DB9CB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6100" y="1871663"/>
            <a:ext cx="6261100" cy="431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marL="54864" indent="0"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format</a:t>
            </a:r>
            <a:endParaRPr lang="en-US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pic>
        <p:nvPicPr>
          <p:cNvPr id="1638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57349" y="2195513"/>
            <a:ext cx="7183995" cy="382428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B41D1-E58F-46F9-A934-C927176FD0C9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how 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three ways of inserting a style sheet:</a:t>
            </a:r>
          </a:p>
          <a:p>
            <a:pPr lvl="4"/>
            <a:r>
              <a:rPr lang="en-US" sz="2400" dirty="0" smtClean="0"/>
              <a:t>Inline </a:t>
            </a:r>
            <a:r>
              <a:rPr lang="en-US" sz="2400" dirty="0" smtClean="0"/>
              <a:t>style </a:t>
            </a:r>
            <a:r>
              <a:rPr lang="en-US" sz="2400" dirty="0" smtClean="0"/>
              <a:t>sheet</a:t>
            </a:r>
          </a:p>
          <a:p>
            <a:pPr lvl="4"/>
            <a:r>
              <a:rPr lang="en-US" sz="2400" dirty="0" smtClean="0"/>
              <a:t>Internal style sheet</a:t>
            </a:r>
          </a:p>
          <a:p>
            <a:pPr lvl="4"/>
            <a:r>
              <a:rPr lang="en-US" sz="2400" dirty="0" smtClean="0"/>
              <a:t>External  style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marL="54864" indent="0"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to HTML: Attribute Style</a:t>
            </a:r>
            <a:endParaRPr lang="en-US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pic>
        <p:nvPicPr>
          <p:cNvPr id="1741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8386" y="2438400"/>
            <a:ext cx="8129814" cy="304189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4993C-BCC0-4945-AE1B-79B45ED0561A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57912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Called </a:t>
            </a:r>
            <a:r>
              <a:rPr lang="en-US" sz="3200" b="1" dirty="0" smtClean="0">
                <a:solidFill>
                  <a:srgbClr val="FF0000"/>
                </a:solidFill>
              </a:rPr>
              <a:t>inline CSS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376</TotalTime>
  <Words>424</Words>
  <Application>Microsoft Office PowerPoint</Application>
  <PresentationFormat>On-screen Show (4:3)</PresentationFormat>
  <Paragraphs>118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Internet Programming</vt:lpstr>
      <vt:lpstr>CSS</vt:lpstr>
      <vt:lpstr>CSS</vt:lpstr>
      <vt:lpstr>CSS and HTML</vt:lpstr>
      <vt:lpstr>CSS and HTML</vt:lpstr>
      <vt:lpstr>CSS and HTML</vt:lpstr>
      <vt:lpstr>CSS format</vt:lpstr>
      <vt:lpstr>CSS how to…</vt:lpstr>
      <vt:lpstr>CSS to HTML: Attribute Style</vt:lpstr>
      <vt:lpstr>CSS to HTML: Tag Style</vt:lpstr>
      <vt:lpstr>CSS to HTML: Link Style</vt:lpstr>
      <vt:lpstr>Benefit</vt:lpstr>
      <vt:lpstr>Try it yourself</vt:lpstr>
      <vt:lpstr>Try it yourself</vt:lpstr>
      <vt:lpstr>CSS ID</vt:lpstr>
      <vt:lpstr>CSS Class</vt:lpstr>
      <vt:lpstr>CSS Class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cse</cp:lastModifiedBy>
  <cp:revision>54</cp:revision>
  <dcterms:created xsi:type="dcterms:W3CDTF">2006-08-16T00:00:00Z</dcterms:created>
  <dcterms:modified xsi:type="dcterms:W3CDTF">2012-10-15T19:29:26Z</dcterms:modified>
</cp:coreProperties>
</file>