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15098-F819-4448-92E2-A8ECB65108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61DDA-F36F-40BF-9A2D-13A8E7A6C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5EF2-AD58-411D-9963-5AEB89057409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EAFF-BFC7-4E37-A1C2-4E74A88BD4F5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CE2-872B-45AA-8B64-1887C30CB5C6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69B-6112-47D0-9ACD-0E7CE3590009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BE5E-30C6-4AF7-A7FE-CE6E720BB7AC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8DA-7C67-44B6-9B03-3425CE428160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FEE-F387-439C-AC57-51162E71032C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2092-5A66-4E3B-87BA-6A403686C15F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7D9E-D4F6-49DE-838A-1A391240EBFD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823A-C13C-4E39-B7FA-BF9837037745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6B2-468C-4BB9-9F9A-E73A5629520F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5226E2-CB62-4EB6-B044-C81D2DE0B1EF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3100</a:t>
            </a:r>
            <a:endParaRPr lang="en-US" dirty="0" smtClean="0"/>
          </a:p>
          <a:p>
            <a:r>
              <a:rPr lang="en-US" dirty="0" smtClean="0"/>
              <a:t>Dept. of CSE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PHP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PHP strings and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3810000"/>
            <a:ext cx="5029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Operators:</a:t>
            </a:r>
          </a:p>
          <a:p>
            <a:r>
              <a:rPr lang="en-US" sz="2400" dirty="0" smtClean="0"/>
              <a:t>Basic all operators can be used in </a:t>
            </a:r>
            <a:r>
              <a:rPr lang="en-US" sz="2400" dirty="0" err="1" smtClean="0"/>
              <a:t>php</a:t>
            </a:r>
            <a:r>
              <a:rPr lang="en-US" sz="2400" dirty="0" smtClean="0"/>
              <a:t> as you can use in C or C++</a:t>
            </a:r>
          </a:p>
          <a:p>
            <a:r>
              <a:rPr lang="en-US" sz="2400" dirty="0" smtClean="0"/>
              <a:t>Almost same expression style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3200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String example:</a:t>
            </a:r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$txt1="Hello World!";</a:t>
            </a:r>
            <a:br>
              <a:rPr lang="en-US" sz="2000" dirty="0" smtClean="0"/>
            </a:br>
            <a:r>
              <a:rPr lang="en-US" sz="2000" dirty="0" smtClean="0"/>
              <a:t>$txt2="What a nice day!";</a:t>
            </a:r>
            <a:br>
              <a:rPr lang="en-US" sz="2000" dirty="0" smtClean="0"/>
            </a:br>
            <a:r>
              <a:rPr lang="en-US" sz="2000" dirty="0" smtClean="0"/>
              <a:t>echo $txt1 . " " . $txt2;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PHP If...Else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10200" y="1371600"/>
            <a:ext cx="3276600" cy="46482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350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$d=date("D");</a:t>
            </a:r>
            <a:br>
              <a:rPr lang="en-US" sz="2400" dirty="0" smtClean="0"/>
            </a:br>
            <a:r>
              <a:rPr lang="en-US" sz="2400" dirty="0" smtClean="0"/>
              <a:t>if ($d=="Fri")</a:t>
            </a:r>
            <a:br>
              <a:rPr lang="en-US" sz="2400" dirty="0" smtClean="0"/>
            </a:br>
            <a:r>
              <a:rPr lang="en-US" sz="2400" dirty="0" smtClean="0"/>
              <a:t>  echo "Have a nice </a:t>
            </a:r>
            <a:r>
              <a:rPr lang="en-US" sz="2400" dirty="0" err="1" smtClean="0"/>
              <a:t>eekend</a:t>
            </a:r>
            <a:r>
              <a:rPr lang="en-US" sz="2400" dirty="0" smtClean="0"/>
              <a:t>!";</a:t>
            </a:r>
            <a:br>
              <a:rPr lang="en-US" sz="2400" dirty="0" smtClean="0"/>
            </a:br>
            <a:r>
              <a:rPr lang="en-US" sz="2400" dirty="0" smtClean="0"/>
              <a:t>else</a:t>
            </a:r>
            <a:br>
              <a:rPr lang="en-US" sz="2400" dirty="0" smtClean="0"/>
            </a:br>
            <a:r>
              <a:rPr lang="en-US" sz="2400" dirty="0" smtClean="0"/>
              <a:t>  echo "Have a nice day!";</a:t>
            </a:r>
            <a:br>
              <a:rPr lang="en-US" sz="2400" dirty="0" smtClean="0"/>
            </a:br>
            <a:r>
              <a:rPr lang="en-US" sz="2400" dirty="0" smtClean="0"/>
              <a:t>?&gt;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Show  iflese.php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PHP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PHP, there are three kind of arrays: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</a:rPr>
              <a:t>Numeric array</a:t>
            </a:r>
            <a:r>
              <a:rPr lang="en-US" sz="2200" dirty="0" smtClean="0"/>
              <a:t> - An array with a numeric index</a:t>
            </a:r>
          </a:p>
          <a:p>
            <a:pPr lvl="1">
              <a:buNone/>
            </a:pPr>
            <a:r>
              <a:rPr lang="en-US" sz="2000" dirty="0" smtClean="0"/>
              <a:t>$cars=array("</a:t>
            </a:r>
            <a:r>
              <a:rPr lang="en-US" sz="2000" dirty="0" err="1" smtClean="0"/>
              <a:t>Saab","Volvo","BMW","Toyota</a:t>
            </a:r>
            <a:r>
              <a:rPr lang="en-US" sz="2000" dirty="0" smtClean="0"/>
              <a:t>"); or</a:t>
            </a:r>
          </a:p>
          <a:p>
            <a:pPr lvl="1">
              <a:buNone/>
            </a:pPr>
            <a:r>
              <a:rPr lang="en-US" sz="2000" dirty="0" smtClean="0"/>
              <a:t>    $cars[0]="Saab";</a:t>
            </a:r>
            <a:br>
              <a:rPr lang="en-US" sz="2000" dirty="0" smtClean="0"/>
            </a:br>
            <a:r>
              <a:rPr lang="en-US" sz="2000" dirty="0" smtClean="0"/>
              <a:t>$cars[1]="Volvo";</a:t>
            </a:r>
            <a:br>
              <a:rPr lang="en-US" sz="2000" dirty="0" smtClean="0"/>
            </a:br>
            <a:r>
              <a:rPr lang="en-US" sz="2000" dirty="0" smtClean="0"/>
              <a:t>$cars[2]="BMW";</a:t>
            </a:r>
            <a:br>
              <a:rPr lang="en-US" sz="2000" dirty="0" smtClean="0"/>
            </a:br>
            <a:r>
              <a:rPr lang="en-US" sz="2000" dirty="0" smtClean="0"/>
              <a:t>$cars[3]="Toyota"; </a:t>
            </a:r>
            <a:endParaRPr lang="en-US" sz="2200" dirty="0" smtClean="0"/>
          </a:p>
          <a:p>
            <a:pPr lvl="1"/>
            <a:r>
              <a:rPr lang="en-US" sz="2200" b="1" dirty="0" smtClean="0">
                <a:solidFill>
                  <a:srgbClr val="FF0000"/>
                </a:solidFill>
              </a:rPr>
              <a:t>Associative array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- An array where each ID key is associated with a value</a:t>
            </a:r>
          </a:p>
          <a:p>
            <a:pPr lvl="1">
              <a:buNone/>
            </a:pPr>
            <a:r>
              <a:rPr lang="fr-FR" sz="2000" dirty="0" smtClean="0"/>
              <a:t>    $</a:t>
            </a:r>
            <a:r>
              <a:rPr lang="fr-FR" sz="2000" dirty="0" err="1" smtClean="0"/>
              <a:t>ages</a:t>
            </a:r>
            <a:r>
              <a:rPr lang="fr-FR" sz="2000" dirty="0" smtClean="0"/>
              <a:t>['Peter'] = "32";</a:t>
            </a:r>
            <a:br>
              <a:rPr lang="fr-FR" sz="2000" dirty="0" smtClean="0"/>
            </a:br>
            <a:r>
              <a:rPr lang="fr-FR" sz="2000" dirty="0" smtClean="0"/>
              <a:t>$</a:t>
            </a:r>
            <a:r>
              <a:rPr lang="fr-FR" sz="2000" dirty="0" err="1" smtClean="0"/>
              <a:t>ages</a:t>
            </a:r>
            <a:r>
              <a:rPr lang="fr-FR" sz="2000" dirty="0" smtClean="0"/>
              <a:t>['</a:t>
            </a:r>
            <a:r>
              <a:rPr lang="fr-FR" sz="2000" dirty="0" err="1" smtClean="0"/>
              <a:t>Quagmire</a:t>
            </a:r>
            <a:r>
              <a:rPr lang="fr-FR" sz="2000" dirty="0" smtClean="0"/>
              <a:t>'] = "30";</a:t>
            </a:r>
            <a:br>
              <a:rPr lang="fr-FR" sz="2000" dirty="0" smtClean="0"/>
            </a:br>
            <a:r>
              <a:rPr lang="fr-FR" sz="2000" dirty="0" smtClean="0"/>
              <a:t>$</a:t>
            </a:r>
            <a:r>
              <a:rPr lang="fr-FR" sz="2000" dirty="0" err="1" smtClean="0"/>
              <a:t>ages</a:t>
            </a:r>
            <a:r>
              <a:rPr lang="fr-FR" sz="2000" dirty="0" smtClean="0"/>
              <a:t>['Joe'] = "34"; </a:t>
            </a:r>
            <a:endParaRPr lang="en-US" sz="2200" dirty="0" smtClean="0"/>
          </a:p>
          <a:p>
            <a:pPr lvl="1"/>
            <a:r>
              <a:rPr lang="en-US" sz="2200" b="1" dirty="0" smtClean="0">
                <a:solidFill>
                  <a:srgbClr val="FF0000"/>
                </a:solidFill>
              </a:rPr>
              <a:t>Multidimensional array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- An array containing one or more arrays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While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9600" y="1524000"/>
            <a:ext cx="4267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 PHP, we have the following </a:t>
            </a:r>
            <a:r>
              <a:rPr lang="en-US" sz="2400" dirty="0" smtClean="0">
                <a:solidFill>
                  <a:srgbClr val="FF0000"/>
                </a:solidFill>
              </a:rPr>
              <a:t>looping statements: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while</a:t>
            </a:r>
            <a:r>
              <a:rPr lang="en-US" sz="2400" b="1" dirty="0" smtClean="0"/>
              <a:t> </a:t>
            </a:r>
            <a:r>
              <a:rPr lang="en-US" sz="2400" dirty="0" smtClean="0"/>
              <a:t>- loops through a block of code while a specified condition is true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do...while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- loops through a block of code once, and then repeats the loop as long as a specified condition is true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for</a:t>
            </a:r>
            <a:r>
              <a:rPr lang="en-US" sz="2400" b="1" dirty="0" smtClean="0"/>
              <a:t> </a:t>
            </a:r>
            <a:r>
              <a:rPr lang="en-US" sz="2400" dirty="0" smtClean="0"/>
              <a:t>- loops through a block of code a specified number of times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foreach</a:t>
            </a:r>
            <a:r>
              <a:rPr lang="en-US" sz="2400" b="1" dirty="0" smtClean="0"/>
              <a:t> </a:t>
            </a:r>
            <a:r>
              <a:rPr lang="en-US" sz="2400" dirty="0" smtClean="0"/>
              <a:t>- loops through a block of code for each element in an array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4267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i</a:t>
            </a:r>
            <a:r>
              <a:rPr lang="en-US" sz="2000" dirty="0" smtClean="0"/>
              <a:t>=1;</a:t>
            </a:r>
            <a:br>
              <a:rPr lang="en-US" sz="2000" dirty="0" smtClean="0"/>
            </a:br>
            <a:r>
              <a:rPr lang="en-US" sz="2000" dirty="0" smtClean="0"/>
              <a:t>while($</a:t>
            </a:r>
            <a:r>
              <a:rPr lang="en-US" sz="2000" dirty="0" err="1" smtClean="0"/>
              <a:t>i</a:t>
            </a:r>
            <a:r>
              <a:rPr lang="en-US" sz="2000" dirty="0" smtClean="0"/>
              <a:t>&lt;=5)</a:t>
            </a:r>
            <a:br>
              <a:rPr lang="en-US" sz="2000" dirty="0" smtClean="0"/>
            </a:br>
            <a:r>
              <a:rPr lang="en-US" sz="2000" dirty="0" smtClean="0"/>
              <a:t>  {</a:t>
            </a:r>
            <a:br>
              <a:rPr lang="en-US" sz="2000" dirty="0" smtClean="0"/>
            </a:br>
            <a:r>
              <a:rPr lang="en-US" sz="2000" dirty="0" smtClean="0"/>
              <a:t>  echo "The number is " . $</a:t>
            </a:r>
            <a:r>
              <a:rPr lang="en-US" sz="2000" dirty="0" err="1" smtClean="0"/>
              <a:t>i</a:t>
            </a:r>
            <a:r>
              <a:rPr lang="en-US" sz="2000" dirty="0" smtClean="0"/>
              <a:t> . "&lt;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/&gt;";</a:t>
            </a:r>
            <a:br>
              <a:rPr lang="en-US" sz="2000" dirty="0" smtClean="0"/>
            </a:br>
            <a:r>
              <a:rPr lang="en-US" sz="2000" dirty="0" smtClean="0"/>
              <a:t>  $</a:t>
            </a:r>
            <a:r>
              <a:rPr lang="en-US" sz="2000" dirty="0" err="1" smtClean="0"/>
              <a:t>i</a:t>
            </a:r>
            <a:r>
              <a:rPr lang="en-US" sz="2000" dirty="0" smtClean="0"/>
              <a:t>++;</a:t>
            </a:r>
            <a:br>
              <a:rPr lang="en-US" sz="2000" dirty="0" smtClean="0"/>
            </a:br>
            <a:r>
              <a:rPr lang="en-US" sz="2000" dirty="0" smtClean="0"/>
              <a:t>  }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endParaRPr lang="en-US" sz="20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Show while.php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PHP Forms and User Input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Chunkify.html</a:t>
            </a:r>
          </a:p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  &lt;form action="chunkify.php" method="POST"&gt;</a:t>
            </a:r>
          </a:p>
          <a:p>
            <a:r>
              <a:rPr lang="en-US" sz="2400" dirty="0" smtClean="0"/>
              <a:t>    Enter a word: &lt;input type="text" name="word" /&gt;&lt;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r>
              <a:rPr lang="en-US" sz="2400" dirty="0" smtClean="0"/>
              <a:t>    How long should the chunks be?</a:t>
            </a:r>
          </a:p>
          <a:p>
            <a:r>
              <a:rPr lang="en-US" sz="2400" dirty="0" smtClean="0"/>
              <a:t>    &lt;input type="text" name="number" /&gt;&lt;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r>
              <a:rPr lang="en-US" sz="2400" dirty="0" smtClean="0"/>
              <a:t>    &lt;input type="submit" value="</a:t>
            </a:r>
            <a:r>
              <a:rPr lang="en-US" sz="2400" dirty="0" err="1" smtClean="0"/>
              <a:t>Chunkify</a:t>
            </a:r>
            <a:r>
              <a:rPr lang="en-US" sz="2400" dirty="0" smtClean="0"/>
              <a:t>!"&gt;</a:t>
            </a:r>
          </a:p>
          <a:p>
            <a:r>
              <a:rPr lang="en-US" sz="2400" dirty="0" smtClean="0"/>
              <a:t>  &lt;/form&gt;</a:t>
            </a:r>
          </a:p>
          <a:p>
            <a:r>
              <a:rPr lang="en-US" sz="2400" dirty="0" smtClean="0"/>
              <a:t>&lt;/body&gt;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PHP Forms and User Input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7772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Chankify.php</a:t>
            </a:r>
          </a:p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r>
              <a:rPr lang="en-US" sz="2400" dirty="0" smtClean="0"/>
              <a:t>     $word   = $_POST['word'];</a:t>
            </a:r>
          </a:p>
          <a:p>
            <a:r>
              <a:rPr lang="en-US" sz="2400" dirty="0" smtClean="0"/>
              <a:t>     $number = $_POST['number'];</a:t>
            </a:r>
          </a:p>
          <a:p>
            <a:r>
              <a:rPr lang="en-US" sz="2400" dirty="0" smtClean="0"/>
              <a:t>     $chunks = ceil(</a:t>
            </a:r>
            <a:r>
              <a:rPr lang="en-US" sz="2400" dirty="0" err="1" smtClean="0"/>
              <a:t>strlen</a:t>
            </a:r>
            <a:r>
              <a:rPr lang="en-US" sz="2400" dirty="0" smtClean="0"/>
              <a:t>($word)/$number);</a:t>
            </a:r>
          </a:p>
          <a:p>
            <a:r>
              <a:rPr lang="en-US" sz="2400" dirty="0" smtClean="0"/>
              <a:t>     echo "The $number-letter chunks of '$word' are:&lt;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/&gt;\n";</a:t>
            </a:r>
          </a:p>
          <a:p>
            <a:endParaRPr lang="en-US" sz="2400" dirty="0" smtClean="0"/>
          </a:p>
          <a:p>
            <a:r>
              <a:rPr lang="nn-NO" sz="2400" dirty="0" smtClean="0"/>
              <a:t>     for ($i=0; $i &lt; $chunks; $i++) {</a:t>
            </a:r>
          </a:p>
          <a:p>
            <a:r>
              <a:rPr lang="en-US" sz="2400" dirty="0" smtClean="0"/>
              <a:t>         $chunk = </a:t>
            </a:r>
            <a:r>
              <a:rPr lang="en-US" sz="2400" dirty="0" err="1" smtClean="0"/>
              <a:t>substr</a:t>
            </a:r>
            <a:r>
              <a:rPr lang="en-US" sz="2400" dirty="0" smtClean="0"/>
              <a:t>($word, $</a:t>
            </a:r>
            <a:r>
              <a:rPr lang="en-US" sz="2400" dirty="0" err="1" smtClean="0"/>
              <a:t>i</a:t>
            </a:r>
            <a:r>
              <a:rPr lang="en-US" sz="2400" dirty="0" smtClean="0"/>
              <a:t>*$number, $number);</a:t>
            </a:r>
          </a:p>
          <a:p>
            <a:r>
              <a:rPr lang="pt-BR" sz="2400" dirty="0" smtClean="0"/>
              <a:t>         printf("%d: %s&lt;br /&gt;\n", $i+1, $chunk);</a:t>
            </a:r>
          </a:p>
          <a:p>
            <a:r>
              <a:rPr lang="en-US" sz="2400" dirty="0" smtClean="0"/>
              <a:t>     }</a:t>
            </a:r>
          </a:p>
          <a:p>
            <a:r>
              <a:rPr lang="en-US" sz="2400" dirty="0" smtClean="0"/>
              <a:t>?&gt;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Self processing pages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PHP</a:t>
            </a:r>
            <a:r>
              <a:rPr lang="en-US" dirty="0" smtClean="0"/>
              <a:t> page can be used to both generate a form and process it. </a:t>
            </a:r>
          </a:p>
          <a:p>
            <a:r>
              <a:rPr lang="en-US" dirty="0" smtClean="0"/>
              <a:t>If the page shown in </a:t>
            </a:r>
            <a:r>
              <a:rPr lang="en-US" b="1" dirty="0" smtClean="0">
                <a:solidFill>
                  <a:srgbClr val="FF0000"/>
                </a:solidFill>
              </a:rPr>
              <a:t>temp.php</a:t>
            </a:r>
            <a:r>
              <a:rPr lang="en-US" dirty="0" smtClean="0"/>
              <a:t> is requested with the </a:t>
            </a:r>
            <a:r>
              <a:rPr lang="en-US" dirty="0" smtClean="0">
                <a:solidFill>
                  <a:srgbClr val="FF0000"/>
                </a:solidFill>
              </a:rPr>
              <a:t>GET method</a:t>
            </a:r>
            <a:r>
              <a:rPr lang="en-US" dirty="0" smtClean="0"/>
              <a:t>, it prints a form that accepts a Fahrenheit temperature. </a:t>
            </a:r>
          </a:p>
          <a:p>
            <a:r>
              <a:rPr lang="en-US" dirty="0" smtClean="0"/>
              <a:t>If called with the </a:t>
            </a:r>
            <a:r>
              <a:rPr lang="en-US" dirty="0" smtClean="0">
                <a:solidFill>
                  <a:srgbClr val="FF0000"/>
                </a:solidFill>
              </a:rPr>
              <a:t>POST method</a:t>
            </a:r>
            <a:r>
              <a:rPr lang="en-US" dirty="0" smtClean="0"/>
              <a:t>, however, the page calculates and displays the corresponding Celsius temperature.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Show temp.php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Sticky pages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web sites use a technique known as sticky forms, in which the results of a query are accompanied by a search form whose default values are those of the previous query.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Show tempsticky.php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selection lists, created with the select tag, can allow multiple selections.</a:t>
            </a:r>
          </a:p>
          <a:p>
            <a:r>
              <a:rPr lang="en-US" dirty="0" smtClean="0"/>
              <a:t>To ensure that </a:t>
            </a:r>
            <a:r>
              <a:rPr lang="en-US" dirty="0" err="1" smtClean="0"/>
              <a:t>PHP</a:t>
            </a:r>
            <a:r>
              <a:rPr lang="en-US" dirty="0" smtClean="0"/>
              <a:t> recognizes the multiple values that the browser passes to a form-processing script, you need to make the name of the field in the HTML form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allow users to input data, you typically need to validate that data before using it or storing it for later use.</a:t>
            </a:r>
          </a:p>
          <a:p>
            <a:r>
              <a:rPr lang="en-US" dirty="0" smtClean="0"/>
              <a:t>There are several strategies available for validating data. </a:t>
            </a:r>
          </a:p>
          <a:p>
            <a:r>
              <a:rPr lang="en-US" dirty="0" smtClean="0"/>
              <a:t>The first is </a:t>
            </a:r>
            <a:r>
              <a:rPr lang="en-US" dirty="0" smtClean="0">
                <a:solidFill>
                  <a:srgbClr val="FF0000"/>
                </a:solidFill>
              </a:rPr>
              <a:t>JavaScript on the client side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since the user can choose to turn JavaScript off, or may even be using a browser that doesn't support it, this cannot be the only validation you do.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is a script language and interpreter that is freely available and used primarily on Linux Web servers. </a:t>
            </a:r>
            <a:endParaRPr lang="en-US" dirty="0" smtClean="0"/>
          </a:p>
          <a:p>
            <a:r>
              <a:rPr lang="en-US" dirty="0" smtClean="0"/>
              <a:t>PHP</a:t>
            </a:r>
            <a:r>
              <a:rPr lang="en-US" dirty="0"/>
              <a:t>, originally derived from Personal Home Page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Now </a:t>
            </a:r>
            <a:r>
              <a:rPr lang="en-US" dirty="0"/>
              <a:t>stands for PHP: Hypertext Preprocessor, which the PHP FAQ describes as a "recursive acronym."</a:t>
            </a:r>
          </a:p>
        </p:txBody>
      </p:sp>
    </p:spTree>
    <p:extLst>
      <p:ext uri="{BB962C8B-B14F-4D97-AF65-F5344CB8AC3E}">
        <p14:creationId xmlns:p14="http://schemas.microsoft.com/office/powerpoint/2010/main" val="122909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PHP?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PHP stands for </a:t>
            </a:r>
            <a:r>
              <a:rPr lang="en-US" sz="2400" b="1" dirty="0" smtClean="0"/>
              <a:t>P</a:t>
            </a:r>
            <a:r>
              <a:rPr lang="en-US" sz="2400" dirty="0" smtClean="0"/>
              <a:t>HP: </a:t>
            </a:r>
            <a:r>
              <a:rPr lang="en-US" sz="2400" b="1" dirty="0" smtClean="0"/>
              <a:t>H</a:t>
            </a:r>
            <a:r>
              <a:rPr lang="en-US" sz="2400" dirty="0" smtClean="0"/>
              <a:t>ypertext </a:t>
            </a:r>
            <a:r>
              <a:rPr lang="en-US" sz="2400" b="1" dirty="0" smtClean="0"/>
              <a:t>P</a:t>
            </a:r>
            <a:r>
              <a:rPr lang="en-US" sz="2400" dirty="0" smtClean="0"/>
              <a:t>reprocessor</a:t>
            </a:r>
          </a:p>
          <a:p>
            <a:r>
              <a:rPr lang="en-US" sz="2400" dirty="0" smtClean="0"/>
              <a:t>PHP is </a:t>
            </a:r>
            <a:r>
              <a:rPr lang="en-US" sz="2400" dirty="0" smtClean="0">
                <a:solidFill>
                  <a:srgbClr val="FF0000"/>
                </a:solidFill>
              </a:rPr>
              <a:t>a server-side </a:t>
            </a:r>
            <a:r>
              <a:rPr lang="en-US" sz="2400" dirty="0" smtClean="0"/>
              <a:t>scripting language, </a:t>
            </a:r>
          </a:p>
          <a:p>
            <a:r>
              <a:rPr lang="en-US" sz="2400" dirty="0" smtClean="0"/>
              <a:t>PHP scripts are </a:t>
            </a:r>
            <a:r>
              <a:rPr lang="en-US" sz="2400" dirty="0" smtClean="0">
                <a:solidFill>
                  <a:srgbClr val="FF0000"/>
                </a:solidFill>
              </a:rPr>
              <a:t>executed on the server</a:t>
            </a:r>
          </a:p>
          <a:p>
            <a:r>
              <a:rPr lang="en-US" sz="2400" dirty="0" smtClean="0"/>
              <a:t>PHP supports many databases (</a:t>
            </a:r>
            <a:r>
              <a:rPr lang="en-US" sz="2400" dirty="0" err="1" smtClean="0">
                <a:solidFill>
                  <a:srgbClr val="FF0000"/>
                </a:solidFill>
              </a:rPr>
              <a:t>MySQL</a:t>
            </a:r>
            <a:r>
              <a:rPr lang="en-US" sz="2400" dirty="0" smtClean="0"/>
              <a:t>, Informix, Oracle, Sybase, Solid, 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, Generic ODBC, etc.)</a:t>
            </a:r>
          </a:p>
          <a:p>
            <a:r>
              <a:rPr lang="en-US" sz="2400" dirty="0" smtClean="0"/>
              <a:t>PHP is an </a:t>
            </a:r>
            <a:r>
              <a:rPr lang="en-US" sz="2400" dirty="0" smtClean="0">
                <a:solidFill>
                  <a:srgbClr val="FF0000"/>
                </a:solidFill>
              </a:rPr>
              <a:t>open source </a:t>
            </a:r>
            <a:r>
              <a:rPr lang="en-US" sz="2400" dirty="0" smtClean="0"/>
              <a:t>software</a:t>
            </a:r>
          </a:p>
          <a:p>
            <a:r>
              <a:rPr lang="en-US" sz="2400" dirty="0" smtClean="0"/>
              <a:t>PHP </a:t>
            </a:r>
            <a:r>
              <a:rPr lang="en-US" sz="2400" dirty="0" smtClean="0">
                <a:solidFill>
                  <a:srgbClr val="FF0000"/>
                </a:solidFill>
              </a:rPr>
              <a:t>is free to download </a:t>
            </a:r>
            <a:r>
              <a:rPr lang="en-US" sz="2400" dirty="0" smtClean="0"/>
              <a:t>and use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Why PHP?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PHP runs on different </a:t>
            </a:r>
            <a:r>
              <a:rPr lang="en-US" sz="2400" dirty="0" smtClean="0">
                <a:solidFill>
                  <a:srgbClr val="FF0000"/>
                </a:solidFill>
              </a:rPr>
              <a:t>platforms</a:t>
            </a:r>
            <a:r>
              <a:rPr lang="en-US" sz="2400" dirty="0" smtClean="0"/>
              <a:t> (Windows, Linux, Unix, etc.)</a:t>
            </a:r>
          </a:p>
          <a:p>
            <a:r>
              <a:rPr lang="en-US" sz="2400" dirty="0" smtClean="0"/>
              <a:t>PHP is compatible with almost all servers used today (</a:t>
            </a:r>
            <a:r>
              <a:rPr lang="en-US" sz="2400" dirty="0" smtClean="0">
                <a:solidFill>
                  <a:srgbClr val="FF0000"/>
                </a:solidFill>
              </a:rPr>
              <a:t>Apache</a:t>
            </a:r>
            <a:r>
              <a:rPr lang="en-US" sz="2400" dirty="0" smtClean="0"/>
              <a:t>, IIS, etc.)</a:t>
            </a:r>
          </a:p>
          <a:p>
            <a:r>
              <a:rPr lang="en-US" sz="2400" dirty="0" smtClean="0"/>
              <a:t>PHP is </a:t>
            </a:r>
            <a:r>
              <a:rPr lang="en-US" sz="2400" dirty="0" smtClean="0">
                <a:solidFill>
                  <a:srgbClr val="FF0000"/>
                </a:solidFill>
              </a:rPr>
              <a:t>FREE to download </a:t>
            </a:r>
            <a:r>
              <a:rPr lang="en-US" sz="2400" dirty="0" smtClean="0"/>
              <a:t>from the official PHP resource: </a:t>
            </a:r>
            <a:r>
              <a:rPr lang="en-US" sz="2400" dirty="0" smtClean="0">
                <a:hlinkClick r:id="rId2"/>
              </a:rPr>
              <a:t>www.php.net</a:t>
            </a:r>
            <a:endParaRPr lang="en-US" sz="2400" dirty="0" smtClean="0"/>
          </a:p>
          <a:p>
            <a:r>
              <a:rPr lang="en-US" sz="2400" dirty="0" smtClean="0"/>
              <a:t>PHP is easy to learn and </a:t>
            </a:r>
            <a:r>
              <a:rPr lang="en-US" sz="2400" dirty="0" smtClean="0">
                <a:solidFill>
                  <a:srgbClr val="FF0000"/>
                </a:solidFill>
              </a:rPr>
              <a:t>runs efficiently </a:t>
            </a:r>
            <a:r>
              <a:rPr lang="en-US" sz="2400" dirty="0" smtClean="0"/>
              <a:t>on the server side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a PHP File?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PHP files can contain </a:t>
            </a:r>
            <a:r>
              <a:rPr lang="en-US" sz="2400" dirty="0" smtClean="0">
                <a:solidFill>
                  <a:srgbClr val="FF0000"/>
                </a:solidFill>
              </a:rPr>
              <a:t>text, HTML tags and scripts</a:t>
            </a:r>
          </a:p>
          <a:p>
            <a:r>
              <a:rPr lang="en-US" sz="2400" dirty="0" smtClean="0"/>
              <a:t>PHP files are returned to the browser as </a:t>
            </a:r>
            <a:r>
              <a:rPr lang="en-US" sz="2400" dirty="0" smtClean="0">
                <a:solidFill>
                  <a:srgbClr val="FF0000"/>
                </a:solidFill>
              </a:rPr>
              <a:t>plain HTML </a:t>
            </a:r>
          </a:p>
          <a:p>
            <a:r>
              <a:rPr lang="en-US" sz="2400" dirty="0" smtClean="0"/>
              <a:t>PHP files have a file extension of </a:t>
            </a:r>
            <a:r>
              <a:rPr lang="en-US" sz="2400" dirty="0" smtClean="0">
                <a:solidFill>
                  <a:srgbClr val="FF0000"/>
                </a:solidFill>
              </a:rPr>
              <a:t>".</a:t>
            </a:r>
            <a:r>
              <a:rPr lang="en-US" sz="2400" dirty="0" err="1" smtClean="0">
                <a:solidFill>
                  <a:srgbClr val="FF0000"/>
                </a:solidFill>
              </a:rPr>
              <a:t>php</a:t>
            </a:r>
            <a:r>
              <a:rPr lang="en-US" sz="2400" dirty="0" smtClean="0">
                <a:solidFill>
                  <a:srgbClr val="FF0000"/>
                </a:solidFill>
              </a:rPr>
              <a:t>", ".php3", or ".</a:t>
            </a:r>
            <a:r>
              <a:rPr lang="en-US" sz="2400" dirty="0" err="1" smtClean="0">
                <a:solidFill>
                  <a:srgbClr val="FF0000"/>
                </a:solidFill>
              </a:rPr>
              <a:t>phtm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13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How PHP Works?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823767"/>
            <a:ext cx="7848600" cy="1905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request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</a:rPr>
              <a:t>php</a:t>
            </a:r>
            <a:r>
              <a:rPr lang="en-US" sz="2400" dirty="0" smtClean="0">
                <a:solidFill>
                  <a:srgbClr val="FF0000"/>
                </a:solidFill>
              </a:rPr>
              <a:t> file </a:t>
            </a:r>
            <a:r>
              <a:rPr lang="en-US" sz="2400" dirty="0" smtClean="0"/>
              <a:t>is sent to a web server, which directs the request to the </a:t>
            </a:r>
            <a:r>
              <a:rPr lang="en-US" sz="2400" dirty="0" smtClean="0">
                <a:solidFill>
                  <a:srgbClr val="FF0000"/>
                </a:solidFill>
              </a:rPr>
              <a:t>PHP interpreter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the PHP interpreter </a:t>
            </a:r>
            <a:r>
              <a:rPr lang="en-US" sz="2400" dirty="0" smtClean="0">
                <a:solidFill>
                  <a:srgbClr val="FF0000"/>
                </a:solidFill>
              </a:rPr>
              <a:t>processes</a:t>
            </a:r>
            <a:r>
              <a:rPr lang="en-US" sz="2400" dirty="0" smtClean="0"/>
              <a:t> the page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delivers </a:t>
            </a:r>
            <a:r>
              <a:rPr lang="en-US" sz="2400" dirty="0" smtClean="0"/>
              <a:t>a web page to the </a:t>
            </a:r>
            <a:r>
              <a:rPr lang="en-US" sz="2400" dirty="0" smtClean="0">
                <a:solidFill>
                  <a:srgbClr val="FF0000"/>
                </a:solidFill>
              </a:rPr>
              <a:t>web server</a:t>
            </a:r>
            <a:r>
              <a:rPr lang="en-US" sz="2400" dirty="0" smtClean="0"/>
              <a:t> to return to the browser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43633"/>
            <a:ext cx="5715000" cy="378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Installing Web Server and PHP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use a </a:t>
            </a:r>
            <a:r>
              <a:rPr lang="en-US" sz="2400" dirty="0" smtClean="0">
                <a:solidFill>
                  <a:srgbClr val="FF0000"/>
                </a:solidFill>
              </a:rPr>
              <a:t>package</a:t>
            </a:r>
            <a:r>
              <a:rPr lang="en-US" sz="2400" dirty="0" smtClean="0"/>
              <a:t> for installing web server and PHP called </a:t>
            </a:r>
            <a:r>
              <a:rPr lang="en-US" sz="2400" dirty="0" smtClean="0">
                <a:solidFill>
                  <a:srgbClr val="FF0000"/>
                </a:solidFill>
              </a:rPr>
              <a:t>XAMPP for windows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XAMPP </a:t>
            </a:r>
            <a:r>
              <a:rPr lang="en-US" sz="2400" dirty="0" smtClean="0">
                <a:solidFill>
                  <a:srgbClr val="FF0000"/>
                </a:solidFill>
              </a:rPr>
              <a:t>version </a:t>
            </a:r>
            <a:r>
              <a:rPr lang="en-US" sz="2400" b="1" dirty="0" smtClean="0">
                <a:solidFill>
                  <a:srgbClr val="FF0000"/>
                </a:solidFill>
              </a:rPr>
              <a:t>1.7.3 </a:t>
            </a:r>
            <a:r>
              <a:rPr lang="en-US" sz="2400" b="1" dirty="0" smtClean="0"/>
              <a:t>includes: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Apache 2.2.14 </a:t>
            </a:r>
            <a:r>
              <a:rPr lang="en-US" sz="2200" dirty="0" smtClean="0"/>
              <a:t>(IPv6 enabled) + </a:t>
            </a:r>
            <a:r>
              <a:rPr lang="en-US" sz="2200" dirty="0" err="1" smtClean="0"/>
              <a:t>OpenSSL</a:t>
            </a:r>
            <a:r>
              <a:rPr lang="en-US" sz="2200" dirty="0" smtClean="0"/>
              <a:t> 0.9.8l</a:t>
            </a:r>
          </a:p>
          <a:p>
            <a:pPr lvl="1"/>
            <a:r>
              <a:rPr lang="en-US" sz="2200" dirty="0" err="1" smtClean="0"/>
              <a:t>MySQL</a:t>
            </a:r>
            <a:r>
              <a:rPr lang="en-US" sz="2200" dirty="0" smtClean="0"/>
              <a:t> 5.1.41 + PBXT engine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PHP 5.3.1</a:t>
            </a:r>
          </a:p>
          <a:p>
            <a:pPr lvl="1"/>
            <a:r>
              <a:rPr lang="en-US" sz="2200" dirty="0" err="1" smtClean="0"/>
              <a:t>phpMyAdmin</a:t>
            </a:r>
            <a:r>
              <a:rPr lang="en-US" sz="2200" dirty="0" smtClean="0"/>
              <a:t> 3.2.4</a:t>
            </a:r>
          </a:p>
          <a:p>
            <a:pPr lvl="1"/>
            <a:r>
              <a:rPr lang="en-US" sz="2200" dirty="0" smtClean="0"/>
              <a:t>Perl 5.10.1</a:t>
            </a:r>
          </a:p>
          <a:p>
            <a:pPr lvl="1"/>
            <a:r>
              <a:rPr lang="en-US" sz="2200" dirty="0" err="1" smtClean="0"/>
              <a:t>FileZilla</a:t>
            </a:r>
            <a:r>
              <a:rPr lang="en-US" sz="2200" dirty="0" smtClean="0"/>
              <a:t> FTP Server 0.9.33</a:t>
            </a:r>
          </a:p>
          <a:p>
            <a:pPr lvl="1"/>
            <a:r>
              <a:rPr lang="en-US" sz="2200" dirty="0" smtClean="0"/>
              <a:t>Mercury Mail Transport System 4.72</a:t>
            </a:r>
          </a:p>
          <a:p>
            <a:pPr lvl="1"/>
            <a:endParaRPr lang="en-US" sz="22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447800"/>
            <a:ext cx="4114800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 PHP Syntax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&lt;html&gt;</a:t>
            </a:r>
            <a:br>
              <a:rPr lang="en-US" sz="1800" dirty="0" smtClean="0"/>
            </a:br>
            <a:r>
              <a:rPr lang="en-US" sz="1800" dirty="0" smtClean="0"/>
              <a:t>&lt;body&gt;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&lt;?</a:t>
            </a:r>
            <a:r>
              <a:rPr lang="en-US" sz="1800" dirty="0" err="1" smtClean="0">
                <a:solidFill>
                  <a:srgbClr val="FF0000"/>
                </a:solidFill>
              </a:rPr>
              <a:t>php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echo "Hello World";</a:t>
            </a:r>
          </a:p>
          <a:p>
            <a:pPr>
              <a:buNone/>
            </a:pPr>
            <a:r>
              <a:rPr lang="en-US" sz="1800" dirty="0" smtClean="0"/>
              <a:t>		print "Hello World again";</a:t>
            </a:r>
          </a:p>
          <a:p>
            <a:pPr>
              <a:buNone/>
            </a:pPr>
            <a:r>
              <a:rPr lang="en-US" sz="1800" dirty="0" smtClean="0"/>
              <a:t>		//This is a comment</a:t>
            </a:r>
            <a:br>
              <a:rPr lang="en-US" sz="1800" dirty="0" smtClean="0"/>
            </a:br>
            <a:r>
              <a:rPr lang="en-US" sz="1800" dirty="0" smtClean="0"/>
              <a:t>		/*</a:t>
            </a:r>
            <a:br>
              <a:rPr lang="en-US" sz="1800" dirty="0" smtClean="0"/>
            </a:br>
            <a:r>
              <a:rPr lang="en-US" sz="1800" dirty="0" smtClean="0"/>
              <a:t>		This is a comment</a:t>
            </a:r>
            <a:br>
              <a:rPr lang="en-US" sz="1800" dirty="0" smtClean="0"/>
            </a:br>
            <a:r>
              <a:rPr lang="en-US" sz="1800" dirty="0" smtClean="0"/>
              <a:t>		block</a:t>
            </a:r>
            <a:br>
              <a:rPr lang="en-US" sz="1800" dirty="0" smtClean="0"/>
            </a:br>
            <a:r>
              <a:rPr lang="en-US" sz="1800" dirty="0" smtClean="0"/>
              <a:t>		*/ 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?&gt;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&lt;/body&gt;</a:t>
            </a:r>
            <a:br>
              <a:rPr lang="en-US" sz="1800" dirty="0" smtClean="0"/>
            </a:br>
            <a:r>
              <a:rPr lang="en-US" sz="1800" dirty="0" smtClean="0"/>
              <a:t>&lt;/html&gt;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Show  basicphp.php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7400" y="177147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$txt="Hello World!";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$x=16;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?&gt;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Variables in PHP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2954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All variables in PHP start with a $ sign symbol.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$</a:t>
            </a:r>
            <a:r>
              <a:rPr lang="en-US" sz="2400" dirty="0" err="1" smtClean="0">
                <a:solidFill>
                  <a:srgbClr val="FF0000"/>
                </a:solidFill>
              </a:rPr>
              <a:t>var_name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/>
              <a:t>;        example: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Variable naming Rules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 variable name must start with </a:t>
            </a:r>
            <a:r>
              <a:rPr lang="en-US" sz="2400" dirty="0" smtClean="0">
                <a:solidFill>
                  <a:srgbClr val="FF0000"/>
                </a:solidFill>
              </a:rPr>
              <a:t>a letter or an underscore </a:t>
            </a:r>
            <a:r>
              <a:rPr lang="en-US" sz="2400" dirty="0" smtClean="0"/>
              <a:t>"_"</a:t>
            </a:r>
          </a:p>
          <a:p>
            <a:r>
              <a:rPr lang="en-US" sz="2400" dirty="0" smtClean="0"/>
              <a:t>A variable name can only </a:t>
            </a:r>
            <a:r>
              <a:rPr lang="en-US" sz="2400" dirty="0" smtClean="0">
                <a:solidFill>
                  <a:srgbClr val="FF0000"/>
                </a:solidFill>
              </a:rPr>
              <a:t>contain alpha-numeric characters </a:t>
            </a:r>
            <a:r>
              <a:rPr lang="en-US" sz="2400" dirty="0" smtClean="0"/>
              <a:t>and underscores (a-z, A-Z, 0-9, and _ )</a:t>
            </a:r>
          </a:p>
          <a:p>
            <a:r>
              <a:rPr lang="en-US" sz="2400" dirty="0" smtClean="0"/>
              <a:t>A variable name </a:t>
            </a:r>
            <a:r>
              <a:rPr lang="en-US" sz="2400" dirty="0" smtClean="0">
                <a:solidFill>
                  <a:srgbClr val="FF0000"/>
                </a:solidFill>
              </a:rPr>
              <a:t>should not contain spaces</a:t>
            </a:r>
            <a:r>
              <a:rPr lang="en-US" sz="2400" dirty="0" smtClean="0"/>
              <a:t>. If a variable name is more than one word, it should be separated with an underscore ($</a:t>
            </a:r>
            <a:r>
              <a:rPr lang="en-US" sz="2400" dirty="0" err="1" smtClean="0"/>
              <a:t>my_string</a:t>
            </a:r>
            <a:r>
              <a:rPr lang="en-US" sz="2400" dirty="0" smtClean="0"/>
              <a:t>), or with capitalization ($</a:t>
            </a:r>
            <a:r>
              <a:rPr lang="en-US" sz="2400" dirty="0" err="1" smtClean="0"/>
              <a:t>myString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Show phpvar.php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256</TotalTime>
  <Words>899</Words>
  <Application>Microsoft Office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Franklin Gothic Book</vt:lpstr>
      <vt:lpstr>Perpetua</vt:lpstr>
      <vt:lpstr>Wingdings 2</vt:lpstr>
      <vt:lpstr>Equity</vt:lpstr>
      <vt:lpstr>PHP Basics</vt:lpstr>
      <vt:lpstr>PHP</vt:lpstr>
      <vt:lpstr>What is PHP?</vt:lpstr>
      <vt:lpstr>Why PHP?</vt:lpstr>
      <vt:lpstr>What is a PHP File?</vt:lpstr>
      <vt:lpstr>How PHP Works?</vt:lpstr>
      <vt:lpstr>Installing Web Server and PHP</vt:lpstr>
      <vt:lpstr>Basic PHP Syntax</vt:lpstr>
      <vt:lpstr>Variables in PHP</vt:lpstr>
      <vt:lpstr>PHP strings and operators</vt:lpstr>
      <vt:lpstr>PHP If...Else Statement</vt:lpstr>
      <vt:lpstr>PHP Arrays</vt:lpstr>
      <vt:lpstr>While Loops</vt:lpstr>
      <vt:lpstr>PHP Forms and User Input</vt:lpstr>
      <vt:lpstr>PHP Forms and User Input</vt:lpstr>
      <vt:lpstr>Self processing pages</vt:lpstr>
      <vt:lpstr>Sticky pages</vt:lpstr>
      <vt:lpstr>Multiple selection</vt:lpstr>
      <vt:lpstr>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Basics</dc:title>
  <dc:creator/>
  <cp:lastModifiedBy>HP</cp:lastModifiedBy>
  <cp:revision>60</cp:revision>
  <dcterms:created xsi:type="dcterms:W3CDTF">2006-08-16T00:00:00Z</dcterms:created>
  <dcterms:modified xsi:type="dcterms:W3CDTF">2017-03-09T17:19:52Z</dcterms:modified>
</cp:coreProperties>
</file>