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media/image8.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13" r:id="rId5"/>
  </p:sldMasterIdLst>
  <p:notesMasterIdLst>
    <p:notesMasterId r:id="rId34"/>
  </p:notesMasterIdLst>
  <p:sldIdLst>
    <p:sldId id="256" r:id="rId6"/>
    <p:sldId id="287" r:id="rId7"/>
    <p:sldId id="281" r:id="rId8"/>
    <p:sldId id="259" r:id="rId9"/>
    <p:sldId id="279" r:id="rId10"/>
    <p:sldId id="282" r:id="rId11"/>
    <p:sldId id="261" r:id="rId12"/>
    <p:sldId id="262" r:id="rId13"/>
    <p:sldId id="296" r:id="rId14"/>
    <p:sldId id="276" r:id="rId15"/>
    <p:sldId id="285" r:id="rId16"/>
    <p:sldId id="303" r:id="rId17"/>
    <p:sldId id="304" r:id="rId18"/>
    <p:sldId id="307" r:id="rId19"/>
    <p:sldId id="265" r:id="rId20"/>
    <p:sldId id="286" r:id="rId21"/>
    <p:sldId id="288" r:id="rId22"/>
    <p:sldId id="294" r:id="rId23"/>
    <p:sldId id="291" r:id="rId24"/>
    <p:sldId id="295" r:id="rId25"/>
    <p:sldId id="289" r:id="rId26"/>
    <p:sldId id="301" r:id="rId27"/>
    <p:sldId id="308" r:id="rId28"/>
    <p:sldId id="292" r:id="rId29"/>
    <p:sldId id="293" r:id="rId30"/>
    <p:sldId id="297" r:id="rId31"/>
    <p:sldId id="298" r:id="rId32"/>
    <p:sldId id="274" r:id="rId33"/>
  </p:sldIdLst>
  <p:sldSz cx="9144000" cy="5143500" type="screen16x9"/>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0"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r>
              <a:rPr lang="en-US" sz="1400" b="0" strike="noStrike" spc="-1">
                <a:solidFill>
                  <a:srgbClr val="000000"/>
                </a:solidFill>
                <a:latin typeface="Arial"/>
              </a:rPr>
              <a:t>Click to move the slide</a:t>
            </a:r>
          </a:p>
        </p:txBody>
      </p:sp>
      <p:sp>
        <p:nvSpPr>
          <p:cNvPr id="281" name="PlaceHolder 2"/>
          <p:cNvSpPr>
            <a:spLocks noGrp="1"/>
          </p:cNvSpPr>
          <p:nvPr>
            <p:ph type="body"/>
          </p:nvPr>
        </p:nvSpPr>
        <p:spPr>
          <a:xfrm>
            <a:off x="756000" y="5078520"/>
            <a:ext cx="6047640" cy="4811040"/>
          </a:xfrm>
          <a:prstGeom prst="rect">
            <a:avLst/>
          </a:prstGeom>
        </p:spPr>
        <p:txBody>
          <a:bodyPr lIns="0" tIns="0" rIns="0" bIns="0">
            <a:noAutofit/>
          </a:bodyPr>
          <a:lstStyle/>
          <a:p>
            <a:r>
              <a:rPr lang="en-US" sz="2000" b="0" strike="noStrike" spc="-1">
                <a:latin typeface="Arial"/>
              </a:rPr>
              <a:t>Click to edit the notes format</a:t>
            </a:r>
          </a:p>
        </p:txBody>
      </p:sp>
      <p:sp>
        <p:nvSpPr>
          <p:cNvPr id="282" name="PlaceHolder 3"/>
          <p:cNvSpPr>
            <a:spLocks noGrp="1"/>
          </p:cNvSpPr>
          <p:nvPr>
            <p:ph type="hdr"/>
          </p:nvPr>
        </p:nvSpPr>
        <p:spPr>
          <a:xfrm>
            <a:off x="0" y="0"/>
            <a:ext cx="3280680" cy="534240"/>
          </a:xfrm>
          <a:prstGeom prst="rect">
            <a:avLst/>
          </a:prstGeom>
        </p:spPr>
        <p:txBody>
          <a:bodyPr lIns="0" tIns="0" rIns="0" bIns="0">
            <a:noAutofit/>
          </a:bodyPr>
          <a:lstStyle/>
          <a:p>
            <a:r>
              <a:rPr lang="en-US" sz="1400" b="0" strike="noStrike" spc="-1">
                <a:latin typeface="Times New Roman"/>
              </a:rPr>
              <a:t>&lt;header&gt;</a:t>
            </a:r>
          </a:p>
        </p:txBody>
      </p:sp>
      <p:sp>
        <p:nvSpPr>
          <p:cNvPr id="283"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US" sz="1400" b="0" strike="noStrike" spc="-1">
                <a:latin typeface="Times New Roman"/>
              </a:rPr>
              <a:t>&lt;date/time&gt;</a:t>
            </a:r>
          </a:p>
        </p:txBody>
      </p:sp>
      <p:sp>
        <p:nvSpPr>
          <p:cNvPr id="284"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US" sz="1400" b="0" strike="noStrike" spc="-1">
                <a:latin typeface="Times New Roman"/>
              </a:rPr>
              <a:t>&lt;footer&gt;</a:t>
            </a:r>
          </a:p>
        </p:txBody>
      </p:sp>
      <p:sp>
        <p:nvSpPr>
          <p:cNvPr id="285"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75FF80E7-D640-40F5-87AD-5F9FC923DB18}"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202201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4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5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6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8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9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0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1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1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2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3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4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5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4"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05" name="PlaceHolder 2"/>
          <p:cNvSpPr>
            <a:spLocks noGrp="1"/>
          </p:cNvSpPr>
          <p:nvPr>
            <p:ph type="subTitle"/>
          </p:nvPr>
        </p:nvSpPr>
        <p:spPr>
          <a:xfrm>
            <a:off x="457200" y="1203480"/>
            <a:ext cx="8229240" cy="2982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6"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07"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09"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0"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2"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26"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7"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8"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29"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0"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1"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2"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457200" y="205200"/>
            <a:ext cx="8229240" cy="398124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34"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5"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6"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7"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8"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9"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4"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5"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6"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18"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0"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457200" y="205200"/>
            <a:ext cx="8229240" cy="858600"/>
          </a:xfrm>
          <a:prstGeom prst="rect">
            <a:avLst/>
          </a:prstGeom>
        </p:spPr>
        <p:txBody>
          <a:bodyPr lIns="0" tIns="0" rIns="0" bIns="0" anchor="ctr">
            <a:noAutofit/>
          </a:bodyPr>
          <a:lstStyle/>
          <a:p>
            <a:endParaRPr lang="en-US" sz="1400" b="0" strike="noStrike" spc="-1">
              <a:solidFill>
                <a:srgbClr val="000000"/>
              </a:solidFill>
              <a:latin typeface="Arial"/>
            </a:endParaRPr>
          </a:p>
        </p:txBody>
      </p:sp>
      <p:sp>
        <p:nvSpPr>
          <p:cNvPr id="2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4"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CustomShape 1"/>
          <p:cNvSpPr/>
          <p:nvPr/>
        </p:nvSpPr>
        <p:spPr>
          <a:xfrm>
            <a:off x="0" y="165600"/>
            <a:ext cx="9143280" cy="170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5" name="CustomShape 2"/>
          <p:cNvSpPr/>
          <p:nvPr/>
        </p:nvSpPr>
        <p:spPr>
          <a:xfrm>
            <a:off x="0" y="0"/>
            <a:ext cx="9143280" cy="273600"/>
          </a:xfrm>
          <a:prstGeom prst="rect">
            <a:avLst/>
          </a:prstGeom>
          <a:solidFill>
            <a:schemeClr val="accent1"/>
          </a:solidFill>
          <a:ln>
            <a:noFill/>
          </a:ln>
        </p:spPr>
        <p:style>
          <a:lnRef idx="0">
            <a:scrgbClr r="0" g="0" b="0"/>
          </a:lnRef>
          <a:fillRef idx="0">
            <a:scrgbClr r="0" g="0" b="0"/>
          </a:fillRef>
          <a:effectRef idx="0">
            <a:scrgbClr r="0" g="0" b="0"/>
          </a:effectRef>
          <a:fontRef idx="minor"/>
        </p:style>
      </p:sp>
      <p:sp>
        <p:nvSpPr>
          <p:cNvPr id="2" name="PlaceHolder 3"/>
          <p:cNvSpPr>
            <a:spLocks noGrp="1"/>
          </p:cNvSpPr>
          <p:nvPr>
            <p:ph type="title"/>
          </p:nvPr>
        </p:nvSpPr>
        <p:spPr>
          <a:xfrm>
            <a:off x="457200" y="205200"/>
            <a:ext cx="8228880" cy="858240"/>
          </a:xfrm>
          <a:prstGeom prst="rect">
            <a:avLst/>
          </a:prstGeom>
        </p:spPr>
        <p:txBody>
          <a:bodyPr lIns="0" tIns="0" rIns="0" bIns="0" anchor="ctr">
            <a:noAutofit/>
          </a:bodyPr>
          <a:lstStyle/>
          <a:p>
            <a:r>
              <a:rPr lang="en-US" sz="4400" b="0" strike="noStrike" spc="-1">
                <a:solidFill>
                  <a:srgbClr val="000000"/>
                </a:solidFill>
                <a:latin typeface="Arial"/>
              </a:rPr>
              <a:t>Click to edit the title text format</a:t>
            </a:r>
          </a:p>
        </p:txBody>
      </p:sp>
      <p:sp>
        <p:nvSpPr>
          <p:cNvPr id="3" name="PlaceHolder 4"/>
          <p:cNvSpPr>
            <a:spLocks noGrp="1"/>
          </p:cNvSpPr>
          <p:nvPr>
            <p:ph type="body"/>
          </p:nvPr>
        </p:nvSpPr>
        <p:spPr>
          <a:xfrm>
            <a:off x="457200" y="1203480"/>
            <a:ext cx="8228880" cy="2982600"/>
          </a:xfrm>
          <a:prstGeom prst="rect">
            <a:avLst/>
          </a:prstGeom>
        </p:spPr>
        <p:txBody>
          <a:bodyPr lIns="0" tIns="0" rIns="0" bIns="0">
            <a:normAutofit fontScale="80000"/>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0" y="165600"/>
            <a:ext cx="9143280" cy="170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1" name="CustomShape 2"/>
          <p:cNvSpPr/>
          <p:nvPr/>
        </p:nvSpPr>
        <p:spPr>
          <a:xfrm>
            <a:off x="0" y="0"/>
            <a:ext cx="9143280" cy="273600"/>
          </a:xfrm>
          <a:prstGeom prst="rect">
            <a:avLst/>
          </a:prstGeom>
          <a:solidFill>
            <a:schemeClr val="accent1"/>
          </a:solidFill>
          <a:ln>
            <a:noFill/>
          </a:ln>
        </p:spPr>
        <p:style>
          <a:lnRef idx="0">
            <a:scrgbClr r="0" g="0" b="0"/>
          </a:lnRef>
          <a:fillRef idx="0">
            <a:scrgbClr r="0" g="0" b="0"/>
          </a:fillRef>
          <a:effectRef idx="0">
            <a:scrgbClr r="0" g="0" b="0"/>
          </a:effectRef>
          <a:fontRef idx="minor"/>
        </p:style>
      </p:sp>
      <p:sp>
        <p:nvSpPr>
          <p:cNvPr id="42" name="PlaceHolder 3"/>
          <p:cNvSpPr>
            <a:spLocks noGrp="1"/>
          </p:cNvSpPr>
          <p:nvPr>
            <p:ph type="title"/>
          </p:nvPr>
        </p:nvSpPr>
        <p:spPr>
          <a:xfrm>
            <a:off x="457200" y="205200"/>
            <a:ext cx="8229240" cy="858600"/>
          </a:xfrm>
          <a:prstGeom prst="rect">
            <a:avLst/>
          </a:prstGeom>
        </p:spPr>
        <p:txBody>
          <a:bodyPr lIns="0" tIns="0" rIns="0" bIns="0" anchor="ctr">
            <a:noAutofit/>
          </a:bodyPr>
          <a:lstStyle/>
          <a:p>
            <a:r>
              <a:rPr lang="en-US" sz="1400" b="0" strike="noStrike" spc="-1">
                <a:solidFill>
                  <a:srgbClr val="000000"/>
                </a:solidFill>
                <a:latin typeface="Arial"/>
              </a:rPr>
              <a:t>Click to edit the title text format</a:t>
            </a:r>
          </a:p>
        </p:txBody>
      </p:sp>
      <p:sp>
        <p:nvSpPr>
          <p:cNvPr id="4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CustomShape 1"/>
          <p:cNvSpPr/>
          <p:nvPr/>
        </p:nvSpPr>
        <p:spPr>
          <a:xfrm>
            <a:off x="0" y="165600"/>
            <a:ext cx="9143280" cy="170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1" name="CustomShape 2"/>
          <p:cNvSpPr/>
          <p:nvPr/>
        </p:nvSpPr>
        <p:spPr>
          <a:xfrm>
            <a:off x="0" y="0"/>
            <a:ext cx="9143280" cy="273600"/>
          </a:xfrm>
          <a:prstGeom prst="rect">
            <a:avLst/>
          </a:prstGeom>
          <a:solidFill>
            <a:schemeClr val="accent1"/>
          </a:solidFill>
          <a:ln>
            <a:noFill/>
          </a:ln>
        </p:spPr>
        <p:style>
          <a:lnRef idx="0">
            <a:scrgbClr r="0" g="0" b="0"/>
          </a:lnRef>
          <a:fillRef idx="0">
            <a:scrgbClr r="0" g="0" b="0"/>
          </a:fillRef>
          <a:effectRef idx="0">
            <a:scrgbClr r="0" g="0" b="0"/>
          </a:effectRef>
          <a:fontRef idx="minor"/>
        </p:style>
      </p:sp>
      <p:sp>
        <p:nvSpPr>
          <p:cNvPr id="82" name="PlaceHolder 3"/>
          <p:cNvSpPr>
            <a:spLocks noGrp="1"/>
          </p:cNvSpPr>
          <p:nvPr>
            <p:ph type="title"/>
          </p:nvPr>
        </p:nvSpPr>
        <p:spPr>
          <a:xfrm>
            <a:off x="457200" y="205200"/>
            <a:ext cx="8228880" cy="858240"/>
          </a:xfrm>
          <a:prstGeom prst="rect">
            <a:avLst/>
          </a:prstGeom>
        </p:spPr>
        <p:txBody>
          <a:bodyPr lIns="0" tIns="0" rIns="0" bIns="0" anchor="ctr">
            <a:noAutofit/>
          </a:bodyPr>
          <a:lstStyle/>
          <a:p>
            <a:r>
              <a:rPr lang="en-US" sz="4400" b="0" strike="noStrike" spc="-1">
                <a:solidFill>
                  <a:srgbClr val="000000"/>
                </a:solidFill>
                <a:latin typeface="Arial"/>
              </a:rPr>
              <a:t>Click to edit the title text format</a:t>
            </a:r>
          </a:p>
        </p:txBody>
      </p:sp>
      <p:sp>
        <p:nvSpPr>
          <p:cNvPr id="8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 name="CustomShape 1"/>
          <p:cNvSpPr/>
          <p:nvPr/>
        </p:nvSpPr>
        <p:spPr>
          <a:xfrm>
            <a:off x="0" y="165600"/>
            <a:ext cx="9143280" cy="170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1" name="CustomShape 2"/>
          <p:cNvSpPr/>
          <p:nvPr/>
        </p:nvSpPr>
        <p:spPr>
          <a:xfrm>
            <a:off x="0" y="0"/>
            <a:ext cx="9143280" cy="273600"/>
          </a:xfrm>
          <a:prstGeom prst="rect">
            <a:avLst/>
          </a:prstGeom>
          <a:solidFill>
            <a:schemeClr val="accent1"/>
          </a:solidFill>
          <a:ln>
            <a:noFill/>
          </a:ln>
        </p:spPr>
        <p:style>
          <a:lnRef idx="0">
            <a:scrgbClr r="0" g="0" b="0"/>
          </a:lnRef>
          <a:fillRef idx="0">
            <a:scrgbClr r="0" g="0" b="0"/>
          </a:fillRef>
          <a:effectRef idx="0">
            <a:scrgbClr r="0" g="0" b="0"/>
          </a:effectRef>
          <a:fontRef idx="minor"/>
        </p:style>
      </p:sp>
      <p:sp>
        <p:nvSpPr>
          <p:cNvPr id="122" name="PlaceHolder 3"/>
          <p:cNvSpPr>
            <a:spLocks noGrp="1"/>
          </p:cNvSpPr>
          <p:nvPr>
            <p:ph type="title"/>
          </p:nvPr>
        </p:nvSpPr>
        <p:spPr>
          <a:xfrm>
            <a:off x="457200" y="205200"/>
            <a:ext cx="8229240" cy="858600"/>
          </a:xfrm>
          <a:prstGeom prst="rect">
            <a:avLst/>
          </a:prstGeom>
        </p:spPr>
        <p:txBody>
          <a:bodyPr lIns="0" tIns="0" rIns="0" bIns="0" anchor="ctr">
            <a:noAutofit/>
          </a:bodyPr>
          <a:lstStyle/>
          <a:p>
            <a:r>
              <a:rPr lang="en-US" sz="1400" b="0" strike="noStrike" spc="-1">
                <a:solidFill>
                  <a:srgbClr val="000000"/>
                </a:solidFill>
                <a:latin typeface="Arial"/>
              </a:rPr>
              <a:t>Click to edit the title text format</a:t>
            </a:r>
          </a:p>
        </p:txBody>
      </p:sp>
      <p:sp>
        <p:nvSpPr>
          <p:cNvPr id="12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0" name="CustomShape 1"/>
          <p:cNvSpPr/>
          <p:nvPr/>
        </p:nvSpPr>
        <p:spPr>
          <a:xfrm>
            <a:off x="0" y="165600"/>
            <a:ext cx="9143280" cy="17064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01" name="CustomShape 2"/>
          <p:cNvSpPr/>
          <p:nvPr/>
        </p:nvSpPr>
        <p:spPr>
          <a:xfrm>
            <a:off x="0" y="0"/>
            <a:ext cx="9143280" cy="273600"/>
          </a:xfrm>
          <a:prstGeom prst="rect">
            <a:avLst/>
          </a:prstGeom>
          <a:solidFill>
            <a:schemeClr val="accent1"/>
          </a:solidFill>
          <a:ln>
            <a:noFill/>
          </a:ln>
        </p:spPr>
        <p:style>
          <a:lnRef idx="0">
            <a:scrgbClr r="0" g="0" b="0"/>
          </a:lnRef>
          <a:fillRef idx="0">
            <a:scrgbClr r="0" g="0" b="0"/>
          </a:fillRef>
          <a:effectRef idx="0">
            <a:scrgbClr r="0" g="0" b="0"/>
          </a:effectRef>
          <a:fontRef idx="minor"/>
        </p:style>
      </p:sp>
      <p:sp>
        <p:nvSpPr>
          <p:cNvPr id="202" name="PlaceHolder 3"/>
          <p:cNvSpPr>
            <a:spLocks noGrp="1"/>
          </p:cNvSpPr>
          <p:nvPr>
            <p:ph type="title"/>
          </p:nvPr>
        </p:nvSpPr>
        <p:spPr>
          <a:xfrm>
            <a:off x="457200" y="205200"/>
            <a:ext cx="8229240" cy="858600"/>
          </a:xfrm>
          <a:prstGeom prst="rect">
            <a:avLst/>
          </a:prstGeom>
        </p:spPr>
        <p:txBody>
          <a:bodyPr lIns="0" tIns="0" rIns="0" bIns="0" anchor="ctr">
            <a:noAutofit/>
          </a:bodyPr>
          <a:lstStyle/>
          <a:p>
            <a:r>
              <a:rPr lang="en-US" sz="1400" b="0" strike="noStrike" spc="-1">
                <a:solidFill>
                  <a:srgbClr val="000000"/>
                </a:solidFill>
                <a:latin typeface="Arial"/>
              </a:rPr>
              <a:t>Click to edit the title text format</a:t>
            </a:r>
          </a:p>
        </p:txBody>
      </p:sp>
      <p:sp>
        <p:nvSpPr>
          <p:cNvPr id="203" name="PlaceHolder 4"/>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9.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1.xml"/></Relationships>
</file>

<file path=ppt/slides/_rels/slide17.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png"/><Relationship Id="rId1" Type="http://schemas.openxmlformats.org/officeDocument/2006/relationships/slideLayout" Target="../slideLayouts/slideLayout5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5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png"/><Relationship Id="rId1" Type="http://schemas.openxmlformats.org/officeDocument/2006/relationships/slideLayout" Target="../slideLayouts/slideLayout5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214200" y="195479"/>
            <a:ext cx="8749080" cy="24619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nSpc>
                <a:spcPct val="100000"/>
              </a:lnSpc>
            </a:pPr>
            <a:endParaRPr lang="en-US" sz="2800" b="1" spc="-100" dirty="0">
              <a:solidFill>
                <a:schemeClr val="tx2"/>
              </a:solidFill>
              <a:latin typeface="Bebas Neue"/>
              <a:ea typeface="+mj-ea"/>
              <a:cs typeface="+mj-cs"/>
            </a:endParaRPr>
          </a:p>
          <a:p>
            <a:pPr>
              <a:lnSpc>
                <a:spcPct val="100000"/>
              </a:lnSpc>
            </a:pPr>
            <a:endParaRPr lang="en-US" sz="2800" b="1" spc="-100" dirty="0">
              <a:solidFill>
                <a:schemeClr val="tx2"/>
              </a:solidFill>
              <a:latin typeface="Bebas Neue"/>
              <a:ea typeface="+mj-ea"/>
              <a:cs typeface="+mj-cs"/>
            </a:endParaRPr>
          </a:p>
          <a:p>
            <a:pPr>
              <a:lnSpc>
                <a:spcPct val="100000"/>
              </a:lnSpc>
            </a:pPr>
            <a:endParaRPr lang="en-US" sz="2800" b="1" spc="-100" dirty="0">
              <a:solidFill>
                <a:schemeClr val="tx2"/>
              </a:solidFill>
              <a:latin typeface="Bebas Neue"/>
              <a:ea typeface="+mj-ea"/>
              <a:cs typeface="+mj-cs"/>
            </a:endParaRPr>
          </a:p>
          <a:p>
            <a:pPr>
              <a:lnSpc>
                <a:spcPct val="100000"/>
              </a:lnSpc>
            </a:pPr>
            <a:endParaRPr lang="en-US" sz="2800" b="1" spc="-100" dirty="0">
              <a:solidFill>
                <a:schemeClr val="tx2"/>
              </a:solidFill>
              <a:latin typeface="Bebas Neue"/>
              <a:ea typeface="+mj-ea"/>
              <a:cs typeface="+mj-cs"/>
            </a:endParaRPr>
          </a:p>
          <a:p>
            <a:pPr>
              <a:lnSpc>
                <a:spcPct val="100000"/>
              </a:lnSpc>
            </a:pPr>
            <a:endParaRPr lang="en-US" sz="2800" b="1" spc="-100" dirty="0">
              <a:solidFill>
                <a:schemeClr val="tx2"/>
              </a:solidFill>
              <a:latin typeface="Bebas Neue"/>
              <a:ea typeface="+mj-ea"/>
              <a:cs typeface="+mj-cs"/>
            </a:endParaRPr>
          </a:p>
          <a:p>
            <a:pPr>
              <a:lnSpc>
                <a:spcPct val="100000"/>
              </a:lnSpc>
            </a:pPr>
            <a:r>
              <a:rPr lang="en-US" sz="4000" spc="-100" dirty="0">
                <a:solidFill>
                  <a:schemeClr val="tx2"/>
                </a:solidFill>
                <a:latin typeface="Bebas Neue"/>
                <a:ea typeface="+mj-ea"/>
                <a:cs typeface="+mj-cs"/>
              </a:rPr>
              <a:t>SENIOR Design Project END-TERM presentation</a:t>
            </a:r>
          </a:p>
          <a:p>
            <a:pPr>
              <a:lnSpc>
                <a:spcPct val="100000"/>
              </a:lnSpc>
            </a:pPr>
            <a:br>
              <a:rPr lang="en-US" sz="1100" dirty="0">
                <a:latin typeface="Bebas Neue"/>
              </a:rPr>
            </a:br>
            <a:r>
              <a:rPr lang="en-US" sz="1100" dirty="0">
                <a:latin typeface="Bebas Neue"/>
              </a:rPr>
              <a:t>			</a:t>
            </a:r>
          </a:p>
          <a:p>
            <a:pPr>
              <a:lnSpc>
                <a:spcPct val="100000"/>
              </a:lnSpc>
            </a:pPr>
            <a:r>
              <a:rPr lang="en-US" sz="3200" b="0" strike="noStrike" spc="-1" dirty="0">
                <a:solidFill>
                  <a:srgbClr val="572314"/>
                </a:solidFill>
                <a:latin typeface="Bebas Neue"/>
              </a:rPr>
              <a:t>RHYTHM COMPOSER : MUSIC GENERATOR</a:t>
            </a:r>
            <a:br>
              <a:rPr lang="en-US" sz="2800" dirty="0"/>
            </a:br>
            <a:endParaRPr lang="en-US" sz="2800" b="0" strike="noStrike" spc="-1" dirty="0">
              <a:latin typeface="Arial"/>
            </a:endParaRPr>
          </a:p>
        </p:txBody>
      </p:sp>
      <p:sp>
        <p:nvSpPr>
          <p:cNvPr id="287" name="CustomShape 2"/>
          <p:cNvSpPr/>
          <p:nvPr/>
        </p:nvSpPr>
        <p:spPr>
          <a:xfrm>
            <a:off x="95400" y="2348932"/>
            <a:ext cx="8572320" cy="608581"/>
          </a:xfrm>
          <a:prstGeom prst="rect">
            <a:avLst/>
          </a:prstGeom>
          <a:noFill/>
          <a:ln>
            <a:noFill/>
          </a:ln>
        </p:spPr>
        <p:style>
          <a:lnRef idx="0">
            <a:scrgbClr r="0" g="0" b="0"/>
          </a:lnRef>
          <a:fillRef idx="0">
            <a:scrgbClr r="0" g="0" b="0"/>
          </a:fillRef>
          <a:effectRef idx="0">
            <a:scrgbClr r="0" g="0" b="0"/>
          </a:effectRef>
          <a:fontRef idx="minor"/>
        </p:style>
        <p:txBody>
          <a:bodyPr lIns="90000" tIns="0" rIns="90000" bIns="45000">
            <a:noAutofit/>
          </a:bodyPr>
          <a:lstStyle/>
          <a:p>
            <a:pPr marL="27360">
              <a:lnSpc>
                <a:spcPct val="100000"/>
              </a:lnSpc>
              <a:tabLst>
                <a:tab pos="0" algn="l"/>
              </a:tabLst>
            </a:pPr>
            <a:r>
              <a:rPr lang="en-US" sz="2100" b="1" strike="noStrike" spc="-1" dirty="0">
                <a:solidFill>
                  <a:srgbClr val="0070C0"/>
                </a:solidFill>
                <a:latin typeface="Gill Sans"/>
                <a:ea typeface="Gill Sans"/>
              </a:rPr>
              <a:t> Supervised By</a:t>
            </a:r>
            <a:r>
              <a:rPr lang="en-US" sz="2100" b="1" strike="noStrike" spc="-1" dirty="0">
                <a:solidFill>
                  <a:srgbClr val="361309"/>
                </a:solidFill>
                <a:latin typeface="Gill Sans"/>
                <a:ea typeface="Gill Sans"/>
              </a:rPr>
              <a:t>: Dr. </a:t>
            </a:r>
            <a:r>
              <a:rPr lang="en-US" sz="2100" b="1" strike="noStrike" spc="-1" dirty="0" err="1">
                <a:solidFill>
                  <a:srgbClr val="361309"/>
                </a:solidFill>
                <a:latin typeface="arial"/>
                <a:ea typeface="arial"/>
              </a:rPr>
              <a:t>Suprava</a:t>
            </a:r>
            <a:r>
              <a:rPr lang="en-US" sz="2100" b="1" strike="noStrike" spc="-1" dirty="0">
                <a:solidFill>
                  <a:srgbClr val="361309"/>
                </a:solidFill>
                <a:latin typeface="arial"/>
                <a:ea typeface="arial"/>
              </a:rPr>
              <a:t> Devi </a:t>
            </a:r>
            <a:endParaRPr lang="en-US" sz="2100" b="0" strike="noStrike" spc="-1" dirty="0">
              <a:latin typeface="Arial"/>
            </a:endParaRPr>
          </a:p>
          <a:p>
            <a:pPr marL="27360">
              <a:lnSpc>
                <a:spcPct val="100000"/>
              </a:lnSpc>
              <a:spcBef>
                <a:spcPts val="601"/>
              </a:spcBef>
              <a:tabLst>
                <a:tab pos="0" algn="l"/>
              </a:tabLst>
            </a:pPr>
            <a:endParaRPr lang="en-US" sz="2100" b="0" strike="noStrike" spc="-1" dirty="0">
              <a:latin typeface="Arial"/>
            </a:endParaRPr>
          </a:p>
        </p:txBody>
      </p:sp>
      <p:sp>
        <p:nvSpPr>
          <p:cNvPr id="288" name="CustomShape 3"/>
          <p:cNvSpPr/>
          <p:nvPr/>
        </p:nvSpPr>
        <p:spPr>
          <a:xfrm>
            <a:off x="4140000" y="3075840"/>
            <a:ext cx="4858560" cy="1123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tabLst>
                <a:tab pos="0" algn="l"/>
              </a:tabLst>
            </a:pPr>
            <a:r>
              <a:rPr lang="en-US" sz="1600" b="1" strike="noStrike" spc="-1" dirty="0">
                <a:solidFill>
                  <a:srgbClr val="0070C0"/>
                </a:solidFill>
                <a:latin typeface="Gill Sans"/>
                <a:ea typeface="Gill Sans"/>
              </a:rPr>
              <a:t>Department of Computer Sc. and Engineering</a:t>
            </a:r>
            <a:endParaRPr lang="en-US" sz="1600" b="0" strike="noStrike" spc="-1" dirty="0">
              <a:latin typeface="Arial"/>
            </a:endParaRPr>
          </a:p>
          <a:p>
            <a:pPr>
              <a:lnSpc>
                <a:spcPct val="100000"/>
              </a:lnSpc>
              <a:tabLst>
                <a:tab pos="0" algn="l"/>
              </a:tabLst>
            </a:pPr>
            <a:r>
              <a:rPr lang="en-US" sz="1400" b="1" strike="noStrike" spc="-1" dirty="0">
                <a:solidFill>
                  <a:srgbClr val="000000"/>
                </a:solidFill>
                <a:latin typeface="Gill Sans"/>
                <a:ea typeface="Gill Sans"/>
              </a:rPr>
              <a:t>Faculty of Engineering &amp; Technology (ITER)</a:t>
            </a:r>
            <a:endParaRPr lang="en-US" sz="1400" b="0" strike="noStrike" spc="-1" dirty="0">
              <a:latin typeface="Arial"/>
            </a:endParaRPr>
          </a:p>
          <a:p>
            <a:pPr>
              <a:lnSpc>
                <a:spcPct val="100000"/>
              </a:lnSpc>
              <a:tabLst>
                <a:tab pos="0" algn="l"/>
              </a:tabLst>
            </a:pPr>
            <a:r>
              <a:rPr lang="en-US" sz="1100" b="1" strike="noStrike" spc="-1" dirty="0">
                <a:solidFill>
                  <a:srgbClr val="000000"/>
                </a:solidFill>
                <a:latin typeface="Gill Sans"/>
                <a:ea typeface="Gill Sans"/>
              </a:rPr>
              <a:t>Siksha ‘O’ </a:t>
            </a:r>
            <a:r>
              <a:rPr lang="en-US" sz="1100" b="1" strike="noStrike" spc="-1" dirty="0" err="1">
                <a:solidFill>
                  <a:srgbClr val="000000"/>
                </a:solidFill>
                <a:latin typeface="Gill Sans"/>
                <a:ea typeface="Gill Sans"/>
              </a:rPr>
              <a:t>Anusandhan</a:t>
            </a:r>
            <a:r>
              <a:rPr lang="en-US" sz="1100" b="1" strike="noStrike" spc="-1" dirty="0">
                <a:solidFill>
                  <a:srgbClr val="000000"/>
                </a:solidFill>
                <a:latin typeface="Gill Sans"/>
                <a:ea typeface="Gill Sans"/>
              </a:rPr>
              <a:t> (Deemed to be) University</a:t>
            </a:r>
            <a:r>
              <a:rPr lang="en-US" sz="1100" b="0" strike="noStrike" spc="-1" dirty="0">
                <a:solidFill>
                  <a:srgbClr val="000000"/>
                </a:solidFill>
                <a:latin typeface="Gill Sans"/>
                <a:ea typeface="Gill Sans"/>
              </a:rPr>
              <a:t> </a:t>
            </a:r>
            <a:endParaRPr lang="en-US" sz="1100" b="0" strike="noStrike" spc="-1" dirty="0">
              <a:latin typeface="Arial"/>
            </a:endParaRPr>
          </a:p>
          <a:p>
            <a:pPr>
              <a:lnSpc>
                <a:spcPct val="100000"/>
              </a:lnSpc>
              <a:tabLst>
                <a:tab pos="0" algn="l"/>
              </a:tabLst>
            </a:pPr>
            <a:r>
              <a:rPr lang="en-US" sz="1100" b="1" strike="noStrike" spc="-1" dirty="0">
                <a:solidFill>
                  <a:srgbClr val="000000"/>
                </a:solidFill>
                <a:latin typeface="Gill Sans"/>
                <a:ea typeface="Gill Sans"/>
              </a:rPr>
              <a:t>Bhubaneswar, Odisha</a:t>
            </a:r>
            <a:endParaRPr lang="en-US" sz="1100" b="0" strike="noStrike" spc="-1" dirty="0">
              <a:latin typeface="Arial"/>
            </a:endParaRPr>
          </a:p>
        </p:txBody>
      </p:sp>
      <p:sp>
        <p:nvSpPr>
          <p:cNvPr id="289" name="CustomShape 4"/>
          <p:cNvSpPr/>
          <p:nvPr/>
        </p:nvSpPr>
        <p:spPr>
          <a:xfrm>
            <a:off x="8613720" y="4728960"/>
            <a:ext cx="456120" cy="3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0" algn="l"/>
              </a:tabLst>
            </a:pPr>
            <a:fld id="{83C2EAA5-8CC2-4632-8A4C-4D2D517214FD}" type="slidenum">
              <a:rPr lang="en-US" sz="1200" b="0" strike="noStrike" spc="-1">
                <a:solidFill>
                  <a:srgbClr val="B5A989"/>
                </a:solidFill>
                <a:latin typeface="Gill Sans"/>
                <a:ea typeface="Gill Sans"/>
              </a:rPr>
              <a:t>1</a:t>
            </a:fld>
            <a:endParaRPr lang="en-US" sz="1200" b="0" strike="noStrike" spc="-1">
              <a:latin typeface="Arial"/>
            </a:endParaRPr>
          </a:p>
        </p:txBody>
      </p:sp>
      <p:sp>
        <p:nvSpPr>
          <p:cNvPr id="290" name="CustomShape 5"/>
          <p:cNvSpPr/>
          <p:nvPr/>
        </p:nvSpPr>
        <p:spPr>
          <a:xfrm>
            <a:off x="155520" y="-108360"/>
            <a:ext cx="303840" cy="227880"/>
          </a:xfrm>
          <a:prstGeom prst="rect">
            <a:avLst/>
          </a:prstGeom>
          <a:noFill/>
          <a:ln>
            <a:noFill/>
          </a:ln>
        </p:spPr>
        <p:style>
          <a:lnRef idx="0">
            <a:scrgbClr r="0" g="0" b="0"/>
          </a:lnRef>
          <a:fillRef idx="0">
            <a:scrgbClr r="0" g="0" b="0"/>
          </a:fillRef>
          <a:effectRef idx="0">
            <a:scrgbClr r="0" g="0" b="0"/>
          </a:effectRef>
          <a:fontRef idx="minor"/>
        </p:style>
      </p:sp>
      <p:pic>
        <p:nvPicPr>
          <p:cNvPr id="291" name="Google Shape;232;p53"/>
          <p:cNvPicPr/>
          <p:nvPr/>
        </p:nvPicPr>
        <p:blipFill>
          <a:blip r:embed="rId2"/>
          <a:stretch/>
        </p:blipFill>
        <p:spPr>
          <a:xfrm>
            <a:off x="8145000" y="317160"/>
            <a:ext cx="937080" cy="879120"/>
          </a:xfrm>
          <a:prstGeom prst="rect">
            <a:avLst/>
          </a:prstGeom>
          <a:ln>
            <a:noFill/>
          </a:ln>
        </p:spPr>
      </p:pic>
      <p:sp>
        <p:nvSpPr>
          <p:cNvPr id="292" name="CustomShape 6"/>
          <p:cNvSpPr/>
          <p:nvPr/>
        </p:nvSpPr>
        <p:spPr>
          <a:xfrm>
            <a:off x="212400" y="3075840"/>
            <a:ext cx="4156560" cy="163332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IN" sz="1800" b="1" strike="noStrike" spc="-1" dirty="0">
                <a:solidFill>
                  <a:srgbClr val="0070C0"/>
                </a:solidFill>
              </a:rPr>
              <a:t>Group No.#:</a:t>
            </a:r>
            <a:r>
              <a:rPr lang="en-IN" sz="1600" b="1" spc="-1" dirty="0">
                <a:solidFill>
                  <a:srgbClr val="0070C0"/>
                </a:solidFill>
              </a:rPr>
              <a:t>L15</a:t>
            </a:r>
            <a:endParaRPr lang="en-US" sz="1800" b="0" strike="noStrike" spc="-1" dirty="0"/>
          </a:p>
          <a:p>
            <a:pPr>
              <a:lnSpc>
                <a:spcPct val="100000"/>
              </a:lnSpc>
            </a:pPr>
            <a:r>
              <a:rPr lang="en-IN" sz="1600" b="1" strike="noStrike" spc="-1" dirty="0">
                <a:solidFill>
                  <a:srgbClr val="000000"/>
                </a:solidFill>
              </a:rPr>
              <a:t>Saurav Kumar – 2141011106</a:t>
            </a:r>
            <a:endParaRPr lang="en-US" sz="1600" b="0" strike="noStrike" spc="-1" dirty="0"/>
          </a:p>
          <a:p>
            <a:pPr>
              <a:lnSpc>
                <a:spcPct val="100000"/>
              </a:lnSpc>
            </a:pPr>
            <a:r>
              <a:rPr lang="en-IN" sz="1600" b="1" spc="-1" dirty="0">
                <a:solidFill>
                  <a:srgbClr val="000000"/>
                </a:solidFill>
              </a:rPr>
              <a:t>A Durga Madhab Patro </a:t>
            </a:r>
            <a:r>
              <a:rPr lang="en-IN" sz="1600" b="1" strike="noStrike" spc="-1" dirty="0">
                <a:solidFill>
                  <a:srgbClr val="000000"/>
                </a:solidFill>
              </a:rPr>
              <a:t>– </a:t>
            </a:r>
            <a:r>
              <a:rPr lang="en-IN" sz="1600" b="1" spc="-1" dirty="0">
                <a:solidFill>
                  <a:srgbClr val="000000"/>
                </a:solidFill>
              </a:rPr>
              <a:t>2141016231</a:t>
            </a:r>
            <a:endParaRPr lang="en-US" sz="1600" b="0" strike="noStrike" spc="-1" dirty="0"/>
          </a:p>
          <a:p>
            <a:pPr>
              <a:lnSpc>
                <a:spcPct val="100000"/>
              </a:lnSpc>
            </a:pPr>
            <a:r>
              <a:rPr lang="en-IN" sz="1600" b="1" spc="-1" dirty="0">
                <a:solidFill>
                  <a:srgbClr val="000000"/>
                </a:solidFill>
              </a:rPr>
              <a:t>Raushan Raj</a:t>
            </a:r>
            <a:r>
              <a:rPr lang="en-IN" sz="1600" b="1" strike="noStrike" spc="-1" dirty="0">
                <a:solidFill>
                  <a:srgbClr val="000000"/>
                </a:solidFill>
              </a:rPr>
              <a:t> – </a:t>
            </a:r>
            <a:r>
              <a:rPr lang="en-IN" sz="1600" b="1" spc="-1" dirty="0">
                <a:solidFill>
                  <a:srgbClr val="000000"/>
                </a:solidFill>
              </a:rPr>
              <a:t>2141018023</a:t>
            </a:r>
            <a:endParaRPr lang="en-US" sz="1600" b="0" strike="noStrike" spc="-1" dirty="0"/>
          </a:p>
          <a:p>
            <a:pPr>
              <a:lnSpc>
                <a:spcPct val="100000"/>
              </a:lnSpc>
            </a:pPr>
            <a:r>
              <a:rPr lang="en-IN" sz="1600" b="1" spc="-1" dirty="0">
                <a:solidFill>
                  <a:srgbClr val="000000"/>
                </a:solidFill>
              </a:rPr>
              <a:t>Dipanshu Kumar Mahato - 2141013040</a:t>
            </a:r>
            <a:endParaRPr lang="en-US" sz="1600" b="0" strike="noStrike" spc="-1" dirty="0"/>
          </a:p>
          <a:p>
            <a:pPr>
              <a:lnSpc>
                <a:spcPct val="100000"/>
              </a:lnSpc>
              <a:tabLst>
                <a:tab pos="0" algn="l"/>
              </a:tabLst>
            </a:pPr>
            <a:endParaRPr lang="en-US" sz="1600" b="0" strike="noStrike" spc="-1" dirty="0">
              <a:latin typeface="Arial"/>
            </a:endParaRPr>
          </a:p>
          <a:p>
            <a:pPr>
              <a:lnSpc>
                <a:spcPct val="100000"/>
              </a:lnSpc>
              <a:tabLst>
                <a:tab pos="0" algn="l"/>
              </a:tabLst>
            </a:pPr>
            <a:endParaRPr lang="en-US" sz="1600" b="0" strike="noStrike" spc="-1" dirty="0">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B0DA9-59D7-D596-FDC3-425E302894F7}"/>
            </a:ext>
          </a:extLst>
        </p:cNvPr>
        <p:cNvGrpSpPr/>
        <p:nvPr/>
      </p:nvGrpSpPr>
      <p:grpSpPr>
        <a:xfrm>
          <a:off x="0" y="0"/>
          <a:ext cx="0" cy="0"/>
          <a:chOff x="0" y="0"/>
          <a:chExt cx="0" cy="0"/>
        </a:xfrm>
      </p:grpSpPr>
      <p:sp>
        <p:nvSpPr>
          <p:cNvPr id="305" name="CustomShape 1">
            <a:extLst>
              <a:ext uri="{FF2B5EF4-FFF2-40B4-BE49-F238E27FC236}">
                <a16:creationId xmlns:a16="http://schemas.microsoft.com/office/drawing/2014/main" id="{9BC16D6F-8EAF-C6E7-CFFD-3B21D1C6EDFB}"/>
              </a:ext>
            </a:extLst>
          </p:cNvPr>
          <p:cNvSpPr/>
          <p:nvPr/>
        </p:nvSpPr>
        <p:spPr>
          <a:xfrm>
            <a:off x="457200" y="399960"/>
            <a:ext cx="8228880" cy="74232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94500"/>
          </a:bodyPr>
          <a:lstStyle/>
          <a:p>
            <a:pPr>
              <a:lnSpc>
                <a:spcPct val="100000"/>
              </a:lnSpc>
              <a:tabLst>
                <a:tab pos="0" algn="l"/>
              </a:tabLst>
            </a:pPr>
            <a:endParaRPr lang="en-US" sz="4000" b="0" strike="noStrike" spc="-1" dirty="0">
              <a:latin typeface="Arial"/>
            </a:endParaRPr>
          </a:p>
        </p:txBody>
      </p:sp>
      <p:sp>
        <p:nvSpPr>
          <p:cNvPr id="306" name="CustomShape 2">
            <a:extLst>
              <a:ext uri="{FF2B5EF4-FFF2-40B4-BE49-F238E27FC236}">
                <a16:creationId xmlns:a16="http://schemas.microsoft.com/office/drawing/2014/main" id="{AE7CD59C-0F70-6A83-0AC2-7E63C6A9D5CE}"/>
              </a:ext>
            </a:extLst>
          </p:cNvPr>
          <p:cNvSpPr/>
          <p:nvPr/>
        </p:nvSpPr>
        <p:spPr>
          <a:xfrm>
            <a:off x="257175" y="925043"/>
            <a:ext cx="8228880" cy="362736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457200" lvl="1" indent="-456120" algn="just">
              <a:lnSpc>
                <a:spcPct val="100000"/>
              </a:lnSpc>
              <a:buClr>
                <a:srgbClr val="4F81BD"/>
              </a:buClr>
              <a:buFont typeface="Noto Sans Symbols"/>
              <a:buChar char="❑"/>
            </a:pPr>
            <a:r>
              <a:rPr lang="en-US" sz="2000" b="0" strike="noStrike" spc="-1" dirty="0">
                <a:solidFill>
                  <a:srgbClr val="000000"/>
                </a:solidFill>
                <a:latin typeface="Gill Sans MT" panose="020B0502020104020203" pitchFamily="34" charset="0"/>
                <a:ea typeface="Gill Sans"/>
              </a:rPr>
              <a:t>Uniqueness of the work</a:t>
            </a:r>
            <a:endParaRPr lang="en-US" sz="2000" b="0" strike="noStrike" spc="-1" dirty="0">
              <a:latin typeface="Gill Sans MT" panose="020B0502020104020203" pitchFamily="34" charset="0"/>
            </a:endParaRPr>
          </a:p>
          <a:p>
            <a:pPr lvl="1" indent="-304560" algn="just">
              <a:lnSpc>
                <a:spcPct val="150000"/>
              </a:lnSpc>
              <a:buClr>
                <a:srgbClr val="4F81BD"/>
              </a:buClr>
              <a:buFont typeface="Wingdings" charset="2"/>
              <a:buChar char=""/>
            </a:pPr>
            <a:r>
              <a:rPr lang="en-US" sz="1400" dirty="0">
                <a:latin typeface="Gill Sans MT" panose="020B0502020104020203" pitchFamily="34" charset="0"/>
              </a:rPr>
              <a:t>End-to-end pipeline from text prompt to complete musical composition. </a:t>
            </a:r>
            <a:endParaRPr lang="en-US" sz="1400" b="0" strike="noStrike" spc="-1" dirty="0">
              <a:solidFill>
                <a:srgbClr val="000000"/>
              </a:solidFill>
              <a:latin typeface="Gill Sans MT" panose="020B0502020104020203" pitchFamily="34" charset="0"/>
            </a:endParaRPr>
          </a:p>
          <a:p>
            <a:pPr lvl="1" indent="-304560" algn="just">
              <a:lnSpc>
                <a:spcPct val="150000"/>
              </a:lnSpc>
              <a:buClr>
                <a:srgbClr val="4F81BD"/>
              </a:buClr>
              <a:buFont typeface="Wingdings" charset="2"/>
              <a:buChar char=""/>
            </a:pPr>
            <a:r>
              <a:rPr lang="en-US" sz="1400" dirty="0">
                <a:latin typeface="Gill Sans MT" panose="020B0502020104020203" pitchFamily="34" charset="0"/>
              </a:rPr>
              <a:t>Integration of separate lyric and music generation phases.</a:t>
            </a:r>
          </a:p>
          <a:p>
            <a:pPr lvl="1" indent="-304560" algn="just">
              <a:lnSpc>
                <a:spcPct val="150000"/>
              </a:lnSpc>
              <a:buClr>
                <a:srgbClr val="4F81BD"/>
              </a:buClr>
              <a:buFont typeface="Wingdings" charset="2"/>
              <a:buChar char=""/>
            </a:pPr>
            <a:r>
              <a:rPr lang="en-US" sz="1400" dirty="0">
                <a:latin typeface="Gill Sans MT" panose="020B0502020104020203" pitchFamily="34" charset="0"/>
              </a:rPr>
              <a:t>The Open-source approach enabling customization and extension </a:t>
            </a:r>
            <a:r>
              <a:rPr lang="en-US" sz="1400" b="0" strike="noStrike" spc="-1" dirty="0">
                <a:solidFill>
                  <a:srgbClr val="000000"/>
                </a:solidFill>
                <a:latin typeface="Gill Sans MT" panose="020B0502020104020203" pitchFamily="34" charset="0"/>
                <a:ea typeface="Quicksand"/>
              </a:rPr>
              <a:t>It can help musician as well as the non-musician .</a:t>
            </a:r>
          </a:p>
          <a:p>
            <a:pPr lvl="1" indent="-304560" algn="just">
              <a:lnSpc>
                <a:spcPct val="150000"/>
              </a:lnSpc>
              <a:buClr>
                <a:srgbClr val="4F81BD"/>
              </a:buClr>
              <a:buFont typeface="Wingdings" charset="2"/>
              <a:buChar char=""/>
            </a:pPr>
            <a:r>
              <a:rPr lang="en-US" sz="1400" dirty="0">
                <a:latin typeface="Gill Sans MT" panose="020B0502020104020203" pitchFamily="34" charset="0"/>
              </a:rPr>
              <a:t>It ensures consistency in the quality of the musical outputs. This is particularly useful when multiple artists are collaborating on the same project as it ensures that everyone has access to the same creative foundation.</a:t>
            </a:r>
          </a:p>
          <a:p>
            <a:pPr lvl="1" indent="-304560" algn="just">
              <a:lnSpc>
                <a:spcPct val="150000"/>
              </a:lnSpc>
              <a:buClr>
                <a:srgbClr val="4F81BD"/>
              </a:buClr>
              <a:buFont typeface="Wingdings" charset="2"/>
              <a:buChar char=""/>
            </a:pPr>
            <a:r>
              <a:rPr lang="en-US" sz="1400" dirty="0">
                <a:latin typeface="Gill Sans MT" panose="020B0502020104020203" pitchFamily="34" charset="0"/>
              </a:rPr>
              <a:t>This technique is highly scalable, allowing users to generate music compositions of various lengths and complexities. This is particularly useful in time-sensitive projects where manually composing music could take a significant amount of time.</a:t>
            </a:r>
            <a:r>
              <a:rPr lang="en-US" sz="1400" b="0" strike="noStrike" spc="-1" dirty="0">
                <a:solidFill>
                  <a:srgbClr val="000000"/>
                </a:solidFill>
                <a:latin typeface="Gill Sans MT" panose="020B0502020104020203" pitchFamily="34" charset="0"/>
                <a:ea typeface="Quicksand"/>
              </a:rPr>
              <a:t> </a:t>
            </a:r>
          </a:p>
          <a:p>
            <a:pPr marL="171360" indent="-95040" algn="just">
              <a:lnSpc>
                <a:spcPct val="100000"/>
              </a:lnSpc>
              <a:spcBef>
                <a:spcPts val="621"/>
              </a:spcBef>
              <a:tabLst>
                <a:tab pos="0" algn="l"/>
              </a:tabLst>
            </a:pPr>
            <a:endParaRPr lang="en-US" sz="1400" b="0" strike="noStrike" spc="-1" dirty="0">
              <a:latin typeface="Arial"/>
            </a:endParaRPr>
          </a:p>
          <a:p>
            <a:pPr>
              <a:lnSpc>
                <a:spcPct val="100000"/>
              </a:lnSpc>
              <a:spcBef>
                <a:spcPts val="1182"/>
              </a:spcBef>
              <a:tabLst>
                <a:tab pos="0" algn="l"/>
              </a:tabLst>
            </a:pPr>
            <a:endParaRPr lang="en-US" sz="1400" b="0" strike="noStrike" spc="-1" dirty="0">
              <a:latin typeface="Arial"/>
            </a:endParaRPr>
          </a:p>
        </p:txBody>
      </p:sp>
      <p:pic>
        <p:nvPicPr>
          <p:cNvPr id="307" name="Google Shape;263;p57">
            <a:extLst>
              <a:ext uri="{FF2B5EF4-FFF2-40B4-BE49-F238E27FC236}">
                <a16:creationId xmlns:a16="http://schemas.microsoft.com/office/drawing/2014/main" id="{12BCE487-EBA0-40EF-6948-49704A6F57E4}"/>
              </a:ext>
            </a:extLst>
          </p:cNvPr>
          <p:cNvPicPr/>
          <p:nvPr/>
        </p:nvPicPr>
        <p:blipFill>
          <a:blip r:embed="rId2"/>
          <a:stretch/>
        </p:blipFill>
        <p:spPr>
          <a:xfrm>
            <a:off x="8145000" y="317160"/>
            <a:ext cx="937080" cy="879120"/>
          </a:xfrm>
          <a:prstGeom prst="rect">
            <a:avLst/>
          </a:prstGeom>
          <a:ln>
            <a:noFill/>
          </a:ln>
        </p:spPr>
      </p:pic>
      <p:sp>
        <p:nvSpPr>
          <p:cNvPr id="2" name="Title 1">
            <a:extLst>
              <a:ext uri="{FF2B5EF4-FFF2-40B4-BE49-F238E27FC236}">
                <a16:creationId xmlns:a16="http://schemas.microsoft.com/office/drawing/2014/main" id="{9396FF37-B026-60A6-881C-8394D9090CA8}"/>
              </a:ext>
            </a:extLst>
          </p:cNvPr>
          <p:cNvSpPr>
            <a:spLocks noGrp="1"/>
          </p:cNvSpPr>
          <p:nvPr>
            <p:ph type="title"/>
          </p:nvPr>
        </p:nvSpPr>
        <p:spPr>
          <a:xfrm>
            <a:off x="357188" y="205200"/>
            <a:ext cx="8329252" cy="858600"/>
          </a:xfrm>
        </p:spPr>
        <p:txBody>
          <a:bodyPr/>
          <a:lstStyle/>
          <a:p>
            <a:pPr>
              <a:tabLst>
                <a:tab pos="0" algn="l"/>
              </a:tabLst>
            </a:pPr>
            <a:br>
              <a:rPr lang="en-US" sz="2800" spc="-1" dirty="0">
                <a:solidFill>
                  <a:schemeClr val="accent2">
                    <a:lumMod val="50000"/>
                  </a:schemeClr>
                </a:solidFill>
                <a:latin typeface="Gill Sans MT"/>
              </a:rPr>
            </a:br>
            <a:r>
              <a:rPr lang="en-US" sz="2800" spc="-1" dirty="0">
                <a:solidFill>
                  <a:schemeClr val="accent2">
                    <a:lumMod val="50000"/>
                  </a:schemeClr>
                </a:solidFill>
                <a:latin typeface="Gill Sans MT"/>
              </a:rPr>
              <a:t>Improvements Over Existing Solutions</a:t>
            </a:r>
            <a:br>
              <a:rPr lang="en-US" sz="2800" spc="-1" dirty="0">
                <a:solidFill>
                  <a:schemeClr val="accent2">
                    <a:lumMod val="50000"/>
                  </a:schemeClr>
                </a:solidFill>
                <a:latin typeface="Gill Sans MT"/>
              </a:rPr>
            </a:br>
            <a:endParaRPr lang="en-IN" sz="2800" strike="noStrike" spc="-1" dirty="0">
              <a:solidFill>
                <a:schemeClr val="accent2">
                  <a:lumMod val="50000"/>
                </a:schemeClr>
              </a:solidFill>
              <a:latin typeface="Arial"/>
            </a:endParaRPr>
          </a:p>
        </p:txBody>
      </p:sp>
    </p:spTree>
    <p:extLst>
      <p:ext uri="{BB962C8B-B14F-4D97-AF65-F5344CB8AC3E}">
        <p14:creationId xmlns:p14="http://schemas.microsoft.com/office/powerpoint/2010/main" val="3082253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ustomShape 1">
            <a:extLst>
              <a:ext uri="{FF2B5EF4-FFF2-40B4-BE49-F238E27FC236}">
                <a16:creationId xmlns:a16="http://schemas.microsoft.com/office/drawing/2014/main" id="{369943A9-16EF-DA63-1548-DAC5DB6A3701}"/>
              </a:ext>
            </a:extLst>
          </p:cNvPr>
          <p:cNvSpPr/>
          <p:nvPr/>
        </p:nvSpPr>
        <p:spPr>
          <a:xfrm>
            <a:off x="272785" y="282922"/>
            <a:ext cx="8647200" cy="119022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r>
              <a:rPr lang="en-US" sz="2800" spc="-1" dirty="0">
                <a:solidFill>
                  <a:schemeClr val="accent2">
                    <a:lumMod val="50000"/>
                  </a:schemeClr>
                </a:solidFill>
                <a:latin typeface="Gill Sans MT"/>
              </a:rPr>
              <a:t>Proposed Solution &amp; Architecture</a:t>
            </a:r>
            <a:endParaRPr lang="en-US" sz="2500" strike="noStrike" spc="-1" dirty="0">
              <a:solidFill>
                <a:schemeClr val="accent2">
                  <a:lumMod val="50000"/>
                </a:schemeClr>
              </a:solidFill>
              <a:latin typeface="Times New Roman"/>
            </a:endParaRPr>
          </a:p>
          <a:p>
            <a:pPr>
              <a:lnSpc>
                <a:spcPct val="100000"/>
              </a:lnSpc>
            </a:pPr>
            <a:r>
              <a:rPr lang="en-US" sz="2500" b="1" strike="noStrike" spc="-1" dirty="0">
                <a:solidFill>
                  <a:srgbClr val="572314"/>
                </a:solidFill>
                <a:latin typeface="Times New Roman"/>
              </a:rPr>
              <a:t>Schematic Layout</a:t>
            </a:r>
            <a:br>
              <a:rPr dirty="0"/>
            </a:br>
            <a:endParaRPr lang="en-US" sz="2500" b="0" strike="noStrike" spc="-1" dirty="0">
              <a:latin typeface="Arial"/>
            </a:endParaRPr>
          </a:p>
        </p:txBody>
      </p:sp>
      <p:sp>
        <p:nvSpPr>
          <p:cNvPr id="61" name="CustomShape 2">
            <a:extLst>
              <a:ext uri="{FF2B5EF4-FFF2-40B4-BE49-F238E27FC236}">
                <a16:creationId xmlns:a16="http://schemas.microsoft.com/office/drawing/2014/main" id="{F42EB719-C0C6-7FEF-C1C1-0547D64C53FB}"/>
              </a:ext>
            </a:extLst>
          </p:cNvPr>
          <p:cNvSpPr/>
          <p:nvPr/>
        </p:nvSpPr>
        <p:spPr>
          <a:xfrm>
            <a:off x="8613720" y="6358320"/>
            <a:ext cx="456480" cy="35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fld id="{264CE3FD-D913-45D9-81A3-51CD04EF6603}" type="slidenum">
              <a:rPr lang="en-IN" sz="1200" b="0" strike="noStrike" spc="-1">
                <a:solidFill>
                  <a:srgbClr val="B5A989"/>
                </a:solidFill>
                <a:latin typeface="Gill Sans MT"/>
              </a:rPr>
              <a:t>11</a:t>
            </a:fld>
            <a:endParaRPr lang="en-US" sz="1200" b="0" strike="noStrike" spc="-1">
              <a:latin typeface="Arial"/>
            </a:endParaRPr>
          </a:p>
        </p:txBody>
      </p:sp>
      <p:pic>
        <p:nvPicPr>
          <p:cNvPr id="62" name="Picture 2">
            <a:extLst>
              <a:ext uri="{FF2B5EF4-FFF2-40B4-BE49-F238E27FC236}">
                <a16:creationId xmlns:a16="http://schemas.microsoft.com/office/drawing/2014/main" id="{C17B61E1-2F07-E7CC-D027-0251EC65F174}"/>
              </a:ext>
            </a:extLst>
          </p:cNvPr>
          <p:cNvPicPr/>
          <p:nvPr/>
        </p:nvPicPr>
        <p:blipFill>
          <a:blip r:embed="rId2"/>
          <a:stretch/>
        </p:blipFill>
        <p:spPr>
          <a:xfrm>
            <a:off x="8643960" y="285840"/>
            <a:ext cx="499680" cy="428400"/>
          </a:xfrm>
          <a:prstGeom prst="rect">
            <a:avLst/>
          </a:prstGeom>
          <a:ln>
            <a:noFill/>
          </a:ln>
        </p:spPr>
      </p:pic>
      <p:sp>
        <p:nvSpPr>
          <p:cNvPr id="2" name="TextBox 1"/>
          <p:cNvSpPr txBox="1"/>
          <p:nvPr/>
        </p:nvSpPr>
        <p:spPr>
          <a:xfrm>
            <a:off x="2478533" y="4278121"/>
            <a:ext cx="4261814" cy="307777"/>
          </a:xfrm>
          <a:prstGeom prst="rect">
            <a:avLst/>
          </a:prstGeom>
          <a:noFill/>
        </p:spPr>
        <p:txBody>
          <a:bodyPr wrap="square" rtlCol="0">
            <a:spAutoFit/>
          </a:bodyPr>
          <a:lstStyle/>
          <a:p>
            <a:pPr algn="ctr">
              <a:lnSpc>
                <a:spcPct val="100000"/>
              </a:lnSpc>
              <a:tabLst>
                <a:tab pos="0" algn="l"/>
              </a:tabLst>
            </a:pPr>
            <a:r>
              <a:rPr lang="en-US" sz="1400" spc="-1" dirty="0">
                <a:solidFill>
                  <a:srgbClr val="000000"/>
                </a:solidFill>
                <a:latin typeface="Gill Sans"/>
                <a:ea typeface="Gill Sans"/>
              </a:rPr>
              <a:t>Figure 1: Schematic Layout for the Rhythm Composer</a:t>
            </a:r>
            <a:endParaRPr lang="en-US" sz="1400" spc="-1" dirty="0"/>
          </a:p>
        </p:txBody>
      </p:sp>
      <p:grpSp>
        <p:nvGrpSpPr>
          <p:cNvPr id="10" name="Group 9">
            <a:extLst>
              <a:ext uri="{FF2B5EF4-FFF2-40B4-BE49-F238E27FC236}">
                <a16:creationId xmlns:a16="http://schemas.microsoft.com/office/drawing/2014/main" id="{825B71E3-E338-0E44-1079-BA357A2CDFF8}"/>
              </a:ext>
            </a:extLst>
          </p:cNvPr>
          <p:cNvGrpSpPr/>
          <p:nvPr/>
        </p:nvGrpSpPr>
        <p:grpSpPr>
          <a:xfrm>
            <a:off x="0" y="1473143"/>
            <a:ext cx="9095232" cy="2158651"/>
            <a:chOff x="0" y="1473143"/>
            <a:chExt cx="9095232" cy="2158651"/>
          </a:xfrm>
        </p:grpSpPr>
        <p:pic>
          <p:nvPicPr>
            <p:cNvPr id="3" name="Picture 2" descr="C:\Users\pc\Downloads\diagram-export-5-23-2025-5_29_58-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3143"/>
              <a:ext cx="9095232" cy="2158651"/>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AA704600-11E0-FF23-FA7B-D43122799FB6}"/>
                </a:ext>
              </a:extLst>
            </p:cNvPr>
            <p:cNvSpPr/>
            <p:nvPr/>
          </p:nvSpPr>
          <p:spPr>
            <a:xfrm>
              <a:off x="85782" y="2165029"/>
              <a:ext cx="632460" cy="9067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sp>
        <p:nvSpPr>
          <p:cNvPr id="9" name="TextBox 8">
            <a:extLst>
              <a:ext uri="{FF2B5EF4-FFF2-40B4-BE49-F238E27FC236}">
                <a16:creationId xmlns:a16="http://schemas.microsoft.com/office/drawing/2014/main" id="{7E88E922-2A2C-3B22-C4FD-D2F086174B2A}"/>
              </a:ext>
            </a:extLst>
          </p:cNvPr>
          <p:cNvSpPr txBox="1"/>
          <p:nvPr/>
        </p:nvSpPr>
        <p:spPr>
          <a:xfrm>
            <a:off x="139006" y="2894258"/>
            <a:ext cx="537327" cy="307777"/>
          </a:xfrm>
          <a:prstGeom prst="rect">
            <a:avLst/>
          </a:prstGeom>
          <a:noFill/>
        </p:spPr>
        <p:txBody>
          <a:bodyPr wrap="none" rtlCol="0">
            <a:spAutoFit/>
          </a:bodyPr>
          <a:lstStyle/>
          <a:p>
            <a:r>
              <a:rPr lang="en-US" sz="1400" dirty="0">
                <a:latin typeface="Gill Sans MT" panose="020B0502020104020203" pitchFamily="34" charset="0"/>
              </a:rPr>
              <a:t>User</a:t>
            </a:r>
            <a:endParaRPr lang="en-IN" sz="1400" dirty="0">
              <a:latin typeface="Gill Sans MT" panose="020B0502020104020203" pitchFamily="34" charset="0"/>
            </a:endParaRPr>
          </a:p>
        </p:txBody>
      </p:sp>
      <p:pic>
        <p:nvPicPr>
          <p:cNvPr id="6" name="Graphic 5" descr="User">
            <a:extLst>
              <a:ext uri="{FF2B5EF4-FFF2-40B4-BE49-F238E27FC236}">
                <a16:creationId xmlns:a16="http://schemas.microsoft.com/office/drawing/2014/main" id="{68B59FFE-A6F2-74F9-AAC1-5C150454911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530" y="2118360"/>
            <a:ext cx="914400" cy="9144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33FAF-D3F8-5F68-FC68-115D6E1E457C}"/>
            </a:ext>
          </a:extLst>
        </p:cNvPr>
        <p:cNvGrpSpPr/>
        <p:nvPr/>
      </p:nvGrpSpPr>
      <p:grpSpPr>
        <a:xfrm>
          <a:off x="0" y="0"/>
          <a:ext cx="0" cy="0"/>
          <a:chOff x="0" y="0"/>
          <a:chExt cx="0" cy="0"/>
        </a:xfrm>
      </p:grpSpPr>
      <p:sp>
        <p:nvSpPr>
          <p:cNvPr id="61" name="CustomShape 2">
            <a:extLst>
              <a:ext uri="{FF2B5EF4-FFF2-40B4-BE49-F238E27FC236}">
                <a16:creationId xmlns:a16="http://schemas.microsoft.com/office/drawing/2014/main" id="{057EFAA3-3BE6-7B35-3377-4FAA42929301}"/>
              </a:ext>
            </a:extLst>
          </p:cNvPr>
          <p:cNvSpPr/>
          <p:nvPr/>
        </p:nvSpPr>
        <p:spPr>
          <a:xfrm>
            <a:off x="8613720" y="6358320"/>
            <a:ext cx="456480" cy="35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endParaRPr lang="en-US" sz="1200" b="0" strike="noStrike" spc="-1" dirty="0">
              <a:latin typeface="Arial"/>
            </a:endParaRPr>
          </a:p>
        </p:txBody>
      </p:sp>
      <p:pic>
        <p:nvPicPr>
          <p:cNvPr id="62" name="Picture 2">
            <a:extLst>
              <a:ext uri="{FF2B5EF4-FFF2-40B4-BE49-F238E27FC236}">
                <a16:creationId xmlns:a16="http://schemas.microsoft.com/office/drawing/2014/main" id="{00ECC767-D91D-0569-CDAB-0860CAA054AF}"/>
              </a:ext>
            </a:extLst>
          </p:cNvPr>
          <p:cNvPicPr/>
          <p:nvPr/>
        </p:nvPicPr>
        <p:blipFill>
          <a:blip r:embed="rId2"/>
          <a:stretch/>
        </p:blipFill>
        <p:spPr>
          <a:xfrm>
            <a:off x="8643960" y="285840"/>
            <a:ext cx="499680" cy="428400"/>
          </a:xfrm>
          <a:prstGeom prst="rect">
            <a:avLst/>
          </a:prstGeom>
          <a:ln>
            <a:noFill/>
          </a:ln>
        </p:spPr>
      </p:pic>
      <p:grpSp>
        <p:nvGrpSpPr>
          <p:cNvPr id="11" name="Group 10">
            <a:extLst>
              <a:ext uri="{FF2B5EF4-FFF2-40B4-BE49-F238E27FC236}">
                <a16:creationId xmlns:a16="http://schemas.microsoft.com/office/drawing/2014/main" id="{9B4454EA-3BF0-B1ED-7FD8-D3DAF4175183}"/>
              </a:ext>
            </a:extLst>
          </p:cNvPr>
          <p:cNvGrpSpPr/>
          <p:nvPr/>
        </p:nvGrpSpPr>
        <p:grpSpPr>
          <a:xfrm>
            <a:off x="272785" y="282922"/>
            <a:ext cx="8647200" cy="4791997"/>
            <a:chOff x="272785" y="282922"/>
            <a:chExt cx="8647200" cy="4791997"/>
          </a:xfrm>
        </p:grpSpPr>
        <p:sp>
          <p:nvSpPr>
            <p:cNvPr id="60" name="CustomShape 1">
              <a:extLst>
                <a:ext uri="{FF2B5EF4-FFF2-40B4-BE49-F238E27FC236}">
                  <a16:creationId xmlns:a16="http://schemas.microsoft.com/office/drawing/2014/main" id="{716EA16A-069C-E368-F468-C83F2114BBD7}"/>
                </a:ext>
              </a:extLst>
            </p:cNvPr>
            <p:cNvSpPr/>
            <p:nvPr/>
          </p:nvSpPr>
          <p:spPr>
            <a:xfrm>
              <a:off x="272785" y="282922"/>
              <a:ext cx="8647200" cy="10743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r>
                <a:rPr lang="en-US" sz="2800" spc="-1" dirty="0">
                  <a:solidFill>
                    <a:schemeClr val="accent2">
                      <a:lumMod val="50000"/>
                    </a:schemeClr>
                  </a:solidFill>
                  <a:latin typeface="Gill Sans MT"/>
                </a:rPr>
                <a:t>Proposed Solution &amp; Architecture</a:t>
              </a:r>
              <a:endParaRPr lang="en-US" sz="2500" strike="noStrike" spc="-1" dirty="0">
                <a:solidFill>
                  <a:schemeClr val="accent2">
                    <a:lumMod val="50000"/>
                  </a:schemeClr>
                </a:solidFill>
                <a:latin typeface="Times New Roman"/>
              </a:endParaRPr>
            </a:p>
            <a:p>
              <a:pPr>
                <a:lnSpc>
                  <a:spcPct val="100000"/>
                </a:lnSpc>
              </a:pPr>
              <a:br>
                <a:rPr dirty="0"/>
              </a:br>
              <a:endParaRPr lang="en-US" sz="2500" b="0" strike="noStrike" spc="-1" dirty="0">
                <a:latin typeface="Arial"/>
              </a:endParaRPr>
            </a:p>
          </p:txBody>
        </p:sp>
        <p:grpSp>
          <p:nvGrpSpPr>
            <p:cNvPr id="8" name="Group 7">
              <a:extLst>
                <a:ext uri="{FF2B5EF4-FFF2-40B4-BE49-F238E27FC236}">
                  <a16:creationId xmlns:a16="http://schemas.microsoft.com/office/drawing/2014/main" id="{D70A907F-3055-F81F-AE7A-5017B4E392BA}"/>
                </a:ext>
              </a:extLst>
            </p:cNvPr>
            <p:cNvGrpSpPr/>
            <p:nvPr/>
          </p:nvGrpSpPr>
          <p:grpSpPr>
            <a:xfrm>
              <a:off x="2336007" y="714240"/>
              <a:ext cx="4793456" cy="4360679"/>
              <a:chOff x="2336007" y="714240"/>
              <a:chExt cx="4793456" cy="4360679"/>
            </a:xfrm>
          </p:grpSpPr>
          <p:sp>
            <p:nvSpPr>
              <p:cNvPr id="2" name="TextBox 1">
                <a:extLst>
                  <a:ext uri="{FF2B5EF4-FFF2-40B4-BE49-F238E27FC236}">
                    <a16:creationId xmlns:a16="http://schemas.microsoft.com/office/drawing/2014/main" id="{098036FB-26CB-DDF9-AC5B-CE33EC9DB3E3}"/>
                  </a:ext>
                </a:extLst>
              </p:cNvPr>
              <p:cNvSpPr txBox="1"/>
              <p:nvPr/>
            </p:nvSpPr>
            <p:spPr>
              <a:xfrm>
                <a:off x="2336007" y="4336255"/>
                <a:ext cx="4793456" cy="738664"/>
              </a:xfrm>
              <a:prstGeom prst="rect">
                <a:avLst/>
              </a:prstGeom>
              <a:noFill/>
            </p:spPr>
            <p:txBody>
              <a:bodyPr wrap="square" rtlCol="0">
                <a:spAutoFit/>
              </a:bodyPr>
              <a:lstStyle/>
              <a:p>
                <a:pPr algn="ctr">
                  <a:lnSpc>
                    <a:spcPct val="100000"/>
                  </a:lnSpc>
                  <a:tabLst>
                    <a:tab pos="0" algn="l"/>
                  </a:tabLst>
                </a:pPr>
                <a:endParaRPr lang="en-US" sz="1400" spc="-1" dirty="0">
                  <a:solidFill>
                    <a:srgbClr val="000000"/>
                  </a:solidFill>
                  <a:latin typeface="Gill Sans"/>
                  <a:ea typeface="Gill Sans"/>
                </a:endParaRPr>
              </a:p>
              <a:p>
                <a:pPr algn="ctr">
                  <a:lnSpc>
                    <a:spcPct val="100000"/>
                  </a:lnSpc>
                  <a:tabLst>
                    <a:tab pos="0" algn="l"/>
                  </a:tabLst>
                </a:pPr>
                <a:endParaRPr lang="en-US" sz="1400" spc="-1" dirty="0">
                  <a:solidFill>
                    <a:srgbClr val="000000"/>
                  </a:solidFill>
                  <a:latin typeface="Gill Sans"/>
                  <a:ea typeface="Gill Sans"/>
                </a:endParaRPr>
              </a:p>
              <a:p>
                <a:pPr algn="ctr">
                  <a:lnSpc>
                    <a:spcPct val="100000"/>
                  </a:lnSpc>
                  <a:tabLst>
                    <a:tab pos="0" algn="l"/>
                  </a:tabLst>
                </a:pPr>
                <a:r>
                  <a:rPr lang="en-US" sz="1400" spc="-1" dirty="0">
                    <a:solidFill>
                      <a:srgbClr val="000000"/>
                    </a:solidFill>
                    <a:latin typeface="Gill Sans"/>
                    <a:ea typeface="Gill Sans"/>
                  </a:rPr>
                  <a:t>Figure 2: Architecture of Transformer Model</a:t>
                </a:r>
                <a:endParaRPr lang="en-US" sz="1400" spc="-1" dirty="0"/>
              </a:p>
            </p:txBody>
          </p:sp>
          <p:pic>
            <p:nvPicPr>
              <p:cNvPr id="5" name="Picture 4">
                <a:extLst>
                  <a:ext uri="{FF2B5EF4-FFF2-40B4-BE49-F238E27FC236}">
                    <a16:creationId xmlns:a16="http://schemas.microsoft.com/office/drawing/2014/main" id="{EF5AF1B4-F01C-EF43-5D06-144C372842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1769" y="714240"/>
                <a:ext cx="3128582" cy="4089365"/>
              </a:xfrm>
              <a:prstGeom prst="rect">
                <a:avLst/>
              </a:prstGeom>
            </p:spPr>
          </p:pic>
        </p:grpSp>
      </p:grpSp>
    </p:spTree>
    <p:extLst>
      <p:ext uri="{BB962C8B-B14F-4D97-AF65-F5344CB8AC3E}">
        <p14:creationId xmlns:p14="http://schemas.microsoft.com/office/powerpoint/2010/main" val="176472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4C87B-4F84-729E-23A7-9E9F7DACBF1B}"/>
            </a:ext>
          </a:extLst>
        </p:cNvPr>
        <p:cNvGrpSpPr/>
        <p:nvPr/>
      </p:nvGrpSpPr>
      <p:grpSpPr>
        <a:xfrm>
          <a:off x="0" y="0"/>
          <a:ext cx="0" cy="0"/>
          <a:chOff x="0" y="0"/>
          <a:chExt cx="0" cy="0"/>
        </a:xfrm>
      </p:grpSpPr>
      <p:sp>
        <p:nvSpPr>
          <p:cNvPr id="61" name="CustomShape 2">
            <a:extLst>
              <a:ext uri="{FF2B5EF4-FFF2-40B4-BE49-F238E27FC236}">
                <a16:creationId xmlns:a16="http://schemas.microsoft.com/office/drawing/2014/main" id="{AB4B590D-F5F7-EEC3-5E85-26B097A173BF}"/>
              </a:ext>
            </a:extLst>
          </p:cNvPr>
          <p:cNvSpPr/>
          <p:nvPr/>
        </p:nvSpPr>
        <p:spPr>
          <a:xfrm>
            <a:off x="8613720" y="6358320"/>
            <a:ext cx="456480" cy="35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fld id="{264CE3FD-D913-45D9-81A3-51CD04EF6603}" type="slidenum">
              <a:rPr lang="en-IN" sz="1200" b="0" strike="noStrike" spc="-1">
                <a:solidFill>
                  <a:srgbClr val="B5A989"/>
                </a:solidFill>
                <a:latin typeface="Gill Sans MT"/>
              </a:rPr>
              <a:t>13</a:t>
            </a:fld>
            <a:endParaRPr lang="en-US" sz="1200" b="0" strike="noStrike" spc="-1">
              <a:latin typeface="Arial"/>
            </a:endParaRPr>
          </a:p>
        </p:txBody>
      </p:sp>
      <p:pic>
        <p:nvPicPr>
          <p:cNvPr id="62" name="Picture 2">
            <a:extLst>
              <a:ext uri="{FF2B5EF4-FFF2-40B4-BE49-F238E27FC236}">
                <a16:creationId xmlns:a16="http://schemas.microsoft.com/office/drawing/2014/main" id="{325EA40F-7B81-B61B-D1D9-2ECCCAEE5841}"/>
              </a:ext>
            </a:extLst>
          </p:cNvPr>
          <p:cNvPicPr/>
          <p:nvPr/>
        </p:nvPicPr>
        <p:blipFill>
          <a:blip r:embed="rId2"/>
          <a:stretch/>
        </p:blipFill>
        <p:spPr>
          <a:xfrm>
            <a:off x="8643960" y="285840"/>
            <a:ext cx="499680" cy="428400"/>
          </a:xfrm>
          <a:prstGeom prst="rect">
            <a:avLst/>
          </a:prstGeom>
          <a:ln>
            <a:noFill/>
          </a:ln>
        </p:spPr>
      </p:pic>
      <p:sp>
        <p:nvSpPr>
          <p:cNvPr id="60" name="CustomShape 1">
            <a:extLst>
              <a:ext uri="{FF2B5EF4-FFF2-40B4-BE49-F238E27FC236}">
                <a16:creationId xmlns:a16="http://schemas.microsoft.com/office/drawing/2014/main" id="{4AA1FE17-AF92-A464-1F22-4AE26ED67C66}"/>
              </a:ext>
            </a:extLst>
          </p:cNvPr>
          <p:cNvSpPr/>
          <p:nvPr/>
        </p:nvSpPr>
        <p:spPr>
          <a:xfrm>
            <a:off x="272785" y="282922"/>
            <a:ext cx="8647200" cy="108644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r>
              <a:rPr lang="en-US" sz="2800" spc="-1" dirty="0">
                <a:solidFill>
                  <a:schemeClr val="accent2">
                    <a:lumMod val="50000"/>
                  </a:schemeClr>
                </a:solidFill>
                <a:latin typeface="Gill Sans MT"/>
              </a:rPr>
              <a:t>Proposed Solution &amp; Architecture</a:t>
            </a:r>
            <a:endParaRPr lang="en-US" sz="2500" strike="noStrike" spc="-1" dirty="0">
              <a:solidFill>
                <a:schemeClr val="accent2">
                  <a:lumMod val="50000"/>
                </a:schemeClr>
              </a:solidFill>
              <a:latin typeface="Times New Roman"/>
            </a:endParaRPr>
          </a:p>
          <a:p>
            <a:pPr>
              <a:lnSpc>
                <a:spcPct val="100000"/>
              </a:lnSpc>
            </a:pPr>
            <a:br>
              <a:rPr dirty="0"/>
            </a:br>
            <a:endParaRPr lang="en-US" sz="2500" b="0" strike="noStrike" spc="-1" dirty="0">
              <a:latin typeface="Arial"/>
            </a:endParaRPr>
          </a:p>
        </p:txBody>
      </p:sp>
      <p:pic>
        <p:nvPicPr>
          <p:cNvPr id="6" name="Picture 5">
            <a:extLst>
              <a:ext uri="{FF2B5EF4-FFF2-40B4-BE49-F238E27FC236}">
                <a16:creationId xmlns:a16="http://schemas.microsoft.com/office/drawing/2014/main" id="{52B2C619-FB1A-BBEE-3EFD-BC560DCB4C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65177" y="714240"/>
            <a:ext cx="2065588" cy="3939571"/>
          </a:xfrm>
          <a:prstGeom prst="rect">
            <a:avLst/>
          </a:prstGeom>
        </p:spPr>
      </p:pic>
      <p:sp>
        <p:nvSpPr>
          <p:cNvPr id="9" name="TextBox 8">
            <a:extLst>
              <a:ext uri="{FF2B5EF4-FFF2-40B4-BE49-F238E27FC236}">
                <a16:creationId xmlns:a16="http://schemas.microsoft.com/office/drawing/2014/main" id="{34129681-4213-AB3B-4672-F672A2427B84}"/>
              </a:ext>
            </a:extLst>
          </p:cNvPr>
          <p:cNvSpPr txBox="1"/>
          <p:nvPr/>
        </p:nvSpPr>
        <p:spPr>
          <a:xfrm>
            <a:off x="3024577" y="4664184"/>
            <a:ext cx="2795830" cy="584775"/>
          </a:xfrm>
          <a:prstGeom prst="rect">
            <a:avLst/>
          </a:prstGeom>
          <a:noFill/>
        </p:spPr>
        <p:txBody>
          <a:bodyPr wrap="none" rtlCol="0">
            <a:spAutoFit/>
          </a:bodyPr>
          <a:lstStyle/>
          <a:p>
            <a:r>
              <a:rPr lang="en-US" sz="1400" spc="-1" dirty="0">
                <a:solidFill>
                  <a:srgbClr val="000000"/>
                </a:solidFill>
                <a:latin typeface="Gill Sans"/>
                <a:ea typeface="Gill Sans"/>
              </a:rPr>
              <a:t>Figure 3: Architecture of GPT Model</a:t>
            </a:r>
            <a:endParaRPr lang="en-US" sz="1400" spc="-1" dirty="0">
              <a:latin typeface="Gill Sans"/>
            </a:endParaRPr>
          </a:p>
          <a:p>
            <a:endParaRPr lang="en-IN" dirty="0"/>
          </a:p>
        </p:txBody>
      </p:sp>
    </p:spTree>
    <p:extLst>
      <p:ext uri="{BB962C8B-B14F-4D97-AF65-F5344CB8AC3E}">
        <p14:creationId xmlns:p14="http://schemas.microsoft.com/office/powerpoint/2010/main" val="2301376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26D82-0F08-8321-A09A-52E5781F43ED}"/>
            </a:ext>
          </a:extLst>
        </p:cNvPr>
        <p:cNvGrpSpPr/>
        <p:nvPr/>
      </p:nvGrpSpPr>
      <p:grpSpPr>
        <a:xfrm>
          <a:off x="0" y="0"/>
          <a:ext cx="0" cy="0"/>
          <a:chOff x="0" y="0"/>
          <a:chExt cx="0" cy="0"/>
        </a:xfrm>
      </p:grpSpPr>
      <p:sp>
        <p:nvSpPr>
          <p:cNvPr id="61" name="CustomShape 2">
            <a:extLst>
              <a:ext uri="{FF2B5EF4-FFF2-40B4-BE49-F238E27FC236}">
                <a16:creationId xmlns:a16="http://schemas.microsoft.com/office/drawing/2014/main" id="{4B2004FE-C135-4387-69C7-E2A8FD22E0BB}"/>
              </a:ext>
            </a:extLst>
          </p:cNvPr>
          <p:cNvSpPr/>
          <p:nvPr/>
        </p:nvSpPr>
        <p:spPr>
          <a:xfrm>
            <a:off x="8613720" y="6358320"/>
            <a:ext cx="456480" cy="356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fld id="{264CE3FD-D913-45D9-81A3-51CD04EF6603}" type="slidenum">
              <a:rPr lang="en-IN" sz="1200" b="0" strike="noStrike" spc="-1">
                <a:solidFill>
                  <a:srgbClr val="B5A989"/>
                </a:solidFill>
                <a:latin typeface="Gill Sans MT"/>
              </a:rPr>
              <a:t>14</a:t>
            </a:fld>
            <a:endParaRPr lang="en-US" sz="1200" b="0" strike="noStrike" spc="-1">
              <a:latin typeface="Arial"/>
            </a:endParaRPr>
          </a:p>
        </p:txBody>
      </p:sp>
      <p:pic>
        <p:nvPicPr>
          <p:cNvPr id="62" name="Picture 2">
            <a:extLst>
              <a:ext uri="{FF2B5EF4-FFF2-40B4-BE49-F238E27FC236}">
                <a16:creationId xmlns:a16="http://schemas.microsoft.com/office/drawing/2014/main" id="{DE0BAB9E-2430-088D-F554-98447AFEF931}"/>
              </a:ext>
            </a:extLst>
          </p:cNvPr>
          <p:cNvPicPr/>
          <p:nvPr/>
        </p:nvPicPr>
        <p:blipFill>
          <a:blip r:embed="rId2"/>
          <a:stretch/>
        </p:blipFill>
        <p:spPr>
          <a:xfrm>
            <a:off x="8643960" y="285840"/>
            <a:ext cx="499680" cy="428400"/>
          </a:xfrm>
          <a:prstGeom prst="rect">
            <a:avLst/>
          </a:prstGeom>
          <a:ln>
            <a:noFill/>
          </a:ln>
        </p:spPr>
      </p:pic>
      <p:grpSp>
        <p:nvGrpSpPr>
          <p:cNvPr id="11" name="Group 10">
            <a:extLst>
              <a:ext uri="{FF2B5EF4-FFF2-40B4-BE49-F238E27FC236}">
                <a16:creationId xmlns:a16="http://schemas.microsoft.com/office/drawing/2014/main" id="{49ADB76A-D2E0-900A-5AD5-2C6D2D763235}"/>
              </a:ext>
            </a:extLst>
          </p:cNvPr>
          <p:cNvGrpSpPr/>
          <p:nvPr/>
        </p:nvGrpSpPr>
        <p:grpSpPr>
          <a:xfrm>
            <a:off x="272785" y="282922"/>
            <a:ext cx="8647200" cy="4791997"/>
            <a:chOff x="272785" y="282922"/>
            <a:chExt cx="8647200" cy="4791997"/>
          </a:xfrm>
        </p:grpSpPr>
        <p:sp>
          <p:nvSpPr>
            <p:cNvPr id="60" name="CustomShape 1">
              <a:extLst>
                <a:ext uri="{FF2B5EF4-FFF2-40B4-BE49-F238E27FC236}">
                  <a16:creationId xmlns:a16="http://schemas.microsoft.com/office/drawing/2014/main" id="{23FB5C70-570E-18DC-AC97-1624A564900B}"/>
                </a:ext>
              </a:extLst>
            </p:cNvPr>
            <p:cNvSpPr/>
            <p:nvPr/>
          </p:nvSpPr>
          <p:spPr>
            <a:xfrm>
              <a:off x="272785" y="282922"/>
              <a:ext cx="8647200" cy="10743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r>
                <a:rPr lang="en-US" sz="2800" spc="-1" dirty="0">
                  <a:solidFill>
                    <a:schemeClr val="accent2">
                      <a:lumMod val="50000"/>
                    </a:schemeClr>
                  </a:solidFill>
                  <a:latin typeface="Gill Sans MT"/>
                </a:rPr>
                <a:t>Proposed Solution &amp; Architecture</a:t>
              </a:r>
              <a:endParaRPr lang="en-US" sz="2500" strike="noStrike" spc="-1" dirty="0">
                <a:solidFill>
                  <a:schemeClr val="accent2">
                    <a:lumMod val="50000"/>
                  </a:schemeClr>
                </a:solidFill>
                <a:latin typeface="Times New Roman"/>
              </a:endParaRPr>
            </a:p>
            <a:p>
              <a:pPr>
                <a:lnSpc>
                  <a:spcPct val="100000"/>
                </a:lnSpc>
              </a:pPr>
              <a:br>
                <a:rPr dirty="0"/>
              </a:br>
              <a:endParaRPr lang="en-US" sz="2500" b="0" strike="noStrike" spc="-1" dirty="0">
                <a:latin typeface="Arial"/>
              </a:endParaRPr>
            </a:p>
          </p:txBody>
        </p:sp>
        <p:sp>
          <p:nvSpPr>
            <p:cNvPr id="2" name="TextBox 1">
              <a:extLst>
                <a:ext uri="{FF2B5EF4-FFF2-40B4-BE49-F238E27FC236}">
                  <a16:creationId xmlns:a16="http://schemas.microsoft.com/office/drawing/2014/main" id="{7B5BB27F-F40D-E3B0-810E-08F37F824D12}"/>
                </a:ext>
              </a:extLst>
            </p:cNvPr>
            <p:cNvSpPr txBox="1"/>
            <p:nvPr/>
          </p:nvSpPr>
          <p:spPr>
            <a:xfrm>
              <a:off x="2336007" y="4336255"/>
              <a:ext cx="4793456" cy="738664"/>
            </a:xfrm>
            <a:prstGeom prst="rect">
              <a:avLst/>
            </a:prstGeom>
            <a:noFill/>
          </p:spPr>
          <p:txBody>
            <a:bodyPr wrap="square" rtlCol="0">
              <a:spAutoFit/>
            </a:bodyPr>
            <a:lstStyle/>
            <a:p>
              <a:pPr algn="ctr">
                <a:lnSpc>
                  <a:spcPct val="100000"/>
                </a:lnSpc>
                <a:tabLst>
                  <a:tab pos="0" algn="l"/>
                </a:tabLst>
              </a:pPr>
              <a:endParaRPr lang="en-US" sz="1400" spc="-1" dirty="0">
                <a:solidFill>
                  <a:srgbClr val="000000"/>
                </a:solidFill>
                <a:latin typeface="Gill Sans"/>
                <a:ea typeface="Gill Sans"/>
              </a:endParaRPr>
            </a:p>
            <a:p>
              <a:pPr algn="ctr">
                <a:lnSpc>
                  <a:spcPct val="100000"/>
                </a:lnSpc>
                <a:tabLst>
                  <a:tab pos="0" algn="l"/>
                </a:tabLst>
              </a:pPr>
              <a:endParaRPr lang="en-US" sz="1400" spc="-1" dirty="0">
                <a:solidFill>
                  <a:srgbClr val="000000"/>
                </a:solidFill>
                <a:latin typeface="Gill Sans"/>
                <a:ea typeface="Gill Sans"/>
              </a:endParaRPr>
            </a:p>
            <a:p>
              <a:pPr algn="ctr">
                <a:lnSpc>
                  <a:spcPct val="100000"/>
                </a:lnSpc>
                <a:tabLst>
                  <a:tab pos="0" algn="l"/>
                </a:tabLst>
              </a:pPr>
              <a:r>
                <a:rPr lang="en-US" sz="1400" spc="-1" dirty="0">
                  <a:solidFill>
                    <a:srgbClr val="000000"/>
                  </a:solidFill>
                  <a:latin typeface="Gill Sans"/>
                  <a:ea typeface="Gill Sans"/>
                </a:rPr>
                <a:t>Figure 4: Architecture of Bark Model(Encoder-Decoder)</a:t>
              </a:r>
              <a:endParaRPr lang="en-US" sz="1400" spc="-1" dirty="0"/>
            </a:p>
          </p:txBody>
        </p:sp>
      </p:grpSp>
      <p:pic>
        <p:nvPicPr>
          <p:cNvPr id="4" name="Picture 3">
            <a:extLst>
              <a:ext uri="{FF2B5EF4-FFF2-40B4-BE49-F238E27FC236}">
                <a16:creationId xmlns:a16="http://schemas.microsoft.com/office/drawing/2014/main" id="{9D47EAC9-A192-F748-C09D-C488D2FA6D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015" y="1118134"/>
            <a:ext cx="8054340" cy="3272991"/>
          </a:xfrm>
          <a:prstGeom prst="rect">
            <a:avLst/>
          </a:prstGeom>
        </p:spPr>
      </p:pic>
    </p:spTree>
    <p:extLst>
      <p:ext uri="{BB962C8B-B14F-4D97-AF65-F5344CB8AC3E}">
        <p14:creationId xmlns:p14="http://schemas.microsoft.com/office/powerpoint/2010/main" val="19351296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285480" y="205920"/>
            <a:ext cx="8361360"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tabLst>
                <a:tab pos="0" algn="l"/>
              </a:tabLst>
            </a:pPr>
            <a:br>
              <a:rPr lang="en-US" dirty="0"/>
            </a:br>
            <a:r>
              <a:rPr lang="en-US" sz="2400" b="1" strike="noStrike" spc="-1" dirty="0">
                <a:solidFill>
                  <a:srgbClr val="572314"/>
                </a:solidFill>
                <a:latin typeface="Times New Roman"/>
                <a:ea typeface="Times New Roman"/>
              </a:rPr>
              <a:t>Key Components &amp; Modules</a:t>
            </a:r>
            <a:br>
              <a:rPr lang="en-US" dirty="0"/>
            </a:br>
            <a:endParaRPr lang="en-US" sz="2400" b="0" strike="noStrike" spc="-1" dirty="0">
              <a:latin typeface="Arial"/>
            </a:endParaRPr>
          </a:p>
        </p:txBody>
      </p:sp>
      <p:sp>
        <p:nvSpPr>
          <p:cNvPr id="324" name="CustomShape 2"/>
          <p:cNvSpPr/>
          <p:nvPr/>
        </p:nvSpPr>
        <p:spPr>
          <a:xfrm>
            <a:off x="8613720" y="4728960"/>
            <a:ext cx="456120" cy="3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0" algn="l"/>
              </a:tabLst>
            </a:pPr>
            <a:fld id="{BABE2143-B4B4-41C0-9058-488A64C53D6B}" type="slidenum">
              <a:rPr lang="en-US" sz="1200" b="0" strike="noStrike" spc="-1">
                <a:solidFill>
                  <a:srgbClr val="B5A989"/>
                </a:solidFill>
                <a:latin typeface="Gill Sans"/>
                <a:ea typeface="Gill Sans"/>
              </a:rPr>
              <a:t>15</a:t>
            </a:fld>
            <a:endParaRPr lang="en-US" sz="1200" b="0" strike="noStrike" spc="-1">
              <a:latin typeface="Arial"/>
            </a:endParaRPr>
          </a:p>
        </p:txBody>
      </p:sp>
      <p:pic>
        <p:nvPicPr>
          <p:cNvPr id="325" name="Google Shape;301;p62"/>
          <p:cNvPicPr/>
          <p:nvPr/>
        </p:nvPicPr>
        <p:blipFill>
          <a:blip r:embed="rId2"/>
          <a:stretch/>
        </p:blipFill>
        <p:spPr>
          <a:xfrm>
            <a:off x="8188920" y="308520"/>
            <a:ext cx="916560" cy="753840"/>
          </a:xfrm>
          <a:prstGeom prst="rect">
            <a:avLst/>
          </a:prstGeom>
          <a:ln>
            <a:noFill/>
          </a:ln>
        </p:spPr>
      </p:pic>
      <p:sp>
        <p:nvSpPr>
          <p:cNvPr id="326" name="TextShape 3"/>
          <p:cNvSpPr txBox="1"/>
          <p:nvPr/>
        </p:nvSpPr>
        <p:spPr>
          <a:xfrm>
            <a:off x="365040" y="3011392"/>
            <a:ext cx="8778960" cy="4147935"/>
          </a:xfrm>
          <a:prstGeom prst="rect">
            <a:avLst/>
          </a:prstGeom>
          <a:noFill/>
          <a:ln>
            <a:noFill/>
          </a:ln>
        </p:spPr>
        <p:txBody>
          <a:bodyPr lIns="0" tIns="0" rIns="0" bIns="0">
            <a:noAutofit/>
          </a:bodyPr>
          <a:lstStyle/>
          <a:p>
            <a:pPr marL="152640">
              <a:lnSpc>
                <a:spcPct val="100000"/>
              </a:lnSpc>
              <a:spcBef>
                <a:spcPts val="100"/>
              </a:spcBef>
              <a:spcAft>
                <a:spcPts val="125"/>
              </a:spcAft>
              <a:buClr>
                <a:srgbClr val="4F81BD"/>
              </a:buClr>
              <a:buSzPct val="85000"/>
            </a:pPr>
            <a:endParaRPr lang="en-US" sz="1400" b="0" strike="noStrike" spc="-1" dirty="0">
              <a:solidFill>
                <a:srgbClr val="000000"/>
              </a:solidFill>
              <a:latin typeface="Gill Sans MT" panose="020B0502020104020203" pitchFamily="34" charset="0"/>
            </a:endParaRPr>
          </a:p>
          <a:p>
            <a:pPr marL="152640">
              <a:lnSpc>
                <a:spcPct val="100000"/>
              </a:lnSpc>
              <a:spcBef>
                <a:spcPts val="100"/>
              </a:spcBef>
              <a:spcAft>
                <a:spcPts val="125"/>
              </a:spcAft>
              <a:buClr>
                <a:srgbClr val="4F81BD"/>
              </a:buClr>
              <a:buSzPct val="85000"/>
            </a:pPr>
            <a:endParaRPr lang="en-US" sz="1400" spc="-1" dirty="0">
              <a:solidFill>
                <a:srgbClr val="000000"/>
              </a:solidFill>
              <a:latin typeface="Gill Sans MT" panose="020B0502020104020203" pitchFamily="34" charset="0"/>
            </a:endParaRPr>
          </a:p>
          <a:p>
            <a:pPr marL="152640">
              <a:lnSpc>
                <a:spcPct val="100000"/>
              </a:lnSpc>
              <a:spcBef>
                <a:spcPts val="100"/>
              </a:spcBef>
              <a:spcAft>
                <a:spcPts val="125"/>
              </a:spcAft>
              <a:buClr>
                <a:srgbClr val="4F81BD"/>
              </a:buClr>
              <a:buSzPct val="85000"/>
            </a:pPr>
            <a:endParaRPr lang="en-US" sz="1400" b="0" strike="noStrike" spc="-1" dirty="0">
              <a:solidFill>
                <a:srgbClr val="000000"/>
              </a:solidFill>
              <a:latin typeface="Gill Sans MT" panose="020B0502020104020203" pitchFamily="34" charset="0"/>
            </a:endParaRPr>
          </a:p>
          <a:p>
            <a:pPr marL="152640">
              <a:lnSpc>
                <a:spcPct val="100000"/>
              </a:lnSpc>
              <a:spcBef>
                <a:spcPts val="100"/>
              </a:spcBef>
              <a:spcAft>
                <a:spcPts val="125"/>
              </a:spcAft>
              <a:buClr>
                <a:srgbClr val="4F81BD"/>
              </a:buClr>
              <a:buSzPct val="85000"/>
            </a:pPr>
            <a:endParaRPr lang="en-US" sz="1400" spc="-1" dirty="0">
              <a:solidFill>
                <a:srgbClr val="000000"/>
              </a:solidFill>
              <a:latin typeface="Gill Sans MT" panose="020B0502020104020203" pitchFamily="34" charset="0"/>
            </a:endParaRPr>
          </a:p>
          <a:p>
            <a:pPr marL="152640">
              <a:lnSpc>
                <a:spcPct val="100000"/>
              </a:lnSpc>
              <a:spcBef>
                <a:spcPts val="100"/>
              </a:spcBef>
              <a:spcAft>
                <a:spcPts val="125"/>
              </a:spcAft>
              <a:buClr>
                <a:srgbClr val="4F81BD"/>
              </a:buClr>
              <a:buSzPct val="85000"/>
            </a:pPr>
            <a:endParaRPr lang="en-US" sz="1400" b="0" strike="noStrike" spc="-1" dirty="0">
              <a:solidFill>
                <a:srgbClr val="000000"/>
              </a:solidFill>
              <a:latin typeface="Gill Sans MT" panose="020B0502020104020203" pitchFamily="34" charset="0"/>
            </a:endParaRPr>
          </a:p>
          <a:p>
            <a:pPr marL="343080" indent="-342720" algn="just">
              <a:lnSpc>
                <a:spcPct val="100000"/>
              </a:lnSpc>
              <a:spcBef>
                <a:spcPts val="100"/>
              </a:spcBef>
              <a:spcAft>
                <a:spcPts val="125"/>
              </a:spcAft>
              <a:buClr>
                <a:srgbClr val="000000"/>
              </a:buClr>
              <a:buFont typeface="Noto Sans Symbols"/>
              <a:buChar char="⮚"/>
            </a:pPr>
            <a:endParaRPr lang="en-US" sz="1400" b="0" strike="noStrike" spc="-1" dirty="0">
              <a:latin typeface="Arial"/>
            </a:endParaRPr>
          </a:p>
        </p:txBody>
      </p:sp>
      <p:sp>
        <p:nvSpPr>
          <p:cNvPr id="3" name="Rectangle 2">
            <a:extLst>
              <a:ext uri="{FF2B5EF4-FFF2-40B4-BE49-F238E27FC236}">
                <a16:creationId xmlns:a16="http://schemas.microsoft.com/office/drawing/2014/main" id="{AE3C6681-6F6C-AF2C-6B48-721CEA4EF2C1}"/>
              </a:ext>
            </a:extLst>
          </p:cNvPr>
          <p:cNvSpPr>
            <a:spLocks noChangeArrowheads="1"/>
          </p:cNvSpPr>
          <p:nvPr/>
        </p:nvSpPr>
        <p:spPr bwMode="auto">
          <a:xfrm>
            <a:off x="182520" y="814440"/>
            <a:ext cx="877896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defTabSz="914400" rtl="0" eaLnBrk="0" fontAlgn="base" latinLnBrk="0" hangingPunct="0">
              <a:lnSpc>
                <a:spcPct val="200000"/>
              </a:lnSpc>
              <a:spcBef>
                <a:spcPct val="0"/>
              </a:spcBef>
              <a:spcAft>
                <a:spcPct val="0"/>
              </a:spcAft>
              <a:buClr>
                <a:schemeClr val="tx2">
                  <a:lumMod val="60000"/>
                  <a:lumOff val="40000"/>
                </a:schemeClr>
              </a:buClr>
              <a:buSzTx/>
              <a:buFont typeface="Wingdings" panose="05000000000000000000" pitchFamily="2" charset="2"/>
              <a:buChar char="Ø"/>
              <a:tabLst/>
            </a:pPr>
            <a:r>
              <a:rPr lang="en-US" sz="1400" b="1" dirty="0">
                <a:latin typeface="Gill Sans MT" panose="020B0502020104020203" pitchFamily="34" charset="0"/>
              </a:rPr>
              <a:t>Lyric Generation Model</a:t>
            </a:r>
            <a:r>
              <a:rPr lang="en-US" sz="1400" dirty="0">
                <a:latin typeface="Gill Sans MT" panose="020B0502020104020203" pitchFamily="34" charset="0"/>
              </a:rPr>
              <a:t> – Uses </a:t>
            </a:r>
            <a:r>
              <a:rPr lang="en-US" sz="1400" b="1" dirty="0">
                <a:latin typeface="Gill Sans MT" panose="020B0502020104020203" pitchFamily="34" charset="0"/>
              </a:rPr>
              <a:t>GPT-Neo</a:t>
            </a:r>
            <a:r>
              <a:rPr lang="en-US" sz="1400" dirty="0">
                <a:latin typeface="Gill Sans MT" panose="020B0502020104020203" pitchFamily="34" charset="0"/>
              </a:rPr>
              <a:t> to generate structured lyrics from user text prompts.</a:t>
            </a:r>
          </a:p>
          <a:p>
            <a:pPr marL="285750" marR="0" lvl="0" indent="-285750" defTabSz="914400" rtl="0" eaLnBrk="0" fontAlgn="base" latinLnBrk="0" hangingPunct="0">
              <a:lnSpc>
                <a:spcPct val="200000"/>
              </a:lnSpc>
              <a:spcBef>
                <a:spcPct val="0"/>
              </a:spcBef>
              <a:spcAft>
                <a:spcPct val="0"/>
              </a:spcAft>
              <a:buClr>
                <a:schemeClr val="tx2">
                  <a:lumMod val="60000"/>
                  <a:lumOff val="40000"/>
                </a:schemeClr>
              </a:buClr>
              <a:buSzTx/>
              <a:buFont typeface="Wingdings" panose="05000000000000000000" pitchFamily="2" charset="2"/>
              <a:buChar char="Ø"/>
              <a:tabLst/>
            </a:pPr>
            <a:r>
              <a:rPr lang="en-US" sz="1400" b="1" dirty="0">
                <a:latin typeface="Gill Sans MT" panose="020B0502020104020203" pitchFamily="34" charset="0"/>
              </a:rPr>
              <a:t>Music Generation Model</a:t>
            </a:r>
            <a:r>
              <a:rPr lang="en-US" sz="1400" dirty="0">
                <a:latin typeface="Gill Sans MT" panose="020B0502020104020203" pitchFamily="34" charset="0"/>
              </a:rPr>
              <a:t> – Converts lyrics into musical compositions using </a:t>
            </a:r>
            <a:r>
              <a:rPr lang="en-US" sz="1400" b="1" dirty="0">
                <a:latin typeface="Gill Sans MT" panose="020B0502020104020203" pitchFamily="34" charset="0"/>
              </a:rPr>
              <a:t>deep learning audio synthesis</a:t>
            </a:r>
            <a:r>
              <a:rPr lang="en-US" sz="1400" dirty="0">
                <a:latin typeface="Gill Sans MT" panose="020B0502020104020203" pitchFamily="34" charset="0"/>
              </a:rPr>
              <a:t>.</a:t>
            </a:r>
          </a:p>
          <a:p>
            <a:pPr marL="285750" marR="0" lvl="0" indent="-285750" defTabSz="914400" rtl="0" eaLnBrk="0" fontAlgn="base" latinLnBrk="0" hangingPunct="0">
              <a:lnSpc>
                <a:spcPct val="200000"/>
              </a:lnSpc>
              <a:spcBef>
                <a:spcPct val="0"/>
              </a:spcBef>
              <a:spcAft>
                <a:spcPct val="0"/>
              </a:spcAft>
              <a:buClr>
                <a:schemeClr val="tx2">
                  <a:lumMod val="60000"/>
                  <a:lumOff val="40000"/>
                </a:schemeClr>
              </a:buClr>
              <a:buSzTx/>
              <a:buFont typeface="Wingdings" panose="05000000000000000000" pitchFamily="2" charset="2"/>
              <a:buChar char="Ø"/>
              <a:tabLst/>
            </a:pPr>
            <a:r>
              <a:rPr lang="en-US" sz="1400" b="1" dirty="0">
                <a:latin typeface="Gill Sans MT" panose="020B0502020104020203" pitchFamily="34" charset="0"/>
              </a:rPr>
              <a:t>Transformer-Based Architecture</a:t>
            </a:r>
            <a:r>
              <a:rPr lang="en-US" sz="1400" dirty="0">
                <a:latin typeface="Gill Sans MT" panose="020B0502020104020203" pitchFamily="34" charset="0"/>
              </a:rPr>
              <a:t> – Utilizes </a:t>
            </a:r>
            <a:r>
              <a:rPr lang="en-US" sz="1400" b="1" dirty="0">
                <a:latin typeface="Gill Sans MT" panose="020B0502020104020203" pitchFamily="34" charset="0"/>
              </a:rPr>
              <a:t>self-attention mechanisms</a:t>
            </a:r>
            <a:r>
              <a:rPr lang="en-US" sz="1400" dirty="0">
                <a:latin typeface="Gill Sans MT" panose="020B0502020104020203" pitchFamily="34" charset="0"/>
              </a:rPr>
              <a:t> to enhance context understanding.</a:t>
            </a:r>
          </a:p>
          <a:p>
            <a:pPr marL="285750" marR="0" lvl="0" indent="-285750" defTabSz="914400" rtl="0" eaLnBrk="0" fontAlgn="base" latinLnBrk="0" hangingPunct="0">
              <a:lnSpc>
                <a:spcPct val="200000"/>
              </a:lnSpc>
              <a:spcBef>
                <a:spcPct val="0"/>
              </a:spcBef>
              <a:spcAft>
                <a:spcPct val="0"/>
              </a:spcAft>
              <a:buClr>
                <a:schemeClr val="tx2">
                  <a:lumMod val="60000"/>
                  <a:lumOff val="40000"/>
                </a:schemeClr>
              </a:buClr>
              <a:buSzTx/>
              <a:buFont typeface="Wingdings" panose="05000000000000000000" pitchFamily="2" charset="2"/>
              <a:buChar char="Ø"/>
              <a:tabLst/>
            </a:pPr>
            <a:r>
              <a:rPr lang="en-US" sz="1400" b="1" dirty="0">
                <a:latin typeface="Gill Sans MT" panose="020B0502020104020203" pitchFamily="34" charset="0"/>
              </a:rPr>
              <a:t>ML-Driven Music Structuring</a:t>
            </a:r>
            <a:r>
              <a:rPr lang="en-US" sz="1400" dirty="0">
                <a:latin typeface="Gill Sans MT" panose="020B0502020104020203" pitchFamily="34" charset="0"/>
              </a:rPr>
              <a:t> – Aligns lyrics with </a:t>
            </a:r>
            <a:r>
              <a:rPr lang="en-US" sz="1400" b="1" dirty="0">
                <a:latin typeface="Gill Sans MT" panose="020B0502020104020203" pitchFamily="34" charset="0"/>
              </a:rPr>
              <a:t>verse-chorus patterns, melody progression, and rhythm</a:t>
            </a:r>
            <a:r>
              <a:rPr lang="en-US" sz="1400" dirty="0">
                <a:latin typeface="Gill Sans MT" panose="020B0502020104020203" pitchFamily="34" charset="0"/>
              </a:rPr>
              <a:t>.</a:t>
            </a:r>
          </a:p>
          <a:p>
            <a:pPr marL="285750" lvl="0" indent="-285750" eaLnBrk="0" fontAlgn="base" hangingPunct="0">
              <a:lnSpc>
                <a:spcPct val="200000"/>
              </a:lnSpc>
              <a:spcBef>
                <a:spcPct val="0"/>
              </a:spcBef>
              <a:spcAft>
                <a:spcPct val="0"/>
              </a:spcAft>
              <a:buClr>
                <a:schemeClr val="tx2">
                  <a:lumMod val="60000"/>
                  <a:lumOff val="40000"/>
                </a:schemeClr>
              </a:buClr>
              <a:buFont typeface="Wingdings" panose="05000000000000000000" pitchFamily="2" charset="2"/>
              <a:buChar char="Ø"/>
            </a:pPr>
            <a:r>
              <a:rPr lang="en-US" sz="1400" b="1" dirty="0">
                <a:latin typeface="Gill Sans MT" panose="020B0502020104020203" pitchFamily="34" charset="0"/>
              </a:rPr>
              <a:t>Music Generation Model </a:t>
            </a:r>
            <a:r>
              <a:rPr lang="en-US" sz="1400" dirty="0">
                <a:latin typeface="Gill Sans MT" panose="020B0502020104020203" pitchFamily="34" charset="0"/>
              </a:rPr>
              <a:t>– Uses </a:t>
            </a:r>
            <a:r>
              <a:rPr lang="en-US" sz="1400" b="1" dirty="0">
                <a:latin typeface="Gill Sans MT" panose="020B0502020104020203" pitchFamily="34" charset="0"/>
              </a:rPr>
              <a:t>Bark </a:t>
            </a:r>
            <a:r>
              <a:rPr lang="en-US" sz="1400" dirty="0">
                <a:latin typeface="Gill Sans MT" panose="020B0502020104020203" pitchFamily="34" charset="0"/>
              </a:rPr>
              <a:t>Model to generate the music audio from user text prompts.</a:t>
            </a:r>
            <a:endParaRPr lang="en-US" sz="1400" b="1" dirty="0">
              <a:latin typeface="Gill Sans MT" panose="020B0502020104020203"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F9019-2AF2-F271-E827-E14BD2B14DEB}"/>
            </a:ext>
          </a:extLst>
        </p:cNvPr>
        <p:cNvGrpSpPr/>
        <p:nvPr/>
      </p:nvGrpSpPr>
      <p:grpSpPr>
        <a:xfrm>
          <a:off x="0" y="0"/>
          <a:ext cx="0" cy="0"/>
          <a:chOff x="0" y="0"/>
          <a:chExt cx="0" cy="0"/>
        </a:xfrm>
      </p:grpSpPr>
      <p:sp>
        <p:nvSpPr>
          <p:cNvPr id="305" name="CustomShape 1">
            <a:extLst>
              <a:ext uri="{FF2B5EF4-FFF2-40B4-BE49-F238E27FC236}">
                <a16:creationId xmlns:a16="http://schemas.microsoft.com/office/drawing/2014/main" id="{6F069239-0D0F-F077-3274-21C00DB9851B}"/>
              </a:ext>
            </a:extLst>
          </p:cNvPr>
          <p:cNvSpPr/>
          <p:nvPr/>
        </p:nvSpPr>
        <p:spPr>
          <a:xfrm>
            <a:off x="457200" y="399960"/>
            <a:ext cx="8228880" cy="74232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94500"/>
          </a:bodyPr>
          <a:lstStyle/>
          <a:p>
            <a:pPr>
              <a:lnSpc>
                <a:spcPct val="100000"/>
              </a:lnSpc>
              <a:tabLst>
                <a:tab pos="0" algn="l"/>
              </a:tabLst>
            </a:pPr>
            <a:endParaRPr lang="en-US" sz="4000" b="0" strike="noStrike" spc="-1" dirty="0">
              <a:latin typeface="Arial"/>
            </a:endParaRPr>
          </a:p>
        </p:txBody>
      </p:sp>
      <p:sp>
        <p:nvSpPr>
          <p:cNvPr id="306" name="CustomShape 2">
            <a:extLst>
              <a:ext uri="{FF2B5EF4-FFF2-40B4-BE49-F238E27FC236}">
                <a16:creationId xmlns:a16="http://schemas.microsoft.com/office/drawing/2014/main" id="{85F4B741-49F3-DAAE-4EC1-6DEBD09B3987}"/>
              </a:ext>
            </a:extLst>
          </p:cNvPr>
          <p:cNvSpPr/>
          <p:nvPr/>
        </p:nvSpPr>
        <p:spPr>
          <a:xfrm>
            <a:off x="257175" y="925043"/>
            <a:ext cx="8228880" cy="362736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lvl="1" indent="-304560" algn="just">
              <a:lnSpc>
                <a:spcPct val="200000"/>
              </a:lnSpc>
              <a:buClr>
                <a:srgbClr val="4F81BD"/>
              </a:buClr>
              <a:buFont typeface="Wingdings" charset="2"/>
              <a:buChar char=""/>
            </a:pPr>
            <a:r>
              <a:rPr kumimoji="0" lang="en-US" altLang="en-US" sz="1400" b="1" i="0" u="none" strike="noStrike" cap="none" normalizeH="0" baseline="0" dirty="0">
                <a:ln>
                  <a:noFill/>
                </a:ln>
                <a:solidFill>
                  <a:schemeClr val="tx1"/>
                </a:solidFill>
                <a:effectLst/>
                <a:latin typeface="Gill Sans MT" panose="020B0502020104020203" pitchFamily="34" charset="0"/>
              </a:rPr>
              <a:t>Python</a:t>
            </a:r>
            <a:r>
              <a:rPr kumimoji="0" lang="en-US" altLang="en-US" sz="1400" b="0" i="0" u="none" strike="noStrike" cap="none" normalizeH="0" baseline="0" dirty="0">
                <a:ln>
                  <a:noFill/>
                </a:ln>
                <a:solidFill>
                  <a:schemeClr val="tx1"/>
                </a:solidFill>
                <a:effectLst/>
                <a:latin typeface="Gill Sans MT" panose="020B0502020104020203" pitchFamily="34" charset="0"/>
              </a:rPr>
              <a:t>: A programming language for AI and web development.</a:t>
            </a:r>
          </a:p>
          <a:p>
            <a:pPr lvl="1" indent="-304560" algn="just">
              <a:lnSpc>
                <a:spcPct val="200000"/>
              </a:lnSpc>
              <a:buClr>
                <a:srgbClr val="4F81BD"/>
              </a:buClr>
              <a:buFont typeface="Wingdings" charset="2"/>
              <a:buChar char=""/>
            </a:pPr>
            <a:r>
              <a:rPr kumimoji="0" lang="en-US" altLang="en-US" sz="1400" b="1" i="0" u="none" strike="noStrike" cap="none" normalizeH="0" baseline="0" dirty="0">
                <a:ln>
                  <a:noFill/>
                </a:ln>
                <a:solidFill>
                  <a:schemeClr val="tx1"/>
                </a:solidFill>
                <a:effectLst/>
                <a:latin typeface="Gill Sans MT" panose="020B0502020104020203" pitchFamily="34" charset="0"/>
              </a:rPr>
              <a:t>GPT-Neo</a:t>
            </a:r>
            <a:r>
              <a:rPr kumimoji="0" lang="en-US" altLang="en-US" sz="1400" b="0" i="0" u="none" strike="noStrike" cap="none" normalizeH="0" baseline="0" dirty="0">
                <a:ln>
                  <a:noFill/>
                </a:ln>
                <a:solidFill>
                  <a:schemeClr val="tx1"/>
                </a:solidFill>
                <a:effectLst/>
                <a:latin typeface="Gill Sans MT" panose="020B0502020104020203" pitchFamily="34" charset="0"/>
              </a:rPr>
              <a:t>: A text-generation AI model. </a:t>
            </a:r>
          </a:p>
          <a:p>
            <a:pPr lvl="1" indent="-304560" algn="just">
              <a:lnSpc>
                <a:spcPct val="200000"/>
              </a:lnSpc>
              <a:buClr>
                <a:srgbClr val="4F81BD"/>
              </a:buClr>
              <a:buFont typeface="Wingdings" charset="2"/>
              <a:buChar char=""/>
            </a:pPr>
            <a:r>
              <a:rPr kumimoji="0" lang="en-US" altLang="en-US" sz="1400" b="1" i="0" u="none" strike="noStrike" cap="none" normalizeH="0" baseline="0" dirty="0">
                <a:ln>
                  <a:noFill/>
                </a:ln>
                <a:solidFill>
                  <a:schemeClr val="tx1"/>
                </a:solidFill>
                <a:effectLst/>
                <a:latin typeface="Gill Sans MT" panose="020B0502020104020203" pitchFamily="34" charset="0"/>
              </a:rPr>
              <a:t>Transformers Architecture</a:t>
            </a:r>
            <a:r>
              <a:rPr kumimoji="0" lang="en-US" altLang="en-US" sz="1400" b="0" i="0" u="none" strike="noStrike" cap="none" normalizeH="0" baseline="0" dirty="0">
                <a:ln>
                  <a:noFill/>
                </a:ln>
                <a:solidFill>
                  <a:schemeClr val="tx1"/>
                </a:solidFill>
                <a:effectLst/>
                <a:latin typeface="Gill Sans MT" panose="020B0502020104020203" pitchFamily="34" charset="0"/>
              </a:rPr>
              <a:t>: Enhances text processing with self-attention. </a:t>
            </a:r>
          </a:p>
          <a:p>
            <a:pPr lvl="1" indent="-304560" algn="just">
              <a:lnSpc>
                <a:spcPct val="200000"/>
              </a:lnSpc>
              <a:buClr>
                <a:srgbClr val="4F81BD"/>
              </a:buClr>
              <a:buFont typeface="Wingdings" charset="2"/>
              <a:buChar char=""/>
            </a:pPr>
            <a:r>
              <a:rPr kumimoji="0" lang="en-US" altLang="en-US" sz="1400" b="1" i="0" u="none" strike="noStrike" cap="none" normalizeH="0" baseline="0" dirty="0" err="1">
                <a:ln>
                  <a:noFill/>
                </a:ln>
                <a:solidFill>
                  <a:schemeClr val="tx1"/>
                </a:solidFill>
                <a:effectLst/>
                <a:latin typeface="Gill Sans MT" panose="020B0502020104020203" pitchFamily="34" charset="0"/>
              </a:rPr>
              <a:t>FastAPI</a:t>
            </a:r>
            <a:r>
              <a:rPr kumimoji="0" lang="en-US" altLang="en-US" sz="1400" b="0" i="0" u="none" strike="noStrike" cap="none" normalizeH="0" baseline="0" dirty="0">
                <a:ln>
                  <a:noFill/>
                </a:ln>
                <a:solidFill>
                  <a:schemeClr val="tx1"/>
                </a:solidFill>
                <a:effectLst/>
                <a:latin typeface="Gill Sans MT" panose="020B0502020104020203" pitchFamily="34" charset="0"/>
              </a:rPr>
              <a:t>: A fast web framework for APIs. </a:t>
            </a:r>
          </a:p>
          <a:p>
            <a:pPr lvl="1" indent="-304560" algn="just">
              <a:lnSpc>
                <a:spcPct val="200000"/>
              </a:lnSpc>
              <a:buClr>
                <a:srgbClr val="4F81BD"/>
              </a:buClr>
              <a:buFont typeface="Wingdings" charset="2"/>
              <a:buChar char=""/>
            </a:pPr>
            <a:r>
              <a:rPr kumimoji="0" lang="en-US" altLang="en-US" sz="1400" b="1" i="0" u="none" strike="noStrike" cap="none" normalizeH="0" baseline="0" dirty="0">
                <a:ln>
                  <a:noFill/>
                </a:ln>
                <a:solidFill>
                  <a:schemeClr val="tx1"/>
                </a:solidFill>
                <a:effectLst/>
                <a:latin typeface="Gill Sans MT" panose="020B0502020104020203" pitchFamily="34" charset="0"/>
              </a:rPr>
              <a:t>Text-to-Music Generation</a:t>
            </a:r>
            <a:r>
              <a:rPr kumimoji="0" lang="en-US" altLang="en-US" sz="1400" b="0" i="0" u="none" strike="noStrike" cap="none" normalizeH="0" baseline="0" dirty="0">
                <a:ln>
                  <a:noFill/>
                </a:ln>
                <a:solidFill>
                  <a:schemeClr val="tx1"/>
                </a:solidFill>
                <a:effectLst/>
                <a:latin typeface="Gill Sans MT" panose="020B0502020104020203" pitchFamily="34" charset="0"/>
              </a:rPr>
              <a:t>: Converts text prompts into lyrics and music. </a:t>
            </a:r>
          </a:p>
          <a:p>
            <a:pPr lvl="1" indent="-304560" algn="just">
              <a:lnSpc>
                <a:spcPct val="200000"/>
              </a:lnSpc>
              <a:buClr>
                <a:srgbClr val="4F81BD"/>
              </a:buClr>
              <a:buFont typeface="Wingdings" charset="2"/>
              <a:buChar char=""/>
            </a:pPr>
            <a:r>
              <a:rPr kumimoji="0" lang="en-US" altLang="en-US" sz="1400" b="1" i="0" u="none" strike="noStrike" cap="none" normalizeH="0" baseline="0" dirty="0">
                <a:ln>
                  <a:noFill/>
                </a:ln>
                <a:solidFill>
                  <a:schemeClr val="tx1"/>
                </a:solidFill>
                <a:effectLst/>
                <a:latin typeface="Gill Sans MT" panose="020B0502020104020203" pitchFamily="34" charset="0"/>
              </a:rPr>
              <a:t>Music Structuring</a:t>
            </a:r>
            <a:r>
              <a:rPr kumimoji="0" lang="en-US" altLang="en-US" sz="1400" b="0" i="0" u="none" strike="noStrike" cap="none" normalizeH="0" baseline="0" dirty="0">
                <a:ln>
                  <a:noFill/>
                </a:ln>
                <a:solidFill>
                  <a:schemeClr val="tx1"/>
                </a:solidFill>
                <a:effectLst/>
                <a:latin typeface="Gill Sans MT" panose="020B0502020104020203" pitchFamily="34" charset="0"/>
              </a:rPr>
              <a:t>: Aligns lyrics with musical patterns. </a:t>
            </a:r>
          </a:p>
          <a:p>
            <a:pPr lvl="1" indent="-304560" algn="just">
              <a:lnSpc>
                <a:spcPct val="200000"/>
              </a:lnSpc>
              <a:buClr>
                <a:srgbClr val="4F81BD"/>
              </a:buClr>
              <a:buFont typeface="Wingdings" charset="2"/>
              <a:buChar char=""/>
            </a:pPr>
            <a:r>
              <a:rPr kumimoji="0" lang="en-US" altLang="en-US" sz="1400" b="1" i="0" u="none" strike="noStrike" cap="none" normalizeH="0" baseline="0" dirty="0">
                <a:ln>
                  <a:noFill/>
                </a:ln>
                <a:solidFill>
                  <a:schemeClr val="tx1"/>
                </a:solidFill>
                <a:effectLst/>
                <a:latin typeface="Gill Sans MT" panose="020B0502020104020203" pitchFamily="34" charset="0"/>
              </a:rPr>
              <a:t>Composition Approaches</a:t>
            </a:r>
            <a:r>
              <a:rPr kumimoji="0" lang="en-US" altLang="en-US" sz="1400" b="0" i="0" u="none" strike="noStrike" cap="none" normalizeH="0" baseline="0" dirty="0">
                <a:ln>
                  <a:noFill/>
                </a:ln>
                <a:solidFill>
                  <a:schemeClr val="tx1"/>
                </a:solidFill>
                <a:effectLst/>
                <a:latin typeface="Gill Sans MT" panose="020B0502020104020203" pitchFamily="34" charset="0"/>
              </a:rPr>
              <a:t>: Uses structured song elements. </a:t>
            </a:r>
          </a:p>
          <a:p>
            <a:pPr lvl="1" indent="-304560" algn="just">
              <a:lnSpc>
                <a:spcPct val="200000"/>
              </a:lnSpc>
              <a:buClr>
                <a:srgbClr val="4F81BD"/>
              </a:buClr>
              <a:buFont typeface="Wingdings" charset="2"/>
              <a:buChar char=""/>
            </a:pPr>
            <a:r>
              <a:rPr kumimoji="0" lang="en-US" altLang="en-US" sz="1400" b="1" i="0" u="none" strike="noStrike" cap="none" normalizeH="0" baseline="0" dirty="0">
                <a:ln>
                  <a:noFill/>
                </a:ln>
                <a:solidFill>
                  <a:schemeClr val="tx1"/>
                </a:solidFill>
                <a:effectLst/>
                <a:latin typeface="Gill Sans MT" panose="020B0502020104020203" pitchFamily="34" charset="0"/>
              </a:rPr>
              <a:t>Neural Architecture</a:t>
            </a:r>
            <a:r>
              <a:rPr kumimoji="0" lang="en-US" altLang="en-US" sz="1400" b="0" i="0" u="none" strike="noStrike" cap="none" normalizeH="0" baseline="0" dirty="0">
                <a:ln>
                  <a:noFill/>
                </a:ln>
                <a:solidFill>
                  <a:schemeClr val="tx1"/>
                </a:solidFill>
                <a:effectLst/>
                <a:latin typeface="Gill Sans MT" panose="020B0502020104020203" pitchFamily="34" charset="0"/>
              </a:rPr>
              <a:t>: Ensures AI-generated music follows composition rules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152640" lvl="1" algn="just">
              <a:lnSpc>
                <a:spcPct val="150000"/>
              </a:lnSpc>
              <a:buClr>
                <a:srgbClr val="4F81BD"/>
              </a:buClr>
            </a:pPr>
            <a:r>
              <a:rPr kumimoji="0" lang="en-US" altLang="en-US" sz="1800" b="0" i="0" u="none" strike="noStrike" cap="none" normalizeH="0" baseline="0" dirty="0">
                <a:ln>
                  <a:noFill/>
                </a:ln>
                <a:solidFill>
                  <a:schemeClr val="tx1"/>
                </a:solidFill>
                <a:effectLst/>
                <a:latin typeface="Arial" panose="020B0604020202020204" pitchFamily="34" charset="0"/>
              </a:rPr>
              <a:t> </a:t>
            </a:r>
            <a:endParaRPr kumimoji="0" lang="en-US" altLang="en-US" sz="1400" b="0" i="0" u="none" strike="noStrike" cap="none" normalizeH="0" baseline="0" dirty="0">
              <a:ln>
                <a:noFill/>
              </a:ln>
              <a:solidFill>
                <a:schemeClr val="tx1"/>
              </a:solidFill>
              <a:effectLst/>
              <a:latin typeface="Gill Sans MT" panose="020B0502020104020203" pitchFamily="34" charset="0"/>
            </a:endParaRPr>
          </a:p>
          <a:p>
            <a:pPr lvl="1" indent="-304560" algn="just">
              <a:lnSpc>
                <a:spcPct val="150000"/>
              </a:lnSpc>
              <a:buClr>
                <a:srgbClr val="4F81BD"/>
              </a:buClr>
              <a:buFont typeface="Wingdings" charset="2"/>
              <a:buChar char=""/>
            </a:pPr>
            <a:endParaRPr kumimoji="0" lang="en-US" altLang="en-US" sz="1400" b="0" i="0" u="none" strike="noStrike" cap="none" normalizeH="0" baseline="0" dirty="0">
              <a:ln>
                <a:noFill/>
              </a:ln>
              <a:solidFill>
                <a:schemeClr val="tx1"/>
              </a:solidFill>
              <a:effectLst/>
              <a:latin typeface="Gill Sans MT" panose="020B0502020104020203" pitchFamily="34" charset="0"/>
            </a:endParaRPr>
          </a:p>
          <a:p>
            <a:pPr lvl="1" indent="-304560" algn="just">
              <a:lnSpc>
                <a:spcPct val="150000"/>
              </a:lnSpc>
              <a:buClr>
                <a:srgbClr val="4F81BD"/>
              </a:buClr>
              <a:buFont typeface="Wingdings" charset="2"/>
              <a:buChar char=""/>
            </a:pPr>
            <a:endParaRPr kumimoji="0" lang="en-US" altLang="en-US" sz="1400" b="0" i="0" u="none" strike="noStrike" cap="none" normalizeH="0" baseline="0" dirty="0">
              <a:ln>
                <a:noFill/>
              </a:ln>
              <a:solidFill>
                <a:schemeClr val="tx1"/>
              </a:solidFill>
              <a:effectLst/>
              <a:latin typeface="Gill Sans MT" panose="020B0502020104020203" pitchFamily="34" charset="0"/>
            </a:endParaRPr>
          </a:p>
          <a:p>
            <a:pPr lvl="1" indent="-304560" algn="just">
              <a:lnSpc>
                <a:spcPct val="150000"/>
              </a:lnSpc>
              <a:buClr>
                <a:srgbClr val="4F81BD"/>
              </a:buClr>
              <a:buFont typeface="Wingdings" charset="2"/>
              <a:buChar char=""/>
            </a:pPr>
            <a:endParaRPr kumimoji="0" lang="en-US" altLang="en-US" sz="1400" b="0" i="0" u="none" strike="noStrike" cap="none" normalizeH="0" baseline="0" dirty="0">
              <a:ln>
                <a:noFill/>
              </a:ln>
              <a:solidFill>
                <a:schemeClr val="tx1"/>
              </a:solidFill>
              <a:effectLst/>
              <a:latin typeface="Gill Sans MT" panose="020B0502020104020203" pitchFamily="34" charset="0"/>
            </a:endParaRPr>
          </a:p>
          <a:p>
            <a:pPr lvl="1" indent="-304560" algn="just">
              <a:lnSpc>
                <a:spcPct val="150000"/>
              </a:lnSpc>
              <a:buClr>
                <a:srgbClr val="4F81BD"/>
              </a:buClr>
              <a:buFont typeface="Wingdings" charset="2"/>
              <a:buChar char=""/>
            </a:pPr>
            <a:endParaRPr kumimoji="0" lang="en-US" altLang="en-US" sz="1400" b="0" i="0" u="none" strike="noStrike" cap="none" normalizeH="0" baseline="0" dirty="0">
              <a:ln>
                <a:noFill/>
              </a:ln>
              <a:solidFill>
                <a:schemeClr val="tx1"/>
              </a:solidFill>
              <a:effectLst/>
              <a:latin typeface="Gill Sans MT" panose="020B0502020104020203" pitchFamily="34" charset="0"/>
            </a:endParaRPr>
          </a:p>
          <a:p>
            <a:pPr lvl="1" indent="-304560" algn="just">
              <a:lnSpc>
                <a:spcPct val="150000"/>
              </a:lnSpc>
              <a:buClr>
                <a:srgbClr val="4F81BD"/>
              </a:buClr>
              <a:buFont typeface="Wingdings" charset="2"/>
              <a:buChar char=""/>
            </a:pPr>
            <a:endParaRPr kumimoji="0" lang="en-US" altLang="en-US" sz="1400" b="0" i="0" u="none" strike="noStrike" cap="none" normalizeH="0" baseline="0" dirty="0">
              <a:ln>
                <a:noFill/>
              </a:ln>
              <a:solidFill>
                <a:schemeClr val="tx1"/>
              </a:solidFill>
              <a:effectLst/>
              <a:latin typeface="Gill Sans MT" panose="020B0502020104020203" pitchFamily="34" charset="0"/>
            </a:endParaRPr>
          </a:p>
          <a:p>
            <a:pPr lvl="1" indent="-304560" algn="just">
              <a:lnSpc>
                <a:spcPct val="150000"/>
              </a:lnSpc>
              <a:buClr>
                <a:srgbClr val="4F81BD"/>
              </a:buClr>
              <a:buFont typeface="Wingdings" charset="2"/>
              <a:buChar char=""/>
            </a:pPr>
            <a:endParaRPr kumimoji="0" lang="en-US" altLang="en-US" sz="1400" b="0" i="0" u="none" strike="noStrike" cap="none" normalizeH="0" baseline="0" dirty="0">
              <a:ln>
                <a:noFill/>
              </a:ln>
              <a:solidFill>
                <a:schemeClr val="tx1"/>
              </a:solidFill>
              <a:effectLst/>
              <a:latin typeface="Gill Sans MT" panose="020B0502020104020203" pitchFamily="34" charset="0"/>
            </a:endParaRPr>
          </a:p>
          <a:p>
            <a:pPr marL="171360" indent="-95040" algn="just">
              <a:lnSpc>
                <a:spcPct val="100000"/>
              </a:lnSpc>
              <a:spcBef>
                <a:spcPts val="621"/>
              </a:spcBef>
              <a:tabLst>
                <a:tab pos="0" algn="l"/>
              </a:tabLst>
            </a:pPr>
            <a:endParaRPr lang="en-US" sz="1400" b="0" strike="noStrike" spc="-1" dirty="0">
              <a:latin typeface="Arial"/>
            </a:endParaRPr>
          </a:p>
          <a:p>
            <a:pPr>
              <a:lnSpc>
                <a:spcPct val="100000"/>
              </a:lnSpc>
              <a:spcBef>
                <a:spcPts val="1182"/>
              </a:spcBef>
              <a:tabLst>
                <a:tab pos="0" algn="l"/>
              </a:tabLst>
            </a:pPr>
            <a:endParaRPr lang="en-US" sz="1400" b="0" strike="noStrike" spc="-1" dirty="0">
              <a:latin typeface="Arial"/>
            </a:endParaRPr>
          </a:p>
        </p:txBody>
      </p:sp>
      <p:pic>
        <p:nvPicPr>
          <p:cNvPr id="307" name="Google Shape;263;p57">
            <a:extLst>
              <a:ext uri="{FF2B5EF4-FFF2-40B4-BE49-F238E27FC236}">
                <a16:creationId xmlns:a16="http://schemas.microsoft.com/office/drawing/2014/main" id="{D505482A-C9F5-6A95-58D9-6D32D551D86C}"/>
              </a:ext>
            </a:extLst>
          </p:cNvPr>
          <p:cNvPicPr/>
          <p:nvPr/>
        </p:nvPicPr>
        <p:blipFill>
          <a:blip r:embed="rId2"/>
          <a:stretch/>
        </p:blipFill>
        <p:spPr>
          <a:xfrm>
            <a:off x="8145000" y="317160"/>
            <a:ext cx="937080" cy="879120"/>
          </a:xfrm>
          <a:prstGeom prst="rect">
            <a:avLst/>
          </a:prstGeom>
          <a:ln>
            <a:noFill/>
          </a:ln>
        </p:spPr>
      </p:pic>
      <p:sp>
        <p:nvSpPr>
          <p:cNvPr id="2" name="Title 1">
            <a:extLst>
              <a:ext uri="{FF2B5EF4-FFF2-40B4-BE49-F238E27FC236}">
                <a16:creationId xmlns:a16="http://schemas.microsoft.com/office/drawing/2014/main" id="{D69739B3-AE23-0E35-B3FE-EAE5E07F6073}"/>
              </a:ext>
            </a:extLst>
          </p:cNvPr>
          <p:cNvSpPr>
            <a:spLocks noGrp="1"/>
          </p:cNvSpPr>
          <p:nvPr>
            <p:ph type="title"/>
          </p:nvPr>
        </p:nvSpPr>
        <p:spPr>
          <a:xfrm>
            <a:off x="357188" y="205200"/>
            <a:ext cx="8329252" cy="858600"/>
          </a:xfrm>
        </p:spPr>
        <p:txBody>
          <a:bodyPr/>
          <a:lstStyle/>
          <a:p>
            <a:pPr>
              <a:lnSpc>
                <a:spcPct val="90000"/>
              </a:lnSpc>
              <a:tabLst>
                <a:tab pos="0" algn="l"/>
              </a:tabLst>
            </a:pPr>
            <a:br>
              <a:rPr lang="en-US" sz="1100" dirty="0"/>
            </a:br>
            <a:r>
              <a:rPr lang="en-US" sz="2800" b="1" strike="noStrike" spc="-1" dirty="0">
                <a:solidFill>
                  <a:srgbClr val="572314"/>
                </a:solidFill>
                <a:latin typeface="Times New Roman"/>
                <a:ea typeface="Times New Roman"/>
              </a:rPr>
              <a:t>Methods a</a:t>
            </a:r>
            <a:r>
              <a:rPr lang="en-US" sz="2800" b="1" spc="-1" dirty="0">
                <a:solidFill>
                  <a:srgbClr val="572314"/>
                </a:solidFill>
                <a:latin typeface="Times New Roman"/>
                <a:ea typeface="Times New Roman"/>
              </a:rPr>
              <a:t>nd</a:t>
            </a:r>
            <a:r>
              <a:rPr lang="en-US" sz="2800" b="1" strike="noStrike" spc="-1" dirty="0">
                <a:solidFill>
                  <a:srgbClr val="572314"/>
                </a:solidFill>
                <a:latin typeface="Times New Roman"/>
                <a:ea typeface="Times New Roman"/>
              </a:rPr>
              <a:t> Algorithms used</a:t>
            </a:r>
            <a:br>
              <a:rPr lang="en-US" sz="1100" dirty="0"/>
            </a:br>
            <a:endParaRPr lang="en-US" sz="2800" b="0" strike="noStrike" spc="-1" dirty="0">
              <a:latin typeface="Arial"/>
            </a:endParaRPr>
          </a:p>
        </p:txBody>
      </p:sp>
    </p:spTree>
    <p:extLst>
      <p:ext uri="{BB962C8B-B14F-4D97-AF65-F5344CB8AC3E}">
        <p14:creationId xmlns:p14="http://schemas.microsoft.com/office/powerpoint/2010/main" val="578639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F9019-2AF2-F271-E827-E14BD2B14DEB}"/>
            </a:ext>
          </a:extLst>
        </p:cNvPr>
        <p:cNvGrpSpPr/>
        <p:nvPr/>
      </p:nvGrpSpPr>
      <p:grpSpPr>
        <a:xfrm>
          <a:off x="0" y="0"/>
          <a:ext cx="0" cy="0"/>
          <a:chOff x="0" y="0"/>
          <a:chExt cx="0" cy="0"/>
        </a:xfrm>
      </p:grpSpPr>
      <p:sp>
        <p:nvSpPr>
          <p:cNvPr id="305" name="CustomShape 1">
            <a:extLst>
              <a:ext uri="{FF2B5EF4-FFF2-40B4-BE49-F238E27FC236}">
                <a16:creationId xmlns:a16="http://schemas.microsoft.com/office/drawing/2014/main" id="{6F069239-0D0F-F077-3274-21C00DB9851B}"/>
              </a:ext>
            </a:extLst>
          </p:cNvPr>
          <p:cNvSpPr/>
          <p:nvPr/>
        </p:nvSpPr>
        <p:spPr>
          <a:xfrm>
            <a:off x="457200" y="399960"/>
            <a:ext cx="8228880" cy="74232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94500"/>
          </a:bodyPr>
          <a:lstStyle/>
          <a:p>
            <a:pPr>
              <a:lnSpc>
                <a:spcPct val="100000"/>
              </a:lnSpc>
              <a:tabLst>
                <a:tab pos="0" algn="l"/>
              </a:tabLst>
            </a:pPr>
            <a:endParaRPr lang="en-US" sz="4000" b="0" strike="noStrike" spc="-1" dirty="0">
              <a:latin typeface="Arial"/>
            </a:endParaRPr>
          </a:p>
        </p:txBody>
      </p:sp>
      <p:pic>
        <p:nvPicPr>
          <p:cNvPr id="307" name="Google Shape;263;p57">
            <a:extLst>
              <a:ext uri="{FF2B5EF4-FFF2-40B4-BE49-F238E27FC236}">
                <a16:creationId xmlns:a16="http://schemas.microsoft.com/office/drawing/2014/main" id="{D505482A-C9F5-6A95-58D9-6D32D551D86C}"/>
              </a:ext>
            </a:extLst>
          </p:cNvPr>
          <p:cNvPicPr/>
          <p:nvPr/>
        </p:nvPicPr>
        <p:blipFill>
          <a:blip r:embed="rId2"/>
          <a:stretch/>
        </p:blipFill>
        <p:spPr>
          <a:xfrm>
            <a:off x="8206920" y="331560"/>
            <a:ext cx="937080" cy="879120"/>
          </a:xfrm>
          <a:prstGeom prst="rect">
            <a:avLst/>
          </a:prstGeom>
          <a:ln>
            <a:noFill/>
          </a:ln>
        </p:spPr>
      </p:pic>
      <p:sp>
        <p:nvSpPr>
          <p:cNvPr id="2" name="Title 1">
            <a:extLst>
              <a:ext uri="{FF2B5EF4-FFF2-40B4-BE49-F238E27FC236}">
                <a16:creationId xmlns:a16="http://schemas.microsoft.com/office/drawing/2014/main" id="{D69739B3-AE23-0E35-B3FE-EAE5E07F6073}"/>
              </a:ext>
            </a:extLst>
          </p:cNvPr>
          <p:cNvSpPr>
            <a:spLocks noGrp="1"/>
          </p:cNvSpPr>
          <p:nvPr>
            <p:ph type="title"/>
          </p:nvPr>
        </p:nvSpPr>
        <p:spPr>
          <a:xfrm>
            <a:off x="357188" y="205200"/>
            <a:ext cx="8329252" cy="858600"/>
          </a:xfrm>
        </p:spPr>
        <p:txBody>
          <a:bodyPr/>
          <a:lstStyle/>
          <a:p>
            <a:pPr>
              <a:tabLst>
                <a:tab pos="0" algn="l"/>
              </a:tabLst>
            </a:pPr>
            <a:br>
              <a:rPr lang="en-US" sz="1100" dirty="0"/>
            </a:br>
            <a:r>
              <a:rPr lang="en-US" sz="2800" b="1" strike="noStrike" spc="-1" dirty="0">
                <a:solidFill>
                  <a:srgbClr val="572314"/>
                </a:solidFill>
                <a:latin typeface="Times New Roman"/>
                <a:ea typeface="Times New Roman"/>
              </a:rPr>
              <a:t>Results and Analysis</a:t>
            </a:r>
            <a:br>
              <a:rPr lang="en-US" sz="1100" spc="-1" dirty="0">
                <a:solidFill>
                  <a:srgbClr val="000000"/>
                </a:solidFill>
                <a:latin typeface="Gill Sans MT"/>
              </a:rPr>
            </a:br>
            <a:br>
              <a:rPr lang="en-US" sz="1100" dirty="0"/>
            </a:br>
            <a:endParaRPr lang="en-US" sz="2800" b="0" strike="noStrike" spc="-1" dirty="0">
              <a:latin typeface="Arial"/>
            </a:endParaRPr>
          </a:p>
        </p:txBody>
      </p:sp>
      <p:sp>
        <p:nvSpPr>
          <p:cNvPr id="3" name="TextBox 2"/>
          <p:cNvSpPr txBox="1"/>
          <p:nvPr/>
        </p:nvSpPr>
        <p:spPr>
          <a:xfrm>
            <a:off x="2501069" y="4572001"/>
            <a:ext cx="3896195" cy="307777"/>
          </a:xfrm>
          <a:prstGeom prst="rect">
            <a:avLst/>
          </a:prstGeom>
          <a:noFill/>
        </p:spPr>
        <p:txBody>
          <a:bodyPr wrap="none" rtlCol="0">
            <a:spAutoFit/>
          </a:bodyPr>
          <a:lstStyle/>
          <a:p>
            <a:pPr algn="ctr"/>
            <a:r>
              <a:rPr lang="en-US" sz="1400" dirty="0">
                <a:latin typeface="Gill Sans MT" panose="020B0502020104020203" pitchFamily="34" charset="0"/>
              </a:rPr>
              <a:t>Figure 5: User Interface of the AI Music Generator</a:t>
            </a:r>
          </a:p>
        </p:txBody>
      </p:sp>
      <p:pic>
        <p:nvPicPr>
          <p:cNvPr id="5" name="Picture 4">
            <a:extLst>
              <a:ext uri="{FF2B5EF4-FFF2-40B4-BE49-F238E27FC236}">
                <a16:creationId xmlns:a16="http://schemas.microsoft.com/office/drawing/2014/main" id="{5D3B3121-93A0-0BF0-C8F2-02E2438B6E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348" y="1337040"/>
            <a:ext cx="7876932" cy="2962581"/>
          </a:xfrm>
          <a:prstGeom prst="rect">
            <a:avLst/>
          </a:prstGeom>
        </p:spPr>
      </p:pic>
    </p:spTree>
    <p:extLst>
      <p:ext uri="{BB962C8B-B14F-4D97-AF65-F5344CB8AC3E}">
        <p14:creationId xmlns:p14="http://schemas.microsoft.com/office/powerpoint/2010/main" val="9730114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F9019-2AF2-F271-E827-E14BD2B14DEB}"/>
            </a:ext>
          </a:extLst>
        </p:cNvPr>
        <p:cNvGrpSpPr/>
        <p:nvPr/>
      </p:nvGrpSpPr>
      <p:grpSpPr>
        <a:xfrm>
          <a:off x="0" y="0"/>
          <a:ext cx="0" cy="0"/>
          <a:chOff x="0" y="0"/>
          <a:chExt cx="0" cy="0"/>
        </a:xfrm>
      </p:grpSpPr>
      <p:sp>
        <p:nvSpPr>
          <p:cNvPr id="305" name="CustomShape 1">
            <a:extLst>
              <a:ext uri="{FF2B5EF4-FFF2-40B4-BE49-F238E27FC236}">
                <a16:creationId xmlns:a16="http://schemas.microsoft.com/office/drawing/2014/main" id="{6F069239-0D0F-F077-3274-21C00DB9851B}"/>
              </a:ext>
            </a:extLst>
          </p:cNvPr>
          <p:cNvSpPr/>
          <p:nvPr/>
        </p:nvSpPr>
        <p:spPr>
          <a:xfrm>
            <a:off x="457200" y="399960"/>
            <a:ext cx="8228880" cy="74232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94500"/>
          </a:bodyPr>
          <a:lstStyle/>
          <a:p>
            <a:pPr>
              <a:lnSpc>
                <a:spcPct val="100000"/>
              </a:lnSpc>
              <a:tabLst>
                <a:tab pos="0" algn="l"/>
              </a:tabLst>
            </a:pPr>
            <a:endParaRPr lang="en-US" sz="4000" b="0" strike="noStrike" spc="-1" dirty="0">
              <a:latin typeface="Arial"/>
            </a:endParaRPr>
          </a:p>
        </p:txBody>
      </p:sp>
      <p:pic>
        <p:nvPicPr>
          <p:cNvPr id="307" name="Google Shape;263;p57">
            <a:extLst>
              <a:ext uri="{FF2B5EF4-FFF2-40B4-BE49-F238E27FC236}">
                <a16:creationId xmlns:a16="http://schemas.microsoft.com/office/drawing/2014/main" id="{D505482A-C9F5-6A95-58D9-6D32D551D86C}"/>
              </a:ext>
            </a:extLst>
          </p:cNvPr>
          <p:cNvPicPr/>
          <p:nvPr/>
        </p:nvPicPr>
        <p:blipFill>
          <a:blip r:embed="rId2"/>
          <a:stretch/>
        </p:blipFill>
        <p:spPr>
          <a:xfrm>
            <a:off x="8217540" y="125657"/>
            <a:ext cx="937080" cy="879120"/>
          </a:xfrm>
          <a:prstGeom prst="rect">
            <a:avLst/>
          </a:prstGeom>
          <a:ln>
            <a:noFill/>
          </a:ln>
        </p:spPr>
      </p:pic>
      <p:sp>
        <p:nvSpPr>
          <p:cNvPr id="2" name="Title 1">
            <a:extLst>
              <a:ext uri="{FF2B5EF4-FFF2-40B4-BE49-F238E27FC236}">
                <a16:creationId xmlns:a16="http://schemas.microsoft.com/office/drawing/2014/main" id="{D69739B3-AE23-0E35-B3FE-EAE5E07F6073}"/>
              </a:ext>
            </a:extLst>
          </p:cNvPr>
          <p:cNvSpPr>
            <a:spLocks noGrp="1"/>
          </p:cNvSpPr>
          <p:nvPr>
            <p:ph type="title"/>
          </p:nvPr>
        </p:nvSpPr>
        <p:spPr>
          <a:xfrm>
            <a:off x="357188" y="205200"/>
            <a:ext cx="8329252" cy="858600"/>
          </a:xfrm>
        </p:spPr>
        <p:txBody>
          <a:bodyPr/>
          <a:lstStyle/>
          <a:p>
            <a:pPr>
              <a:tabLst>
                <a:tab pos="0" algn="l"/>
              </a:tabLst>
            </a:pPr>
            <a:br>
              <a:rPr lang="en-US" sz="1100" dirty="0"/>
            </a:br>
            <a:r>
              <a:rPr lang="en-US" sz="2800" b="1" strike="noStrike" spc="-1" dirty="0">
                <a:solidFill>
                  <a:srgbClr val="572314"/>
                </a:solidFill>
                <a:latin typeface="Times New Roman"/>
                <a:ea typeface="Times New Roman"/>
              </a:rPr>
              <a:t>Results and Analysis</a:t>
            </a:r>
            <a:br>
              <a:rPr lang="en-US" sz="1100" spc="-1" dirty="0">
                <a:solidFill>
                  <a:srgbClr val="000000"/>
                </a:solidFill>
                <a:latin typeface="Gill Sans MT"/>
              </a:rPr>
            </a:br>
            <a:br>
              <a:rPr lang="en-US" sz="1100" dirty="0"/>
            </a:br>
            <a:endParaRPr lang="en-US" sz="2800" b="0" strike="noStrike" spc="-1" dirty="0">
              <a:latin typeface="Arial"/>
            </a:endParaRPr>
          </a:p>
        </p:txBody>
      </p:sp>
      <p:sp>
        <p:nvSpPr>
          <p:cNvPr id="3" name="TextBox 2"/>
          <p:cNvSpPr txBox="1"/>
          <p:nvPr/>
        </p:nvSpPr>
        <p:spPr>
          <a:xfrm>
            <a:off x="1864499" y="4678985"/>
            <a:ext cx="4856714" cy="307777"/>
          </a:xfrm>
          <a:prstGeom prst="rect">
            <a:avLst/>
          </a:prstGeom>
          <a:noFill/>
        </p:spPr>
        <p:txBody>
          <a:bodyPr wrap="none" rtlCol="0">
            <a:spAutoFit/>
          </a:bodyPr>
          <a:lstStyle/>
          <a:p>
            <a:pPr algn="ctr"/>
            <a:r>
              <a:rPr lang="en-US" sz="1400" dirty="0">
                <a:latin typeface="Gill Sans MT" panose="020B0502020104020203" pitchFamily="34" charset="0"/>
              </a:rPr>
              <a:t>Figure 6 : User Interface of the AI Music Generator with prompt</a:t>
            </a:r>
          </a:p>
        </p:txBody>
      </p:sp>
      <p:pic>
        <p:nvPicPr>
          <p:cNvPr id="5" name="Picture 4">
            <a:extLst>
              <a:ext uri="{FF2B5EF4-FFF2-40B4-BE49-F238E27FC236}">
                <a16:creationId xmlns:a16="http://schemas.microsoft.com/office/drawing/2014/main" id="{77B1ADE5-B823-E847-F490-2716C68A7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9623" y="701920"/>
            <a:ext cx="7035494" cy="3977065"/>
          </a:xfrm>
          <a:prstGeom prst="rect">
            <a:avLst/>
          </a:prstGeom>
        </p:spPr>
      </p:pic>
    </p:spTree>
    <p:extLst>
      <p:ext uri="{BB962C8B-B14F-4D97-AF65-F5344CB8AC3E}">
        <p14:creationId xmlns:p14="http://schemas.microsoft.com/office/powerpoint/2010/main" val="2732121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F9019-2AF2-F271-E827-E14BD2B14DEB}"/>
            </a:ext>
          </a:extLst>
        </p:cNvPr>
        <p:cNvGrpSpPr/>
        <p:nvPr/>
      </p:nvGrpSpPr>
      <p:grpSpPr>
        <a:xfrm>
          <a:off x="0" y="0"/>
          <a:ext cx="0" cy="0"/>
          <a:chOff x="0" y="0"/>
          <a:chExt cx="0" cy="0"/>
        </a:xfrm>
      </p:grpSpPr>
      <p:sp>
        <p:nvSpPr>
          <p:cNvPr id="305" name="CustomShape 1">
            <a:extLst>
              <a:ext uri="{FF2B5EF4-FFF2-40B4-BE49-F238E27FC236}">
                <a16:creationId xmlns:a16="http://schemas.microsoft.com/office/drawing/2014/main" id="{6F069239-0D0F-F077-3274-21C00DB9851B}"/>
              </a:ext>
            </a:extLst>
          </p:cNvPr>
          <p:cNvSpPr/>
          <p:nvPr/>
        </p:nvSpPr>
        <p:spPr>
          <a:xfrm>
            <a:off x="457200" y="399960"/>
            <a:ext cx="8228880" cy="74232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94500"/>
          </a:bodyPr>
          <a:lstStyle/>
          <a:p>
            <a:pPr>
              <a:lnSpc>
                <a:spcPct val="100000"/>
              </a:lnSpc>
              <a:tabLst>
                <a:tab pos="0" algn="l"/>
              </a:tabLst>
            </a:pPr>
            <a:endParaRPr lang="en-US" sz="4000" b="0" strike="noStrike" spc="-1" dirty="0">
              <a:latin typeface="Arial"/>
            </a:endParaRPr>
          </a:p>
        </p:txBody>
      </p:sp>
      <p:pic>
        <p:nvPicPr>
          <p:cNvPr id="307" name="Google Shape;263;p57">
            <a:extLst>
              <a:ext uri="{FF2B5EF4-FFF2-40B4-BE49-F238E27FC236}">
                <a16:creationId xmlns:a16="http://schemas.microsoft.com/office/drawing/2014/main" id="{D505482A-C9F5-6A95-58D9-6D32D551D86C}"/>
              </a:ext>
            </a:extLst>
          </p:cNvPr>
          <p:cNvPicPr/>
          <p:nvPr/>
        </p:nvPicPr>
        <p:blipFill>
          <a:blip r:embed="rId2"/>
          <a:stretch/>
        </p:blipFill>
        <p:spPr>
          <a:xfrm>
            <a:off x="8217540" y="125657"/>
            <a:ext cx="937080" cy="879120"/>
          </a:xfrm>
          <a:prstGeom prst="rect">
            <a:avLst/>
          </a:prstGeom>
          <a:ln>
            <a:noFill/>
          </a:ln>
        </p:spPr>
      </p:pic>
      <p:sp>
        <p:nvSpPr>
          <p:cNvPr id="2" name="Title 1">
            <a:extLst>
              <a:ext uri="{FF2B5EF4-FFF2-40B4-BE49-F238E27FC236}">
                <a16:creationId xmlns:a16="http://schemas.microsoft.com/office/drawing/2014/main" id="{D69739B3-AE23-0E35-B3FE-EAE5E07F6073}"/>
              </a:ext>
            </a:extLst>
          </p:cNvPr>
          <p:cNvSpPr>
            <a:spLocks noGrp="1"/>
          </p:cNvSpPr>
          <p:nvPr>
            <p:ph type="title"/>
          </p:nvPr>
        </p:nvSpPr>
        <p:spPr>
          <a:xfrm>
            <a:off x="357188" y="205200"/>
            <a:ext cx="8329252" cy="858600"/>
          </a:xfrm>
        </p:spPr>
        <p:txBody>
          <a:bodyPr/>
          <a:lstStyle/>
          <a:p>
            <a:pPr>
              <a:tabLst>
                <a:tab pos="0" algn="l"/>
              </a:tabLst>
            </a:pPr>
            <a:br>
              <a:rPr lang="en-US" sz="1100" dirty="0"/>
            </a:br>
            <a:r>
              <a:rPr lang="en-US" sz="2800" b="1" strike="noStrike" spc="-1" dirty="0">
                <a:solidFill>
                  <a:srgbClr val="572314"/>
                </a:solidFill>
                <a:latin typeface="Times New Roman"/>
                <a:ea typeface="Times New Roman"/>
              </a:rPr>
              <a:t>Results and Analysis</a:t>
            </a:r>
            <a:br>
              <a:rPr lang="en-US" sz="1100" spc="-1" dirty="0">
                <a:solidFill>
                  <a:srgbClr val="000000"/>
                </a:solidFill>
                <a:latin typeface="Gill Sans MT"/>
              </a:rPr>
            </a:br>
            <a:br>
              <a:rPr lang="en-US" sz="1100" dirty="0"/>
            </a:br>
            <a:endParaRPr lang="en-US" sz="2800" b="0" strike="noStrike" spc="-1" dirty="0">
              <a:latin typeface="Arial"/>
            </a:endParaRPr>
          </a:p>
        </p:txBody>
      </p:sp>
      <p:sp>
        <p:nvSpPr>
          <p:cNvPr id="3" name="TextBox 2"/>
          <p:cNvSpPr txBox="1"/>
          <p:nvPr/>
        </p:nvSpPr>
        <p:spPr>
          <a:xfrm>
            <a:off x="2579077" y="4684790"/>
            <a:ext cx="3646126" cy="307777"/>
          </a:xfrm>
          <a:prstGeom prst="rect">
            <a:avLst/>
          </a:prstGeom>
          <a:noFill/>
        </p:spPr>
        <p:txBody>
          <a:bodyPr wrap="none" rtlCol="0">
            <a:spAutoFit/>
          </a:bodyPr>
          <a:lstStyle/>
          <a:p>
            <a:pPr algn="ctr"/>
            <a:r>
              <a:rPr lang="en-US" sz="1400" dirty="0">
                <a:latin typeface="Gill Sans MT" panose="020B0502020104020203" pitchFamily="34" charset="0"/>
              </a:rPr>
              <a:t>Figure 7:  API End Points for Rhythm Composer</a:t>
            </a:r>
          </a:p>
        </p:txBody>
      </p:sp>
      <p:pic>
        <p:nvPicPr>
          <p:cNvPr id="5" name="Picture 4">
            <a:extLst>
              <a:ext uri="{FF2B5EF4-FFF2-40B4-BE49-F238E27FC236}">
                <a16:creationId xmlns:a16="http://schemas.microsoft.com/office/drawing/2014/main" id="{F2A1BF59-DDEE-FF24-2BD9-2DD4FC967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0530" y="895055"/>
            <a:ext cx="6493669" cy="3649726"/>
          </a:xfrm>
          <a:prstGeom prst="rect">
            <a:avLst/>
          </a:prstGeom>
        </p:spPr>
      </p:pic>
    </p:spTree>
    <p:extLst>
      <p:ext uri="{BB962C8B-B14F-4D97-AF65-F5344CB8AC3E}">
        <p14:creationId xmlns:p14="http://schemas.microsoft.com/office/powerpoint/2010/main" val="3612645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TextShape 1"/>
          <p:cNvSpPr txBox="1"/>
          <p:nvPr/>
        </p:nvSpPr>
        <p:spPr>
          <a:xfrm>
            <a:off x="480212" y="271052"/>
            <a:ext cx="8361928" cy="428490"/>
          </a:xfrm>
          <a:prstGeom prst="rect">
            <a:avLst/>
          </a:prstGeom>
          <a:noFill/>
          <a:ln>
            <a:noFill/>
          </a:ln>
        </p:spPr>
        <p:txBody>
          <a:bodyPr lIns="90000" tIns="45000" rIns="90000" bIns="45000" anchor="ctr">
            <a:noAutofit/>
          </a:bodyPr>
          <a:lstStyle/>
          <a:p>
            <a:pPr>
              <a:lnSpc>
                <a:spcPct val="100000"/>
              </a:lnSpc>
            </a:pPr>
            <a:r>
              <a:rPr lang="en-US" sz="2800" b="1" spc="-1" dirty="0">
                <a:solidFill>
                  <a:srgbClr val="572314"/>
                </a:solidFill>
                <a:latin typeface="Gill Sans MT" pitchFamily="34" charset="0"/>
                <a:cs typeface="Times New Roman" pitchFamily="18" charset="0"/>
              </a:rPr>
              <a:t>Presentation Outline</a:t>
            </a:r>
            <a:endParaRPr lang="en-US" sz="2800" b="0" strike="noStrike" spc="-1" dirty="0">
              <a:solidFill>
                <a:srgbClr val="000000"/>
              </a:solidFill>
              <a:latin typeface="Times New Roman" pitchFamily="18" charset="0"/>
              <a:cs typeface="Times New Roman" pitchFamily="18" charset="0"/>
            </a:endParaRPr>
          </a:p>
        </p:txBody>
      </p:sp>
      <p:sp>
        <p:nvSpPr>
          <p:cNvPr id="102" name="TextShape 2"/>
          <p:cNvSpPr txBox="1"/>
          <p:nvPr/>
        </p:nvSpPr>
        <p:spPr>
          <a:xfrm>
            <a:off x="428596" y="699042"/>
            <a:ext cx="8504804" cy="4443066"/>
          </a:xfrm>
          <a:prstGeom prst="rect">
            <a:avLst/>
          </a:prstGeom>
          <a:noFill/>
          <a:ln>
            <a:noFill/>
          </a:ln>
        </p:spPr>
        <p:txBody>
          <a:bodyPr lIns="90000" tIns="45000" rIns="90000" bIns="45000">
            <a:noAutofit/>
          </a:bodyPr>
          <a:lstStyle/>
          <a:p>
            <a:pPr marL="365760" indent="-282960">
              <a:lnSpc>
                <a:spcPct val="100000"/>
              </a:lnSpc>
              <a:spcBef>
                <a:spcPts val="601"/>
              </a:spcBef>
              <a:buClr>
                <a:srgbClr val="3891A7"/>
              </a:buClr>
              <a:buSzPct val="80000"/>
              <a:buFont typeface="Wingdings" charset="2"/>
              <a:buChar char=""/>
            </a:pPr>
            <a:r>
              <a:rPr lang="en-US" sz="1200" b="0" strike="noStrike" spc="-1" dirty="0">
                <a:latin typeface="Gill Sans MT"/>
              </a:rPr>
              <a:t>Introduction</a:t>
            </a:r>
          </a:p>
          <a:p>
            <a:pPr marL="822960" lvl="1" indent="-282960">
              <a:spcBef>
                <a:spcPts val="601"/>
              </a:spcBef>
              <a:buClr>
                <a:srgbClr val="3891A7"/>
              </a:buClr>
              <a:buSzPct val="80000"/>
              <a:buFont typeface="Wingdings" charset="2"/>
              <a:buChar char=""/>
            </a:pPr>
            <a:r>
              <a:rPr lang="en-US" sz="1200" spc="-1" dirty="0">
                <a:latin typeface="Gill Sans MT"/>
              </a:rPr>
              <a:t>Project Overview and Problem Statement</a:t>
            </a:r>
          </a:p>
          <a:p>
            <a:pPr marL="822960" lvl="1" indent="-282960">
              <a:spcBef>
                <a:spcPts val="601"/>
              </a:spcBef>
              <a:buClr>
                <a:srgbClr val="3891A7"/>
              </a:buClr>
              <a:buSzPct val="80000"/>
              <a:buFont typeface="Wingdings" charset="2"/>
              <a:buChar char=""/>
            </a:pPr>
            <a:r>
              <a:rPr lang="en-US" sz="1200" spc="-1" dirty="0">
                <a:latin typeface="Gill Sans MT"/>
              </a:rPr>
              <a:t>Objectives and Motivation</a:t>
            </a:r>
          </a:p>
          <a:p>
            <a:pPr marL="365760" indent="-282960">
              <a:spcBef>
                <a:spcPts val="601"/>
              </a:spcBef>
              <a:buClr>
                <a:srgbClr val="3891A7"/>
              </a:buClr>
              <a:buSzPct val="80000"/>
              <a:buFont typeface="Wingdings" charset="2"/>
              <a:buChar char=""/>
            </a:pPr>
            <a:r>
              <a:rPr lang="en-US" sz="1200" spc="-1" dirty="0">
                <a:solidFill>
                  <a:srgbClr val="000000"/>
                </a:solidFill>
                <a:latin typeface="Gill Sans MT"/>
              </a:rPr>
              <a:t>Literature Review</a:t>
            </a:r>
          </a:p>
          <a:p>
            <a:pPr marL="822960" lvl="1" indent="-282960">
              <a:spcBef>
                <a:spcPts val="601"/>
              </a:spcBef>
              <a:buClr>
                <a:srgbClr val="3891A7"/>
              </a:buClr>
              <a:buSzPct val="80000"/>
              <a:buFont typeface="Wingdings" charset="2"/>
              <a:buChar char=""/>
            </a:pPr>
            <a:r>
              <a:rPr lang="en-US" sz="1200" spc="-1" dirty="0">
                <a:solidFill>
                  <a:srgbClr val="000000"/>
                </a:solidFill>
                <a:latin typeface="Gill Sans MT"/>
              </a:rPr>
              <a:t>Existing Solutions &amp; Their Limitations</a:t>
            </a:r>
          </a:p>
          <a:p>
            <a:pPr marL="365760" indent="-282960">
              <a:spcBef>
                <a:spcPts val="601"/>
              </a:spcBef>
              <a:buClr>
                <a:srgbClr val="3891A7"/>
              </a:buClr>
              <a:buSzPct val="80000"/>
              <a:buFont typeface="Wingdings" charset="2"/>
              <a:buChar char=""/>
            </a:pPr>
            <a:r>
              <a:rPr lang="en-US" sz="1200" spc="-1" dirty="0">
                <a:solidFill>
                  <a:srgbClr val="000000"/>
                </a:solidFill>
                <a:latin typeface="Gill Sans MT"/>
              </a:rPr>
              <a:t>Proposed Solution &amp; Architecture</a:t>
            </a:r>
          </a:p>
          <a:p>
            <a:pPr marL="822960" lvl="1" indent="-282960">
              <a:spcBef>
                <a:spcPts val="601"/>
              </a:spcBef>
              <a:buClr>
                <a:srgbClr val="3891A7"/>
              </a:buClr>
              <a:buSzPct val="80000"/>
              <a:buFont typeface="Wingdings" charset="2"/>
              <a:buChar char=""/>
            </a:pPr>
            <a:r>
              <a:rPr lang="en-US" sz="1200" spc="-1" dirty="0">
                <a:solidFill>
                  <a:srgbClr val="000000"/>
                </a:solidFill>
                <a:latin typeface="Gill Sans MT"/>
              </a:rPr>
              <a:t>Schematic Layout</a:t>
            </a:r>
          </a:p>
          <a:p>
            <a:pPr marL="822960" lvl="1" indent="-282960">
              <a:spcBef>
                <a:spcPts val="601"/>
              </a:spcBef>
              <a:buClr>
                <a:srgbClr val="3891A7"/>
              </a:buClr>
              <a:buSzPct val="80000"/>
              <a:buFont typeface="Wingdings" charset="2"/>
              <a:buChar char=""/>
            </a:pPr>
            <a:r>
              <a:rPr lang="en-US" sz="1200" spc="-1" dirty="0">
                <a:solidFill>
                  <a:srgbClr val="000000"/>
                </a:solidFill>
                <a:latin typeface="Gill Sans MT"/>
              </a:rPr>
              <a:t>Description of Key Components &amp; Modules</a:t>
            </a:r>
          </a:p>
          <a:p>
            <a:pPr marL="365760" indent="-282960">
              <a:spcBef>
                <a:spcPts val="601"/>
              </a:spcBef>
              <a:buClr>
                <a:srgbClr val="3891A7"/>
              </a:buClr>
              <a:buSzPct val="80000"/>
              <a:buFont typeface="Wingdings" charset="2"/>
              <a:buChar char=""/>
            </a:pPr>
            <a:r>
              <a:rPr lang="en-US" sz="1200" spc="-1" dirty="0">
                <a:solidFill>
                  <a:srgbClr val="000000"/>
                </a:solidFill>
                <a:latin typeface="Gill Sans MT"/>
              </a:rPr>
              <a:t>Implementation Details</a:t>
            </a:r>
          </a:p>
          <a:p>
            <a:pPr marL="822960" lvl="1" indent="-282960">
              <a:spcBef>
                <a:spcPts val="601"/>
              </a:spcBef>
              <a:buClr>
                <a:srgbClr val="3891A7"/>
              </a:buClr>
              <a:buSzPct val="80000"/>
              <a:buFont typeface="Wingdings" charset="2"/>
              <a:buChar char=""/>
            </a:pPr>
            <a:r>
              <a:rPr lang="en-US" sz="1200" spc="-1" dirty="0">
                <a:solidFill>
                  <a:srgbClr val="000000"/>
                </a:solidFill>
                <a:latin typeface="Gill Sans MT"/>
              </a:rPr>
              <a:t>Algorithms and Methods Used</a:t>
            </a:r>
          </a:p>
          <a:p>
            <a:pPr marL="365760" indent="-282960">
              <a:spcBef>
                <a:spcPts val="601"/>
              </a:spcBef>
              <a:buClr>
                <a:srgbClr val="3891A7"/>
              </a:buClr>
              <a:buSzPct val="80000"/>
              <a:buFont typeface="Wingdings" charset="2"/>
              <a:buChar char=""/>
            </a:pPr>
            <a:r>
              <a:rPr lang="en-US" sz="1200" spc="-1" dirty="0">
                <a:solidFill>
                  <a:srgbClr val="000000"/>
                </a:solidFill>
                <a:latin typeface="Gill Sans MT"/>
              </a:rPr>
              <a:t>Results and Analysis</a:t>
            </a:r>
          </a:p>
          <a:p>
            <a:pPr marL="822960" lvl="1" indent="-282960">
              <a:spcBef>
                <a:spcPts val="601"/>
              </a:spcBef>
              <a:buClr>
                <a:srgbClr val="3891A7"/>
              </a:buClr>
              <a:buSzPct val="80000"/>
              <a:buFont typeface="Wingdings" charset="2"/>
              <a:buChar char=""/>
            </a:pPr>
            <a:r>
              <a:rPr lang="en-US" sz="1200" spc="-1" dirty="0">
                <a:solidFill>
                  <a:srgbClr val="000000"/>
                </a:solidFill>
                <a:latin typeface="Gill Sans MT"/>
              </a:rPr>
              <a:t>Test Results – System Outputs and Screenshots   </a:t>
            </a:r>
          </a:p>
          <a:p>
            <a:pPr marL="822960" lvl="1" indent="-282960">
              <a:spcBef>
                <a:spcPts val="601"/>
              </a:spcBef>
              <a:buClr>
                <a:srgbClr val="3891A7"/>
              </a:buClr>
              <a:buSzPct val="80000"/>
              <a:buFont typeface="Wingdings" charset="2"/>
              <a:buChar char=""/>
            </a:pPr>
            <a:r>
              <a:rPr lang="en-US" sz="1200" spc="-1" dirty="0">
                <a:solidFill>
                  <a:srgbClr val="000000"/>
                </a:solidFill>
                <a:latin typeface="Gill Sans MT"/>
              </a:rPr>
              <a:t>Result Validation</a:t>
            </a:r>
          </a:p>
          <a:p>
            <a:pPr marL="365760" indent="-282960">
              <a:spcBef>
                <a:spcPts val="601"/>
              </a:spcBef>
              <a:buClr>
                <a:srgbClr val="3891A7"/>
              </a:buClr>
              <a:buSzPct val="80000"/>
              <a:buFont typeface="Wingdings" charset="2"/>
              <a:buChar char=""/>
            </a:pPr>
            <a:r>
              <a:rPr lang="en-US" sz="1200" spc="-1" dirty="0">
                <a:solidFill>
                  <a:srgbClr val="000000"/>
                </a:solidFill>
                <a:latin typeface="Gill Sans MT"/>
              </a:rPr>
              <a:t>Conclusion &amp; Future Work</a:t>
            </a:r>
          </a:p>
          <a:p>
            <a:pPr marL="822960" lvl="1" indent="-282960">
              <a:spcBef>
                <a:spcPts val="601"/>
              </a:spcBef>
              <a:buClr>
                <a:srgbClr val="3891A7"/>
              </a:buClr>
              <a:buSzPct val="80000"/>
              <a:buFont typeface="Wingdings" charset="2"/>
              <a:buChar char=""/>
            </a:pPr>
            <a:r>
              <a:rPr lang="en-US" sz="1200" spc="-1" dirty="0">
                <a:solidFill>
                  <a:srgbClr val="000000"/>
                </a:solidFill>
                <a:latin typeface="Gill Sans MT"/>
              </a:rPr>
              <a:t>Key Findings</a:t>
            </a:r>
          </a:p>
          <a:p>
            <a:pPr marL="822960" lvl="1" indent="-282960">
              <a:spcBef>
                <a:spcPts val="601"/>
              </a:spcBef>
              <a:buClr>
                <a:srgbClr val="3891A7"/>
              </a:buClr>
              <a:buSzPct val="80000"/>
              <a:buFont typeface="Wingdings" charset="2"/>
              <a:buChar char=""/>
            </a:pPr>
            <a:r>
              <a:rPr lang="en-US" sz="1200" spc="-1" dirty="0">
                <a:solidFill>
                  <a:srgbClr val="000000"/>
                </a:solidFill>
                <a:latin typeface="Gill Sans MT"/>
              </a:rPr>
              <a:t>Potential Extensions</a:t>
            </a:r>
          </a:p>
          <a:p>
            <a:pPr marL="365760" indent="-282960">
              <a:spcBef>
                <a:spcPts val="601"/>
              </a:spcBef>
              <a:buClr>
                <a:srgbClr val="3891A7"/>
              </a:buClr>
              <a:buSzPct val="80000"/>
              <a:buFont typeface="Wingdings" charset="2"/>
              <a:buChar char=""/>
            </a:pPr>
            <a:r>
              <a:rPr lang="en-IN" sz="1200" spc="-1" dirty="0">
                <a:solidFill>
                  <a:srgbClr val="000000"/>
                </a:solidFill>
                <a:latin typeface="Gill Sans MT"/>
              </a:rPr>
              <a:t>Bibliography</a:t>
            </a:r>
            <a:endParaRPr lang="en-US" sz="1200" spc="-1" dirty="0">
              <a:solidFill>
                <a:srgbClr val="000000"/>
              </a:solidFill>
              <a:latin typeface="Gill Sans MT"/>
            </a:endParaRPr>
          </a:p>
        </p:txBody>
      </p:sp>
      <p:sp>
        <p:nvSpPr>
          <p:cNvPr id="103" name="TextShape 3"/>
          <p:cNvSpPr txBox="1"/>
          <p:nvPr/>
        </p:nvSpPr>
        <p:spPr>
          <a:xfrm>
            <a:off x="8613720" y="4729050"/>
            <a:ext cx="456840" cy="356940"/>
          </a:xfrm>
          <a:prstGeom prst="rect">
            <a:avLst/>
          </a:prstGeom>
          <a:noFill/>
          <a:ln>
            <a:noFill/>
          </a:ln>
        </p:spPr>
        <p:txBody>
          <a:bodyPr lIns="90000" tIns="45000" rIns="90000" bIns="45000" anchor="b">
            <a:noAutofit/>
          </a:bodyPr>
          <a:lstStyle/>
          <a:p>
            <a:pPr algn="ctr">
              <a:lnSpc>
                <a:spcPct val="100000"/>
              </a:lnSpc>
            </a:pPr>
            <a:fld id="{598A15F4-BA1A-4DF0-8C36-812FE3A649CD}" type="slidenum">
              <a:rPr lang="en-IN" sz="1200" b="0" strike="noStrike" spc="-1">
                <a:solidFill>
                  <a:srgbClr val="B5A989"/>
                </a:solidFill>
                <a:latin typeface="Gill Sans MT"/>
              </a:rPr>
              <a:pPr algn="ctr">
                <a:lnSpc>
                  <a:spcPct val="100000"/>
                </a:lnSpc>
              </a:pPr>
              <a:t>2</a:t>
            </a:fld>
            <a:endParaRPr lang="en-IN" sz="1200" b="0" strike="noStrike" spc="-1">
              <a:latin typeface="Times New Roman"/>
            </a:endParaRPr>
          </a:p>
        </p:txBody>
      </p:sp>
      <p:pic>
        <p:nvPicPr>
          <p:cNvPr id="104" name="Picture 2"/>
          <p:cNvPicPr/>
          <p:nvPr/>
        </p:nvPicPr>
        <p:blipFill>
          <a:blip r:embed="rId2" cstate="print"/>
          <a:stretch/>
        </p:blipFill>
        <p:spPr>
          <a:xfrm>
            <a:off x="8398004" y="0"/>
            <a:ext cx="745996" cy="699542"/>
          </a:xfrm>
          <a:prstGeom prst="rect">
            <a:avLst/>
          </a:prstGeom>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F9019-2AF2-F271-E827-E14BD2B14DEB}"/>
            </a:ext>
          </a:extLst>
        </p:cNvPr>
        <p:cNvGrpSpPr/>
        <p:nvPr/>
      </p:nvGrpSpPr>
      <p:grpSpPr>
        <a:xfrm>
          <a:off x="0" y="0"/>
          <a:ext cx="0" cy="0"/>
          <a:chOff x="0" y="0"/>
          <a:chExt cx="0" cy="0"/>
        </a:xfrm>
      </p:grpSpPr>
      <p:sp>
        <p:nvSpPr>
          <p:cNvPr id="305" name="CustomShape 1">
            <a:extLst>
              <a:ext uri="{FF2B5EF4-FFF2-40B4-BE49-F238E27FC236}">
                <a16:creationId xmlns:a16="http://schemas.microsoft.com/office/drawing/2014/main" id="{6F069239-0D0F-F077-3274-21C00DB9851B}"/>
              </a:ext>
            </a:extLst>
          </p:cNvPr>
          <p:cNvSpPr/>
          <p:nvPr/>
        </p:nvSpPr>
        <p:spPr>
          <a:xfrm>
            <a:off x="457200" y="399960"/>
            <a:ext cx="8228880" cy="74232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94500"/>
          </a:bodyPr>
          <a:lstStyle/>
          <a:p>
            <a:pPr>
              <a:lnSpc>
                <a:spcPct val="100000"/>
              </a:lnSpc>
              <a:tabLst>
                <a:tab pos="0" algn="l"/>
              </a:tabLst>
            </a:pPr>
            <a:endParaRPr lang="en-US" sz="4000" b="0" strike="noStrike" spc="-1" dirty="0">
              <a:latin typeface="Arial"/>
            </a:endParaRPr>
          </a:p>
        </p:txBody>
      </p:sp>
      <p:pic>
        <p:nvPicPr>
          <p:cNvPr id="307" name="Google Shape;263;p57">
            <a:extLst>
              <a:ext uri="{FF2B5EF4-FFF2-40B4-BE49-F238E27FC236}">
                <a16:creationId xmlns:a16="http://schemas.microsoft.com/office/drawing/2014/main" id="{D505482A-C9F5-6A95-58D9-6D32D551D86C}"/>
              </a:ext>
            </a:extLst>
          </p:cNvPr>
          <p:cNvPicPr/>
          <p:nvPr/>
        </p:nvPicPr>
        <p:blipFill>
          <a:blip r:embed="rId2"/>
          <a:stretch/>
        </p:blipFill>
        <p:spPr>
          <a:xfrm>
            <a:off x="8217540" y="125657"/>
            <a:ext cx="937080" cy="879120"/>
          </a:xfrm>
          <a:prstGeom prst="rect">
            <a:avLst/>
          </a:prstGeom>
          <a:ln>
            <a:noFill/>
          </a:ln>
        </p:spPr>
      </p:pic>
      <p:sp>
        <p:nvSpPr>
          <p:cNvPr id="2" name="Title 1">
            <a:extLst>
              <a:ext uri="{FF2B5EF4-FFF2-40B4-BE49-F238E27FC236}">
                <a16:creationId xmlns:a16="http://schemas.microsoft.com/office/drawing/2014/main" id="{D69739B3-AE23-0E35-B3FE-EAE5E07F6073}"/>
              </a:ext>
            </a:extLst>
          </p:cNvPr>
          <p:cNvSpPr>
            <a:spLocks noGrp="1"/>
          </p:cNvSpPr>
          <p:nvPr>
            <p:ph type="title"/>
          </p:nvPr>
        </p:nvSpPr>
        <p:spPr>
          <a:xfrm>
            <a:off x="357188" y="205200"/>
            <a:ext cx="8329252" cy="858600"/>
          </a:xfrm>
        </p:spPr>
        <p:txBody>
          <a:bodyPr/>
          <a:lstStyle/>
          <a:p>
            <a:pPr>
              <a:tabLst>
                <a:tab pos="0" algn="l"/>
              </a:tabLst>
            </a:pPr>
            <a:br>
              <a:rPr lang="en-US" sz="1100" dirty="0"/>
            </a:br>
            <a:r>
              <a:rPr lang="en-US" sz="2800" b="1" strike="noStrike" spc="-1" dirty="0">
                <a:solidFill>
                  <a:srgbClr val="572314"/>
                </a:solidFill>
                <a:latin typeface="Times New Roman"/>
                <a:ea typeface="Times New Roman"/>
              </a:rPr>
              <a:t>Results and Analysis</a:t>
            </a:r>
            <a:br>
              <a:rPr lang="en-US" sz="1100" spc="-1" dirty="0">
                <a:solidFill>
                  <a:srgbClr val="000000"/>
                </a:solidFill>
                <a:latin typeface="Gill Sans MT"/>
              </a:rPr>
            </a:br>
            <a:br>
              <a:rPr lang="en-US" sz="1100" dirty="0"/>
            </a:br>
            <a:endParaRPr lang="en-US" sz="2800" b="0" strike="noStrike" spc="-1" dirty="0">
              <a:latin typeface="Arial"/>
            </a:endParaRPr>
          </a:p>
        </p:txBody>
      </p:sp>
      <p:sp>
        <p:nvSpPr>
          <p:cNvPr id="3" name="TextBox 2"/>
          <p:cNvSpPr txBox="1"/>
          <p:nvPr/>
        </p:nvSpPr>
        <p:spPr>
          <a:xfrm>
            <a:off x="3145941" y="4627965"/>
            <a:ext cx="2179186" cy="307777"/>
          </a:xfrm>
          <a:prstGeom prst="rect">
            <a:avLst/>
          </a:prstGeom>
          <a:noFill/>
        </p:spPr>
        <p:txBody>
          <a:bodyPr wrap="none" rtlCol="0">
            <a:spAutoFit/>
          </a:bodyPr>
          <a:lstStyle/>
          <a:p>
            <a:pPr algn="ctr"/>
            <a:r>
              <a:rPr lang="en-US" sz="1400" dirty="0">
                <a:latin typeface="Gill Sans MT" panose="020B0502020104020203" pitchFamily="34" charset="0"/>
              </a:rPr>
              <a:t>Figure 8 : Output of Lyrics </a:t>
            </a:r>
          </a:p>
        </p:txBody>
      </p:sp>
      <p:pic>
        <p:nvPicPr>
          <p:cNvPr id="5" name="Picture 4">
            <a:extLst>
              <a:ext uri="{FF2B5EF4-FFF2-40B4-BE49-F238E27FC236}">
                <a16:creationId xmlns:a16="http://schemas.microsoft.com/office/drawing/2014/main" id="{5AABB2F5-3980-B6A2-AB98-44ABFA1CB8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131" y="710627"/>
            <a:ext cx="7280479" cy="3917338"/>
          </a:xfrm>
          <a:prstGeom prst="rect">
            <a:avLst/>
          </a:prstGeom>
        </p:spPr>
      </p:pic>
    </p:spTree>
    <p:extLst>
      <p:ext uri="{BB962C8B-B14F-4D97-AF65-F5344CB8AC3E}">
        <p14:creationId xmlns:p14="http://schemas.microsoft.com/office/powerpoint/2010/main" val="297418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F9019-2AF2-F271-E827-E14BD2B14DEB}"/>
            </a:ext>
          </a:extLst>
        </p:cNvPr>
        <p:cNvGrpSpPr/>
        <p:nvPr/>
      </p:nvGrpSpPr>
      <p:grpSpPr>
        <a:xfrm>
          <a:off x="0" y="0"/>
          <a:ext cx="0" cy="0"/>
          <a:chOff x="0" y="0"/>
          <a:chExt cx="0" cy="0"/>
        </a:xfrm>
      </p:grpSpPr>
      <p:sp>
        <p:nvSpPr>
          <p:cNvPr id="305" name="CustomShape 1">
            <a:extLst>
              <a:ext uri="{FF2B5EF4-FFF2-40B4-BE49-F238E27FC236}">
                <a16:creationId xmlns:a16="http://schemas.microsoft.com/office/drawing/2014/main" id="{6F069239-0D0F-F077-3274-21C00DB9851B}"/>
              </a:ext>
            </a:extLst>
          </p:cNvPr>
          <p:cNvSpPr/>
          <p:nvPr/>
        </p:nvSpPr>
        <p:spPr>
          <a:xfrm>
            <a:off x="457200" y="399960"/>
            <a:ext cx="8228880" cy="74232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94500"/>
          </a:bodyPr>
          <a:lstStyle/>
          <a:p>
            <a:pPr>
              <a:lnSpc>
                <a:spcPct val="100000"/>
              </a:lnSpc>
              <a:tabLst>
                <a:tab pos="0" algn="l"/>
              </a:tabLst>
            </a:pPr>
            <a:endParaRPr lang="en-US" sz="4000" b="0" strike="noStrike" spc="-1" dirty="0">
              <a:latin typeface="Arial"/>
            </a:endParaRPr>
          </a:p>
        </p:txBody>
      </p:sp>
      <p:pic>
        <p:nvPicPr>
          <p:cNvPr id="307" name="Google Shape;263;p57">
            <a:extLst>
              <a:ext uri="{FF2B5EF4-FFF2-40B4-BE49-F238E27FC236}">
                <a16:creationId xmlns:a16="http://schemas.microsoft.com/office/drawing/2014/main" id="{D505482A-C9F5-6A95-58D9-6D32D551D86C}"/>
              </a:ext>
            </a:extLst>
          </p:cNvPr>
          <p:cNvPicPr/>
          <p:nvPr/>
        </p:nvPicPr>
        <p:blipFill>
          <a:blip r:embed="rId2"/>
          <a:stretch/>
        </p:blipFill>
        <p:spPr>
          <a:xfrm>
            <a:off x="8145000" y="317160"/>
            <a:ext cx="937080" cy="879120"/>
          </a:xfrm>
          <a:prstGeom prst="rect">
            <a:avLst/>
          </a:prstGeom>
          <a:ln>
            <a:noFill/>
          </a:ln>
        </p:spPr>
      </p:pic>
      <p:sp>
        <p:nvSpPr>
          <p:cNvPr id="2" name="Title 1">
            <a:extLst>
              <a:ext uri="{FF2B5EF4-FFF2-40B4-BE49-F238E27FC236}">
                <a16:creationId xmlns:a16="http://schemas.microsoft.com/office/drawing/2014/main" id="{D69739B3-AE23-0E35-B3FE-EAE5E07F6073}"/>
              </a:ext>
            </a:extLst>
          </p:cNvPr>
          <p:cNvSpPr>
            <a:spLocks noGrp="1"/>
          </p:cNvSpPr>
          <p:nvPr>
            <p:ph type="title"/>
          </p:nvPr>
        </p:nvSpPr>
        <p:spPr>
          <a:xfrm>
            <a:off x="357188" y="205200"/>
            <a:ext cx="8329252" cy="858600"/>
          </a:xfrm>
        </p:spPr>
        <p:txBody>
          <a:bodyPr/>
          <a:lstStyle/>
          <a:p>
            <a:pPr>
              <a:tabLst>
                <a:tab pos="0" algn="l"/>
              </a:tabLst>
            </a:pPr>
            <a:br>
              <a:rPr lang="en-US" sz="1100" dirty="0"/>
            </a:br>
            <a:r>
              <a:rPr lang="en-US" sz="2800" b="1" strike="noStrike" spc="-1" dirty="0">
                <a:solidFill>
                  <a:srgbClr val="572314"/>
                </a:solidFill>
                <a:latin typeface="Times New Roman"/>
                <a:ea typeface="Times New Roman"/>
              </a:rPr>
              <a:t>Results and Analysis</a:t>
            </a:r>
            <a:br>
              <a:rPr lang="en-US" sz="1100" spc="-1" dirty="0">
                <a:solidFill>
                  <a:srgbClr val="000000"/>
                </a:solidFill>
                <a:latin typeface="Gill Sans MT"/>
              </a:rPr>
            </a:br>
            <a:br>
              <a:rPr lang="en-US" sz="1100" dirty="0"/>
            </a:br>
            <a:endParaRPr lang="en-US" sz="2800" b="0" strike="noStrike" spc="-1" dirty="0">
              <a:latin typeface="Arial"/>
            </a:endParaRPr>
          </a:p>
        </p:txBody>
      </p:sp>
      <p:pic>
        <p:nvPicPr>
          <p:cNvPr id="3074" name="Picture 2" descr="G:\picture\Screenshots\Screenshot (628).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045" y="1138203"/>
            <a:ext cx="7604955" cy="30974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224464" y="4496373"/>
            <a:ext cx="2650662" cy="307777"/>
          </a:xfrm>
          <a:prstGeom prst="rect">
            <a:avLst/>
          </a:prstGeom>
          <a:noFill/>
        </p:spPr>
        <p:txBody>
          <a:bodyPr wrap="none" rtlCol="0">
            <a:spAutoFit/>
          </a:bodyPr>
          <a:lstStyle/>
          <a:p>
            <a:r>
              <a:rPr lang="en-US" sz="1400" dirty="0">
                <a:latin typeface="Gill Sans MT" panose="020B0502020104020203" pitchFamily="34" charset="0"/>
              </a:rPr>
              <a:t>Figure 9: Generated Music Audio</a:t>
            </a:r>
          </a:p>
        </p:txBody>
      </p:sp>
    </p:spTree>
    <p:extLst>
      <p:ext uri="{BB962C8B-B14F-4D97-AF65-F5344CB8AC3E}">
        <p14:creationId xmlns:p14="http://schemas.microsoft.com/office/powerpoint/2010/main" val="620530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CE0F4A-F0A0-9854-8FEE-1C1EFB9026C7}"/>
            </a:ext>
          </a:extLst>
        </p:cNvPr>
        <p:cNvGrpSpPr/>
        <p:nvPr/>
      </p:nvGrpSpPr>
      <p:grpSpPr>
        <a:xfrm>
          <a:off x="0" y="0"/>
          <a:ext cx="0" cy="0"/>
          <a:chOff x="0" y="0"/>
          <a:chExt cx="0" cy="0"/>
        </a:xfrm>
      </p:grpSpPr>
      <p:sp>
        <p:nvSpPr>
          <p:cNvPr id="305" name="CustomShape 1">
            <a:extLst>
              <a:ext uri="{FF2B5EF4-FFF2-40B4-BE49-F238E27FC236}">
                <a16:creationId xmlns:a16="http://schemas.microsoft.com/office/drawing/2014/main" id="{5C8CE9AD-1943-A260-1C56-89C86FC424B6}"/>
              </a:ext>
            </a:extLst>
          </p:cNvPr>
          <p:cNvSpPr/>
          <p:nvPr/>
        </p:nvSpPr>
        <p:spPr>
          <a:xfrm>
            <a:off x="457200" y="399960"/>
            <a:ext cx="8228880" cy="74232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94500"/>
          </a:bodyPr>
          <a:lstStyle/>
          <a:p>
            <a:pPr>
              <a:lnSpc>
                <a:spcPct val="100000"/>
              </a:lnSpc>
              <a:tabLst>
                <a:tab pos="0" algn="l"/>
              </a:tabLst>
            </a:pPr>
            <a:endParaRPr lang="en-US" sz="4000" b="0" strike="noStrike" spc="-1" dirty="0">
              <a:latin typeface="Arial"/>
            </a:endParaRPr>
          </a:p>
        </p:txBody>
      </p:sp>
      <p:sp>
        <p:nvSpPr>
          <p:cNvPr id="306" name="CustomShape 2">
            <a:extLst>
              <a:ext uri="{FF2B5EF4-FFF2-40B4-BE49-F238E27FC236}">
                <a16:creationId xmlns:a16="http://schemas.microsoft.com/office/drawing/2014/main" id="{223E7EDC-631A-3BBC-09BD-543AE39A4EFB}"/>
              </a:ext>
            </a:extLst>
          </p:cNvPr>
          <p:cNvSpPr/>
          <p:nvPr/>
        </p:nvSpPr>
        <p:spPr>
          <a:xfrm>
            <a:off x="257175" y="925043"/>
            <a:ext cx="8228880" cy="362736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spcBef>
                <a:spcPts val="1182"/>
              </a:spcBef>
              <a:tabLst>
                <a:tab pos="0" algn="l"/>
              </a:tabLst>
            </a:pPr>
            <a:endParaRPr lang="en-US" sz="1400" b="0" strike="noStrike" spc="-1" dirty="0">
              <a:latin typeface="Arial"/>
            </a:endParaRPr>
          </a:p>
        </p:txBody>
      </p:sp>
      <p:pic>
        <p:nvPicPr>
          <p:cNvPr id="307" name="Google Shape;263;p57">
            <a:extLst>
              <a:ext uri="{FF2B5EF4-FFF2-40B4-BE49-F238E27FC236}">
                <a16:creationId xmlns:a16="http://schemas.microsoft.com/office/drawing/2014/main" id="{AF9B2D6F-4720-FEEB-F7CC-612686EA3DBE}"/>
              </a:ext>
            </a:extLst>
          </p:cNvPr>
          <p:cNvPicPr/>
          <p:nvPr/>
        </p:nvPicPr>
        <p:blipFill>
          <a:blip r:embed="rId2"/>
          <a:stretch/>
        </p:blipFill>
        <p:spPr>
          <a:xfrm>
            <a:off x="8145000" y="317160"/>
            <a:ext cx="937080" cy="879120"/>
          </a:xfrm>
          <a:prstGeom prst="rect">
            <a:avLst/>
          </a:prstGeom>
          <a:ln>
            <a:noFill/>
          </a:ln>
        </p:spPr>
      </p:pic>
      <p:sp>
        <p:nvSpPr>
          <p:cNvPr id="2" name="Title 1">
            <a:extLst>
              <a:ext uri="{FF2B5EF4-FFF2-40B4-BE49-F238E27FC236}">
                <a16:creationId xmlns:a16="http://schemas.microsoft.com/office/drawing/2014/main" id="{7CBD9379-E077-6DA4-1C32-6258582BDDBB}"/>
              </a:ext>
            </a:extLst>
          </p:cNvPr>
          <p:cNvSpPr>
            <a:spLocks noGrp="1"/>
          </p:cNvSpPr>
          <p:nvPr>
            <p:ph type="title"/>
          </p:nvPr>
        </p:nvSpPr>
        <p:spPr>
          <a:xfrm>
            <a:off x="357188" y="205200"/>
            <a:ext cx="8329252" cy="858600"/>
          </a:xfrm>
        </p:spPr>
        <p:txBody>
          <a:bodyPr/>
          <a:lstStyle/>
          <a:p>
            <a:pPr>
              <a:tabLst>
                <a:tab pos="0" algn="l"/>
              </a:tabLst>
            </a:pPr>
            <a:br>
              <a:rPr lang="en-US" sz="2800" spc="-1" dirty="0">
                <a:solidFill>
                  <a:schemeClr val="accent2">
                    <a:lumMod val="50000"/>
                  </a:schemeClr>
                </a:solidFill>
                <a:latin typeface="Gill Sans MT"/>
              </a:rPr>
            </a:br>
            <a:r>
              <a:rPr lang="en-US" sz="2800" spc="-1" dirty="0">
                <a:solidFill>
                  <a:schemeClr val="accent2">
                    <a:lumMod val="50000"/>
                  </a:schemeClr>
                </a:solidFill>
                <a:latin typeface="Gill Sans MT"/>
              </a:rPr>
              <a:t>Comparison with Existing Models</a:t>
            </a:r>
            <a:br>
              <a:rPr lang="en-US" sz="2800" spc="-1" dirty="0">
                <a:solidFill>
                  <a:schemeClr val="accent2">
                    <a:lumMod val="50000"/>
                  </a:schemeClr>
                </a:solidFill>
                <a:latin typeface="Gill Sans MT"/>
              </a:rPr>
            </a:br>
            <a:endParaRPr lang="en-IN" sz="2800" strike="noStrike" spc="-1" dirty="0">
              <a:solidFill>
                <a:schemeClr val="accent2">
                  <a:lumMod val="50000"/>
                </a:schemeClr>
              </a:solidFill>
              <a:latin typeface="Arial"/>
            </a:endParaRPr>
          </a:p>
        </p:txBody>
      </p:sp>
      <p:graphicFrame>
        <p:nvGraphicFramePr>
          <p:cNvPr id="3" name="Table 2">
            <a:extLst>
              <a:ext uri="{FF2B5EF4-FFF2-40B4-BE49-F238E27FC236}">
                <a16:creationId xmlns:a16="http://schemas.microsoft.com/office/drawing/2014/main" id="{F5107BF5-5B9D-95F8-07D3-0698A28EFF8D}"/>
              </a:ext>
            </a:extLst>
          </p:cNvPr>
          <p:cNvGraphicFramePr>
            <a:graphicFrameLocks noGrp="1"/>
          </p:cNvGraphicFramePr>
          <p:nvPr>
            <p:extLst>
              <p:ext uri="{D42A27DB-BD31-4B8C-83A1-F6EECF244321}">
                <p14:modId xmlns:p14="http://schemas.microsoft.com/office/powerpoint/2010/main" val="3655741978"/>
              </p:ext>
            </p:extLst>
          </p:nvPr>
        </p:nvGraphicFramePr>
        <p:xfrm>
          <a:off x="100014" y="1225080"/>
          <a:ext cx="8982071" cy="3798755"/>
        </p:xfrm>
        <a:graphic>
          <a:graphicData uri="http://schemas.openxmlformats.org/drawingml/2006/table">
            <a:tbl>
              <a:tblPr firstRow="1" bandRow="1">
                <a:tableStyleId>{5C22544A-7EE6-4342-B048-85BDC9FD1C3A}</a:tableStyleId>
              </a:tblPr>
              <a:tblGrid>
                <a:gridCol w="1283153">
                  <a:extLst>
                    <a:ext uri="{9D8B030D-6E8A-4147-A177-3AD203B41FA5}">
                      <a16:colId xmlns:a16="http://schemas.microsoft.com/office/drawing/2014/main" val="2743396925"/>
                    </a:ext>
                  </a:extLst>
                </a:gridCol>
                <a:gridCol w="1283153">
                  <a:extLst>
                    <a:ext uri="{9D8B030D-6E8A-4147-A177-3AD203B41FA5}">
                      <a16:colId xmlns:a16="http://schemas.microsoft.com/office/drawing/2014/main" val="441000376"/>
                    </a:ext>
                  </a:extLst>
                </a:gridCol>
                <a:gridCol w="1283153">
                  <a:extLst>
                    <a:ext uri="{9D8B030D-6E8A-4147-A177-3AD203B41FA5}">
                      <a16:colId xmlns:a16="http://schemas.microsoft.com/office/drawing/2014/main" val="3113363519"/>
                    </a:ext>
                  </a:extLst>
                </a:gridCol>
                <a:gridCol w="1283153">
                  <a:extLst>
                    <a:ext uri="{9D8B030D-6E8A-4147-A177-3AD203B41FA5}">
                      <a16:colId xmlns:a16="http://schemas.microsoft.com/office/drawing/2014/main" val="3060627486"/>
                    </a:ext>
                  </a:extLst>
                </a:gridCol>
                <a:gridCol w="1283153">
                  <a:extLst>
                    <a:ext uri="{9D8B030D-6E8A-4147-A177-3AD203B41FA5}">
                      <a16:colId xmlns:a16="http://schemas.microsoft.com/office/drawing/2014/main" val="432560251"/>
                    </a:ext>
                  </a:extLst>
                </a:gridCol>
                <a:gridCol w="1283153">
                  <a:extLst>
                    <a:ext uri="{9D8B030D-6E8A-4147-A177-3AD203B41FA5}">
                      <a16:colId xmlns:a16="http://schemas.microsoft.com/office/drawing/2014/main" val="386078430"/>
                    </a:ext>
                  </a:extLst>
                </a:gridCol>
                <a:gridCol w="1283153">
                  <a:extLst>
                    <a:ext uri="{9D8B030D-6E8A-4147-A177-3AD203B41FA5}">
                      <a16:colId xmlns:a16="http://schemas.microsoft.com/office/drawing/2014/main" val="3029194422"/>
                    </a:ext>
                  </a:extLst>
                </a:gridCol>
              </a:tblGrid>
              <a:tr h="549335">
                <a:tc>
                  <a:txBody>
                    <a:bodyPr/>
                    <a:lstStyle/>
                    <a:p>
                      <a:r>
                        <a:rPr lang="en-IN" sz="1200" b="1" dirty="0">
                          <a:latin typeface="Gill Sans"/>
                        </a:rPr>
                        <a:t>Feature / Model</a:t>
                      </a:r>
                    </a:p>
                  </a:txBody>
                  <a:tcPr anchor="ctr"/>
                </a:tc>
                <a:tc>
                  <a:txBody>
                    <a:bodyPr/>
                    <a:lstStyle/>
                    <a:p>
                      <a:pPr algn="ctr"/>
                      <a:endParaRPr lang="en-IN" sz="1200" b="1" dirty="0">
                        <a:latin typeface="Gill Sans"/>
                      </a:endParaRPr>
                    </a:p>
                    <a:p>
                      <a:pPr algn="ctr"/>
                      <a:r>
                        <a:rPr lang="en-IN" sz="1200" b="1" dirty="0">
                          <a:latin typeface="Gill Sans"/>
                        </a:rPr>
                        <a:t>Bark (Suno AI)</a:t>
                      </a:r>
                    </a:p>
                  </a:txBody>
                  <a:tcPr/>
                </a:tc>
                <a:tc>
                  <a:txBody>
                    <a:bodyPr/>
                    <a:lstStyle/>
                    <a:p>
                      <a:r>
                        <a:rPr lang="en-IN" sz="1200" b="1" dirty="0">
                          <a:latin typeface="Gill Sans"/>
                        </a:rPr>
                        <a:t>Jukebox (OpenAI)</a:t>
                      </a:r>
                    </a:p>
                  </a:txBody>
                  <a:tcPr anchor="ctr"/>
                </a:tc>
                <a:tc>
                  <a:txBody>
                    <a:bodyPr/>
                    <a:lstStyle/>
                    <a:p>
                      <a:r>
                        <a:rPr lang="en-IN" sz="1200" b="1" dirty="0" err="1">
                          <a:latin typeface="Gill Sans"/>
                        </a:rPr>
                        <a:t>AudioLM</a:t>
                      </a:r>
                      <a:r>
                        <a:rPr lang="en-IN" sz="1200" b="1" dirty="0">
                          <a:latin typeface="Gill Sans"/>
                        </a:rPr>
                        <a:t> (Google)</a:t>
                      </a:r>
                    </a:p>
                  </a:txBody>
                  <a:tcPr anchor="ctr"/>
                </a:tc>
                <a:tc>
                  <a:txBody>
                    <a:bodyPr/>
                    <a:lstStyle/>
                    <a:p>
                      <a:r>
                        <a:rPr lang="en-IN" sz="1200" b="1" dirty="0" err="1">
                          <a:latin typeface="Gill Sans"/>
                        </a:rPr>
                        <a:t>MusicLM</a:t>
                      </a:r>
                      <a:r>
                        <a:rPr lang="en-IN" sz="1200" b="1" dirty="0">
                          <a:latin typeface="Gill Sans"/>
                        </a:rPr>
                        <a:t> (Google)</a:t>
                      </a:r>
                    </a:p>
                  </a:txBody>
                  <a:tcPr anchor="ctr"/>
                </a:tc>
                <a:tc>
                  <a:txBody>
                    <a:bodyPr/>
                    <a:lstStyle/>
                    <a:p>
                      <a:r>
                        <a:rPr lang="en-IN" sz="1200" b="1" dirty="0" err="1">
                          <a:latin typeface="Gill Sans"/>
                        </a:rPr>
                        <a:t>MusicGen</a:t>
                      </a:r>
                      <a:r>
                        <a:rPr lang="en-IN" sz="1200" b="1" dirty="0">
                          <a:latin typeface="Gill Sans"/>
                        </a:rPr>
                        <a:t> (Meta)</a:t>
                      </a:r>
                    </a:p>
                  </a:txBody>
                  <a:tcPr anchor="ctr"/>
                </a:tc>
                <a:tc>
                  <a:txBody>
                    <a:bodyPr/>
                    <a:lstStyle/>
                    <a:p>
                      <a:r>
                        <a:rPr lang="en-IN" sz="1200" dirty="0">
                          <a:latin typeface="Gill Sans"/>
                        </a:rPr>
                        <a:t>Noise2Music (NAVER)</a:t>
                      </a:r>
                      <a:endParaRPr lang="en-IN" sz="1200" b="1" dirty="0">
                        <a:latin typeface="Gill Sans"/>
                      </a:endParaRPr>
                    </a:p>
                  </a:txBody>
                  <a:tcPr anchor="ctr"/>
                </a:tc>
                <a:extLst>
                  <a:ext uri="{0D108BD9-81ED-4DB2-BD59-A6C34878D82A}">
                    <a16:rowId xmlns:a16="http://schemas.microsoft.com/office/drawing/2014/main" val="3361134407"/>
                  </a:ext>
                </a:extLst>
              </a:tr>
              <a:tr h="608351">
                <a:tc>
                  <a:txBody>
                    <a:bodyPr/>
                    <a:lstStyle/>
                    <a:p>
                      <a:r>
                        <a:rPr lang="en-IN" sz="1200" b="1" dirty="0">
                          <a:latin typeface="Gill Sans"/>
                        </a:rPr>
                        <a:t>Architecture</a:t>
                      </a:r>
                    </a:p>
                  </a:txBody>
                  <a:tcPr/>
                </a:tc>
                <a:tc>
                  <a:txBody>
                    <a:bodyPr/>
                    <a:lstStyle/>
                    <a:p>
                      <a:r>
                        <a:rPr lang="en-IN" sz="1200" dirty="0">
                          <a:latin typeface="Gill Sans"/>
                        </a:rPr>
                        <a:t>GPT-style Transformer</a:t>
                      </a:r>
                      <a:endParaRPr lang="en-IN" sz="1200" b="1" dirty="0">
                        <a:latin typeface="Gill Sans"/>
                      </a:endParaRPr>
                    </a:p>
                  </a:txBody>
                  <a:tcPr/>
                </a:tc>
                <a:tc>
                  <a:txBody>
                    <a:bodyPr/>
                    <a:lstStyle/>
                    <a:p>
                      <a:r>
                        <a:rPr lang="en-IN" sz="1200" dirty="0">
                          <a:latin typeface="Gill Sans"/>
                        </a:rPr>
                        <a:t>VQ-VAE + Transformer</a:t>
                      </a:r>
                      <a:endParaRPr lang="en-IN" sz="1200" b="1" dirty="0">
                        <a:latin typeface="Gill Sans"/>
                      </a:endParaRPr>
                    </a:p>
                  </a:txBody>
                  <a:tcPr/>
                </a:tc>
                <a:tc>
                  <a:txBody>
                    <a:bodyPr/>
                    <a:lstStyle/>
                    <a:p>
                      <a:r>
                        <a:rPr lang="en-IN" sz="1200" dirty="0">
                          <a:latin typeface="Gill Sans"/>
                        </a:rPr>
                        <a:t>Audio tokenizer + Language model</a:t>
                      </a:r>
                      <a:endParaRPr lang="en-IN" sz="1200" b="1" dirty="0">
                        <a:latin typeface="Gill Sans"/>
                      </a:endParaRPr>
                    </a:p>
                  </a:txBody>
                  <a:tcPr/>
                </a:tc>
                <a:tc>
                  <a:txBody>
                    <a:bodyPr/>
                    <a:lstStyle/>
                    <a:p>
                      <a:r>
                        <a:rPr lang="en-IN" sz="1200" dirty="0">
                          <a:latin typeface="Gill Sans"/>
                        </a:rPr>
                        <a:t>w2v-BERT + </a:t>
                      </a:r>
                      <a:r>
                        <a:rPr lang="en-IN" sz="1200" dirty="0" err="1">
                          <a:latin typeface="Gill Sans"/>
                        </a:rPr>
                        <a:t>MuLan</a:t>
                      </a:r>
                      <a:r>
                        <a:rPr lang="en-IN" sz="1200" dirty="0">
                          <a:latin typeface="Gill Sans"/>
                        </a:rPr>
                        <a:t> + SoundStream</a:t>
                      </a:r>
                      <a:endParaRPr lang="en-IN" sz="1200" b="1" dirty="0">
                        <a:latin typeface="Gill Sans"/>
                      </a:endParaRPr>
                    </a:p>
                  </a:txBody>
                  <a:tcPr/>
                </a:tc>
                <a:tc>
                  <a:txBody>
                    <a:bodyPr/>
                    <a:lstStyle/>
                    <a:p>
                      <a:r>
                        <a:rPr lang="en-IN" sz="1200" dirty="0">
                          <a:latin typeface="Gill Sans"/>
                        </a:rPr>
                        <a:t>Transformer + </a:t>
                      </a:r>
                      <a:r>
                        <a:rPr lang="en-IN" sz="1200" dirty="0" err="1">
                          <a:latin typeface="Gill Sans"/>
                        </a:rPr>
                        <a:t>EnCoder</a:t>
                      </a:r>
                      <a:endParaRPr lang="en-IN" sz="1200" b="1" dirty="0">
                        <a:latin typeface="Gill Sans"/>
                      </a:endParaRPr>
                    </a:p>
                  </a:txBody>
                  <a:tcPr/>
                </a:tc>
                <a:tc>
                  <a:txBody>
                    <a:bodyPr/>
                    <a:lstStyle/>
                    <a:p>
                      <a:r>
                        <a:rPr lang="en-IN" sz="1200" dirty="0">
                          <a:latin typeface="Gill Sans"/>
                        </a:rPr>
                        <a:t>Latent Diffusion Model</a:t>
                      </a:r>
                    </a:p>
                  </a:txBody>
                  <a:tcPr anchor="ctr"/>
                </a:tc>
                <a:extLst>
                  <a:ext uri="{0D108BD9-81ED-4DB2-BD59-A6C34878D82A}">
                    <a16:rowId xmlns:a16="http://schemas.microsoft.com/office/drawing/2014/main" val="1728082089"/>
                  </a:ext>
                </a:extLst>
              </a:tr>
              <a:tr h="782165">
                <a:tc>
                  <a:txBody>
                    <a:bodyPr/>
                    <a:lstStyle/>
                    <a:p>
                      <a:r>
                        <a:rPr lang="en-IN" sz="1200" b="1" dirty="0">
                          <a:latin typeface="Gill Sans"/>
                        </a:rPr>
                        <a:t>Vocal Capability</a:t>
                      </a:r>
                    </a:p>
                  </a:txBody>
                  <a:tcPr anchor="ctr"/>
                </a:tc>
                <a:tc>
                  <a:txBody>
                    <a:bodyPr/>
                    <a:lstStyle/>
                    <a:p>
                      <a:r>
                        <a:rPr lang="en-US" sz="1200" dirty="0">
                          <a:latin typeface="Gill Sans"/>
                        </a:rPr>
                        <a:t>Yes (speech synthesis, expressive voices)</a:t>
                      </a:r>
                      <a:endParaRPr lang="en-IN" sz="1200" b="1" dirty="0">
                        <a:latin typeface="Gill Sans"/>
                      </a:endParaRPr>
                    </a:p>
                  </a:txBody>
                  <a:tcPr/>
                </a:tc>
                <a:tc>
                  <a:txBody>
                    <a:bodyPr/>
                    <a:lstStyle/>
                    <a:p>
                      <a:r>
                        <a:rPr lang="en-IN" sz="1200" dirty="0">
                          <a:latin typeface="Gill Sans"/>
                        </a:rPr>
                        <a:t>Yes (singing vocals)</a:t>
                      </a:r>
                      <a:endParaRPr lang="en-IN" sz="1200" b="1" dirty="0">
                        <a:latin typeface="Gill Sans"/>
                      </a:endParaRPr>
                    </a:p>
                  </a:txBody>
                  <a:tcPr/>
                </a:tc>
                <a:tc>
                  <a:txBody>
                    <a:bodyPr/>
                    <a:lstStyle/>
                    <a:p>
                      <a:r>
                        <a:rPr lang="en-US" sz="1200" dirty="0">
                          <a:latin typeface="Gill Sans"/>
                        </a:rPr>
                        <a:t>Limited (not intended for vocals)</a:t>
                      </a:r>
                      <a:endParaRPr lang="en-IN" sz="1200" b="1" dirty="0">
                        <a:latin typeface="Gill Sans"/>
                      </a:endParaRPr>
                    </a:p>
                  </a:txBody>
                  <a:tcPr/>
                </a:tc>
                <a:tc>
                  <a:txBody>
                    <a:bodyPr/>
                    <a:lstStyle/>
                    <a:p>
                      <a:r>
                        <a:rPr lang="en-IN" sz="1200" dirty="0">
                          <a:latin typeface="Gill Sans"/>
                        </a:rPr>
                        <a:t>No (instrumentals only)</a:t>
                      </a:r>
                      <a:endParaRPr lang="en-IN" sz="1200" b="1" dirty="0">
                        <a:latin typeface="Gill Sans"/>
                      </a:endParaRPr>
                    </a:p>
                  </a:txBody>
                  <a:tcPr/>
                </a:tc>
                <a:tc>
                  <a:txBody>
                    <a:bodyPr/>
                    <a:lstStyle/>
                    <a:p>
                      <a:endParaRPr lang="en-IN" sz="1200" dirty="0">
                        <a:latin typeface="Gill Sans"/>
                      </a:endParaRPr>
                    </a:p>
                    <a:p>
                      <a:r>
                        <a:rPr lang="en-IN" sz="1200" dirty="0">
                          <a:latin typeface="Gill Sans"/>
                        </a:rPr>
                        <a:t>No</a:t>
                      </a:r>
                      <a:endParaRPr lang="en-IN" sz="1200" b="1" dirty="0">
                        <a:latin typeface="Gill San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200" dirty="0">
                          <a:latin typeface="Gill Sans"/>
                        </a:rPr>
                        <a:t>No</a:t>
                      </a:r>
                    </a:p>
                    <a:p>
                      <a:endParaRPr lang="en-IN" sz="1200" dirty="0">
                        <a:latin typeface="Gill Sans"/>
                      </a:endParaRPr>
                    </a:p>
                  </a:txBody>
                  <a:tcPr anchor="ctr"/>
                </a:tc>
                <a:extLst>
                  <a:ext uri="{0D108BD9-81ED-4DB2-BD59-A6C34878D82A}">
                    <a16:rowId xmlns:a16="http://schemas.microsoft.com/office/drawing/2014/main" val="1098996815"/>
                  </a:ext>
                </a:extLst>
              </a:tr>
              <a:tr h="506220">
                <a:tc>
                  <a:txBody>
                    <a:bodyPr/>
                    <a:lstStyle/>
                    <a:p>
                      <a:r>
                        <a:rPr lang="en-IN" sz="1200" b="1" dirty="0">
                          <a:latin typeface="Gill Sans"/>
                        </a:rPr>
                        <a:t>Text-to-Audio Quality</a:t>
                      </a:r>
                    </a:p>
                  </a:txBody>
                  <a:tcPr/>
                </a:tc>
                <a:tc>
                  <a:txBody>
                    <a:bodyPr/>
                    <a:lstStyle/>
                    <a:p>
                      <a:r>
                        <a:rPr lang="en-IN" sz="1200" dirty="0">
                          <a:latin typeface="Gill Sans"/>
                        </a:rPr>
                        <a:t>High (speech/music)</a:t>
                      </a:r>
                      <a:endParaRPr lang="en-IN" sz="1200" b="1" dirty="0">
                        <a:latin typeface="Gill Sans"/>
                      </a:endParaRPr>
                    </a:p>
                  </a:txBody>
                  <a:tcPr/>
                </a:tc>
                <a:tc>
                  <a:txBody>
                    <a:bodyPr/>
                    <a:lstStyle/>
                    <a:p>
                      <a:r>
                        <a:rPr lang="en-IN" sz="1200" dirty="0">
                          <a:latin typeface="Gill Sans"/>
                        </a:rPr>
                        <a:t>Medium (some artifacts)</a:t>
                      </a:r>
                      <a:endParaRPr lang="en-IN" sz="1200" b="1" dirty="0">
                        <a:latin typeface="Gill Sans"/>
                      </a:endParaRPr>
                    </a:p>
                  </a:txBody>
                  <a:tcPr/>
                </a:tc>
                <a:tc>
                  <a:txBody>
                    <a:bodyPr/>
                    <a:lstStyle/>
                    <a:p>
                      <a:r>
                        <a:rPr lang="en-IN" sz="1200" dirty="0">
                          <a:latin typeface="Gill Sans"/>
                        </a:rPr>
                        <a:t>Very high</a:t>
                      </a:r>
                      <a:endParaRPr lang="en-IN" sz="1200" b="1" dirty="0">
                        <a:latin typeface="Gill Sans"/>
                      </a:endParaRPr>
                    </a:p>
                  </a:txBody>
                  <a:tcPr/>
                </a:tc>
                <a:tc>
                  <a:txBody>
                    <a:bodyPr/>
                    <a:lstStyle/>
                    <a:p>
                      <a:r>
                        <a:rPr lang="en-IN" sz="1200" dirty="0">
                          <a:latin typeface="Gill Sans"/>
                        </a:rPr>
                        <a:t>Very high</a:t>
                      </a:r>
                      <a:endParaRPr lang="en-IN" sz="1200" b="1" dirty="0">
                        <a:latin typeface="Gill Sans"/>
                      </a:endParaRPr>
                    </a:p>
                  </a:txBody>
                  <a:tcPr/>
                </a:tc>
                <a:tc>
                  <a:txBody>
                    <a:bodyPr/>
                    <a:lstStyle/>
                    <a:p>
                      <a:r>
                        <a:rPr lang="en-IN" sz="1200" dirty="0">
                          <a:latin typeface="Gill Sans"/>
                        </a:rPr>
                        <a:t>High</a:t>
                      </a:r>
                      <a:endParaRPr lang="en-IN" sz="1200" b="1" dirty="0">
                        <a:latin typeface="Gill Sans"/>
                      </a:endParaRPr>
                    </a:p>
                  </a:txBody>
                  <a:tcPr/>
                </a:tc>
                <a:tc>
                  <a:txBody>
                    <a:bodyPr/>
                    <a:lstStyle/>
                    <a:p>
                      <a:r>
                        <a:rPr lang="en-IN" sz="1200" dirty="0">
                          <a:latin typeface="Gill Sans"/>
                        </a:rPr>
                        <a:t>Very high</a:t>
                      </a:r>
                      <a:endParaRPr lang="en-IN" sz="1200" b="1" dirty="0">
                        <a:latin typeface="Gill Sans"/>
                      </a:endParaRPr>
                    </a:p>
                  </a:txBody>
                  <a:tcPr/>
                </a:tc>
                <a:extLst>
                  <a:ext uri="{0D108BD9-81ED-4DB2-BD59-A6C34878D82A}">
                    <a16:rowId xmlns:a16="http://schemas.microsoft.com/office/drawing/2014/main" val="2807078696"/>
                  </a:ext>
                </a:extLst>
              </a:tr>
              <a:tr h="608351">
                <a:tc>
                  <a:txBody>
                    <a:bodyPr/>
                    <a:lstStyle/>
                    <a:p>
                      <a:r>
                        <a:rPr lang="en-IN" sz="1200" b="1" dirty="0">
                          <a:latin typeface="Gill Sans"/>
                        </a:rPr>
                        <a:t>Control &amp; Customization</a:t>
                      </a:r>
                    </a:p>
                  </a:txBody>
                  <a:tcPr/>
                </a:tc>
                <a:tc>
                  <a:txBody>
                    <a:bodyPr/>
                    <a:lstStyle/>
                    <a:p>
                      <a:r>
                        <a:rPr lang="en-US" sz="1200" dirty="0">
                          <a:latin typeface="Gill Sans"/>
                        </a:rPr>
                        <a:t>Low–Medium (limited prompt control)</a:t>
                      </a:r>
                      <a:endParaRPr lang="en-IN" sz="1200" b="1" dirty="0">
                        <a:latin typeface="Gill Sans"/>
                      </a:endParaRPr>
                    </a:p>
                  </a:txBody>
                  <a:tcPr/>
                </a:tc>
                <a:tc>
                  <a:txBody>
                    <a:bodyPr/>
                    <a:lstStyle/>
                    <a:p>
                      <a:r>
                        <a:rPr lang="en-IN" sz="1200" dirty="0">
                          <a:latin typeface="Gill Sans"/>
                        </a:rPr>
                        <a:t>Low (genre/lyrics based)</a:t>
                      </a:r>
                      <a:endParaRPr lang="en-IN" sz="1200" b="1" dirty="0">
                        <a:latin typeface="Gill Sans"/>
                      </a:endParaRPr>
                    </a:p>
                  </a:txBody>
                  <a:tcPr/>
                </a:tc>
                <a:tc>
                  <a:txBody>
                    <a:bodyPr/>
                    <a:lstStyle/>
                    <a:p>
                      <a:r>
                        <a:rPr lang="en-IN" sz="1200" dirty="0">
                          <a:latin typeface="Gill Sans"/>
                        </a:rPr>
                        <a:t>Medium (prompt tuning)</a:t>
                      </a:r>
                      <a:endParaRPr lang="en-IN" sz="1200" b="1" dirty="0">
                        <a:latin typeface="Gill Sans"/>
                      </a:endParaRPr>
                    </a:p>
                  </a:txBody>
                  <a:tcPr/>
                </a:tc>
                <a:tc>
                  <a:txBody>
                    <a:bodyPr/>
                    <a:lstStyle/>
                    <a:p>
                      <a:r>
                        <a:rPr lang="en-IN" sz="1200" dirty="0">
                          <a:latin typeface="Gill Sans"/>
                        </a:rPr>
                        <a:t>Medium (text semantics)</a:t>
                      </a:r>
                      <a:endParaRPr lang="en-IN" sz="1200" b="1" dirty="0">
                        <a:latin typeface="Gill Sans"/>
                      </a:endParaRPr>
                    </a:p>
                  </a:txBody>
                  <a:tcPr/>
                </a:tc>
                <a:tc>
                  <a:txBody>
                    <a:bodyPr/>
                    <a:lstStyle/>
                    <a:p>
                      <a:r>
                        <a:rPr lang="en-IN" sz="1200" dirty="0">
                          <a:latin typeface="Gill Sans"/>
                        </a:rPr>
                        <a:t>High (text + musical control)</a:t>
                      </a:r>
                      <a:endParaRPr lang="en-IN" sz="1200" b="1" dirty="0">
                        <a:latin typeface="Gill Sans"/>
                      </a:endParaRPr>
                    </a:p>
                  </a:txBody>
                  <a:tcPr/>
                </a:tc>
                <a:tc>
                  <a:txBody>
                    <a:bodyPr/>
                    <a:lstStyle/>
                    <a:p>
                      <a:r>
                        <a:rPr lang="en-IN" sz="1200" dirty="0">
                          <a:latin typeface="Gill Sans"/>
                        </a:rPr>
                        <a:t>High (genre, style tags)</a:t>
                      </a:r>
                      <a:endParaRPr lang="en-IN" sz="1200" b="1" dirty="0">
                        <a:latin typeface="Gill Sans"/>
                      </a:endParaRPr>
                    </a:p>
                  </a:txBody>
                  <a:tcPr/>
                </a:tc>
                <a:extLst>
                  <a:ext uri="{0D108BD9-81ED-4DB2-BD59-A6C34878D82A}">
                    <a16:rowId xmlns:a16="http://schemas.microsoft.com/office/drawing/2014/main" val="2052017325"/>
                  </a:ext>
                </a:extLst>
              </a:tr>
              <a:tr h="608351">
                <a:tc>
                  <a:txBody>
                    <a:bodyPr/>
                    <a:lstStyle/>
                    <a:p>
                      <a:r>
                        <a:rPr lang="en-IN" sz="1200" b="1" dirty="0">
                          <a:latin typeface="Gill Sans"/>
                        </a:rPr>
                        <a:t>Training Data</a:t>
                      </a:r>
                    </a:p>
                  </a:txBody>
                  <a:tcPr/>
                </a:tc>
                <a:tc>
                  <a:txBody>
                    <a:bodyPr/>
                    <a:lstStyle/>
                    <a:p>
                      <a:r>
                        <a:rPr lang="en-IN" sz="1200" dirty="0">
                          <a:latin typeface="Gill Sans"/>
                        </a:rPr>
                        <a:t>Proprietary audio datasets</a:t>
                      </a:r>
                      <a:endParaRPr lang="en-IN" sz="1200" b="1" dirty="0">
                        <a:latin typeface="Gill Sans"/>
                      </a:endParaRPr>
                    </a:p>
                  </a:txBody>
                  <a:tcPr/>
                </a:tc>
                <a:tc>
                  <a:txBody>
                    <a:bodyPr/>
                    <a:lstStyle/>
                    <a:p>
                      <a:r>
                        <a:rPr lang="en-IN" sz="1200" dirty="0">
                          <a:latin typeface="Gill Sans"/>
                        </a:rPr>
                        <a:t>1.2M songs</a:t>
                      </a:r>
                      <a:endParaRPr lang="en-IN" sz="1200" b="1" dirty="0">
                        <a:latin typeface="Gill Sans"/>
                      </a:endParaRPr>
                    </a:p>
                  </a:txBody>
                  <a:tcPr/>
                </a:tc>
                <a:tc>
                  <a:txBody>
                    <a:bodyPr/>
                    <a:lstStyle/>
                    <a:p>
                      <a:r>
                        <a:rPr lang="en-IN" sz="1200" dirty="0">
                          <a:latin typeface="Gill Sans"/>
                        </a:rPr>
                        <a:t>Large-scale audio-text pairs</a:t>
                      </a:r>
                      <a:endParaRPr lang="en-IN" sz="1200" b="1" dirty="0">
                        <a:latin typeface="Gill Sans"/>
                      </a:endParaRPr>
                    </a:p>
                  </a:txBody>
                  <a:tcPr/>
                </a:tc>
                <a:tc>
                  <a:txBody>
                    <a:bodyPr/>
                    <a:lstStyle/>
                    <a:p>
                      <a:r>
                        <a:rPr lang="en-IN" sz="1200" dirty="0">
                          <a:latin typeface="Gill Sans"/>
                        </a:rPr>
                        <a:t>Large audio-caption pairs</a:t>
                      </a:r>
                      <a:endParaRPr lang="en-IN" sz="1200" b="1" dirty="0">
                        <a:latin typeface="Gill Sans"/>
                      </a:endParaRPr>
                    </a:p>
                  </a:txBody>
                  <a:tcPr/>
                </a:tc>
                <a:tc>
                  <a:txBody>
                    <a:bodyPr/>
                    <a:lstStyle/>
                    <a:p>
                      <a:r>
                        <a:rPr lang="en-IN" sz="1200" dirty="0">
                          <a:latin typeface="Gill Sans"/>
                        </a:rPr>
                        <a:t>Meta’s internal music dataset</a:t>
                      </a:r>
                      <a:endParaRPr lang="en-IN" sz="1200" b="1" dirty="0">
                        <a:latin typeface="Gill Sans"/>
                      </a:endParaRPr>
                    </a:p>
                  </a:txBody>
                  <a:tcPr/>
                </a:tc>
                <a:tc>
                  <a:txBody>
                    <a:bodyPr/>
                    <a:lstStyle/>
                    <a:p>
                      <a:r>
                        <a:rPr lang="en-IN" sz="1200" dirty="0">
                          <a:latin typeface="Gill Sans"/>
                        </a:rPr>
                        <a:t>Noisily paired text-music datasets</a:t>
                      </a:r>
                      <a:endParaRPr lang="en-IN" sz="1200" b="1" dirty="0">
                        <a:latin typeface="Gill Sans"/>
                      </a:endParaRPr>
                    </a:p>
                  </a:txBody>
                  <a:tcPr/>
                </a:tc>
                <a:extLst>
                  <a:ext uri="{0D108BD9-81ED-4DB2-BD59-A6C34878D82A}">
                    <a16:rowId xmlns:a16="http://schemas.microsoft.com/office/drawing/2014/main" val="1755968934"/>
                  </a:ext>
                </a:extLst>
              </a:tr>
            </a:tbl>
          </a:graphicData>
        </a:graphic>
      </p:graphicFrame>
    </p:spTree>
    <p:extLst>
      <p:ext uri="{BB962C8B-B14F-4D97-AF65-F5344CB8AC3E}">
        <p14:creationId xmlns:p14="http://schemas.microsoft.com/office/powerpoint/2010/main" val="35235061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0C212-6A57-DBA3-60A1-D16033303632}"/>
            </a:ext>
          </a:extLst>
        </p:cNvPr>
        <p:cNvGrpSpPr/>
        <p:nvPr/>
      </p:nvGrpSpPr>
      <p:grpSpPr>
        <a:xfrm>
          <a:off x="0" y="0"/>
          <a:ext cx="0" cy="0"/>
          <a:chOff x="0" y="0"/>
          <a:chExt cx="0" cy="0"/>
        </a:xfrm>
      </p:grpSpPr>
      <p:sp>
        <p:nvSpPr>
          <p:cNvPr id="305" name="CustomShape 1">
            <a:extLst>
              <a:ext uri="{FF2B5EF4-FFF2-40B4-BE49-F238E27FC236}">
                <a16:creationId xmlns:a16="http://schemas.microsoft.com/office/drawing/2014/main" id="{3C3028C6-BD2F-C4B8-478C-AE46375F4C3A}"/>
              </a:ext>
            </a:extLst>
          </p:cNvPr>
          <p:cNvSpPr/>
          <p:nvPr/>
        </p:nvSpPr>
        <p:spPr>
          <a:xfrm>
            <a:off x="457200" y="399960"/>
            <a:ext cx="8228880" cy="74232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94500"/>
          </a:bodyPr>
          <a:lstStyle/>
          <a:p>
            <a:pPr>
              <a:lnSpc>
                <a:spcPct val="100000"/>
              </a:lnSpc>
              <a:tabLst>
                <a:tab pos="0" algn="l"/>
              </a:tabLst>
            </a:pPr>
            <a:endParaRPr lang="en-US" sz="4000" b="0" strike="noStrike" spc="-1" dirty="0">
              <a:latin typeface="Arial"/>
            </a:endParaRPr>
          </a:p>
        </p:txBody>
      </p:sp>
      <p:pic>
        <p:nvPicPr>
          <p:cNvPr id="307" name="Google Shape;263;p57">
            <a:extLst>
              <a:ext uri="{FF2B5EF4-FFF2-40B4-BE49-F238E27FC236}">
                <a16:creationId xmlns:a16="http://schemas.microsoft.com/office/drawing/2014/main" id="{329A46E6-262C-6FCE-671A-9B85A69A167C}"/>
              </a:ext>
            </a:extLst>
          </p:cNvPr>
          <p:cNvPicPr/>
          <p:nvPr/>
        </p:nvPicPr>
        <p:blipFill>
          <a:blip r:embed="rId2"/>
          <a:stretch/>
        </p:blipFill>
        <p:spPr>
          <a:xfrm>
            <a:off x="8145000" y="317160"/>
            <a:ext cx="937080" cy="879120"/>
          </a:xfrm>
          <a:prstGeom prst="rect">
            <a:avLst/>
          </a:prstGeom>
          <a:ln>
            <a:noFill/>
          </a:ln>
        </p:spPr>
      </p:pic>
      <p:sp>
        <p:nvSpPr>
          <p:cNvPr id="2" name="Title 1">
            <a:extLst>
              <a:ext uri="{FF2B5EF4-FFF2-40B4-BE49-F238E27FC236}">
                <a16:creationId xmlns:a16="http://schemas.microsoft.com/office/drawing/2014/main" id="{910711D1-631C-AA51-ECCD-972CE6996298}"/>
              </a:ext>
            </a:extLst>
          </p:cNvPr>
          <p:cNvSpPr>
            <a:spLocks noGrp="1"/>
          </p:cNvSpPr>
          <p:nvPr>
            <p:ph type="title"/>
          </p:nvPr>
        </p:nvSpPr>
        <p:spPr>
          <a:xfrm>
            <a:off x="357188" y="205200"/>
            <a:ext cx="8329252" cy="858600"/>
          </a:xfrm>
        </p:spPr>
        <p:txBody>
          <a:bodyPr/>
          <a:lstStyle/>
          <a:p>
            <a:pPr>
              <a:tabLst>
                <a:tab pos="0" algn="l"/>
              </a:tabLst>
            </a:pPr>
            <a:br>
              <a:rPr lang="en-US" sz="2800" spc="-1" dirty="0">
                <a:solidFill>
                  <a:schemeClr val="accent2">
                    <a:lumMod val="50000"/>
                  </a:schemeClr>
                </a:solidFill>
                <a:latin typeface="Gill Sans MT"/>
              </a:rPr>
            </a:br>
            <a:r>
              <a:rPr lang="en-US" sz="2800" spc="-1" dirty="0">
                <a:solidFill>
                  <a:schemeClr val="accent2">
                    <a:lumMod val="50000"/>
                  </a:schemeClr>
                </a:solidFill>
                <a:latin typeface="Gill Sans MT"/>
              </a:rPr>
              <a:t>Comparison with Existing Models</a:t>
            </a:r>
            <a:br>
              <a:rPr lang="en-US" sz="2800" spc="-1" dirty="0">
                <a:solidFill>
                  <a:schemeClr val="accent2">
                    <a:lumMod val="50000"/>
                  </a:schemeClr>
                </a:solidFill>
                <a:latin typeface="Gill Sans MT"/>
              </a:rPr>
            </a:br>
            <a:endParaRPr lang="en-IN" sz="2800" strike="noStrike" spc="-1" dirty="0">
              <a:solidFill>
                <a:schemeClr val="accent2">
                  <a:lumMod val="50000"/>
                </a:schemeClr>
              </a:solidFill>
              <a:latin typeface="Arial"/>
            </a:endParaRPr>
          </a:p>
        </p:txBody>
      </p:sp>
      <p:graphicFrame>
        <p:nvGraphicFramePr>
          <p:cNvPr id="3" name="Table 2">
            <a:extLst>
              <a:ext uri="{FF2B5EF4-FFF2-40B4-BE49-F238E27FC236}">
                <a16:creationId xmlns:a16="http://schemas.microsoft.com/office/drawing/2014/main" id="{8757B4BD-77B7-F59A-9818-E4E1A9064254}"/>
              </a:ext>
            </a:extLst>
          </p:cNvPr>
          <p:cNvGraphicFramePr>
            <a:graphicFrameLocks noGrp="1"/>
          </p:cNvGraphicFramePr>
          <p:nvPr>
            <p:extLst>
              <p:ext uri="{D42A27DB-BD31-4B8C-83A1-F6EECF244321}">
                <p14:modId xmlns:p14="http://schemas.microsoft.com/office/powerpoint/2010/main" val="2603767412"/>
              </p:ext>
            </p:extLst>
          </p:nvPr>
        </p:nvGraphicFramePr>
        <p:xfrm>
          <a:off x="124298" y="1258560"/>
          <a:ext cx="8894683" cy="3529571"/>
        </p:xfrm>
        <a:graphic>
          <a:graphicData uri="http://schemas.openxmlformats.org/drawingml/2006/table">
            <a:tbl>
              <a:tblPr firstRow="1" bandRow="1">
                <a:tableStyleId>{5C22544A-7EE6-4342-B048-85BDC9FD1C3A}</a:tableStyleId>
              </a:tblPr>
              <a:tblGrid>
                <a:gridCol w="1270669">
                  <a:extLst>
                    <a:ext uri="{9D8B030D-6E8A-4147-A177-3AD203B41FA5}">
                      <a16:colId xmlns:a16="http://schemas.microsoft.com/office/drawing/2014/main" val="2743396925"/>
                    </a:ext>
                  </a:extLst>
                </a:gridCol>
                <a:gridCol w="1270669">
                  <a:extLst>
                    <a:ext uri="{9D8B030D-6E8A-4147-A177-3AD203B41FA5}">
                      <a16:colId xmlns:a16="http://schemas.microsoft.com/office/drawing/2014/main" val="441000376"/>
                    </a:ext>
                  </a:extLst>
                </a:gridCol>
                <a:gridCol w="1270669">
                  <a:extLst>
                    <a:ext uri="{9D8B030D-6E8A-4147-A177-3AD203B41FA5}">
                      <a16:colId xmlns:a16="http://schemas.microsoft.com/office/drawing/2014/main" val="3113363519"/>
                    </a:ext>
                  </a:extLst>
                </a:gridCol>
                <a:gridCol w="1270669">
                  <a:extLst>
                    <a:ext uri="{9D8B030D-6E8A-4147-A177-3AD203B41FA5}">
                      <a16:colId xmlns:a16="http://schemas.microsoft.com/office/drawing/2014/main" val="3060627486"/>
                    </a:ext>
                  </a:extLst>
                </a:gridCol>
                <a:gridCol w="1270669">
                  <a:extLst>
                    <a:ext uri="{9D8B030D-6E8A-4147-A177-3AD203B41FA5}">
                      <a16:colId xmlns:a16="http://schemas.microsoft.com/office/drawing/2014/main" val="432560251"/>
                    </a:ext>
                  </a:extLst>
                </a:gridCol>
                <a:gridCol w="1270669">
                  <a:extLst>
                    <a:ext uri="{9D8B030D-6E8A-4147-A177-3AD203B41FA5}">
                      <a16:colId xmlns:a16="http://schemas.microsoft.com/office/drawing/2014/main" val="386078430"/>
                    </a:ext>
                  </a:extLst>
                </a:gridCol>
                <a:gridCol w="1270669">
                  <a:extLst>
                    <a:ext uri="{9D8B030D-6E8A-4147-A177-3AD203B41FA5}">
                      <a16:colId xmlns:a16="http://schemas.microsoft.com/office/drawing/2014/main" val="3838458889"/>
                    </a:ext>
                  </a:extLst>
                </a:gridCol>
              </a:tblGrid>
              <a:tr h="508857">
                <a:tc>
                  <a:txBody>
                    <a:bodyPr/>
                    <a:lstStyle/>
                    <a:p>
                      <a:r>
                        <a:rPr lang="en-IN" sz="1200" b="1" dirty="0">
                          <a:latin typeface="Gill Sans"/>
                        </a:rPr>
                        <a:t> </a:t>
                      </a:r>
                    </a:p>
                  </a:txBody>
                  <a:tcPr anchor="ctr"/>
                </a:tc>
                <a:tc>
                  <a:txBody>
                    <a:bodyPr/>
                    <a:lstStyle/>
                    <a:p>
                      <a:pPr algn="ctr"/>
                      <a:endParaRPr lang="en-IN" sz="1200" b="1" dirty="0">
                        <a:latin typeface="Gill Sans"/>
                      </a:endParaRPr>
                    </a:p>
                    <a:p>
                      <a:pPr algn="ctr"/>
                      <a:r>
                        <a:rPr lang="en-IN" sz="1200" b="1" dirty="0">
                          <a:latin typeface="Gill Sans"/>
                        </a:rPr>
                        <a:t>Bark (Suno AI)</a:t>
                      </a:r>
                    </a:p>
                  </a:txBody>
                  <a:tcPr/>
                </a:tc>
                <a:tc>
                  <a:txBody>
                    <a:bodyPr/>
                    <a:lstStyle/>
                    <a:p>
                      <a:r>
                        <a:rPr lang="en-IN" sz="1200" b="1" dirty="0">
                          <a:latin typeface="Gill Sans"/>
                        </a:rPr>
                        <a:t>Jukebox (OpenAI)</a:t>
                      </a:r>
                    </a:p>
                  </a:txBody>
                  <a:tcPr anchor="ctr"/>
                </a:tc>
                <a:tc>
                  <a:txBody>
                    <a:bodyPr/>
                    <a:lstStyle/>
                    <a:p>
                      <a:r>
                        <a:rPr lang="en-IN" sz="1200" b="1" dirty="0" err="1">
                          <a:latin typeface="Gill Sans"/>
                        </a:rPr>
                        <a:t>AudioLM</a:t>
                      </a:r>
                      <a:r>
                        <a:rPr lang="en-IN" sz="1200" b="1" dirty="0">
                          <a:latin typeface="Gill Sans"/>
                        </a:rPr>
                        <a:t> (Google)</a:t>
                      </a:r>
                    </a:p>
                  </a:txBody>
                  <a:tcPr anchor="ctr"/>
                </a:tc>
                <a:tc>
                  <a:txBody>
                    <a:bodyPr/>
                    <a:lstStyle/>
                    <a:p>
                      <a:r>
                        <a:rPr lang="en-IN" sz="1200" b="1" dirty="0" err="1">
                          <a:latin typeface="Gill Sans"/>
                        </a:rPr>
                        <a:t>MusicLM</a:t>
                      </a:r>
                      <a:r>
                        <a:rPr lang="en-IN" sz="1200" b="1" dirty="0">
                          <a:latin typeface="Gill Sans"/>
                        </a:rPr>
                        <a:t> (Google)</a:t>
                      </a:r>
                    </a:p>
                  </a:txBody>
                  <a:tcPr anchor="ctr"/>
                </a:tc>
                <a:tc>
                  <a:txBody>
                    <a:bodyPr/>
                    <a:lstStyle/>
                    <a:p>
                      <a:r>
                        <a:rPr lang="en-IN" sz="1200" b="1" dirty="0" err="1">
                          <a:latin typeface="Gill Sans"/>
                        </a:rPr>
                        <a:t>MusicGen</a:t>
                      </a:r>
                      <a:r>
                        <a:rPr lang="en-IN" sz="1200" b="1" dirty="0">
                          <a:latin typeface="Gill Sans"/>
                        </a:rPr>
                        <a:t> (Meta)</a:t>
                      </a:r>
                    </a:p>
                  </a:txBody>
                  <a:tcPr anchor="ctr"/>
                </a:tc>
                <a:tc>
                  <a:txBody>
                    <a:bodyPr/>
                    <a:lstStyle/>
                    <a:p>
                      <a:r>
                        <a:rPr lang="en-IN" sz="1200" dirty="0">
                          <a:latin typeface="Gill Sans"/>
                        </a:rPr>
                        <a:t>Noise2Music (NAVER)</a:t>
                      </a:r>
                      <a:endParaRPr lang="en-IN" sz="1200" b="1" dirty="0">
                        <a:latin typeface="Gill Sans"/>
                      </a:endParaRPr>
                    </a:p>
                  </a:txBody>
                  <a:tcPr anchor="ctr"/>
                </a:tc>
                <a:extLst>
                  <a:ext uri="{0D108BD9-81ED-4DB2-BD59-A6C34878D82A}">
                    <a16:rowId xmlns:a16="http://schemas.microsoft.com/office/drawing/2014/main" val="3361134407"/>
                  </a:ext>
                </a:extLst>
              </a:tr>
              <a:tr h="508857">
                <a:tc>
                  <a:txBody>
                    <a:bodyPr/>
                    <a:lstStyle/>
                    <a:p>
                      <a:r>
                        <a:rPr lang="en-IN" sz="1200" b="1" dirty="0">
                          <a:latin typeface="Gill Sans"/>
                        </a:rPr>
                        <a:t>Realism of Output</a:t>
                      </a:r>
                    </a:p>
                  </a:txBody>
                  <a:tcPr/>
                </a:tc>
                <a:tc>
                  <a:txBody>
                    <a:bodyPr/>
                    <a:lstStyle/>
                    <a:p>
                      <a:r>
                        <a:rPr lang="en-IN" sz="1200" dirty="0">
                          <a:latin typeface="Gill Sans"/>
                        </a:rPr>
                        <a:t>High </a:t>
                      </a:r>
                      <a:r>
                        <a:rPr lang="en-IN" sz="1200">
                          <a:latin typeface="Gill Sans"/>
                        </a:rPr>
                        <a:t>(speciall</a:t>
                      </a:r>
                      <a:r>
                        <a:rPr lang="en-IN" sz="1200" dirty="0">
                          <a:latin typeface="Gill Sans"/>
                        </a:rPr>
                        <a:t>y</a:t>
                      </a:r>
                      <a:r>
                        <a:rPr lang="en-IN" sz="1200">
                          <a:latin typeface="Gill Sans"/>
                        </a:rPr>
                        <a:t> </a:t>
                      </a:r>
                      <a:r>
                        <a:rPr lang="en-IN" sz="1200" dirty="0">
                          <a:latin typeface="Gill Sans"/>
                        </a:rPr>
                        <a:t>speech)</a:t>
                      </a:r>
                      <a:endParaRPr lang="en-IN" sz="1200" b="1" dirty="0">
                        <a:latin typeface="Gill Sans"/>
                      </a:endParaRPr>
                    </a:p>
                  </a:txBody>
                  <a:tcPr/>
                </a:tc>
                <a:tc>
                  <a:txBody>
                    <a:bodyPr/>
                    <a:lstStyle/>
                    <a:p>
                      <a:r>
                        <a:rPr lang="en-IN" sz="1200" dirty="0">
                          <a:latin typeface="Gill Sans"/>
                        </a:rPr>
                        <a:t>High (vocals, raw music)</a:t>
                      </a:r>
                      <a:endParaRPr lang="en-IN" sz="1200" b="1" dirty="0">
                        <a:latin typeface="Gill Sans"/>
                      </a:endParaRPr>
                    </a:p>
                  </a:txBody>
                  <a:tcPr/>
                </a:tc>
                <a:tc>
                  <a:txBody>
                    <a:bodyPr/>
                    <a:lstStyle/>
                    <a:p>
                      <a:r>
                        <a:rPr lang="en-IN" sz="1200" dirty="0">
                          <a:latin typeface="Gill Sans"/>
                        </a:rPr>
                        <a:t>Very high</a:t>
                      </a:r>
                      <a:endParaRPr lang="en-IN" sz="1200" b="1" dirty="0">
                        <a:latin typeface="Gill Sans"/>
                      </a:endParaRPr>
                    </a:p>
                  </a:txBody>
                  <a:tcPr/>
                </a:tc>
                <a:tc>
                  <a:txBody>
                    <a:bodyPr/>
                    <a:lstStyle/>
                    <a:p>
                      <a:r>
                        <a:rPr lang="en-IN" sz="1200" dirty="0">
                          <a:latin typeface="Gill Sans"/>
                        </a:rPr>
                        <a:t>Very high</a:t>
                      </a:r>
                      <a:endParaRPr lang="en-IN" sz="1200" b="1" dirty="0">
                        <a:latin typeface="Gill Sans"/>
                      </a:endParaRPr>
                    </a:p>
                  </a:txBody>
                  <a:tcPr/>
                </a:tc>
                <a:tc>
                  <a:txBody>
                    <a:bodyPr/>
                    <a:lstStyle/>
                    <a:p>
                      <a:r>
                        <a:rPr lang="en-IN" sz="1200" dirty="0">
                          <a:latin typeface="Gill Sans"/>
                        </a:rPr>
                        <a:t>High</a:t>
                      </a:r>
                      <a:endParaRPr lang="en-IN" sz="1200" b="1" dirty="0">
                        <a:latin typeface="Gill Sans"/>
                      </a:endParaRPr>
                    </a:p>
                  </a:txBody>
                  <a:tcPr/>
                </a:tc>
                <a:tc>
                  <a:txBody>
                    <a:bodyPr/>
                    <a:lstStyle/>
                    <a:p>
                      <a:r>
                        <a:rPr lang="en-IN" sz="1200" dirty="0">
                          <a:latin typeface="Gill Sans"/>
                        </a:rPr>
                        <a:t>Very high</a:t>
                      </a:r>
                      <a:endParaRPr lang="en-IN" sz="1200" b="1" dirty="0">
                        <a:latin typeface="Gill Sans"/>
                      </a:endParaRPr>
                    </a:p>
                  </a:txBody>
                  <a:tcPr/>
                </a:tc>
                <a:extLst>
                  <a:ext uri="{0D108BD9-81ED-4DB2-BD59-A6C34878D82A}">
                    <a16:rowId xmlns:a16="http://schemas.microsoft.com/office/drawing/2014/main" val="1728082089"/>
                  </a:ext>
                </a:extLst>
              </a:tr>
              <a:tr h="603707">
                <a:tc>
                  <a:txBody>
                    <a:bodyPr/>
                    <a:lstStyle/>
                    <a:p>
                      <a:r>
                        <a:rPr lang="en-US" sz="1200" b="1" dirty="0">
                          <a:latin typeface="Gill Sans"/>
                        </a:rPr>
                        <a:t>Use Case Fit for Music</a:t>
                      </a:r>
                      <a:endParaRPr lang="en-IN" sz="1200" b="1" dirty="0">
                        <a:latin typeface="Gill Sans"/>
                      </a:endParaRPr>
                    </a:p>
                  </a:txBody>
                  <a:tcPr anchor="ctr"/>
                </a:tc>
                <a:tc>
                  <a:txBody>
                    <a:bodyPr/>
                    <a:lstStyle/>
                    <a:p>
                      <a:r>
                        <a:rPr lang="en-US" sz="1200" dirty="0">
                          <a:latin typeface="Gill Sans"/>
                        </a:rPr>
                        <a:t>Medium (not optimized for full tracks)</a:t>
                      </a:r>
                      <a:endParaRPr lang="en-IN" sz="1200" b="1" dirty="0">
                        <a:latin typeface="Gill Sans"/>
                      </a:endParaRPr>
                    </a:p>
                  </a:txBody>
                  <a:tcPr/>
                </a:tc>
                <a:tc>
                  <a:txBody>
                    <a:bodyPr/>
                    <a:lstStyle/>
                    <a:p>
                      <a:r>
                        <a:rPr lang="en-IN" sz="1200" dirty="0">
                          <a:latin typeface="Gill Sans"/>
                        </a:rPr>
                        <a:t>High (end-to-end music)</a:t>
                      </a:r>
                      <a:endParaRPr lang="en-IN" sz="1200" b="1" dirty="0">
                        <a:latin typeface="Gill Sans"/>
                      </a:endParaRPr>
                    </a:p>
                  </a:txBody>
                  <a:tcPr/>
                </a:tc>
                <a:tc>
                  <a:txBody>
                    <a:bodyPr/>
                    <a:lstStyle/>
                    <a:p>
                      <a:r>
                        <a:rPr lang="en-IN" sz="1200" dirty="0">
                          <a:latin typeface="Gill Sans"/>
                        </a:rPr>
                        <a:t>Medium</a:t>
                      </a:r>
                      <a:endParaRPr lang="en-IN" sz="1200" b="1" dirty="0">
                        <a:latin typeface="Gill Sans"/>
                      </a:endParaRPr>
                    </a:p>
                  </a:txBody>
                  <a:tcPr/>
                </a:tc>
                <a:tc>
                  <a:txBody>
                    <a:bodyPr/>
                    <a:lstStyle/>
                    <a:p>
                      <a:r>
                        <a:rPr lang="en-IN" sz="1200" dirty="0">
                          <a:latin typeface="Gill Sans"/>
                        </a:rPr>
                        <a:t>High</a:t>
                      </a:r>
                      <a:endParaRPr lang="en-IN" sz="1200" b="1" dirty="0">
                        <a:latin typeface="Gill Sans"/>
                      </a:endParaRPr>
                    </a:p>
                  </a:txBody>
                  <a:tcPr/>
                </a:tc>
                <a:tc>
                  <a:txBody>
                    <a:bodyPr/>
                    <a:lstStyle/>
                    <a:p>
                      <a:r>
                        <a:rPr lang="en-IN" sz="1200" dirty="0">
                          <a:latin typeface="Gill Sans"/>
                        </a:rPr>
                        <a:t>High</a:t>
                      </a:r>
                      <a:endParaRPr lang="en-IN" sz="1200" b="1" dirty="0">
                        <a:latin typeface="Gill Sans"/>
                      </a:endParaRPr>
                    </a:p>
                  </a:txBody>
                  <a:tcPr/>
                </a:tc>
                <a:tc>
                  <a:txBody>
                    <a:bodyPr/>
                    <a:lstStyle/>
                    <a:p>
                      <a:r>
                        <a:rPr lang="en-IN" sz="1200" dirty="0">
                          <a:latin typeface="Gill Sans"/>
                        </a:rPr>
                        <a:t>High</a:t>
                      </a:r>
                      <a:endParaRPr lang="en-IN" sz="1200" b="1" dirty="0">
                        <a:latin typeface="Gill Sans"/>
                      </a:endParaRPr>
                    </a:p>
                  </a:txBody>
                  <a:tcPr/>
                </a:tc>
                <a:extLst>
                  <a:ext uri="{0D108BD9-81ED-4DB2-BD59-A6C34878D82A}">
                    <a16:rowId xmlns:a16="http://schemas.microsoft.com/office/drawing/2014/main" val="1098996815"/>
                  </a:ext>
                </a:extLst>
              </a:tr>
              <a:tr h="539960">
                <a:tc>
                  <a:txBody>
                    <a:bodyPr/>
                    <a:lstStyle/>
                    <a:p>
                      <a:r>
                        <a:rPr lang="en-IN" sz="1200" b="1" dirty="0">
                          <a:latin typeface="Gill Sans"/>
                        </a:rPr>
                        <a:t>Latency / Speed</a:t>
                      </a:r>
                      <a:endParaRPr lang="en-IN" sz="1200" dirty="0">
                        <a:latin typeface="Gill Sans"/>
                      </a:endParaRPr>
                    </a:p>
                  </a:txBody>
                  <a:tcPr anchor="ctr"/>
                </a:tc>
                <a:tc>
                  <a:txBody>
                    <a:bodyPr/>
                    <a:lstStyle/>
                    <a:p>
                      <a:r>
                        <a:rPr lang="en-IN" sz="1200" dirty="0">
                          <a:latin typeface="Gill Sans"/>
                        </a:rPr>
                        <a:t>Fast (real-time)</a:t>
                      </a:r>
                      <a:endParaRPr lang="en-IN" sz="1200" b="1" dirty="0">
                        <a:latin typeface="Gill Sans"/>
                      </a:endParaRPr>
                    </a:p>
                  </a:txBody>
                  <a:tcPr/>
                </a:tc>
                <a:tc>
                  <a:txBody>
                    <a:bodyPr/>
                    <a:lstStyle/>
                    <a:p>
                      <a:r>
                        <a:rPr lang="en-US" sz="1200" dirty="0">
                          <a:latin typeface="Gill Sans"/>
                        </a:rPr>
                        <a:t>Very Slow (hours per song)</a:t>
                      </a:r>
                      <a:endParaRPr lang="en-IN" sz="1200" b="1" dirty="0">
                        <a:latin typeface="Gill Sans"/>
                      </a:endParaRPr>
                    </a:p>
                  </a:txBody>
                  <a:tcPr/>
                </a:tc>
                <a:tc>
                  <a:txBody>
                    <a:bodyPr/>
                    <a:lstStyle/>
                    <a:p>
                      <a:r>
                        <a:rPr lang="en-IN" sz="1200" dirty="0">
                          <a:latin typeface="Gill Sans"/>
                        </a:rPr>
                        <a:t>Moderate</a:t>
                      </a:r>
                      <a:endParaRPr lang="en-IN" sz="1200" b="1" dirty="0">
                        <a:latin typeface="Gill Sans"/>
                      </a:endParaRPr>
                    </a:p>
                  </a:txBody>
                  <a:tcPr/>
                </a:tc>
                <a:tc>
                  <a:txBody>
                    <a:bodyPr/>
                    <a:lstStyle/>
                    <a:p>
                      <a:r>
                        <a:rPr lang="en-IN" sz="1200" dirty="0">
                          <a:latin typeface="Gill Sans"/>
                        </a:rPr>
                        <a:t>Moderate</a:t>
                      </a:r>
                      <a:endParaRPr lang="en-IN" sz="1200" b="1" dirty="0">
                        <a:latin typeface="Gill Sans"/>
                      </a:endParaRPr>
                    </a:p>
                  </a:txBody>
                  <a:tcPr/>
                </a:tc>
                <a:tc>
                  <a:txBody>
                    <a:bodyPr/>
                    <a:lstStyle/>
                    <a:p>
                      <a:r>
                        <a:rPr lang="en-IN" sz="1200" dirty="0">
                          <a:latin typeface="Gill Sans"/>
                        </a:rPr>
                        <a:t>Fast</a:t>
                      </a:r>
                      <a:endParaRPr lang="en-IN" sz="1200" b="1" dirty="0">
                        <a:latin typeface="Gill Sans"/>
                      </a:endParaRPr>
                    </a:p>
                  </a:txBody>
                  <a:tcPr/>
                </a:tc>
                <a:tc>
                  <a:txBody>
                    <a:bodyPr/>
                    <a:lstStyle/>
                    <a:p>
                      <a:r>
                        <a:rPr lang="en-IN" sz="1200" dirty="0">
                          <a:latin typeface="Gill Sans"/>
                        </a:rPr>
                        <a:t>Moderate</a:t>
                      </a:r>
                      <a:endParaRPr lang="en-IN" sz="1200" b="1" dirty="0">
                        <a:latin typeface="Gill Sans"/>
                      </a:endParaRPr>
                    </a:p>
                  </a:txBody>
                  <a:tcPr/>
                </a:tc>
                <a:extLst>
                  <a:ext uri="{0D108BD9-81ED-4DB2-BD59-A6C34878D82A}">
                    <a16:rowId xmlns:a16="http://schemas.microsoft.com/office/drawing/2014/main" val="2807078696"/>
                  </a:ext>
                </a:extLst>
              </a:tr>
              <a:tr h="508857">
                <a:tc>
                  <a:txBody>
                    <a:bodyPr/>
                    <a:lstStyle/>
                    <a:p>
                      <a:r>
                        <a:rPr lang="en-IN" sz="1200" b="1" dirty="0">
                          <a:latin typeface="Gill Sans"/>
                        </a:rPr>
                        <a:t>Open Source Availability</a:t>
                      </a:r>
                    </a:p>
                  </a:txBody>
                  <a:tcPr/>
                </a:tc>
                <a:tc>
                  <a:txBody>
                    <a:bodyPr/>
                    <a:lstStyle/>
                    <a:p>
                      <a:r>
                        <a:rPr lang="en-IN" sz="1200" dirty="0">
                          <a:latin typeface="Gill Sans"/>
                        </a:rPr>
                        <a:t>Yes (via Hugging Face)</a:t>
                      </a:r>
                      <a:endParaRPr lang="en-IN" sz="1200" b="1" dirty="0">
                        <a:latin typeface="Gill Sans"/>
                      </a:endParaRPr>
                    </a:p>
                  </a:txBody>
                  <a:tcPr/>
                </a:tc>
                <a:tc>
                  <a:txBody>
                    <a:bodyPr/>
                    <a:lstStyle/>
                    <a:p>
                      <a:endParaRPr lang="en-IN" sz="1200" dirty="0">
                        <a:latin typeface="Gill Sans"/>
                      </a:endParaRPr>
                    </a:p>
                    <a:p>
                      <a:r>
                        <a:rPr lang="en-IN" sz="1200" dirty="0">
                          <a:latin typeface="Gill Sans"/>
                        </a:rPr>
                        <a:t>No</a:t>
                      </a:r>
                      <a:endParaRPr lang="en-IN" sz="1200" b="1" dirty="0">
                        <a:latin typeface="Gill Sans"/>
                      </a:endParaRPr>
                    </a:p>
                  </a:txBody>
                  <a:tcPr/>
                </a:tc>
                <a:tc>
                  <a:txBody>
                    <a:bodyPr/>
                    <a:lstStyle/>
                    <a:p>
                      <a:endParaRPr lang="en-IN" sz="1200" dirty="0">
                        <a:latin typeface="Gill Sans"/>
                      </a:endParaRPr>
                    </a:p>
                    <a:p>
                      <a:r>
                        <a:rPr lang="en-IN" sz="1200" dirty="0">
                          <a:latin typeface="Gill Sans"/>
                        </a:rPr>
                        <a:t>No</a:t>
                      </a:r>
                      <a:endParaRPr lang="en-IN" sz="1200" b="1" dirty="0">
                        <a:latin typeface="Gill Sans"/>
                      </a:endParaRPr>
                    </a:p>
                  </a:txBody>
                  <a:tcPr/>
                </a:tc>
                <a:tc>
                  <a:txBody>
                    <a:bodyPr/>
                    <a:lstStyle/>
                    <a:p>
                      <a:endParaRPr lang="en-IN" sz="1200" dirty="0">
                        <a:latin typeface="Gill Sans"/>
                      </a:endParaRPr>
                    </a:p>
                    <a:p>
                      <a:r>
                        <a:rPr lang="en-IN" sz="1200" dirty="0">
                          <a:latin typeface="Gill Sans"/>
                        </a:rPr>
                        <a:t>No</a:t>
                      </a:r>
                    </a:p>
                  </a:txBody>
                  <a:tcPr anchor="ctr"/>
                </a:tc>
                <a:tc>
                  <a:txBody>
                    <a:bodyPr/>
                    <a:lstStyle/>
                    <a:p>
                      <a:endParaRPr lang="en-IN" sz="1200" dirty="0">
                        <a:latin typeface="Gill Sans"/>
                      </a:endParaRPr>
                    </a:p>
                    <a:p>
                      <a:r>
                        <a:rPr lang="en-IN" sz="1200" dirty="0">
                          <a:latin typeface="Gill Sans"/>
                        </a:rPr>
                        <a:t>Yes</a:t>
                      </a:r>
                      <a:endParaRPr lang="en-IN" sz="1200" b="1" dirty="0">
                        <a:latin typeface="Gill Sans"/>
                      </a:endParaRPr>
                    </a:p>
                  </a:txBody>
                  <a:tcPr/>
                </a:tc>
                <a:tc>
                  <a:txBody>
                    <a:bodyPr/>
                    <a:lstStyle/>
                    <a:p>
                      <a:endParaRPr lang="en-IN" sz="1200" dirty="0">
                        <a:latin typeface="Gill Sans"/>
                      </a:endParaRPr>
                    </a:p>
                    <a:p>
                      <a:r>
                        <a:rPr lang="en-IN" sz="1200" dirty="0">
                          <a:latin typeface="Gill Sans"/>
                        </a:rPr>
                        <a:t>Yes</a:t>
                      </a:r>
                      <a:endParaRPr lang="en-IN" sz="1200" b="1" dirty="0">
                        <a:latin typeface="Gill Sans"/>
                      </a:endParaRPr>
                    </a:p>
                  </a:txBody>
                  <a:tcPr/>
                </a:tc>
                <a:extLst>
                  <a:ext uri="{0D108BD9-81ED-4DB2-BD59-A6C34878D82A}">
                    <a16:rowId xmlns:a16="http://schemas.microsoft.com/office/drawing/2014/main" val="2052017325"/>
                  </a:ext>
                </a:extLst>
              </a:tr>
              <a:tr h="814743">
                <a:tc>
                  <a:txBody>
                    <a:bodyPr/>
                    <a:lstStyle/>
                    <a:p>
                      <a:r>
                        <a:rPr lang="en-IN" sz="1200" b="1" dirty="0">
                          <a:latin typeface="Gill Sans"/>
                        </a:rPr>
                        <a:t>Main Limitation</a:t>
                      </a:r>
                      <a:endParaRPr lang="en-IN" sz="1200" dirty="0">
                        <a:latin typeface="Gill Sans"/>
                      </a:endParaRPr>
                    </a:p>
                  </a:txBody>
                  <a:tcPr anchor="ctr"/>
                </a:tc>
                <a:tc>
                  <a:txBody>
                    <a:bodyPr/>
                    <a:lstStyle/>
                    <a:p>
                      <a:r>
                        <a:rPr lang="en-US" sz="1200" dirty="0">
                          <a:latin typeface="Gill Sans"/>
                        </a:rPr>
                        <a:t>Less control over music; better for speech</a:t>
                      </a:r>
                      <a:endParaRPr lang="en-IN" sz="1200" b="1" dirty="0">
                        <a:latin typeface="Gill Sans"/>
                      </a:endParaRPr>
                    </a:p>
                  </a:txBody>
                  <a:tcPr/>
                </a:tc>
                <a:tc>
                  <a:txBody>
                    <a:bodyPr/>
                    <a:lstStyle/>
                    <a:p>
                      <a:r>
                        <a:rPr lang="en-US" sz="1200" dirty="0">
                          <a:latin typeface="Gill Sans"/>
                        </a:rPr>
                        <a:t>Long generation time, coherence issues</a:t>
                      </a:r>
                      <a:endParaRPr lang="en-IN" sz="1200" b="1" dirty="0">
                        <a:latin typeface="Gill Sans"/>
                      </a:endParaRPr>
                    </a:p>
                  </a:txBody>
                  <a:tcPr/>
                </a:tc>
                <a:tc>
                  <a:txBody>
                    <a:bodyPr/>
                    <a:lstStyle/>
                    <a:p>
                      <a:r>
                        <a:rPr lang="en-IN" sz="1200" dirty="0">
                          <a:latin typeface="Gill Sans"/>
                        </a:rPr>
                        <a:t>Limited melody structure</a:t>
                      </a:r>
                      <a:endParaRPr lang="en-IN" sz="1200" b="1" dirty="0">
                        <a:latin typeface="Gill Sans"/>
                      </a:endParaRPr>
                    </a:p>
                  </a:txBody>
                  <a:tcPr/>
                </a:tc>
                <a:tc>
                  <a:txBody>
                    <a:bodyPr/>
                    <a:lstStyle/>
                    <a:p>
                      <a:r>
                        <a:rPr lang="en-IN" sz="1200" dirty="0">
                          <a:latin typeface="Gill Sans"/>
                        </a:rPr>
                        <a:t>No singing or vocals</a:t>
                      </a:r>
                      <a:endParaRPr lang="en-IN" sz="1200" b="1" dirty="0">
                        <a:latin typeface="Gill Sans"/>
                      </a:endParaRPr>
                    </a:p>
                  </a:txBody>
                  <a:tcPr/>
                </a:tc>
                <a:tc>
                  <a:txBody>
                    <a:bodyPr/>
                    <a:lstStyle/>
                    <a:p>
                      <a:r>
                        <a:rPr lang="en-IN" sz="1200" dirty="0">
                          <a:latin typeface="Gill Sans"/>
                        </a:rPr>
                        <a:t>Limited long-form coherence</a:t>
                      </a:r>
                      <a:endParaRPr lang="en-IN" sz="1200" b="1" dirty="0">
                        <a:latin typeface="Gill Sans"/>
                      </a:endParaRPr>
                    </a:p>
                  </a:txBody>
                  <a:tcPr/>
                </a:tc>
                <a:tc>
                  <a:txBody>
                    <a:bodyPr/>
                    <a:lstStyle/>
                    <a:p>
                      <a:r>
                        <a:rPr lang="en-US" sz="1200" dirty="0">
                          <a:latin typeface="Gill Sans"/>
                        </a:rPr>
                        <a:t>Needs paired data, lacks emotion modeling</a:t>
                      </a:r>
                      <a:endParaRPr lang="en-IN" sz="1200" b="1" dirty="0">
                        <a:latin typeface="Gill Sans"/>
                      </a:endParaRPr>
                    </a:p>
                  </a:txBody>
                  <a:tcPr/>
                </a:tc>
                <a:extLst>
                  <a:ext uri="{0D108BD9-81ED-4DB2-BD59-A6C34878D82A}">
                    <a16:rowId xmlns:a16="http://schemas.microsoft.com/office/drawing/2014/main" val="1755968934"/>
                  </a:ext>
                </a:extLst>
              </a:tr>
            </a:tbl>
          </a:graphicData>
        </a:graphic>
      </p:graphicFrame>
    </p:spTree>
    <p:extLst>
      <p:ext uri="{BB962C8B-B14F-4D97-AF65-F5344CB8AC3E}">
        <p14:creationId xmlns:p14="http://schemas.microsoft.com/office/powerpoint/2010/main" val="29894595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F9019-2AF2-F271-E827-E14BD2B14DEB}"/>
            </a:ext>
          </a:extLst>
        </p:cNvPr>
        <p:cNvGrpSpPr/>
        <p:nvPr/>
      </p:nvGrpSpPr>
      <p:grpSpPr>
        <a:xfrm>
          <a:off x="0" y="0"/>
          <a:ext cx="0" cy="0"/>
          <a:chOff x="0" y="0"/>
          <a:chExt cx="0" cy="0"/>
        </a:xfrm>
      </p:grpSpPr>
      <p:sp>
        <p:nvSpPr>
          <p:cNvPr id="305" name="CustomShape 1">
            <a:extLst>
              <a:ext uri="{FF2B5EF4-FFF2-40B4-BE49-F238E27FC236}">
                <a16:creationId xmlns:a16="http://schemas.microsoft.com/office/drawing/2014/main" id="{6F069239-0D0F-F077-3274-21C00DB9851B}"/>
              </a:ext>
            </a:extLst>
          </p:cNvPr>
          <p:cNvSpPr/>
          <p:nvPr/>
        </p:nvSpPr>
        <p:spPr>
          <a:xfrm>
            <a:off x="457200" y="399960"/>
            <a:ext cx="8228880" cy="74232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94500"/>
          </a:bodyPr>
          <a:lstStyle/>
          <a:p>
            <a:pPr>
              <a:lnSpc>
                <a:spcPct val="100000"/>
              </a:lnSpc>
              <a:tabLst>
                <a:tab pos="0" algn="l"/>
              </a:tabLst>
            </a:pPr>
            <a:endParaRPr lang="en-US" sz="4000" b="0" strike="noStrike" spc="-1" dirty="0">
              <a:latin typeface="Arial"/>
            </a:endParaRPr>
          </a:p>
        </p:txBody>
      </p:sp>
      <p:pic>
        <p:nvPicPr>
          <p:cNvPr id="307" name="Google Shape;263;p57">
            <a:extLst>
              <a:ext uri="{FF2B5EF4-FFF2-40B4-BE49-F238E27FC236}">
                <a16:creationId xmlns:a16="http://schemas.microsoft.com/office/drawing/2014/main" id="{D505482A-C9F5-6A95-58D9-6D32D551D86C}"/>
              </a:ext>
            </a:extLst>
          </p:cNvPr>
          <p:cNvPicPr/>
          <p:nvPr/>
        </p:nvPicPr>
        <p:blipFill>
          <a:blip r:embed="rId2"/>
          <a:stretch/>
        </p:blipFill>
        <p:spPr>
          <a:xfrm>
            <a:off x="8217540" y="125657"/>
            <a:ext cx="937080" cy="879120"/>
          </a:xfrm>
          <a:prstGeom prst="rect">
            <a:avLst/>
          </a:prstGeom>
          <a:ln>
            <a:noFill/>
          </a:ln>
        </p:spPr>
      </p:pic>
      <p:sp>
        <p:nvSpPr>
          <p:cNvPr id="2" name="Title 1">
            <a:extLst>
              <a:ext uri="{FF2B5EF4-FFF2-40B4-BE49-F238E27FC236}">
                <a16:creationId xmlns:a16="http://schemas.microsoft.com/office/drawing/2014/main" id="{D69739B3-AE23-0E35-B3FE-EAE5E07F6073}"/>
              </a:ext>
            </a:extLst>
          </p:cNvPr>
          <p:cNvSpPr>
            <a:spLocks noGrp="1"/>
          </p:cNvSpPr>
          <p:nvPr>
            <p:ph type="title"/>
          </p:nvPr>
        </p:nvSpPr>
        <p:spPr>
          <a:xfrm>
            <a:off x="357188" y="205200"/>
            <a:ext cx="8329252" cy="858600"/>
          </a:xfrm>
        </p:spPr>
        <p:txBody>
          <a:bodyPr/>
          <a:lstStyle/>
          <a:p>
            <a:pPr>
              <a:tabLst>
                <a:tab pos="0" algn="l"/>
              </a:tabLst>
            </a:pPr>
            <a:br>
              <a:rPr lang="en-US" sz="1100" dirty="0"/>
            </a:br>
            <a:r>
              <a:rPr lang="en-US" sz="2800" b="1" strike="noStrike" spc="-1" dirty="0">
                <a:solidFill>
                  <a:srgbClr val="572314"/>
                </a:solidFill>
                <a:latin typeface="Times New Roman"/>
                <a:ea typeface="Times New Roman"/>
              </a:rPr>
              <a:t>Conclusion</a:t>
            </a:r>
            <a:br>
              <a:rPr lang="en-US" sz="1100" spc="-1" dirty="0">
                <a:solidFill>
                  <a:srgbClr val="000000"/>
                </a:solidFill>
                <a:latin typeface="Gill Sans MT"/>
              </a:rPr>
            </a:br>
            <a:br>
              <a:rPr lang="en-US" sz="1100" dirty="0"/>
            </a:br>
            <a:endParaRPr lang="en-US" sz="2800" b="0" strike="noStrike" spc="-1" dirty="0">
              <a:latin typeface="Arial"/>
            </a:endParaRPr>
          </a:p>
        </p:txBody>
      </p:sp>
      <p:sp>
        <p:nvSpPr>
          <p:cNvPr id="4" name="TextBox 3"/>
          <p:cNvSpPr txBox="1"/>
          <p:nvPr/>
        </p:nvSpPr>
        <p:spPr>
          <a:xfrm>
            <a:off x="282913" y="1609594"/>
            <a:ext cx="8796804" cy="2893100"/>
          </a:xfrm>
          <a:prstGeom prst="rect">
            <a:avLst/>
          </a:prstGeom>
          <a:noFill/>
        </p:spPr>
        <p:txBody>
          <a:bodyPr wrap="square" rtlCol="0">
            <a:spAutoFit/>
          </a:bodyPr>
          <a:lstStyle/>
          <a:p>
            <a:pPr marL="285750" indent="-285750" algn="just">
              <a:buClr>
                <a:schemeClr val="tx2">
                  <a:lumMod val="40000"/>
                  <a:lumOff val="60000"/>
                </a:schemeClr>
              </a:buClr>
              <a:buFont typeface="Wingdings" panose="05000000000000000000" pitchFamily="2" charset="2"/>
              <a:buChar char="Ø"/>
            </a:pPr>
            <a:r>
              <a:rPr lang="en-US" sz="1400" dirty="0">
                <a:latin typeface="Gill Sans MT" panose="020B0502020104020203" pitchFamily="34" charset="0"/>
              </a:rPr>
              <a:t>Rhythm Composer showcases how AI can enhance music creation accessibility.</a:t>
            </a:r>
          </a:p>
          <a:p>
            <a:pPr marL="285750" indent="-285750" algn="just">
              <a:buClr>
                <a:schemeClr val="tx2">
                  <a:lumMod val="40000"/>
                  <a:lumOff val="60000"/>
                </a:schemeClr>
              </a:buClr>
              <a:buFont typeface="Wingdings" panose="05000000000000000000" pitchFamily="2" charset="2"/>
              <a:buChar char="Ø"/>
            </a:pPr>
            <a:endParaRPr lang="en-US" sz="1400" dirty="0">
              <a:latin typeface="Gill Sans MT" panose="020B0502020104020203" pitchFamily="34" charset="0"/>
            </a:endParaRPr>
          </a:p>
          <a:p>
            <a:pPr marL="285750" indent="-285750" algn="just">
              <a:buClr>
                <a:schemeClr val="tx2">
                  <a:lumMod val="40000"/>
                  <a:lumOff val="60000"/>
                </a:schemeClr>
              </a:buClr>
              <a:buFont typeface="Wingdings" panose="05000000000000000000" pitchFamily="2" charset="2"/>
              <a:buChar char="Ø"/>
            </a:pPr>
            <a:r>
              <a:rPr lang="en-US" sz="1400" dirty="0">
                <a:latin typeface="Gill Sans MT" panose="020B0502020104020203" pitchFamily="34" charset="0"/>
              </a:rPr>
              <a:t>It transforms simple text prompts into structured, emotionally rich compositions.</a:t>
            </a:r>
          </a:p>
          <a:p>
            <a:pPr marL="285750" indent="-285750" algn="just">
              <a:buClr>
                <a:schemeClr val="tx2">
                  <a:lumMod val="40000"/>
                  <a:lumOff val="60000"/>
                </a:schemeClr>
              </a:buClr>
              <a:buFont typeface="Wingdings" panose="05000000000000000000" pitchFamily="2" charset="2"/>
              <a:buChar char="Ø"/>
            </a:pPr>
            <a:endParaRPr lang="en-US" sz="1400" dirty="0">
              <a:latin typeface="Gill Sans MT" panose="020B0502020104020203" pitchFamily="34" charset="0"/>
            </a:endParaRPr>
          </a:p>
          <a:p>
            <a:pPr marL="285750" indent="-285750" algn="just">
              <a:buClr>
                <a:schemeClr val="tx2">
                  <a:lumMod val="40000"/>
                  <a:lumOff val="60000"/>
                </a:schemeClr>
              </a:buClr>
              <a:buFont typeface="Wingdings" panose="05000000000000000000" pitchFamily="2" charset="2"/>
              <a:buChar char="Ø"/>
            </a:pPr>
            <a:r>
              <a:rPr lang="en-US" sz="1400" dirty="0">
                <a:latin typeface="Gill Sans MT" panose="020B0502020104020203" pitchFamily="34" charset="0"/>
              </a:rPr>
              <a:t>Utilizes models like GPT-Neo for generating lyrics.</a:t>
            </a:r>
          </a:p>
          <a:p>
            <a:pPr marL="285750" indent="-285750" algn="just">
              <a:buClr>
                <a:schemeClr val="tx2">
                  <a:lumMod val="40000"/>
                  <a:lumOff val="60000"/>
                </a:schemeClr>
              </a:buClr>
              <a:buFont typeface="Wingdings" panose="05000000000000000000" pitchFamily="2" charset="2"/>
              <a:buChar char="Ø"/>
            </a:pPr>
            <a:endParaRPr lang="en-US" sz="1400" dirty="0">
              <a:latin typeface="Gill Sans MT" panose="020B0502020104020203" pitchFamily="34" charset="0"/>
            </a:endParaRPr>
          </a:p>
          <a:p>
            <a:pPr marL="285750" indent="-285750" algn="just">
              <a:buClr>
                <a:schemeClr val="tx2">
                  <a:lumMod val="40000"/>
                  <a:lumOff val="60000"/>
                </a:schemeClr>
              </a:buClr>
              <a:buFont typeface="Wingdings" panose="05000000000000000000" pitchFamily="2" charset="2"/>
              <a:buChar char="Ø"/>
            </a:pPr>
            <a:r>
              <a:rPr lang="en-US" sz="1400" dirty="0">
                <a:latin typeface="Gill Sans MT" panose="020B0502020104020203" pitchFamily="34" charset="0"/>
              </a:rPr>
              <a:t>Employs machine learning algorithms for audio generation.</a:t>
            </a:r>
          </a:p>
          <a:p>
            <a:pPr marL="285750" indent="-285750" algn="just">
              <a:buClr>
                <a:schemeClr val="tx2">
                  <a:lumMod val="40000"/>
                  <a:lumOff val="60000"/>
                </a:schemeClr>
              </a:buClr>
              <a:buFont typeface="Wingdings" panose="05000000000000000000" pitchFamily="2" charset="2"/>
              <a:buChar char="Ø"/>
            </a:pPr>
            <a:endParaRPr lang="en-US" sz="1400" dirty="0">
              <a:latin typeface="Gill Sans MT" panose="020B0502020104020203" pitchFamily="34" charset="0"/>
            </a:endParaRPr>
          </a:p>
          <a:p>
            <a:pPr marL="285750" indent="-285750" algn="just">
              <a:buClr>
                <a:schemeClr val="tx2">
                  <a:lumMod val="40000"/>
                  <a:lumOff val="60000"/>
                </a:schemeClr>
              </a:buClr>
              <a:buFont typeface="Wingdings" panose="05000000000000000000" pitchFamily="2" charset="2"/>
              <a:buChar char="Ø"/>
            </a:pPr>
            <a:r>
              <a:rPr lang="en-US" sz="1400" dirty="0">
                <a:latin typeface="Gill Sans MT" panose="020B0502020104020203" pitchFamily="34" charset="0"/>
              </a:rPr>
              <a:t>Enables non-musicians and professionals alike to create music quickly and creatively.</a:t>
            </a:r>
          </a:p>
          <a:p>
            <a:pPr marL="285750" indent="-285750" algn="just">
              <a:buClr>
                <a:schemeClr val="tx2">
                  <a:lumMod val="40000"/>
                  <a:lumOff val="60000"/>
                </a:schemeClr>
              </a:buClr>
              <a:buFont typeface="Wingdings" panose="05000000000000000000" pitchFamily="2" charset="2"/>
              <a:buChar char="Ø"/>
            </a:pPr>
            <a:endParaRPr lang="en-US" sz="1400" dirty="0">
              <a:latin typeface="Gill Sans MT" panose="020B0502020104020203" pitchFamily="34" charset="0"/>
            </a:endParaRPr>
          </a:p>
          <a:p>
            <a:pPr marL="285750" indent="-285750" algn="just">
              <a:buClr>
                <a:schemeClr val="tx2">
                  <a:lumMod val="40000"/>
                  <a:lumOff val="60000"/>
                </a:schemeClr>
              </a:buClr>
              <a:buFont typeface="Wingdings" panose="05000000000000000000" pitchFamily="2" charset="2"/>
              <a:buChar char="Ø"/>
            </a:pPr>
            <a:r>
              <a:rPr lang="en-US" sz="1400" dirty="0">
                <a:latin typeface="Gill Sans MT" panose="020B0502020104020203" pitchFamily="34" charset="0"/>
              </a:rPr>
              <a:t>Demonstrates AI’s role as a tool for artistic expression.</a:t>
            </a:r>
          </a:p>
          <a:p>
            <a:pPr marL="285750" indent="-285750" algn="just">
              <a:buClr>
                <a:schemeClr val="tx2">
                  <a:lumMod val="40000"/>
                  <a:lumOff val="60000"/>
                </a:schemeClr>
              </a:buClr>
              <a:buFont typeface="Wingdings" panose="05000000000000000000" pitchFamily="2" charset="2"/>
              <a:buChar char="Ø"/>
            </a:pPr>
            <a:endParaRPr lang="en-US" sz="1400" dirty="0">
              <a:latin typeface="Gill Sans MT" panose="020B0502020104020203" pitchFamily="34" charset="0"/>
            </a:endParaRPr>
          </a:p>
          <a:p>
            <a:pPr marL="285750" indent="-285750" algn="just">
              <a:buClr>
                <a:schemeClr val="tx2">
                  <a:lumMod val="40000"/>
                  <a:lumOff val="60000"/>
                </a:schemeClr>
              </a:buClr>
              <a:buFont typeface="Wingdings" panose="05000000000000000000" pitchFamily="2" charset="2"/>
              <a:buChar char="Ø"/>
            </a:pPr>
            <a:r>
              <a:rPr lang="en-US" sz="1400" dirty="0">
                <a:latin typeface="Gill Sans MT" panose="020B0502020104020203" pitchFamily="34" charset="0"/>
              </a:rPr>
              <a:t>Bridges the gap between technology and creativity.</a:t>
            </a:r>
          </a:p>
        </p:txBody>
      </p:sp>
      <p:sp>
        <p:nvSpPr>
          <p:cNvPr id="5" name="TextBox 4"/>
          <p:cNvSpPr txBox="1"/>
          <p:nvPr/>
        </p:nvSpPr>
        <p:spPr>
          <a:xfrm>
            <a:off x="226774" y="1004777"/>
            <a:ext cx="1884170" cy="784830"/>
          </a:xfrm>
          <a:prstGeom prst="rect">
            <a:avLst/>
          </a:prstGeom>
          <a:noFill/>
        </p:spPr>
        <p:txBody>
          <a:bodyPr wrap="none" rtlCol="0">
            <a:spAutoFit/>
          </a:bodyPr>
          <a:lstStyle/>
          <a:p>
            <a:pPr marL="285750" indent="-285750" algn="just">
              <a:lnSpc>
                <a:spcPct val="150000"/>
              </a:lnSpc>
              <a:buClr>
                <a:schemeClr val="tx2">
                  <a:lumMod val="60000"/>
                  <a:lumOff val="40000"/>
                </a:schemeClr>
              </a:buClr>
              <a:buFont typeface="Wingdings" panose="05000000000000000000" pitchFamily="2" charset="2"/>
              <a:buChar char="q"/>
            </a:pPr>
            <a:r>
              <a:rPr lang="en-US" b="1" dirty="0">
                <a:latin typeface="Gill Sans MT" panose="020B0502020104020203" pitchFamily="34" charset="0"/>
              </a:rPr>
              <a:t>Key Findings:</a:t>
            </a:r>
          </a:p>
          <a:p>
            <a:endParaRPr lang="en-US" dirty="0"/>
          </a:p>
        </p:txBody>
      </p:sp>
    </p:spTree>
    <p:extLst>
      <p:ext uri="{BB962C8B-B14F-4D97-AF65-F5344CB8AC3E}">
        <p14:creationId xmlns:p14="http://schemas.microsoft.com/office/powerpoint/2010/main" val="2878138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F9019-2AF2-F271-E827-E14BD2B14DEB}"/>
            </a:ext>
          </a:extLst>
        </p:cNvPr>
        <p:cNvGrpSpPr/>
        <p:nvPr/>
      </p:nvGrpSpPr>
      <p:grpSpPr>
        <a:xfrm>
          <a:off x="0" y="0"/>
          <a:ext cx="0" cy="0"/>
          <a:chOff x="0" y="0"/>
          <a:chExt cx="0" cy="0"/>
        </a:xfrm>
      </p:grpSpPr>
      <p:sp>
        <p:nvSpPr>
          <p:cNvPr id="305" name="CustomShape 1">
            <a:extLst>
              <a:ext uri="{FF2B5EF4-FFF2-40B4-BE49-F238E27FC236}">
                <a16:creationId xmlns:a16="http://schemas.microsoft.com/office/drawing/2014/main" id="{6F069239-0D0F-F077-3274-21C00DB9851B}"/>
              </a:ext>
            </a:extLst>
          </p:cNvPr>
          <p:cNvSpPr/>
          <p:nvPr/>
        </p:nvSpPr>
        <p:spPr>
          <a:xfrm>
            <a:off x="457200" y="399960"/>
            <a:ext cx="8228880" cy="74232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94500"/>
          </a:bodyPr>
          <a:lstStyle/>
          <a:p>
            <a:pPr>
              <a:lnSpc>
                <a:spcPct val="100000"/>
              </a:lnSpc>
              <a:tabLst>
                <a:tab pos="0" algn="l"/>
              </a:tabLst>
            </a:pPr>
            <a:endParaRPr lang="en-US" sz="4000" b="0" strike="noStrike" spc="-1" dirty="0">
              <a:latin typeface="Arial"/>
            </a:endParaRPr>
          </a:p>
        </p:txBody>
      </p:sp>
      <p:pic>
        <p:nvPicPr>
          <p:cNvPr id="307" name="Google Shape;263;p57">
            <a:extLst>
              <a:ext uri="{FF2B5EF4-FFF2-40B4-BE49-F238E27FC236}">
                <a16:creationId xmlns:a16="http://schemas.microsoft.com/office/drawing/2014/main" id="{D505482A-C9F5-6A95-58D9-6D32D551D86C}"/>
              </a:ext>
            </a:extLst>
          </p:cNvPr>
          <p:cNvPicPr/>
          <p:nvPr/>
        </p:nvPicPr>
        <p:blipFill>
          <a:blip r:embed="rId2"/>
          <a:stretch/>
        </p:blipFill>
        <p:spPr>
          <a:xfrm>
            <a:off x="8206920" y="331560"/>
            <a:ext cx="937080" cy="879120"/>
          </a:xfrm>
          <a:prstGeom prst="rect">
            <a:avLst/>
          </a:prstGeom>
          <a:ln>
            <a:noFill/>
          </a:ln>
        </p:spPr>
      </p:pic>
      <p:sp>
        <p:nvSpPr>
          <p:cNvPr id="2" name="Title 1">
            <a:extLst>
              <a:ext uri="{FF2B5EF4-FFF2-40B4-BE49-F238E27FC236}">
                <a16:creationId xmlns:a16="http://schemas.microsoft.com/office/drawing/2014/main" id="{D69739B3-AE23-0E35-B3FE-EAE5E07F6073}"/>
              </a:ext>
            </a:extLst>
          </p:cNvPr>
          <p:cNvSpPr>
            <a:spLocks noGrp="1"/>
          </p:cNvSpPr>
          <p:nvPr>
            <p:ph type="title"/>
          </p:nvPr>
        </p:nvSpPr>
        <p:spPr>
          <a:xfrm>
            <a:off x="357188" y="205200"/>
            <a:ext cx="8329252" cy="858600"/>
          </a:xfrm>
        </p:spPr>
        <p:txBody>
          <a:bodyPr/>
          <a:lstStyle/>
          <a:p>
            <a:pPr>
              <a:tabLst>
                <a:tab pos="0" algn="l"/>
              </a:tabLst>
            </a:pPr>
            <a:br>
              <a:rPr lang="en-US" sz="1100" dirty="0"/>
            </a:br>
            <a:r>
              <a:rPr lang="en-US" sz="2800" b="1" strike="noStrike" spc="-1" dirty="0">
                <a:solidFill>
                  <a:srgbClr val="572314"/>
                </a:solidFill>
                <a:latin typeface="Times New Roman"/>
                <a:ea typeface="Times New Roman"/>
              </a:rPr>
              <a:t>Conclusion</a:t>
            </a:r>
            <a:br>
              <a:rPr lang="en-US" sz="1100" spc="-1" dirty="0">
                <a:solidFill>
                  <a:srgbClr val="000000"/>
                </a:solidFill>
                <a:latin typeface="Gill Sans MT"/>
              </a:rPr>
            </a:br>
            <a:br>
              <a:rPr lang="en-US" sz="1100" dirty="0"/>
            </a:br>
            <a:endParaRPr lang="en-US" sz="2800" b="0" strike="noStrike" spc="-1" dirty="0">
              <a:latin typeface="Arial"/>
            </a:endParaRPr>
          </a:p>
        </p:txBody>
      </p:sp>
      <p:sp>
        <p:nvSpPr>
          <p:cNvPr id="5" name="TextBox 4"/>
          <p:cNvSpPr txBox="1"/>
          <p:nvPr/>
        </p:nvSpPr>
        <p:spPr>
          <a:xfrm>
            <a:off x="356828" y="1004777"/>
            <a:ext cx="3572947" cy="784830"/>
          </a:xfrm>
          <a:prstGeom prst="rect">
            <a:avLst/>
          </a:prstGeom>
          <a:noFill/>
        </p:spPr>
        <p:txBody>
          <a:bodyPr wrap="square" rtlCol="0">
            <a:spAutoFit/>
          </a:bodyPr>
          <a:lstStyle/>
          <a:p>
            <a:pPr marL="285750" indent="-285750" algn="just">
              <a:lnSpc>
                <a:spcPct val="150000"/>
              </a:lnSpc>
              <a:buClr>
                <a:schemeClr val="tx2">
                  <a:lumMod val="60000"/>
                  <a:lumOff val="40000"/>
                </a:schemeClr>
              </a:buClr>
              <a:buFont typeface="Wingdings" panose="05000000000000000000" pitchFamily="2" charset="2"/>
              <a:buChar char="q"/>
            </a:pPr>
            <a:r>
              <a:rPr lang="en-US" b="1" dirty="0">
                <a:latin typeface="Gill Sans MT" panose="020B0502020104020203" pitchFamily="34" charset="0"/>
              </a:rPr>
              <a:t>Potential Extension</a:t>
            </a:r>
            <a:r>
              <a:rPr lang="en-US" sz="1200" b="1" dirty="0">
                <a:latin typeface="Gill Sans MT" panose="020B0502020104020203" pitchFamily="34" charset="0"/>
              </a:rPr>
              <a:t>:</a:t>
            </a:r>
          </a:p>
          <a:p>
            <a:endParaRPr lang="en-US" dirty="0"/>
          </a:p>
        </p:txBody>
      </p:sp>
      <p:sp>
        <p:nvSpPr>
          <p:cNvPr id="9" name="TextBox 8"/>
          <p:cNvSpPr txBox="1"/>
          <p:nvPr/>
        </p:nvSpPr>
        <p:spPr>
          <a:xfrm>
            <a:off x="356828" y="1532432"/>
            <a:ext cx="8580234" cy="2714846"/>
          </a:xfrm>
          <a:prstGeom prst="rect">
            <a:avLst/>
          </a:prstGeom>
          <a:noFill/>
        </p:spPr>
        <p:txBody>
          <a:bodyPr wrap="square" rtlCol="0">
            <a:spAutoFit/>
          </a:bodyPr>
          <a:lstStyle/>
          <a:p>
            <a:pPr marL="285750" indent="-285750" algn="just">
              <a:lnSpc>
                <a:spcPct val="200000"/>
              </a:lnSpc>
              <a:buClr>
                <a:schemeClr val="tx2">
                  <a:lumMod val="60000"/>
                  <a:lumOff val="40000"/>
                </a:schemeClr>
              </a:buClr>
              <a:buFont typeface="Wingdings" panose="05000000000000000000" pitchFamily="2" charset="2"/>
              <a:buChar char="Ø"/>
            </a:pPr>
            <a:r>
              <a:rPr lang="en-US" sz="1400" b="1" dirty="0"/>
              <a:t>Faster Output Generation</a:t>
            </a:r>
            <a:r>
              <a:rPr lang="en-US" sz="1400" dirty="0"/>
              <a:t>: Reduce track generation time for improved efficiency.</a:t>
            </a:r>
          </a:p>
          <a:p>
            <a:pPr marL="285750" indent="-285750" algn="just">
              <a:lnSpc>
                <a:spcPct val="200000"/>
              </a:lnSpc>
              <a:buClr>
                <a:schemeClr val="tx2">
                  <a:lumMod val="60000"/>
                  <a:lumOff val="40000"/>
                </a:schemeClr>
              </a:buClr>
              <a:buFont typeface="Wingdings" panose="05000000000000000000" pitchFamily="2" charset="2"/>
              <a:buChar char="Ø"/>
            </a:pPr>
            <a:r>
              <a:rPr lang="en-IN" sz="1400" b="1" dirty="0"/>
              <a:t>Multilingual Vocal Support</a:t>
            </a:r>
            <a:r>
              <a:rPr lang="en-IN" sz="1400" dirty="0"/>
              <a:t>: Support </a:t>
            </a:r>
            <a:r>
              <a:rPr lang="en-US" sz="1400" dirty="0"/>
              <a:t>multiple languages with correct pronunciation and emotion.</a:t>
            </a:r>
            <a:r>
              <a:rPr lang="en-IN" sz="1400" dirty="0"/>
              <a:t> </a:t>
            </a:r>
            <a:endParaRPr lang="en-US" sz="1400" b="1" dirty="0"/>
          </a:p>
          <a:p>
            <a:pPr marL="285750" indent="-285750" algn="just">
              <a:lnSpc>
                <a:spcPct val="200000"/>
              </a:lnSpc>
              <a:buClr>
                <a:schemeClr val="tx2">
                  <a:lumMod val="60000"/>
                  <a:lumOff val="40000"/>
                </a:schemeClr>
              </a:buClr>
              <a:buFont typeface="Wingdings" panose="05000000000000000000" pitchFamily="2" charset="2"/>
              <a:buChar char="Ø"/>
            </a:pPr>
            <a:r>
              <a:rPr lang="en-US" sz="1400" b="1" dirty="0"/>
              <a:t>Improved Emotional Depth</a:t>
            </a:r>
            <a:r>
              <a:rPr lang="en-US" sz="1400" dirty="0"/>
              <a:t>: Enhance the music's emotional range and mood variation.</a:t>
            </a:r>
          </a:p>
          <a:p>
            <a:pPr marL="285750" indent="-285750" algn="just">
              <a:lnSpc>
                <a:spcPct val="200000"/>
              </a:lnSpc>
              <a:buClr>
                <a:schemeClr val="tx2">
                  <a:lumMod val="60000"/>
                  <a:lumOff val="40000"/>
                </a:schemeClr>
              </a:buClr>
              <a:buFont typeface="Wingdings" panose="05000000000000000000" pitchFamily="2" charset="2"/>
              <a:buChar char="Ø"/>
            </a:pPr>
            <a:r>
              <a:rPr lang="en-US" sz="1400" b="1" dirty="0"/>
              <a:t>Interactive Features</a:t>
            </a:r>
            <a:r>
              <a:rPr lang="en-US" sz="1400" dirty="0"/>
              <a:t>: Enable real-time editing and user feedback.</a:t>
            </a:r>
          </a:p>
          <a:p>
            <a:pPr marL="285750" indent="-285750" algn="just">
              <a:lnSpc>
                <a:spcPct val="200000"/>
              </a:lnSpc>
              <a:buClr>
                <a:schemeClr val="tx2">
                  <a:lumMod val="60000"/>
                  <a:lumOff val="40000"/>
                </a:schemeClr>
              </a:buClr>
              <a:buFont typeface="Wingdings" panose="05000000000000000000" pitchFamily="2" charset="2"/>
              <a:buChar char="Ø"/>
            </a:pPr>
            <a:r>
              <a:rPr lang="en-US" sz="1400" b="1" dirty="0"/>
              <a:t>Genre and Cultural Diversity</a:t>
            </a:r>
            <a:r>
              <a:rPr lang="en-US" sz="1400" dirty="0"/>
              <a:t>: Support a broader range of musical genres and cultures.</a:t>
            </a:r>
          </a:p>
          <a:p>
            <a:pPr marL="285750" indent="-285750" algn="just">
              <a:lnSpc>
                <a:spcPct val="200000"/>
              </a:lnSpc>
              <a:buClr>
                <a:schemeClr val="tx2">
                  <a:lumMod val="60000"/>
                  <a:lumOff val="40000"/>
                </a:schemeClr>
              </a:buClr>
              <a:buFont typeface="Wingdings" panose="05000000000000000000" pitchFamily="2" charset="2"/>
              <a:buChar char="Ø"/>
            </a:pPr>
            <a:r>
              <a:rPr lang="en-US" sz="1400" b="1" dirty="0"/>
              <a:t>Enhanced Audio Quality</a:t>
            </a:r>
            <a:r>
              <a:rPr lang="en-US" sz="1400" dirty="0"/>
              <a:t>: Add realistic vocals and better instrument simulations</a:t>
            </a:r>
            <a:r>
              <a:rPr lang="en-US" dirty="0"/>
              <a:t>.</a:t>
            </a:r>
          </a:p>
        </p:txBody>
      </p:sp>
    </p:spTree>
    <p:extLst>
      <p:ext uri="{BB962C8B-B14F-4D97-AF65-F5344CB8AC3E}">
        <p14:creationId xmlns:p14="http://schemas.microsoft.com/office/powerpoint/2010/main" val="11349168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CustomShape 1"/>
          <p:cNvSpPr/>
          <p:nvPr/>
        </p:nvSpPr>
        <p:spPr>
          <a:xfrm>
            <a:off x="337140" y="169188"/>
            <a:ext cx="8432640" cy="553320"/>
          </a:xfrm>
          <a:prstGeom prst="rect">
            <a:avLst/>
          </a:prstGeom>
          <a:noFill/>
          <a:ln>
            <a:noFill/>
          </a:ln>
        </p:spPr>
        <p:style>
          <a:lnRef idx="0">
            <a:scrgbClr r="0" g="0" b="0"/>
          </a:lnRef>
          <a:fillRef idx="0">
            <a:scrgbClr r="0" g="0" b="0"/>
          </a:fillRef>
          <a:effectRef idx="0">
            <a:scrgbClr r="0" g="0" b="0"/>
          </a:effectRef>
          <a:fontRef idx="minor"/>
        </p:style>
        <p:txBody>
          <a:bodyPr tIns="91440" bIns="91440" anchor="b">
            <a:noAutofit/>
          </a:bodyPr>
          <a:lstStyle/>
          <a:p>
            <a:pPr>
              <a:lnSpc>
                <a:spcPct val="100000"/>
              </a:lnSpc>
              <a:tabLst>
                <a:tab pos="0" algn="l"/>
              </a:tabLst>
            </a:pPr>
            <a:r>
              <a:rPr lang="en-US" sz="2500" b="1" strike="noStrike" spc="-1" dirty="0">
                <a:solidFill>
                  <a:srgbClr val="572314"/>
                </a:solidFill>
                <a:latin typeface="Times New Roman"/>
                <a:ea typeface="Times New Roman"/>
              </a:rPr>
              <a:t>Bibliography</a:t>
            </a:r>
            <a:endParaRPr lang="en-US" sz="2500" b="0" strike="noStrike" spc="-1" dirty="0">
              <a:latin typeface="Arial"/>
            </a:endParaRPr>
          </a:p>
        </p:txBody>
      </p:sp>
      <p:sp>
        <p:nvSpPr>
          <p:cNvPr id="370" name="CustomShape 2"/>
          <p:cNvSpPr/>
          <p:nvPr/>
        </p:nvSpPr>
        <p:spPr>
          <a:xfrm>
            <a:off x="203788" y="577800"/>
            <a:ext cx="8699344" cy="436650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152640" algn="just">
              <a:tabLst>
                <a:tab pos="0" algn="l"/>
              </a:tabLst>
            </a:pPr>
            <a:r>
              <a:rPr lang="en-US" sz="1400" dirty="0">
                <a:latin typeface="Gill Sans MT" panose="020B0502020104020203" pitchFamily="34" charset="0"/>
              </a:rPr>
              <a:t>[1]     Transformer architecture introduced by Vaswani et al. (2017) Vaswani, Ashish, et al. "Attention is all you need." </a:t>
            </a:r>
            <a:r>
              <a:rPr lang="en-US" sz="1400" i="1" dirty="0">
                <a:latin typeface="Gill Sans MT" panose="020B0502020104020203" pitchFamily="34" charset="0"/>
              </a:rPr>
              <a:t>Advances in neural information processing systems</a:t>
            </a:r>
            <a:r>
              <a:rPr lang="en-US" sz="1400" dirty="0">
                <a:latin typeface="Gill Sans MT" panose="020B0502020104020203" pitchFamily="34" charset="0"/>
              </a:rPr>
              <a:t> 30  (2017).</a:t>
            </a:r>
          </a:p>
          <a:p>
            <a:pPr marL="152640" algn="just">
              <a:tabLst>
                <a:tab pos="0" algn="l"/>
              </a:tabLst>
            </a:pPr>
            <a:endParaRPr lang="en-US" sz="1400" dirty="0">
              <a:latin typeface="Gill Sans MT" panose="020B0502020104020203" pitchFamily="34" charset="0"/>
            </a:endParaRPr>
          </a:p>
          <a:p>
            <a:pPr marL="152640" algn="just">
              <a:tabLst>
                <a:tab pos="0" algn="l"/>
              </a:tabLst>
            </a:pPr>
            <a:r>
              <a:rPr lang="en-US" sz="1400" dirty="0">
                <a:latin typeface="Gill Sans MT" panose="020B0502020104020203" pitchFamily="34" charset="0"/>
              </a:rPr>
              <a:t>[2]     Music Transformer: Addressing long-term structure in music generation</a:t>
            </a:r>
            <a:r>
              <a:rPr lang="en-US" sz="1400" spc="-1" dirty="0">
                <a:latin typeface="Gill Sans MT" panose="020B0502020104020203" pitchFamily="34" charset="0"/>
              </a:rPr>
              <a:t>.</a:t>
            </a:r>
            <a:r>
              <a:rPr lang="en-US" sz="1400" dirty="0">
                <a:latin typeface="Gill Sans MT" panose="020B0502020104020203" pitchFamily="34" charset="0"/>
              </a:rPr>
              <a:t> Huang, C. Z. A., et al "Music transformer. </a:t>
            </a:r>
            <a:r>
              <a:rPr lang="en-US" sz="1400" dirty="0" err="1">
                <a:latin typeface="Gill Sans MT" panose="020B0502020104020203" pitchFamily="34" charset="0"/>
              </a:rPr>
              <a:t>arXiv</a:t>
            </a:r>
            <a:r>
              <a:rPr lang="en-US" sz="1400" dirty="0">
                <a:latin typeface="Gill Sans MT" panose="020B0502020104020203" pitchFamily="34" charset="0"/>
              </a:rPr>
              <a:t> preprint </a:t>
            </a:r>
            <a:r>
              <a:rPr lang="en-US" sz="1400" dirty="0" err="1">
                <a:latin typeface="Gill Sans MT" panose="020B0502020104020203" pitchFamily="34" charset="0"/>
              </a:rPr>
              <a:t>arXiv</a:t>
            </a:r>
            <a:r>
              <a:rPr lang="en-US" sz="1400" dirty="0">
                <a:latin typeface="Gill Sans MT" panose="020B0502020104020203" pitchFamily="34" charset="0"/>
              </a:rPr>
              <a:t>: 1809.04281." (2018).</a:t>
            </a:r>
            <a:endParaRPr lang="en-US" sz="1400" spc="-1" dirty="0">
              <a:latin typeface="Gill Sans MT" panose="020B0502020104020203" pitchFamily="34" charset="0"/>
            </a:endParaRPr>
          </a:p>
          <a:p>
            <a:pPr algn="just" fontAlgn="t"/>
            <a:endParaRPr lang="en-US" sz="1400" dirty="0">
              <a:latin typeface="Gill Sans MT" panose="020B0502020104020203" pitchFamily="34" charset="0"/>
            </a:endParaRPr>
          </a:p>
          <a:p>
            <a:pPr marL="152640" algn="just">
              <a:tabLst>
                <a:tab pos="0" algn="l"/>
              </a:tabLst>
            </a:pPr>
            <a:r>
              <a:rPr lang="en-US" sz="1400" dirty="0">
                <a:latin typeface="Gill Sans MT" panose="020B0502020104020203" pitchFamily="34" charset="0"/>
              </a:rPr>
              <a:t>[3]     GPT family of models for text generation. Radford, Alec, et al. "Improving language understanding by generative pre-training." (2018).</a:t>
            </a:r>
          </a:p>
          <a:p>
            <a:pPr marL="152640" algn="just">
              <a:tabLst>
                <a:tab pos="0" algn="l"/>
              </a:tabLst>
            </a:pPr>
            <a:endParaRPr lang="en-US" sz="1400" i="1" dirty="0">
              <a:latin typeface="Gill Sans MT" panose="020B0502020104020203" pitchFamily="34" charset="0"/>
            </a:endParaRPr>
          </a:p>
          <a:p>
            <a:pPr marL="152640" algn="just">
              <a:tabLst>
                <a:tab pos="0" algn="l"/>
              </a:tabLst>
            </a:pPr>
            <a:r>
              <a:rPr lang="en-US" sz="1400" dirty="0">
                <a:latin typeface="Gill Sans MT" panose="020B0502020104020203" pitchFamily="34" charset="0"/>
              </a:rPr>
              <a:t>[4]     Jukebox: End-to-end music generation with vocals Dhariwal, Prafulla, et al. "Jukebox: A generative model for music. " </a:t>
            </a:r>
            <a:r>
              <a:rPr lang="en-US" sz="1400" i="1" dirty="0" err="1">
                <a:latin typeface="Gill Sans MT" panose="020B0502020104020203" pitchFamily="34" charset="0"/>
              </a:rPr>
              <a:t>arXiv</a:t>
            </a:r>
            <a:r>
              <a:rPr lang="en-US" sz="1400" i="1" dirty="0">
                <a:latin typeface="Gill Sans MT" panose="020B0502020104020203" pitchFamily="34" charset="0"/>
              </a:rPr>
              <a:t> preprint arXiv:2005.00341</a:t>
            </a:r>
            <a:r>
              <a:rPr lang="en-US" sz="1400" dirty="0">
                <a:latin typeface="Gill Sans MT" panose="020B0502020104020203" pitchFamily="34" charset="0"/>
              </a:rPr>
              <a:t> (2020).</a:t>
            </a:r>
          </a:p>
          <a:p>
            <a:pPr marL="152640" algn="just">
              <a:tabLst>
                <a:tab pos="0" algn="l"/>
              </a:tabLst>
            </a:pPr>
            <a:endParaRPr lang="en-US" sz="1400" dirty="0">
              <a:latin typeface="Gill Sans MT" panose="020B0502020104020203" pitchFamily="34" charset="0"/>
            </a:endParaRPr>
          </a:p>
          <a:p>
            <a:pPr algn="just" fontAlgn="t"/>
            <a:r>
              <a:rPr lang="en-US" sz="1400" dirty="0">
                <a:latin typeface="Gill Sans MT" panose="020B0502020104020203" pitchFamily="34" charset="0"/>
              </a:rPr>
              <a:t>   [5]      Advances in text-to-audio models like </a:t>
            </a:r>
            <a:r>
              <a:rPr lang="en-US" sz="1400" dirty="0" err="1">
                <a:latin typeface="Gill Sans MT" panose="020B0502020104020203" pitchFamily="34" charset="0"/>
              </a:rPr>
              <a:t>AudioLM</a:t>
            </a:r>
            <a:r>
              <a:rPr lang="en-US" sz="1400" dirty="0">
                <a:latin typeface="Gill Sans MT" panose="020B0502020104020203" pitchFamily="34" charset="0"/>
              </a:rPr>
              <a:t> and </a:t>
            </a:r>
            <a:r>
              <a:rPr lang="en-US" sz="1400" dirty="0" err="1">
                <a:latin typeface="Gill Sans MT" panose="020B0502020104020203" pitchFamily="34" charset="0"/>
              </a:rPr>
              <a:t>suno</a:t>
            </a:r>
            <a:r>
              <a:rPr lang="en-US" sz="1400" dirty="0">
                <a:latin typeface="Gill Sans MT" panose="020B0502020104020203" pitchFamily="34" charset="0"/>
              </a:rPr>
              <a:t>-ai/bark Borsos, Zalán, et al. "</a:t>
            </a:r>
            <a:r>
              <a:rPr lang="en-US" sz="1400" dirty="0" err="1">
                <a:latin typeface="Gill Sans MT" panose="020B0502020104020203" pitchFamily="34" charset="0"/>
              </a:rPr>
              <a:t>Audiolm</a:t>
            </a:r>
            <a:r>
              <a:rPr lang="en-US" sz="1400" dirty="0">
                <a:latin typeface="Gill Sans MT" panose="020B0502020104020203" pitchFamily="34" charset="0"/>
              </a:rPr>
              <a:t>: a language modeling approach to audio </a:t>
            </a:r>
            <a:r>
              <a:rPr lang="en-US" sz="1400" dirty="0" err="1">
                <a:latin typeface="Gill Sans MT" panose="020B0502020104020203" pitchFamily="34" charset="0"/>
              </a:rPr>
              <a:t>generation."</a:t>
            </a:r>
            <a:r>
              <a:rPr lang="en-US" sz="1400" i="1" dirty="0" err="1">
                <a:latin typeface="Gill Sans MT" panose="020B0502020104020203" pitchFamily="34" charset="0"/>
              </a:rPr>
              <a:t>IEEE</a:t>
            </a:r>
            <a:r>
              <a:rPr lang="en-US" sz="1400" i="1" dirty="0">
                <a:latin typeface="Gill Sans MT" panose="020B0502020104020203" pitchFamily="34" charset="0"/>
              </a:rPr>
              <a:t>/ACM transactions on audio, speech, and language processing</a:t>
            </a:r>
            <a:r>
              <a:rPr lang="en-US" sz="1400" dirty="0">
                <a:latin typeface="Gill Sans MT" panose="020B0502020104020203" pitchFamily="34" charset="0"/>
              </a:rPr>
              <a:t> 31 (2023): 2523-2533.</a:t>
            </a:r>
          </a:p>
          <a:p>
            <a:pPr marL="152640" algn="just">
              <a:tabLst>
                <a:tab pos="0" algn="l"/>
              </a:tabLst>
            </a:pPr>
            <a:endParaRPr lang="en-US" sz="1400" dirty="0">
              <a:latin typeface="Gill Sans MT" panose="020B0502020104020203" pitchFamily="34" charset="0"/>
            </a:endParaRPr>
          </a:p>
          <a:p>
            <a:pPr marL="152640" algn="just">
              <a:tabLst>
                <a:tab pos="0" algn="l"/>
              </a:tabLst>
            </a:pPr>
            <a:r>
              <a:rPr lang="en-US" sz="1400" dirty="0">
                <a:latin typeface="Gill Sans MT" panose="020B0502020104020203" pitchFamily="34" charset="0"/>
              </a:rPr>
              <a:t>[6]     </a:t>
            </a:r>
            <a:r>
              <a:rPr lang="en-US" sz="1400" dirty="0" err="1">
                <a:latin typeface="Gill Sans MT" panose="020B0502020104020203" pitchFamily="34" charset="0"/>
              </a:rPr>
              <a:t>MusicLM</a:t>
            </a:r>
            <a:r>
              <a:rPr lang="en-US" sz="1400" dirty="0">
                <a:latin typeface="Gill Sans MT" panose="020B0502020104020203" pitchFamily="34" charset="0"/>
              </a:rPr>
              <a:t>: High-quality music generation from text descriptions. Agostinelli, Andrea, et al. "</a:t>
            </a:r>
            <a:r>
              <a:rPr lang="en-US" sz="1400" dirty="0" err="1">
                <a:latin typeface="Gill Sans MT" panose="020B0502020104020203" pitchFamily="34" charset="0"/>
              </a:rPr>
              <a:t>Musiclm</a:t>
            </a:r>
            <a:r>
              <a:rPr lang="en-US" sz="1400" dirty="0">
                <a:latin typeface="Gill Sans MT" panose="020B0502020104020203" pitchFamily="34" charset="0"/>
              </a:rPr>
              <a:t>: Generating music from text." </a:t>
            </a:r>
            <a:r>
              <a:rPr lang="en-US" sz="1400" i="1" dirty="0" err="1">
                <a:latin typeface="Gill Sans MT" panose="020B0502020104020203" pitchFamily="34" charset="0"/>
              </a:rPr>
              <a:t>arXiv</a:t>
            </a:r>
            <a:r>
              <a:rPr lang="en-US" sz="1400" i="1" dirty="0">
                <a:latin typeface="Gill Sans MT" panose="020B0502020104020203" pitchFamily="34" charset="0"/>
              </a:rPr>
              <a:t> preprint arXiv:2301.11325</a:t>
            </a:r>
            <a:r>
              <a:rPr lang="en-US" sz="1400" dirty="0">
                <a:latin typeface="Gill Sans MT" panose="020B0502020104020203" pitchFamily="34" charset="0"/>
              </a:rPr>
              <a:t> (2023).</a:t>
            </a:r>
          </a:p>
          <a:p>
            <a:pPr marL="152640" algn="just">
              <a:tabLst>
                <a:tab pos="0" algn="l"/>
              </a:tabLst>
            </a:pPr>
            <a:endParaRPr lang="en-US" sz="1400" dirty="0">
              <a:latin typeface="Gill Sans MT" panose="020B0502020104020203" pitchFamily="34" charset="0"/>
            </a:endParaRPr>
          </a:p>
          <a:p>
            <a:pPr marL="152640" algn="just">
              <a:lnSpc>
                <a:spcPct val="100000"/>
              </a:lnSpc>
              <a:tabLst>
                <a:tab pos="0" algn="l"/>
              </a:tabLst>
            </a:pPr>
            <a:endParaRPr lang="en-US" sz="1400" spc="-1" dirty="0">
              <a:latin typeface="Gill Sans MT" panose="020B0502020104020203" pitchFamily="34" charset="0"/>
            </a:endParaRPr>
          </a:p>
        </p:txBody>
      </p:sp>
      <p:pic>
        <p:nvPicPr>
          <p:cNvPr id="371" name="Google Shape;323;p64"/>
          <p:cNvPicPr/>
          <p:nvPr/>
        </p:nvPicPr>
        <p:blipFill>
          <a:blip r:embed="rId2"/>
          <a:stretch/>
        </p:blipFill>
        <p:spPr>
          <a:xfrm>
            <a:off x="8395920" y="282960"/>
            <a:ext cx="747720" cy="589680"/>
          </a:xfrm>
          <a:prstGeom prst="rect">
            <a:avLst/>
          </a:prstGeom>
          <a:ln>
            <a:noFill/>
          </a:ln>
        </p:spPr>
      </p:pic>
      <p:sp>
        <p:nvSpPr>
          <p:cNvPr id="9" name="Rectangle 4"/>
          <p:cNvSpPr>
            <a:spLocks noChangeArrowheads="1"/>
          </p:cNvSpPr>
          <p:nvPr/>
        </p:nvSpPr>
        <p:spPr bwMode="auto">
          <a:xfrm>
            <a:off x="3627438" y="1203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charset="0"/>
                <a:cs typeface="Arial" charset="0"/>
              </a:rPr>
            </a:br>
            <a:endParaRPr kumimoji="0" lang="en-US" altLang="en-US"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3198421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1EEDE-B399-E0F5-D0A9-EBA240017919}"/>
            </a:ext>
          </a:extLst>
        </p:cNvPr>
        <p:cNvGrpSpPr/>
        <p:nvPr/>
      </p:nvGrpSpPr>
      <p:grpSpPr>
        <a:xfrm>
          <a:off x="0" y="0"/>
          <a:ext cx="0" cy="0"/>
          <a:chOff x="0" y="0"/>
          <a:chExt cx="0" cy="0"/>
        </a:xfrm>
      </p:grpSpPr>
      <p:sp>
        <p:nvSpPr>
          <p:cNvPr id="369" name="CustomShape 1">
            <a:extLst>
              <a:ext uri="{FF2B5EF4-FFF2-40B4-BE49-F238E27FC236}">
                <a16:creationId xmlns:a16="http://schemas.microsoft.com/office/drawing/2014/main" id="{060732FB-83B0-251A-2F72-79CBFD6A0AD0}"/>
              </a:ext>
            </a:extLst>
          </p:cNvPr>
          <p:cNvSpPr/>
          <p:nvPr/>
        </p:nvSpPr>
        <p:spPr>
          <a:xfrm>
            <a:off x="337140" y="169188"/>
            <a:ext cx="8432640" cy="553320"/>
          </a:xfrm>
          <a:prstGeom prst="rect">
            <a:avLst/>
          </a:prstGeom>
          <a:noFill/>
          <a:ln>
            <a:noFill/>
          </a:ln>
        </p:spPr>
        <p:style>
          <a:lnRef idx="0">
            <a:scrgbClr r="0" g="0" b="0"/>
          </a:lnRef>
          <a:fillRef idx="0">
            <a:scrgbClr r="0" g="0" b="0"/>
          </a:fillRef>
          <a:effectRef idx="0">
            <a:scrgbClr r="0" g="0" b="0"/>
          </a:effectRef>
          <a:fontRef idx="minor"/>
        </p:style>
        <p:txBody>
          <a:bodyPr tIns="91440" bIns="91440" anchor="b">
            <a:noAutofit/>
          </a:bodyPr>
          <a:lstStyle/>
          <a:p>
            <a:pPr>
              <a:lnSpc>
                <a:spcPct val="100000"/>
              </a:lnSpc>
              <a:tabLst>
                <a:tab pos="0" algn="l"/>
              </a:tabLst>
            </a:pPr>
            <a:r>
              <a:rPr lang="en-US" sz="2500" b="1" strike="noStrike" spc="-1" dirty="0">
                <a:solidFill>
                  <a:srgbClr val="572314"/>
                </a:solidFill>
                <a:latin typeface="Times New Roman"/>
                <a:ea typeface="Times New Roman"/>
              </a:rPr>
              <a:t>Bibliography</a:t>
            </a:r>
            <a:endParaRPr lang="en-US" sz="2500" b="0" strike="noStrike" spc="-1" dirty="0">
              <a:latin typeface="Arial"/>
            </a:endParaRPr>
          </a:p>
        </p:txBody>
      </p:sp>
      <p:sp>
        <p:nvSpPr>
          <p:cNvPr id="370" name="CustomShape 2">
            <a:extLst>
              <a:ext uri="{FF2B5EF4-FFF2-40B4-BE49-F238E27FC236}">
                <a16:creationId xmlns:a16="http://schemas.microsoft.com/office/drawing/2014/main" id="{46C96F36-9B8C-3162-746F-4135A0AE6B18}"/>
              </a:ext>
            </a:extLst>
          </p:cNvPr>
          <p:cNvSpPr/>
          <p:nvPr/>
        </p:nvSpPr>
        <p:spPr>
          <a:xfrm>
            <a:off x="203788" y="577800"/>
            <a:ext cx="8699344" cy="4366500"/>
          </a:xfrm>
          <a:prstGeom prst="rect">
            <a:avLst/>
          </a:prstGeom>
          <a:noFill/>
          <a:ln>
            <a:noFill/>
          </a:ln>
        </p:spPr>
        <p:style>
          <a:lnRef idx="0">
            <a:scrgbClr r="0" g="0" b="0"/>
          </a:lnRef>
          <a:fillRef idx="0">
            <a:scrgbClr r="0" g="0" b="0"/>
          </a:fillRef>
          <a:effectRef idx="0">
            <a:scrgbClr r="0" g="0" b="0"/>
          </a:effectRef>
          <a:fontRef idx="minor"/>
        </p:style>
        <p:txBody>
          <a:bodyPr tIns="91440" bIns="91440">
            <a:noAutofit/>
          </a:bodyPr>
          <a:lstStyle/>
          <a:p>
            <a:pPr marL="152640" algn="just">
              <a:tabLst>
                <a:tab pos="0" algn="l"/>
              </a:tabLst>
            </a:pPr>
            <a:r>
              <a:rPr lang="en-US" sz="1400" dirty="0">
                <a:latin typeface="Gill Sans MT" panose="020B0502020104020203" pitchFamily="34" charset="0"/>
              </a:rPr>
              <a:t>[7]    </a:t>
            </a:r>
            <a:r>
              <a:rPr lang="en-US" sz="1400" dirty="0" err="1">
                <a:latin typeface="Gill Sans MT" panose="020B0502020104020203" pitchFamily="34" charset="0"/>
              </a:rPr>
              <a:t>MusicGen</a:t>
            </a:r>
            <a:r>
              <a:rPr lang="en-US" sz="1400" dirty="0">
                <a:latin typeface="Gill Sans MT" panose="020B0502020104020203" pitchFamily="34" charset="0"/>
              </a:rPr>
              <a:t>: Simple and Controllable Music Generation </a:t>
            </a:r>
            <a:r>
              <a:rPr lang="en-US" sz="1400" dirty="0" err="1">
                <a:latin typeface="Gill Sans MT" panose="020B0502020104020203" pitchFamily="34" charset="0"/>
              </a:rPr>
              <a:t>Copet</a:t>
            </a:r>
            <a:r>
              <a:rPr lang="en-US" sz="1400" dirty="0">
                <a:latin typeface="Gill Sans MT" panose="020B0502020104020203" pitchFamily="34" charset="0"/>
              </a:rPr>
              <a:t>, Jean, et al. "Simple and controllable music generation." </a:t>
            </a:r>
            <a:r>
              <a:rPr lang="en-US" sz="1400" dirty="0" err="1">
                <a:latin typeface="Gill Sans MT" panose="020B0502020104020203" pitchFamily="34" charset="0"/>
              </a:rPr>
              <a:t>arXiv</a:t>
            </a:r>
            <a:r>
              <a:rPr lang="en-US" sz="1400" dirty="0">
                <a:latin typeface="Gill Sans MT" panose="020B0502020104020203" pitchFamily="34" charset="0"/>
              </a:rPr>
              <a:t> preprint arXiv:2306.05284 (2023).</a:t>
            </a:r>
          </a:p>
          <a:p>
            <a:pPr marL="152640" algn="just">
              <a:tabLst>
                <a:tab pos="0" algn="l"/>
              </a:tabLst>
            </a:pPr>
            <a:endParaRPr lang="en-US" sz="1400" dirty="0">
              <a:latin typeface="Gill Sans MT" panose="020B0502020104020203" pitchFamily="34" charset="0"/>
            </a:endParaRPr>
          </a:p>
          <a:p>
            <a:pPr marL="152640" algn="just">
              <a:tabLst>
                <a:tab pos="0" algn="l"/>
              </a:tabLst>
            </a:pPr>
            <a:r>
              <a:rPr lang="en-US" sz="1400" dirty="0">
                <a:latin typeface="Gill Sans MT" panose="020B0502020104020203" pitchFamily="34" charset="0"/>
              </a:rPr>
              <a:t>[8]    </a:t>
            </a:r>
            <a:r>
              <a:rPr lang="en-US" sz="1400" dirty="0" err="1">
                <a:latin typeface="Gill Sans MT" panose="020B0502020104020203" pitchFamily="34" charset="0"/>
              </a:rPr>
              <a:t>MusicCraft</a:t>
            </a:r>
            <a:r>
              <a:rPr lang="en-US" sz="1400" dirty="0">
                <a:latin typeface="Gill Sans MT" panose="020B0502020104020203" pitchFamily="34" charset="0"/>
              </a:rPr>
              <a:t>: Structure-Aware Music Generation Ren, Yi, </a:t>
            </a:r>
            <a:r>
              <a:rPr lang="en-US" sz="1400" dirty="0" err="1">
                <a:latin typeface="Gill Sans MT" panose="020B0502020104020203" pitchFamily="34" charset="0"/>
              </a:rPr>
              <a:t>Jinzheng</a:t>
            </a:r>
            <a:r>
              <a:rPr lang="en-US" sz="1400" dirty="0">
                <a:latin typeface="Gill Sans MT" panose="020B0502020104020203" pitchFamily="34" charset="0"/>
              </a:rPr>
              <a:t> He, and Tao Qin. "</a:t>
            </a:r>
            <a:r>
              <a:rPr lang="en-US" sz="1400" dirty="0" err="1">
                <a:latin typeface="Gill Sans MT" panose="020B0502020104020203" pitchFamily="34" charset="0"/>
              </a:rPr>
              <a:t>MusicCraft</a:t>
            </a:r>
            <a:r>
              <a:rPr lang="en-US" sz="1400" dirty="0">
                <a:latin typeface="Gill Sans MT" panose="020B0502020104020203" pitchFamily="34" charset="0"/>
              </a:rPr>
              <a:t>: Structure-aware symbolic music generation." </a:t>
            </a:r>
            <a:r>
              <a:rPr lang="en-US" sz="1400" dirty="0" err="1">
                <a:latin typeface="Gill Sans MT" panose="020B0502020104020203" pitchFamily="34" charset="0"/>
              </a:rPr>
              <a:t>arXiv</a:t>
            </a:r>
            <a:r>
              <a:rPr lang="en-US" sz="1400" dirty="0">
                <a:latin typeface="Gill Sans MT" panose="020B0502020104020203" pitchFamily="34" charset="0"/>
              </a:rPr>
              <a:t> preprint arXiv:2309.10864 (2023).</a:t>
            </a:r>
          </a:p>
          <a:p>
            <a:pPr marL="152640" algn="just">
              <a:tabLst>
                <a:tab pos="0" algn="l"/>
              </a:tabLst>
            </a:pPr>
            <a:endParaRPr lang="en-US" sz="1400" dirty="0">
              <a:latin typeface="Gill Sans MT" panose="020B0502020104020203" pitchFamily="34" charset="0"/>
            </a:endParaRPr>
          </a:p>
          <a:p>
            <a:pPr marL="152640" algn="just">
              <a:tabLst>
                <a:tab pos="0" algn="l"/>
              </a:tabLst>
            </a:pPr>
            <a:r>
              <a:rPr lang="en-US" sz="1400" dirty="0">
                <a:latin typeface="Gill Sans MT" panose="020B0502020104020203" pitchFamily="34" charset="0"/>
              </a:rPr>
              <a:t>[9]    </a:t>
            </a:r>
            <a:r>
              <a:rPr lang="en-US" sz="1400" dirty="0" err="1">
                <a:latin typeface="Gill Sans MT" panose="020B0502020104020203" pitchFamily="34" charset="0"/>
              </a:rPr>
              <a:t>Hunyuan</a:t>
            </a:r>
            <a:r>
              <a:rPr lang="en-US" sz="1400" dirty="0">
                <a:latin typeface="Gill Sans MT" panose="020B0502020104020203" pitchFamily="34" charset="0"/>
              </a:rPr>
              <a:t>-Audio: Multi-level Language-Aligned Audio Generation Wu, Jiatong, et al. "</a:t>
            </a:r>
            <a:r>
              <a:rPr lang="en-US" sz="1400" dirty="0" err="1">
                <a:latin typeface="Gill Sans MT" panose="020B0502020104020203" pitchFamily="34" charset="0"/>
              </a:rPr>
              <a:t>Hunyuan</a:t>
            </a:r>
            <a:r>
              <a:rPr lang="en-US" sz="1400" dirty="0">
                <a:latin typeface="Gill Sans MT" panose="020B0502020104020203" pitchFamily="34" charset="0"/>
              </a:rPr>
              <a:t>-Audio: An audio foundation model for content creation with multiple levels of language-audio alignment." </a:t>
            </a:r>
            <a:r>
              <a:rPr lang="en-US" sz="1400" dirty="0" err="1">
                <a:latin typeface="Gill Sans MT" panose="020B0502020104020203" pitchFamily="34" charset="0"/>
              </a:rPr>
              <a:t>arXiv</a:t>
            </a:r>
            <a:r>
              <a:rPr lang="en-US" sz="1400" dirty="0">
                <a:latin typeface="Gill Sans MT" panose="020B0502020104020203" pitchFamily="34" charset="0"/>
              </a:rPr>
              <a:t> preprint arXiv:2310.02227 (2023).</a:t>
            </a:r>
          </a:p>
          <a:p>
            <a:pPr marL="152640" algn="just">
              <a:tabLst>
                <a:tab pos="0" algn="l"/>
              </a:tabLst>
            </a:pPr>
            <a:endParaRPr lang="en-US" sz="1400" dirty="0">
              <a:latin typeface="Gill Sans MT" panose="020B0502020104020203" pitchFamily="34" charset="0"/>
            </a:endParaRPr>
          </a:p>
          <a:p>
            <a:pPr marL="152640" algn="just">
              <a:tabLst>
                <a:tab pos="0" algn="l"/>
              </a:tabLst>
            </a:pPr>
            <a:endParaRPr lang="en-US" sz="1400" dirty="0">
              <a:latin typeface="Gill Sans MT" panose="020B0502020104020203" pitchFamily="34" charset="0"/>
            </a:endParaRPr>
          </a:p>
          <a:p>
            <a:pPr marL="152640" algn="just">
              <a:lnSpc>
                <a:spcPct val="100000"/>
              </a:lnSpc>
              <a:tabLst>
                <a:tab pos="0" algn="l"/>
              </a:tabLst>
            </a:pPr>
            <a:endParaRPr lang="en-US" sz="1400" spc="-1" dirty="0">
              <a:latin typeface="Gill Sans MT" panose="020B0502020104020203" pitchFamily="34" charset="0"/>
            </a:endParaRPr>
          </a:p>
        </p:txBody>
      </p:sp>
      <p:pic>
        <p:nvPicPr>
          <p:cNvPr id="371" name="Google Shape;323;p64">
            <a:extLst>
              <a:ext uri="{FF2B5EF4-FFF2-40B4-BE49-F238E27FC236}">
                <a16:creationId xmlns:a16="http://schemas.microsoft.com/office/drawing/2014/main" id="{5315A3C1-CF68-1BEC-46BA-5AD63884D3C1}"/>
              </a:ext>
            </a:extLst>
          </p:cNvPr>
          <p:cNvPicPr/>
          <p:nvPr/>
        </p:nvPicPr>
        <p:blipFill>
          <a:blip r:embed="rId2"/>
          <a:stretch/>
        </p:blipFill>
        <p:spPr>
          <a:xfrm>
            <a:off x="8395920" y="282960"/>
            <a:ext cx="747720" cy="589680"/>
          </a:xfrm>
          <a:prstGeom prst="rect">
            <a:avLst/>
          </a:prstGeom>
          <a:ln>
            <a:noFill/>
          </a:ln>
        </p:spPr>
      </p:pic>
      <p:sp>
        <p:nvSpPr>
          <p:cNvPr id="9" name="Rectangle 4">
            <a:extLst>
              <a:ext uri="{FF2B5EF4-FFF2-40B4-BE49-F238E27FC236}">
                <a16:creationId xmlns:a16="http://schemas.microsoft.com/office/drawing/2014/main" id="{07A56509-4234-D14C-31B6-A796ADD0E6B5}"/>
              </a:ext>
            </a:extLst>
          </p:cNvPr>
          <p:cNvSpPr>
            <a:spLocks noChangeArrowheads="1"/>
          </p:cNvSpPr>
          <p:nvPr/>
        </p:nvSpPr>
        <p:spPr bwMode="auto">
          <a:xfrm>
            <a:off x="3627438" y="12033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charset="0"/>
                <a:cs typeface="Arial" charset="0"/>
              </a:rPr>
            </a:br>
            <a:endParaRPr kumimoji="0" lang="en-US" altLang="en-US"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660490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1435680" y="205920"/>
            <a:ext cx="7497000" cy="856440"/>
          </a:xfrm>
          <a:prstGeom prst="rect">
            <a:avLst/>
          </a:prstGeom>
          <a:noFill/>
          <a:ln>
            <a:noFill/>
          </a:ln>
        </p:spPr>
        <p:style>
          <a:lnRef idx="0">
            <a:scrgbClr r="0" g="0" b="0"/>
          </a:lnRef>
          <a:fillRef idx="0">
            <a:scrgbClr r="0" g="0" b="0"/>
          </a:fillRef>
          <a:effectRef idx="0">
            <a:scrgbClr r="0" g="0" b="0"/>
          </a:effectRef>
          <a:fontRef idx="minor"/>
        </p:style>
      </p:sp>
      <p:sp>
        <p:nvSpPr>
          <p:cNvPr id="376" name="CustomShape 2"/>
          <p:cNvSpPr/>
          <p:nvPr/>
        </p:nvSpPr>
        <p:spPr>
          <a:xfrm>
            <a:off x="8613720" y="4728960"/>
            <a:ext cx="456120" cy="3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0" algn="l"/>
              </a:tabLst>
            </a:pPr>
            <a:fld id="{02DD2408-2D7E-4904-8290-4E2257328B9C}" type="slidenum">
              <a:rPr lang="en-US" sz="1200" b="0" strike="noStrike" spc="-1">
                <a:solidFill>
                  <a:srgbClr val="B5A989"/>
                </a:solidFill>
                <a:latin typeface="Gill Sans"/>
                <a:ea typeface="Gill Sans"/>
              </a:rPr>
              <a:t>28</a:t>
            </a:fld>
            <a:endParaRPr lang="en-US" sz="1200" b="0" strike="noStrike" spc="-1">
              <a:latin typeface="Arial"/>
            </a:endParaRPr>
          </a:p>
        </p:txBody>
      </p:sp>
      <p:pic>
        <p:nvPicPr>
          <p:cNvPr id="377" name="Google Shape;350;p68"/>
          <p:cNvPicPr/>
          <p:nvPr/>
        </p:nvPicPr>
        <p:blipFill>
          <a:blip r:embed="rId2"/>
          <a:stretch/>
        </p:blipFill>
        <p:spPr>
          <a:xfrm>
            <a:off x="1763640" y="1778400"/>
            <a:ext cx="6049080" cy="221508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320040" y="199800"/>
            <a:ext cx="8432640" cy="85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100000"/>
              </a:lnSpc>
              <a:tabLst>
                <a:tab pos="0" algn="l"/>
              </a:tabLst>
            </a:pPr>
            <a:r>
              <a:rPr lang="en-US" sz="2900" b="1" strike="noStrike" spc="-1" dirty="0">
                <a:solidFill>
                  <a:srgbClr val="572314"/>
                </a:solidFill>
                <a:latin typeface="Times New Roman"/>
                <a:ea typeface="Times New Roman"/>
              </a:rPr>
              <a:t>Introduction</a:t>
            </a:r>
            <a:endParaRPr lang="en-US" sz="2900" b="0" strike="noStrike" spc="-1" dirty="0">
              <a:latin typeface="Arial"/>
            </a:endParaRPr>
          </a:p>
        </p:txBody>
      </p:sp>
      <p:sp>
        <p:nvSpPr>
          <p:cNvPr id="298" name="CustomShape 2"/>
          <p:cNvSpPr/>
          <p:nvPr/>
        </p:nvSpPr>
        <p:spPr>
          <a:xfrm>
            <a:off x="320040" y="1062720"/>
            <a:ext cx="8503920" cy="3599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60">
              <a:buClr>
                <a:schemeClr val="tx2">
                  <a:lumMod val="40000"/>
                  <a:lumOff val="60000"/>
                </a:schemeClr>
              </a:buClr>
            </a:pPr>
            <a:r>
              <a:rPr lang="en-US" sz="2800" b="0" strike="noStrike" spc="-1" dirty="0">
                <a:solidFill>
                  <a:schemeClr val="accent2">
                    <a:lumMod val="50000"/>
                  </a:schemeClr>
                </a:solidFill>
                <a:latin typeface="Gill Sans MT"/>
              </a:rPr>
              <a:t>Project Overview and Problem Statement</a:t>
            </a:r>
          </a:p>
          <a:p>
            <a:pPr marL="360">
              <a:buClr>
                <a:srgbClr val="3891A7"/>
              </a:buClr>
            </a:pPr>
            <a:endParaRPr lang="en-US" sz="2400" b="0" strike="noStrike" spc="-1" dirty="0">
              <a:latin typeface="Arial"/>
            </a:endParaRPr>
          </a:p>
          <a:p>
            <a:pPr marL="285750" indent="-285750" algn="just">
              <a:lnSpc>
                <a:spcPct val="150000"/>
              </a:lnSpc>
              <a:buClr>
                <a:srgbClr val="4F81BD"/>
              </a:buClr>
              <a:buSzPct val="76000"/>
              <a:buFont typeface="Wingdings" panose="05000000000000000000" pitchFamily="2" charset="2"/>
              <a:buChar char="Ø"/>
            </a:pPr>
            <a:r>
              <a:rPr lang="en-US" sz="1400" dirty="0">
                <a:latin typeface="Gill Sans MT" panose="020B0502020104020203" pitchFamily="34" charset="0"/>
              </a:rPr>
              <a:t>Rhythm Composer is an AI-powered music generation system that combines advanced natural language processing and deep learning to democratize music creation.</a:t>
            </a:r>
          </a:p>
          <a:p>
            <a:pPr marL="285750" indent="-285750" algn="just">
              <a:lnSpc>
                <a:spcPct val="150000"/>
              </a:lnSpc>
              <a:buClr>
                <a:srgbClr val="4F81BD"/>
              </a:buClr>
              <a:buSzPct val="76000"/>
              <a:buFont typeface="Wingdings" panose="05000000000000000000" pitchFamily="2" charset="2"/>
              <a:buChar char="Ø"/>
            </a:pPr>
            <a:r>
              <a:rPr lang="en-US" sz="1400" dirty="0">
                <a:latin typeface="Gill Sans MT" panose="020B0502020104020203" pitchFamily="34" charset="0"/>
              </a:rPr>
              <a:t>This technique first generates lyrics using transformer models, then converts them into music with audio </a:t>
            </a:r>
            <a:r>
              <a:rPr lang="en-IN" sz="1400" dirty="0">
                <a:latin typeface="Gill Sans MT" panose="020B0502020104020203" pitchFamily="34" charset="0"/>
              </a:rPr>
              <a:t>generation algorithms.</a:t>
            </a:r>
          </a:p>
          <a:p>
            <a:pPr marL="285750" indent="-285750" algn="just">
              <a:lnSpc>
                <a:spcPct val="150000"/>
              </a:lnSpc>
              <a:buClr>
                <a:srgbClr val="4F81BD"/>
              </a:buClr>
              <a:buSzPct val="76000"/>
              <a:buFont typeface="Wingdings" panose="05000000000000000000" pitchFamily="2" charset="2"/>
              <a:buChar char="Ø"/>
            </a:pPr>
            <a:r>
              <a:rPr lang="en-US" sz="1400" dirty="0">
                <a:latin typeface="Gill Sans MT" panose="020B0502020104020203" pitchFamily="34" charset="0"/>
              </a:rPr>
              <a:t>Rhythm Composer enables non-musicians to create music while assisting professionals with inspiration and prototyping.</a:t>
            </a:r>
          </a:p>
          <a:p>
            <a:pPr marL="285750" indent="-285750" algn="just">
              <a:lnSpc>
                <a:spcPct val="150000"/>
              </a:lnSpc>
              <a:buClr>
                <a:srgbClr val="4F81BD"/>
              </a:buClr>
              <a:buSzPct val="76000"/>
              <a:buFont typeface="Wingdings" panose="05000000000000000000" pitchFamily="2" charset="2"/>
              <a:buChar char="Ø"/>
            </a:pPr>
            <a:r>
              <a:rPr lang="en-US" sz="1400" dirty="0">
                <a:latin typeface="Gill Sans MT" panose="020B0502020104020203" pitchFamily="34" charset="0"/>
              </a:rPr>
              <a:t>Rhythm Composer requires a text prompt (music theme), optional style parameters (genre, mood, tempo), and a duration setting for generating music.</a:t>
            </a:r>
          </a:p>
          <a:p>
            <a:pPr>
              <a:buClr>
                <a:srgbClr val="4F81BD"/>
              </a:buClr>
              <a:buSzPct val="76000"/>
            </a:pPr>
            <a:endParaRPr lang="en-US" sz="1400" dirty="0"/>
          </a:p>
          <a:p>
            <a:pPr marL="285750" indent="-285750">
              <a:buClr>
                <a:srgbClr val="4F81BD"/>
              </a:buClr>
              <a:buSzPct val="76000"/>
              <a:buFont typeface="Wingdings" panose="05000000000000000000" pitchFamily="2" charset="2"/>
              <a:buChar char="Ø"/>
            </a:pPr>
            <a:endParaRPr lang="en-US" sz="1400" dirty="0"/>
          </a:p>
          <a:p>
            <a:pPr marL="285750" indent="-285750">
              <a:lnSpc>
                <a:spcPct val="100000"/>
              </a:lnSpc>
              <a:buClr>
                <a:srgbClr val="4F81BD"/>
              </a:buClr>
              <a:buSzPct val="76000"/>
              <a:buFont typeface="Wingdings" panose="05000000000000000000" pitchFamily="2" charset="2"/>
              <a:buChar char="Ø"/>
            </a:pPr>
            <a:endParaRPr lang="en-US" sz="1400" dirty="0">
              <a:latin typeface="Gill Sans MT" panose="020B0502020104020203" pitchFamily="34" charset="0"/>
            </a:endParaRPr>
          </a:p>
          <a:p>
            <a:pPr>
              <a:lnSpc>
                <a:spcPct val="100000"/>
              </a:lnSpc>
              <a:buClr>
                <a:srgbClr val="4F81BD"/>
              </a:buClr>
              <a:buSzPct val="76000"/>
            </a:pPr>
            <a:endParaRPr lang="en-US" sz="1400" dirty="0">
              <a:latin typeface="Gill Sans MT" panose="020B0502020104020203" pitchFamily="34" charset="0"/>
            </a:endParaRPr>
          </a:p>
          <a:p>
            <a:pPr>
              <a:lnSpc>
                <a:spcPct val="100000"/>
              </a:lnSpc>
              <a:buClr>
                <a:srgbClr val="4F81BD"/>
              </a:buClr>
              <a:buSzPct val="76000"/>
            </a:pPr>
            <a:endParaRPr lang="en-US" sz="1400" dirty="0">
              <a:latin typeface="Gill Sans MT" panose="020B0502020104020203" pitchFamily="34" charset="0"/>
            </a:endParaRPr>
          </a:p>
          <a:p>
            <a:pPr>
              <a:lnSpc>
                <a:spcPct val="100000"/>
              </a:lnSpc>
              <a:buClr>
                <a:srgbClr val="4F81BD"/>
              </a:buClr>
              <a:buSzPct val="76000"/>
            </a:pPr>
            <a:endParaRPr lang="en-US" sz="1400" dirty="0">
              <a:latin typeface="Gill Sans MT" panose="020B0502020104020203" pitchFamily="34" charset="0"/>
            </a:endParaRPr>
          </a:p>
          <a:p>
            <a:pPr indent="-216000">
              <a:lnSpc>
                <a:spcPct val="100000"/>
              </a:lnSpc>
              <a:buClr>
                <a:srgbClr val="4F81BD"/>
              </a:buClr>
              <a:buSzPct val="76000"/>
              <a:buFont typeface="Wingdings" charset="2"/>
              <a:buChar char=""/>
            </a:pPr>
            <a:endParaRPr lang="en-US" sz="1400" b="0" strike="noStrike" spc="-1" dirty="0">
              <a:latin typeface="Arial"/>
            </a:endParaRPr>
          </a:p>
          <a:p>
            <a:pPr marL="402480">
              <a:lnSpc>
                <a:spcPct val="100000"/>
              </a:lnSpc>
              <a:spcBef>
                <a:spcPts val="550"/>
              </a:spcBef>
              <a:tabLst>
                <a:tab pos="0" algn="l"/>
              </a:tabLst>
            </a:pPr>
            <a:endParaRPr lang="en-US" sz="1400" b="0" strike="noStrike" spc="-1" dirty="0">
              <a:latin typeface="Arial"/>
            </a:endParaRPr>
          </a:p>
          <a:p>
            <a:pPr>
              <a:lnSpc>
                <a:spcPct val="100000"/>
              </a:lnSpc>
              <a:spcBef>
                <a:spcPts val="601"/>
              </a:spcBef>
              <a:tabLst>
                <a:tab pos="0" algn="l"/>
              </a:tabLst>
            </a:pPr>
            <a:endParaRPr lang="en-US" sz="1400" b="0" strike="noStrike" spc="-1" dirty="0">
              <a:latin typeface="Arial"/>
            </a:endParaRPr>
          </a:p>
        </p:txBody>
      </p:sp>
      <p:sp>
        <p:nvSpPr>
          <p:cNvPr id="299" name="CustomShape 3"/>
          <p:cNvSpPr/>
          <p:nvPr/>
        </p:nvSpPr>
        <p:spPr>
          <a:xfrm>
            <a:off x="8613720" y="4728960"/>
            <a:ext cx="456120" cy="3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0" algn="l"/>
              </a:tabLst>
            </a:pPr>
            <a:fld id="{11DFF6F5-6AF0-4581-9F0E-D936CB8A804C}" type="slidenum">
              <a:rPr lang="en-US" sz="1200" b="0" strike="noStrike" spc="-1">
                <a:solidFill>
                  <a:srgbClr val="B5A989"/>
                </a:solidFill>
                <a:latin typeface="Gill Sans"/>
                <a:ea typeface="Gill Sans"/>
              </a:rPr>
              <a:t>3</a:t>
            </a:fld>
            <a:endParaRPr lang="en-US" sz="1200" b="0" strike="noStrike" spc="-1">
              <a:latin typeface="Arial"/>
            </a:endParaRPr>
          </a:p>
        </p:txBody>
      </p:sp>
      <p:pic>
        <p:nvPicPr>
          <p:cNvPr id="300" name="Google Shape;249;p55"/>
          <p:cNvPicPr/>
          <p:nvPr/>
        </p:nvPicPr>
        <p:blipFill>
          <a:blip r:embed="rId2"/>
          <a:stretch/>
        </p:blipFill>
        <p:spPr>
          <a:xfrm>
            <a:off x="8145000" y="317160"/>
            <a:ext cx="937080" cy="879120"/>
          </a:xfrm>
          <a:prstGeom prst="rect">
            <a:avLst/>
          </a:prstGeom>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457200" y="399960"/>
            <a:ext cx="8228880" cy="74232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87000" lnSpcReduction="20000"/>
          </a:bodyPr>
          <a:lstStyle/>
          <a:p>
            <a:pPr>
              <a:lnSpc>
                <a:spcPct val="100000"/>
              </a:lnSpc>
              <a:tabLst>
                <a:tab pos="0" algn="l"/>
              </a:tabLst>
            </a:pPr>
            <a:br>
              <a:rPr dirty="0"/>
            </a:br>
            <a:endParaRPr lang="en-US" sz="4000" b="0" strike="noStrike" spc="-1" dirty="0">
              <a:latin typeface="Arial"/>
            </a:endParaRPr>
          </a:p>
        </p:txBody>
      </p:sp>
      <p:sp>
        <p:nvSpPr>
          <p:cNvPr id="302" name="CustomShape 2"/>
          <p:cNvSpPr/>
          <p:nvPr/>
        </p:nvSpPr>
        <p:spPr>
          <a:xfrm>
            <a:off x="457200" y="1142280"/>
            <a:ext cx="8228880" cy="365688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720">
              <a:lnSpc>
                <a:spcPct val="100000"/>
              </a:lnSpc>
            </a:pPr>
            <a:endParaRPr lang="en-US" sz="1800" b="0" strike="noStrike" spc="-1" dirty="0">
              <a:latin typeface="Arial"/>
            </a:endParaRPr>
          </a:p>
          <a:p>
            <a:pPr marL="720" algn="just">
              <a:lnSpc>
                <a:spcPct val="100000"/>
              </a:lnSpc>
              <a:spcBef>
                <a:spcPts val="561"/>
              </a:spcBef>
            </a:pPr>
            <a:endParaRPr lang="en-US" sz="1800" b="0" strike="noStrike" spc="-1" dirty="0">
              <a:latin typeface="Arial"/>
            </a:endParaRPr>
          </a:p>
          <a:p>
            <a:pPr marL="343080" indent="-342720" algn="just">
              <a:lnSpc>
                <a:spcPct val="100000"/>
              </a:lnSpc>
              <a:buClr>
                <a:schemeClr val="tx2">
                  <a:lumMod val="60000"/>
                  <a:lumOff val="40000"/>
                </a:schemeClr>
              </a:buClr>
              <a:buFont typeface="Wingdings" panose="05000000000000000000" pitchFamily="2" charset="2"/>
              <a:buChar char="Ø"/>
            </a:pPr>
            <a:r>
              <a:rPr lang="en-US" sz="1400" b="1" dirty="0">
                <a:latin typeface="Gill Sans MT" panose="020B0502020104020203" pitchFamily="34" charset="0"/>
              </a:rPr>
              <a:t>Incoherent Structure</a:t>
            </a:r>
            <a:r>
              <a:rPr lang="en-US" sz="1400" dirty="0">
                <a:latin typeface="Gill Sans MT" panose="020B0502020104020203" pitchFamily="34" charset="0"/>
              </a:rPr>
              <a:t> – AI struggles with logical musical progression</a:t>
            </a:r>
          </a:p>
          <a:p>
            <a:pPr marL="286110" indent="-285750" algn="just">
              <a:lnSpc>
                <a:spcPct val="100000"/>
              </a:lnSpc>
              <a:buClr>
                <a:schemeClr val="tx2">
                  <a:lumMod val="60000"/>
                  <a:lumOff val="40000"/>
                </a:schemeClr>
              </a:buClr>
              <a:buFont typeface="Wingdings" panose="05000000000000000000" pitchFamily="2" charset="2"/>
              <a:buChar char="Ø"/>
            </a:pPr>
            <a:endParaRPr lang="en-US" sz="1400" b="0" strike="noStrike" spc="-1" dirty="0">
              <a:latin typeface="Gill Sans MT" panose="020B0502020104020203" pitchFamily="34" charset="0"/>
            </a:endParaRPr>
          </a:p>
          <a:p>
            <a:pPr marL="343080" indent="-342720" algn="just">
              <a:lnSpc>
                <a:spcPct val="100000"/>
              </a:lnSpc>
              <a:buClr>
                <a:schemeClr val="tx2">
                  <a:lumMod val="60000"/>
                  <a:lumOff val="40000"/>
                </a:schemeClr>
              </a:buClr>
              <a:buFont typeface="Wingdings" panose="05000000000000000000" pitchFamily="2" charset="2"/>
              <a:buChar char="Ø"/>
              <a:tabLst>
                <a:tab pos="0" algn="l"/>
              </a:tabLst>
            </a:pPr>
            <a:r>
              <a:rPr lang="en-US" sz="1400" b="1" dirty="0">
                <a:latin typeface="Gill Sans MT" panose="020B0502020104020203" pitchFamily="34" charset="0"/>
              </a:rPr>
              <a:t>Lack of Emotion</a:t>
            </a:r>
            <a:r>
              <a:rPr lang="en-US" sz="1400" dirty="0">
                <a:latin typeface="Gill Sans MT" panose="020B0502020104020203" pitchFamily="34" charset="0"/>
              </a:rPr>
              <a:t> – Generated music feels robotic and lacks depth.</a:t>
            </a:r>
          </a:p>
          <a:p>
            <a:pPr marL="343080" indent="-342720" algn="just">
              <a:lnSpc>
                <a:spcPct val="100000"/>
              </a:lnSpc>
              <a:buClr>
                <a:schemeClr val="tx2">
                  <a:lumMod val="60000"/>
                  <a:lumOff val="40000"/>
                </a:schemeClr>
              </a:buClr>
              <a:buFont typeface="Wingdings" panose="05000000000000000000" pitchFamily="2" charset="2"/>
              <a:buChar char="Ø"/>
              <a:tabLst>
                <a:tab pos="0" algn="l"/>
              </a:tabLst>
            </a:pPr>
            <a:endParaRPr lang="en-US" sz="1400" b="0" strike="noStrike" spc="-1" dirty="0">
              <a:latin typeface="Gill Sans MT" panose="020B0502020104020203" pitchFamily="34" charset="0"/>
            </a:endParaRPr>
          </a:p>
          <a:p>
            <a:pPr marL="343080" indent="-342720" algn="just">
              <a:lnSpc>
                <a:spcPct val="100000"/>
              </a:lnSpc>
              <a:buClr>
                <a:schemeClr val="tx2">
                  <a:lumMod val="60000"/>
                  <a:lumOff val="40000"/>
                </a:schemeClr>
              </a:buClr>
              <a:buFont typeface="Wingdings" panose="05000000000000000000" pitchFamily="2" charset="2"/>
              <a:buChar char="Ø"/>
              <a:tabLst>
                <a:tab pos="0" algn="l"/>
              </a:tabLst>
            </a:pPr>
            <a:r>
              <a:rPr lang="en-IN" sz="1400" b="1" dirty="0">
                <a:latin typeface="Gill Sans MT" panose="020B0502020104020203" pitchFamily="34" charset="0"/>
              </a:rPr>
              <a:t>Repetitive Patterns</a:t>
            </a:r>
            <a:r>
              <a:rPr lang="en-IN" sz="1400" dirty="0">
                <a:latin typeface="Gill Sans MT" panose="020B0502020104020203" pitchFamily="34" charset="0"/>
              </a:rPr>
              <a:t> – AI often produces monotonous, predictable tunes.</a:t>
            </a:r>
          </a:p>
          <a:p>
            <a:pPr marL="343080" indent="-342720" algn="just">
              <a:lnSpc>
                <a:spcPct val="100000"/>
              </a:lnSpc>
              <a:buClr>
                <a:schemeClr val="tx2">
                  <a:lumMod val="60000"/>
                  <a:lumOff val="40000"/>
                </a:schemeClr>
              </a:buClr>
              <a:buFont typeface="Wingdings" panose="05000000000000000000" pitchFamily="2" charset="2"/>
              <a:buChar char="Ø"/>
              <a:tabLst>
                <a:tab pos="0" algn="l"/>
              </a:tabLst>
            </a:pPr>
            <a:endParaRPr lang="en-US" sz="1400" b="0" strike="noStrike" spc="-1" dirty="0">
              <a:latin typeface="Gill Sans MT" panose="020B0502020104020203" pitchFamily="34" charset="0"/>
            </a:endParaRPr>
          </a:p>
          <a:p>
            <a:pPr marL="343080" indent="-342720" algn="just">
              <a:lnSpc>
                <a:spcPct val="100000"/>
              </a:lnSpc>
              <a:buClr>
                <a:schemeClr val="tx2">
                  <a:lumMod val="60000"/>
                  <a:lumOff val="40000"/>
                </a:schemeClr>
              </a:buClr>
              <a:buFont typeface="Wingdings" panose="05000000000000000000" pitchFamily="2" charset="2"/>
              <a:buChar char="Ø"/>
              <a:tabLst>
                <a:tab pos="0" algn="l"/>
              </a:tabLst>
            </a:pPr>
            <a:r>
              <a:rPr lang="en-US" sz="1400" b="1" dirty="0">
                <a:latin typeface="Gill Sans MT" panose="020B0502020104020203" pitchFamily="34" charset="0"/>
              </a:rPr>
              <a:t>No Artistic Intent</a:t>
            </a:r>
            <a:r>
              <a:rPr lang="en-US" sz="1400" dirty="0">
                <a:latin typeface="Gill Sans MT" panose="020B0502020104020203" pitchFamily="34" charset="0"/>
              </a:rPr>
              <a:t> – Lacks cultural and personal expression.</a:t>
            </a:r>
            <a:endParaRPr lang="en-US" sz="1400" b="0" strike="noStrike" spc="-1" dirty="0">
              <a:latin typeface="Gill Sans MT" panose="020B0502020104020203" pitchFamily="34" charset="0"/>
            </a:endParaRPr>
          </a:p>
        </p:txBody>
      </p:sp>
      <p:pic>
        <p:nvPicPr>
          <p:cNvPr id="303" name="Google Shape;256;p56"/>
          <p:cNvPicPr/>
          <p:nvPr/>
        </p:nvPicPr>
        <p:blipFill>
          <a:blip r:embed="rId2"/>
          <a:stretch/>
        </p:blipFill>
        <p:spPr>
          <a:xfrm>
            <a:off x="8145000" y="317160"/>
            <a:ext cx="937080" cy="879120"/>
          </a:xfrm>
          <a:prstGeom prst="rect">
            <a:avLst/>
          </a:prstGeom>
          <a:ln>
            <a:noFill/>
          </a:ln>
        </p:spPr>
      </p:pic>
      <p:sp>
        <p:nvSpPr>
          <p:cNvPr id="304" name="TextShape 3"/>
          <p:cNvSpPr txBox="1"/>
          <p:nvPr/>
        </p:nvSpPr>
        <p:spPr>
          <a:xfrm>
            <a:off x="541800" y="399960"/>
            <a:ext cx="8228880" cy="1135946"/>
          </a:xfrm>
          <a:prstGeom prst="rect">
            <a:avLst/>
          </a:prstGeom>
          <a:noFill/>
          <a:ln>
            <a:noFill/>
          </a:ln>
        </p:spPr>
        <p:txBody>
          <a:bodyPr lIns="0" tIns="0" rIns="0" bIns="0" anchor="ctr">
            <a:noAutofit/>
          </a:bodyPr>
          <a:lstStyle/>
          <a:p>
            <a:pPr marL="360">
              <a:lnSpc>
                <a:spcPct val="90000"/>
              </a:lnSpc>
              <a:buClr>
                <a:schemeClr val="tx2">
                  <a:lumMod val="60000"/>
                  <a:lumOff val="40000"/>
                </a:schemeClr>
              </a:buClr>
            </a:pPr>
            <a:endParaRPr lang="en-US" sz="2800" spc="-1" dirty="0">
              <a:solidFill>
                <a:srgbClr val="000000"/>
              </a:solidFill>
              <a:latin typeface="Gill Sans MT"/>
            </a:endParaRPr>
          </a:p>
          <a:p>
            <a:pPr marL="360">
              <a:lnSpc>
                <a:spcPct val="90000"/>
              </a:lnSpc>
              <a:buClr>
                <a:schemeClr val="tx2">
                  <a:lumMod val="60000"/>
                  <a:lumOff val="40000"/>
                </a:schemeClr>
              </a:buClr>
            </a:pPr>
            <a:endParaRPr lang="en-US" sz="2800" spc="-1" dirty="0">
              <a:solidFill>
                <a:srgbClr val="000000"/>
              </a:solidFill>
              <a:latin typeface="Gill Sans MT"/>
            </a:endParaRPr>
          </a:p>
          <a:p>
            <a:pPr marL="457560" indent="-457200">
              <a:lnSpc>
                <a:spcPct val="90000"/>
              </a:lnSpc>
              <a:buClr>
                <a:schemeClr val="tx2">
                  <a:lumMod val="60000"/>
                  <a:lumOff val="40000"/>
                </a:schemeClr>
              </a:buClr>
              <a:buFont typeface="Wingdings" panose="05000000000000000000" pitchFamily="2" charset="2"/>
              <a:buChar char="q"/>
            </a:pPr>
            <a:r>
              <a:rPr lang="en-US" sz="2000" spc="-1" dirty="0">
                <a:solidFill>
                  <a:srgbClr val="000000"/>
                </a:solidFill>
                <a:latin typeface="Gill Sans MT"/>
              </a:rPr>
              <a:t>Problem Statement</a:t>
            </a:r>
          </a:p>
          <a:p>
            <a:pPr marL="360">
              <a:lnSpc>
                <a:spcPct val="90000"/>
              </a:lnSpc>
              <a:buClr>
                <a:schemeClr val="tx2">
                  <a:lumMod val="60000"/>
                  <a:lumOff val="40000"/>
                </a:schemeClr>
              </a:buClr>
            </a:pPr>
            <a:endParaRPr lang="en-US" sz="2000" spc="-1" dirty="0">
              <a:solidFill>
                <a:srgbClr val="000000"/>
              </a:solidFill>
              <a:latin typeface="Gill Sans M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D4749-6E25-7EC6-94E5-BE0E4791B5AC}"/>
            </a:ext>
          </a:extLst>
        </p:cNvPr>
        <p:cNvGrpSpPr/>
        <p:nvPr/>
      </p:nvGrpSpPr>
      <p:grpSpPr>
        <a:xfrm>
          <a:off x="0" y="0"/>
          <a:ext cx="0" cy="0"/>
          <a:chOff x="0" y="0"/>
          <a:chExt cx="0" cy="0"/>
        </a:xfrm>
      </p:grpSpPr>
      <p:sp>
        <p:nvSpPr>
          <p:cNvPr id="301" name="CustomShape 1">
            <a:extLst>
              <a:ext uri="{FF2B5EF4-FFF2-40B4-BE49-F238E27FC236}">
                <a16:creationId xmlns:a16="http://schemas.microsoft.com/office/drawing/2014/main" id="{06D38A94-14D6-EAE7-7B78-8370984A8858}"/>
              </a:ext>
            </a:extLst>
          </p:cNvPr>
          <p:cNvSpPr/>
          <p:nvPr/>
        </p:nvSpPr>
        <p:spPr>
          <a:xfrm>
            <a:off x="457200" y="399960"/>
            <a:ext cx="8228880" cy="74232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94500"/>
          </a:bodyPr>
          <a:lstStyle/>
          <a:p>
            <a:pPr marL="360">
              <a:lnSpc>
                <a:spcPct val="90000"/>
              </a:lnSpc>
              <a:buClr>
                <a:schemeClr val="tx2">
                  <a:lumMod val="60000"/>
                  <a:lumOff val="40000"/>
                </a:schemeClr>
              </a:buClr>
            </a:pPr>
            <a:r>
              <a:rPr lang="en-US" sz="4000" spc="-1">
                <a:solidFill>
                  <a:schemeClr val="accent2">
                    <a:lumMod val="50000"/>
                  </a:schemeClr>
                </a:solidFill>
                <a:latin typeface="Gill Sans MT"/>
              </a:rPr>
              <a:t>Objectives &amp; Motivations</a:t>
            </a:r>
            <a:endParaRPr lang="en-US" sz="4000" spc="-1" dirty="0">
              <a:solidFill>
                <a:schemeClr val="accent2">
                  <a:lumMod val="50000"/>
                </a:schemeClr>
              </a:solidFill>
              <a:latin typeface="Gill Sans MT"/>
            </a:endParaRPr>
          </a:p>
        </p:txBody>
      </p:sp>
      <p:sp>
        <p:nvSpPr>
          <p:cNvPr id="302" name="CustomShape 2">
            <a:extLst>
              <a:ext uri="{FF2B5EF4-FFF2-40B4-BE49-F238E27FC236}">
                <a16:creationId xmlns:a16="http://schemas.microsoft.com/office/drawing/2014/main" id="{28AFB52E-4586-8CC2-D826-EBFF6D9876F3}"/>
              </a:ext>
            </a:extLst>
          </p:cNvPr>
          <p:cNvSpPr/>
          <p:nvPr/>
        </p:nvSpPr>
        <p:spPr>
          <a:xfrm>
            <a:off x="372600" y="1005120"/>
            <a:ext cx="8228880" cy="365688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720">
              <a:lnSpc>
                <a:spcPct val="100000"/>
              </a:lnSpc>
            </a:pPr>
            <a:endParaRPr lang="en-US" sz="1800" b="0" strike="noStrike" spc="-1" dirty="0">
              <a:latin typeface="Arial"/>
            </a:endParaRPr>
          </a:p>
        </p:txBody>
      </p:sp>
      <p:pic>
        <p:nvPicPr>
          <p:cNvPr id="303" name="Google Shape;256;p56">
            <a:extLst>
              <a:ext uri="{FF2B5EF4-FFF2-40B4-BE49-F238E27FC236}">
                <a16:creationId xmlns:a16="http://schemas.microsoft.com/office/drawing/2014/main" id="{99AF8B82-A00E-862C-FE3E-1E720071767E}"/>
              </a:ext>
            </a:extLst>
          </p:cNvPr>
          <p:cNvPicPr/>
          <p:nvPr/>
        </p:nvPicPr>
        <p:blipFill>
          <a:blip r:embed="rId2"/>
          <a:stretch/>
        </p:blipFill>
        <p:spPr>
          <a:xfrm>
            <a:off x="8145000" y="317160"/>
            <a:ext cx="937080" cy="879120"/>
          </a:xfrm>
          <a:prstGeom prst="rect">
            <a:avLst/>
          </a:prstGeom>
          <a:ln>
            <a:noFill/>
          </a:ln>
        </p:spPr>
      </p:pic>
      <p:sp>
        <p:nvSpPr>
          <p:cNvPr id="304" name="TextShape 3">
            <a:extLst>
              <a:ext uri="{FF2B5EF4-FFF2-40B4-BE49-F238E27FC236}">
                <a16:creationId xmlns:a16="http://schemas.microsoft.com/office/drawing/2014/main" id="{5D9D3C67-A192-D9AD-673F-ED76D18AA279}"/>
              </a:ext>
            </a:extLst>
          </p:cNvPr>
          <p:cNvSpPr txBox="1"/>
          <p:nvPr/>
        </p:nvSpPr>
        <p:spPr>
          <a:xfrm>
            <a:off x="-304211" y="868320"/>
            <a:ext cx="8228880" cy="879120"/>
          </a:xfrm>
          <a:prstGeom prst="rect">
            <a:avLst/>
          </a:prstGeom>
          <a:noFill/>
          <a:ln>
            <a:noFill/>
          </a:ln>
        </p:spPr>
        <p:txBody>
          <a:bodyPr lIns="0" tIns="0" rIns="0" bIns="0" anchor="ctr">
            <a:noAutofit/>
          </a:bodyPr>
          <a:lstStyle/>
          <a:p>
            <a:pPr>
              <a:spcBef>
                <a:spcPts val="550"/>
              </a:spcBef>
              <a:buClr>
                <a:schemeClr val="accent1">
                  <a:lumMod val="75000"/>
                </a:schemeClr>
              </a:buClr>
            </a:pPr>
            <a:br>
              <a:rPr lang="en-US" sz="2800" spc="-1" dirty="0">
                <a:solidFill>
                  <a:schemeClr val="accent2">
                    <a:lumMod val="50000"/>
                  </a:schemeClr>
                </a:solidFill>
                <a:latin typeface="Gill Sans MT"/>
              </a:rPr>
            </a:br>
            <a:endParaRPr lang="en-US" sz="2800" spc="-1" dirty="0">
              <a:solidFill>
                <a:schemeClr val="accent2">
                  <a:lumMod val="50000"/>
                </a:schemeClr>
              </a:solidFill>
              <a:latin typeface="Gill Sans MT"/>
            </a:endParaRPr>
          </a:p>
          <a:p>
            <a:pPr marL="457200" indent="-457200">
              <a:spcBef>
                <a:spcPts val="550"/>
              </a:spcBef>
              <a:buClr>
                <a:srgbClr val="3891A7"/>
              </a:buClr>
              <a:buFont typeface="Wingdings" panose="05000000000000000000" pitchFamily="2" charset="2"/>
              <a:buChar char="Ø"/>
            </a:pPr>
            <a:endParaRPr lang="en-US" sz="2800" spc="-1" dirty="0">
              <a:solidFill>
                <a:srgbClr val="000000"/>
              </a:solidFill>
              <a:latin typeface="Gill Sans MT"/>
            </a:endParaRPr>
          </a:p>
        </p:txBody>
      </p:sp>
      <p:sp>
        <p:nvSpPr>
          <p:cNvPr id="3" name="TextBox 2">
            <a:extLst>
              <a:ext uri="{FF2B5EF4-FFF2-40B4-BE49-F238E27FC236}">
                <a16:creationId xmlns:a16="http://schemas.microsoft.com/office/drawing/2014/main" id="{30422B46-2107-C264-1353-549CE92A4D58}"/>
              </a:ext>
            </a:extLst>
          </p:cNvPr>
          <p:cNvSpPr txBox="1"/>
          <p:nvPr/>
        </p:nvSpPr>
        <p:spPr>
          <a:xfrm>
            <a:off x="592931" y="1196279"/>
            <a:ext cx="8228880" cy="2131802"/>
          </a:xfrm>
          <a:prstGeom prst="rect">
            <a:avLst/>
          </a:prstGeom>
          <a:noFill/>
        </p:spPr>
        <p:txBody>
          <a:bodyPr wrap="square">
            <a:spAutoFit/>
          </a:bodyPr>
          <a:lstStyle/>
          <a:p>
            <a:pPr marL="285750" indent="-285750" algn="just">
              <a:lnSpc>
                <a:spcPct val="150000"/>
              </a:lnSpc>
              <a:buClr>
                <a:schemeClr val="tx2">
                  <a:lumMod val="60000"/>
                  <a:lumOff val="40000"/>
                </a:schemeClr>
              </a:buClr>
              <a:buFont typeface="Wingdings" panose="05000000000000000000" pitchFamily="2" charset="2"/>
              <a:buChar char="q"/>
            </a:pPr>
            <a:r>
              <a:rPr lang="en-US" sz="2000" dirty="0">
                <a:latin typeface="Gill Sans MT" panose="020B0502020104020203" pitchFamily="34" charset="0"/>
              </a:rPr>
              <a:t>Objectives</a:t>
            </a:r>
            <a:r>
              <a:rPr lang="en-US" sz="1400" b="1" dirty="0">
                <a:latin typeface="Gill Sans MT" panose="020B0502020104020203" pitchFamily="34" charset="0"/>
              </a:rPr>
              <a:t>:</a:t>
            </a:r>
          </a:p>
          <a:p>
            <a:pPr marL="285750" indent="-285750" algn="just">
              <a:lnSpc>
                <a:spcPct val="150000"/>
              </a:lnSpc>
              <a:buClr>
                <a:schemeClr val="accent1">
                  <a:lumMod val="75000"/>
                </a:schemeClr>
              </a:buClr>
              <a:buFont typeface="Wingdings" panose="05000000000000000000" pitchFamily="2" charset="2"/>
              <a:buChar char="Ø"/>
            </a:pPr>
            <a:r>
              <a:rPr lang="en-US" sz="1400" b="1" dirty="0">
                <a:latin typeface="Gill Sans MT" panose="020B0502020104020203" pitchFamily="34" charset="0"/>
              </a:rPr>
              <a:t>Democratize Music Creation</a:t>
            </a:r>
            <a:r>
              <a:rPr lang="en-US" sz="1400" dirty="0">
                <a:latin typeface="Gill Sans MT" panose="020B0502020104020203" pitchFamily="34" charset="0"/>
              </a:rPr>
              <a:t> – Enable users with no musical background to create compositions using AI.</a:t>
            </a:r>
          </a:p>
          <a:p>
            <a:pPr marL="285750" indent="-285750" algn="just">
              <a:lnSpc>
                <a:spcPct val="150000"/>
              </a:lnSpc>
              <a:buClr>
                <a:schemeClr val="accent1">
                  <a:lumMod val="75000"/>
                </a:schemeClr>
              </a:buClr>
              <a:buFont typeface="Wingdings" panose="05000000000000000000" pitchFamily="2" charset="2"/>
              <a:buChar char="Ø"/>
            </a:pPr>
            <a:r>
              <a:rPr lang="en-US" sz="1400" b="1" dirty="0">
                <a:latin typeface="Gill Sans MT" panose="020B0502020104020203" pitchFamily="34" charset="0"/>
              </a:rPr>
              <a:t>Enhance Musical Expression Through AI</a:t>
            </a:r>
            <a:r>
              <a:rPr lang="en-US" sz="1400" dirty="0">
                <a:latin typeface="Gill Sans MT" panose="020B0502020104020203" pitchFamily="34" charset="0"/>
              </a:rPr>
              <a:t> – Ensure AI-generated music retains human-like emotional depth and structure.</a:t>
            </a:r>
          </a:p>
          <a:p>
            <a:pPr algn="just">
              <a:lnSpc>
                <a:spcPct val="150000"/>
              </a:lnSpc>
              <a:buClr>
                <a:schemeClr val="accent1">
                  <a:lumMod val="75000"/>
                </a:schemeClr>
              </a:buClr>
            </a:pPr>
            <a:endParaRPr lang="en-US" sz="1400" dirty="0">
              <a:latin typeface="Gill Sans MT" panose="020B0502020104020203" pitchFamily="34" charset="0"/>
            </a:endParaRPr>
          </a:p>
        </p:txBody>
      </p:sp>
    </p:spTree>
    <p:extLst>
      <p:ext uri="{BB962C8B-B14F-4D97-AF65-F5344CB8AC3E}">
        <p14:creationId xmlns:p14="http://schemas.microsoft.com/office/powerpoint/2010/main" val="3004917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7A910-F16B-00C8-CE21-7B0934D417A5}"/>
            </a:ext>
          </a:extLst>
        </p:cNvPr>
        <p:cNvGrpSpPr/>
        <p:nvPr/>
      </p:nvGrpSpPr>
      <p:grpSpPr>
        <a:xfrm>
          <a:off x="0" y="0"/>
          <a:ext cx="0" cy="0"/>
          <a:chOff x="0" y="0"/>
          <a:chExt cx="0" cy="0"/>
        </a:xfrm>
      </p:grpSpPr>
      <p:sp>
        <p:nvSpPr>
          <p:cNvPr id="301" name="CustomShape 1">
            <a:extLst>
              <a:ext uri="{FF2B5EF4-FFF2-40B4-BE49-F238E27FC236}">
                <a16:creationId xmlns:a16="http://schemas.microsoft.com/office/drawing/2014/main" id="{B22E710C-2F78-D53C-7A93-827CDE6B5A92}"/>
              </a:ext>
            </a:extLst>
          </p:cNvPr>
          <p:cNvSpPr/>
          <p:nvPr/>
        </p:nvSpPr>
        <p:spPr>
          <a:xfrm>
            <a:off x="457200" y="399960"/>
            <a:ext cx="8228880" cy="742320"/>
          </a:xfrm>
          <a:prstGeom prst="rect">
            <a:avLst/>
          </a:prstGeom>
          <a:noFill/>
          <a:ln>
            <a:noFill/>
          </a:ln>
        </p:spPr>
        <p:style>
          <a:lnRef idx="0">
            <a:scrgbClr r="0" g="0" b="0"/>
          </a:lnRef>
          <a:fillRef idx="0">
            <a:scrgbClr r="0" g="0" b="0"/>
          </a:fillRef>
          <a:effectRef idx="0">
            <a:scrgbClr r="0" g="0" b="0"/>
          </a:effectRef>
          <a:fontRef idx="minor"/>
        </p:style>
        <p:txBody>
          <a:bodyPr anchor="ctr">
            <a:normAutofit fontScale="94500"/>
          </a:bodyPr>
          <a:lstStyle/>
          <a:p>
            <a:pPr marL="360">
              <a:lnSpc>
                <a:spcPct val="90000"/>
              </a:lnSpc>
              <a:buClr>
                <a:schemeClr val="tx2">
                  <a:lumMod val="60000"/>
                  <a:lumOff val="40000"/>
                </a:schemeClr>
              </a:buClr>
            </a:pPr>
            <a:endParaRPr lang="en-US" sz="4000" spc="-1" dirty="0">
              <a:solidFill>
                <a:schemeClr val="accent2">
                  <a:lumMod val="50000"/>
                </a:schemeClr>
              </a:solidFill>
              <a:latin typeface="Gill Sans MT"/>
            </a:endParaRPr>
          </a:p>
        </p:txBody>
      </p:sp>
      <p:sp>
        <p:nvSpPr>
          <p:cNvPr id="302" name="CustomShape 2">
            <a:extLst>
              <a:ext uri="{FF2B5EF4-FFF2-40B4-BE49-F238E27FC236}">
                <a16:creationId xmlns:a16="http://schemas.microsoft.com/office/drawing/2014/main" id="{072975F3-AE29-E10A-63EC-117FC6E6AE62}"/>
              </a:ext>
            </a:extLst>
          </p:cNvPr>
          <p:cNvSpPr/>
          <p:nvPr/>
        </p:nvSpPr>
        <p:spPr>
          <a:xfrm>
            <a:off x="372600" y="1005119"/>
            <a:ext cx="8228880" cy="4045511"/>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marL="720">
              <a:lnSpc>
                <a:spcPct val="100000"/>
              </a:lnSpc>
            </a:pPr>
            <a:endParaRPr lang="en-US" sz="1800" b="0" strike="noStrike" spc="-1" dirty="0">
              <a:latin typeface="Arial"/>
            </a:endParaRPr>
          </a:p>
          <a:p>
            <a:pPr marL="720">
              <a:lnSpc>
                <a:spcPct val="100000"/>
              </a:lnSpc>
              <a:spcBef>
                <a:spcPts val="561"/>
              </a:spcBef>
            </a:pPr>
            <a:endParaRPr lang="en-US" sz="1800" b="0" strike="noStrike" spc="-1" dirty="0">
              <a:latin typeface="Arial"/>
            </a:endParaRPr>
          </a:p>
          <a:p>
            <a:pPr marL="457200" indent="-304560" algn="just">
              <a:lnSpc>
                <a:spcPct val="150000"/>
              </a:lnSpc>
              <a:buClr>
                <a:srgbClr val="4F81BD"/>
              </a:buClr>
              <a:buFont typeface="Wingdings" charset="2"/>
              <a:buChar char=""/>
            </a:pPr>
            <a:r>
              <a:rPr lang="en-US" sz="1400" dirty="0"/>
              <a:t>To improve the structure and emotional depth of AI-generated music using transformer-based models. </a:t>
            </a:r>
          </a:p>
          <a:p>
            <a:pPr marL="457200" indent="-304560" algn="just">
              <a:lnSpc>
                <a:spcPct val="150000"/>
              </a:lnSpc>
              <a:buClr>
                <a:srgbClr val="4F81BD"/>
              </a:buClr>
              <a:buFont typeface="Wingdings" charset="2"/>
              <a:buChar char=""/>
            </a:pPr>
            <a:r>
              <a:rPr lang="en-US" sz="1400" dirty="0"/>
              <a:t>To reduce repetition and make music generation more dynamic and creative. </a:t>
            </a:r>
          </a:p>
          <a:p>
            <a:pPr marL="457200" indent="-304560" algn="just">
              <a:lnSpc>
                <a:spcPct val="150000"/>
              </a:lnSpc>
              <a:buClr>
                <a:srgbClr val="4F81BD"/>
              </a:buClr>
              <a:buFont typeface="Wingdings" charset="2"/>
              <a:buChar char=""/>
            </a:pPr>
            <a:r>
              <a:rPr lang="en-US" sz="1400" dirty="0"/>
              <a:t>To enable personal and cultural expression through AI-assisted composition.</a:t>
            </a:r>
          </a:p>
          <a:p>
            <a:pPr marL="457200" indent="-304560" algn="just">
              <a:lnSpc>
                <a:spcPct val="150000"/>
              </a:lnSpc>
              <a:buClr>
                <a:srgbClr val="4F81BD"/>
              </a:buClr>
              <a:buFont typeface="Wingdings" charset="2"/>
              <a:buChar char=""/>
            </a:pPr>
            <a:r>
              <a:rPr lang="en-US" sz="1400" dirty="0"/>
              <a:t>To bridge the gap between AI and the creative arts, making technology a tool for artistic expression.</a:t>
            </a:r>
          </a:p>
          <a:p>
            <a:pPr marL="457200" indent="-304560" algn="just">
              <a:lnSpc>
                <a:spcPct val="150000"/>
              </a:lnSpc>
              <a:buClr>
                <a:srgbClr val="4F81BD"/>
              </a:buClr>
              <a:buFont typeface="Wingdings" charset="2"/>
              <a:buChar char=""/>
            </a:pPr>
            <a:r>
              <a:rPr lang="en-US" sz="1400" dirty="0"/>
              <a:t>To provide an accessible, low-cost alternative to traditional music production for both beginners and professionals.</a:t>
            </a:r>
          </a:p>
          <a:p>
            <a:pPr>
              <a:lnSpc>
                <a:spcPct val="100000"/>
              </a:lnSpc>
              <a:spcBef>
                <a:spcPts val="1182"/>
              </a:spcBef>
              <a:tabLst>
                <a:tab pos="0" algn="l"/>
              </a:tabLst>
            </a:pPr>
            <a:endParaRPr lang="en-US" sz="1400" b="0" strike="noStrike" spc="-1" dirty="0">
              <a:latin typeface="Arial"/>
            </a:endParaRPr>
          </a:p>
        </p:txBody>
      </p:sp>
      <p:pic>
        <p:nvPicPr>
          <p:cNvPr id="303" name="Google Shape;256;p56">
            <a:extLst>
              <a:ext uri="{FF2B5EF4-FFF2-40B4-BE49-F238E27FC236}">
                <a16:creationId xmlns:a16="http://schemas.microsoft.com/office/drawing/2014/main" id="{483F185D-5AA0-3737-CBCA-CAC6EDAA6A9C}"/>
              </a:ext>
            </a:extLst>
          </p:cNvPr>
          <p:cNvPicPr/>
          <p:nvPr/>
        </p:nvPicPr>
        <p:blipFill>
          <a:blip r:embed="rId2"/>
          <a:stretch/>
        </p:blipFill>
        <p:spPr>
          <a:xfrm>
            <a:off x="8145000" y="317160"/>
            <a:ext cx="937080" cy="879120"/>
          </a:xfrm>
          <a:prstGeom prst="rect">
            <a:avLst/>
          </a:prstGeom>
          <a:ln>
            <a:noFill/>
          </a:ln>
        </p:spPr>
      </p:pic>
      <p:sp>
        <p:nvSpPr>
          <p:cNvPr id="304" name="TextShape 3">
            <a:extLst>
              <a:ext uri="{FF2B5EF4-FFF2-40B4-BE49-F238E27FC236}">
                <a16:creationId xmlns:a16="http://schemas.microsoft.com/office/drawing/2014/main" id="{D4C05A2A-9848-852B-6A83-31CDD83BBA50}"/>
              </a:ext>
            </a:extLst>
          </p:cNvPr>
          <p:cNvSpPr txBox="1"/>
          <p:nvPr/>
        </p:nvSpPr>
        <p:spPr>
          <a:xfrm>
            <a:off x="541800" y="850680"/>
            <a:ext cx="8228880" cy="858240"/>
          </a:xfrm>
          <a:prstGeom prst="rect">
            <a:avLst/>
          </a:prstGeom>
          <a:noFill/>
          <a:ln>
            <a:noFill/>
          </a:ln>
        </p:spPr>
        <p:txBody>
          <a:bodyPr lIns="0" tIns="0" rIns="0" bIns="0" anchor="ctr">
            <a:noAutofit/>
          </a:bodyPr>
          <a:lstStyle/>
          <a:p>
            <a:pPr marL="457560" indent="-457200">
              <a:lnSpc>
                <a:spcPct val="90000"/>
              </a:lnSpc>
              <a:buClr>
                <a:schemeClr val="tx2">
                  <a:lumMod val="60000"/>
                  <a:lumOff val="40000"/>
                </a:schemeClr>
              </a:buClr>
              <a:buFont typeface="Wingdings" panose="05000000000000000000" pitchFamily="2" charset="2"/>
              <a:buChar char="q"/>
            </a:pPr>
            <a:r>
              <a:rPr lang="en-US" sz="2000" spc="-1">
                <a:solidFill>
                  <a:srgbClr val="000000"/>
                </a:solidFill>
                <a:latin typeface="Gill Sans MT"/>
              </a:rPr>
              <a:t>Motivations</a:t>
            </a:r>
            <a:endParaRPr lang="en-US" sz="2000" spc="-1" dirty="0">
              <a:solidFill>
                <a:srgbClr val="000000"/>
              </a:solidFill>
              <a:latin typeface="Gill Sans MT"/>
            </a:endParaRPr>
          </a:p>
        </p:txBody>
      </p:sp>
    </p:spTree>
    <p:extLst>
      <p:ext uri="{BB962C8B-B14F-4D97-AF65-F5344CB8AC3E}">
        <p14:creationId xmlns:p14="http://schemas.microsoft.com/office/powerpoint/2010/main" val="1830551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 name="CustomShape 1"/>
          <p:cNvSpPr/>
          <p:nvPr/>
        </p:nvSpPr>
        <p:spPr>
          <a:xfrm>
            <a:off x="8613720" y="4728960"/>
            <a:ext cx="456120" cy="356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tabLst>
                <a:tab pos="0" algn="l"/>
              </a:tabLst>
            </a:pPr>
            <a:fld id="{12933CFA-D5DE-4714-B7C5-92D40745DC9B}" type="slidenum">
              <a:rPr lang="en-US" sz="1200" b="0" strike="noStrike" spc="-1">
                <a:solidFill>
                  <a:srgbClr val="B5A989"/>
                </a:solidFill>
                <a:latin typeface="Gill Sans"/>
                <a:ea typeface="Gill Sans"/>
              </a:rPr>
              <a:t>7</a:t>
            </a:fld>
            <a:endParaRPr lang="en-US" sz="1200" b="0" strike="noStrike" spc="-1">
              <a:latin typeface="Arial"/>
            </a:endParaRPr>
          </a:p>
        </p:txBody>
      </p:sp>
      <p:sp>
        <p:nvSpPr>
          <p:cNvPr id="309" name="CustomShape 2"/>
          <p:cNvSpPr/>
          <p:nvPr/>
        </p:nvSpPr>
        <p:spPr>
          <a:xfrm>
            <a:off x="1" y="0"/>
            <a:ext cx="8848924" cy="167163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ct val="100000"/>
              </a:lnSpc>
              <a:tabLst>
                <a:tab pos="0" algn="l"/>
              </a:tabLst>
            </a:pPr>
            <a:endParaRPr lang="en-US" sz="2400" b="1" u="sng" strike="noStrike" spc="-1" dirty="0">
              <a:solidFill>
                <a:srgbClr val="572314"/>
              </a:solidFill>
              <a:uFillTx/>
              <a:latin typeface="Gill Sans"/>
              <a:ea typeface="Gill Sans"/>
            </a:endParaRPr>
          </a:p>
          <a:p>
            <a:pPr algn="ctr">
              <a:lnSpc>
                <a:spcPct val="100000"/>
              </a:lnSpc>
              <a:tabLst>
                <a:tab pos="0" algn="l"/>
              </a:tabLst>
            </a:pPr>
            <a:r>
              <a:rPr lang="en-US" sz="2400" b="1" u="sng" strike="noStrike" spc="-1" dirty="0">
                <a:solidFill>
                  <a:srgbClr val="572314"/>
                </a:solidFill>
                <a:uFillTx/>
                <a:latin typeface="Gill Sans"/>
                <a:ea typeface="Gill Sans"/>
              </a:rPr>
              <a:t>Literature Survey</a:t>
            </a:r>
            <a:br>
              <a:rPr dirty="0"/>
            </a:br>
            <a:endParaRPr lang="en-US" sz="2400" b="0" strike="noStrike" spc="-1" dirty="0">
              <a:latin typeface="Arial"/>
            </a:endParaRPr>
          </a:p>
        </p:txBody>
      </p:sp>
      <p:graphicFrame>
        <p:nvGraphicFramePr>
          <p:cNvPr id="310" name="Table 3"/>
          <p:cNvGraphicFramePr/>
          <p:nvPr>
            <p:extLst>
              <p:ext uri="{D42A27DB-BD31-4B8C-83A1-F6EECF244321}">
                <p14:modId xmlns:p14="http://schemas.microsoft.com/office/powerpoint/2010/main" val="1636426166"/>
              </p:ext>
            </p:extLst>
          </p:nvPr>
        </p:nvGraphicFramePr>
        <p:xfrm>
          <a:off x="0" y="1059480"/>
          <a:ext cx="9143283" cy="4325160"/>
        </p:xfrm>
        <a:graphic>
          <a:graphicData uri="http://schemas.openxmlformats.org/drawingml/2006/table">
            <a:tbl>
              <a:tblPr lastCol="1"/>
              <a:tblGrid>
                <a:gridCol w="900234">
                  <a:extLst>
                    <a:ext uri="{9D8B030D-6E8A-4147-A177-3AD203B41FA5}">
                      <a16:colId xmlns:a16="http://schemas.microsoft.com/office/drawing/2014/main" val="20000"/>
                    </a:ext>
                  </a:extLst>
                </a:gridCol>
                <a:gridCol w="874660">
                  <a:extLst>
                    <a:ext uri="{9D8B030D-6E8A-4147-A177-3AD203B41FA5}">
                      <a16:colId xmlns:a16="http://schemas.microsoft.com/office/drawing/2014/main" val="20001"/>
                    </a:ext>
                  </a:extLst>
                </a:gridCol>
                <a:gridCol w="763935">
                  <a:extLst>
                    <a:ext uri="{9D8B030D-6E8A-4147-A177-3AD203B41FA5}">
                      <a16:colId xmlns:a16="http://schemas.microsoft.com/office/drawing/2014/main" val="20002"/>
                    </a:ext>
                  </a:extLst>
                </a:gridCol>
                <a:gridCol w="1142443">
                  <a:extLst>
                    <a:ext uri="{9D8B030D-6E8A-4147-A177-3AD203B41FA5}">
                      <a16:colId xmlns:a16="http://schemas.microsoft.com/office/drawing/2014/main" val="20003"/>
                    </a:ext>
                  </a:extLst>
                </a:gridCol>
                <a:gridCol w="1244141">
                  <a:extLst>
                    <a:ext uri="{9D8B030D-6E8A-4147-A177-3AD203B41FA5}">
                      <a16:colId xmlns:a16="http://schemas.microsoft.com/office/drawing/2014/main" val="20004"/>
                    </a:ext>
                  </a:extLst>
                </a:gridCol>
                <a:gridCol w="1214832">
                  <a:extLst>
                    <a:ext uri="{9D8B030D-6E8A-4147-A177-3AD203B41FA5}">
                      <a16:colId xmlns:a16="http://schemas.microsoft.com/office/drawing/2014/main" val="20005"/>
                    </a:ext>
                  </a:extLst>
                </a:gridCol>
                <a:gridCol w="1501519">
                  <a:extLst>
                    <a:ext uri="{9D8B030D-6E8A-4147-A177-3AD203B41FA5}">
                      <a16:colId xmlns:a16="http://schemas.microsoft.com/office/drawing/2014/main" val="20006"/>
                    </a:ext>
                  </a:extLst>
                </a:gridCol>
                <a:gridCol w="1501519">
                  <a:extLst>
                    <a:ext uri="{9D8B030D-6E8A-4147-A177-3AD203B41FA5}">
                      <a16:colId xmlns:a16="http://schemas.microsoft.com/office/drawing/2014/main" val="2470399149"/>
                    </a:ext>
                  </a:extLst>
                </a:gridCol>
              </a:tblGrid>
              <a:tr h="491400">
                <a:tc>
                  <a:txBody>
                    <a:bodyPr/>
                    <a:lstStyle/>
                    <a:p>
                      <a:pPr algn="ctr">
                        <a:lnSpc>
                          <a:spcPct val="100000"/>
                        </a:lnSpc>
                        <a:tabLst>
                          <a:tab pos="0" algn="l"/>
                        </a:tabLst>
                      </a:pPr>
                      <a:r>
                        <a:rPr lang="en-US" sz="1200" b="0" strike="noStrike" spc="-1" dirty="0">
                          <a:solidFill>
                            <a:srgbClr val="FFFFFF"/>
                          </a:solidFill>
                          <a:latin typeface="Arial"/>
                          <a:ea typeface="Arial"/>
                        </a:rPr>
                        <a:t>Topic</a:t>
                      </a:r>
                      <a:endParaRPr lang="en-US" sz="12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a:lstStyle/>
                    <a:p>
                      <a:pPr algn="ctr">
                        <a:lnSpc>
                          <a:spcPct val="100000"/>
                        </a:lnSpc>
                        <a:tabLst>
                          <a:tab pos="0" algn="l"/>
                        </a:tabLst>
                      </a:pPr>
                      <a:r>
                        <a:rPr lang="en-US" sz="1200" b="0" strike="noStrike" spc="-1" dirty="0">
                          <a:solidFill>
                            <a:srgbClr val="FFFFFF"/>
                          </a:solidFill>
                          <a:latin typeface="Arial"/>
                          <a:ea typeface="Arial"/>
                        </a:rPr>
                        <a:t>Authors</a:t>
                      </a:r>
                      <a:endParaRPr lang="en-US" sz="1200" b="0" strike="noStrike" spc="-1" dirty="0">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4F81BD"/>
                    </a:solidFill>
                  </a:tcPr>
                </a:tc>
                <a:tc>
                  <a:txBody>
                    <a:bodyPr/>
                    <a:lstStyle/>
                    <a:p>
                      <a:pPr algn="ctr">
                        <a:lnSpc>
                          <a:spcPct val="100000"/>
                        </a:lnSpc>
                        <a:tabLst>
                          <a:tab pos="0" algn="l"/>
                        </a:tabLst>
                      </a:pPr>
                      <a:r>
                        <a:rPr lang="en-US" sz="1200" b="0" strike="noStrike" spc="-1" dirty="0">
                          <a:solidFill>
                            <a:srgbClr val="FFFFFF"/>
                          </a:solidFill>
                          <a:latin typeface="Arial"/>
                          <a:ea typeface="Arial"/>
                        </a:rPr>
                        <a:t>Published</a:t>
                      </a:r>
                      <a:endParaRPr lang="en-US" sz="1200" b="0" strike="noStrike" spc="-1" dirty="0">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4F81BD"/>
                    </a:solidFill>
                  </a:tcPr>
                </a:tc>
                <a:tc>
                  <a:txBody>
                    <a:bodyPr/>
                    <a:lstStyle/>
                    <a:p>
                      <a:pPr algn="ctr">
                        <a:lnSpc>
                          <a:spcPct val="100000"/>
                        </a:lnSpc>
                        <a:tabLst>
                          <a:tab pos="0" algn="l"/>
                        </a:tabLst>
                      </a:pPr>
                      <a:r>
                        <a:rPr lang="en-US" sz="1200" b="0" strike="noStrike" spc="-1" dirty="0">
                          <a:solidFill>
                            <a:srgbClr val="FFFFFF"/>
                          </a:solidFill>
                          <a:latin typeface="Arial"/>
                          <a:ea typeface="Arial"/>
                        </a:rPr>
                        <a:t>Purpose </a:t>
                      </a:r>
                      <a:endParaRPr lang="en-US" sz="12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a:lstStyle/>
                    <a:p>
                      <a:pPr algn="ctr">
                        <a:lnSpc>
                          <a:spcPct val="100000"/>
                        </a:lnSpc>
                        <a:tabLst>
                          <a:tab pos="0" algn="l"/>
                        </a:tabLst>
                      </a:pPr>
                      <a:r>
                        <a:rPr lang="en-US" sz="1200" b="0" strike="noStrike" spc="-1">
                          <a:solidFill>
                            <a:srgbClr val="FFFFFF"/>
                          </a:solidFill>
                          <a:latin typeface="Arial"/>
                          <a:ea typeface="Arial"/>
                        </a:rPr>
                        <a:t>Problem Addressed</a:t>
                      </a:r>
                      <a:endParaRPr lang="en-US"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a:lstStyle/>
                    <a:p>
                      <a:pPr algn="ctr">
                        <a:lnSpc>
                          <a:spcPct val="100000"/>
                        </a:lnSpc>
                        <a:tabLst>
                          <a:tab pos="0" algn="l"/>
                        </a:tabLst>
                      </a:pPr>
                      <a:r>
                        <a:rPr lang="en-US" sz="1200" b="0" strike="noStrike" spc="-1" dirty="0">
                          <a:solidFill>
                            <a:srgbClr val="FFFFFF"/>
                          </a:solidFill>
                          <a:latin typeface="Arial"/>
                          <a:ea typeface="Arial"/>
                        </a:rPr>
                        <a:t>Benefits</a:t>
                      </a:r>
                      <a:endParaRPr lang="en-US" sz="12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4F81BD"/>
                    </a:solidFill>
                  </a:tcPr>
                </a:tc>
                <a:tc>
                  <a:txBody>
                    <a:bodyPr/>
                    <a:lstStyle/>
                    <a:p>
                      <a:pPr algn="ctr">
                        <a:lnSpc>
                          <a:spcPct val="100000"/>
                        </a:lnSpc>
                        <a:tabLst>
                          <a:tab pos="0" algn="l"/>
                        </a:tabLst>
                      </a:pPr>
                      <a:r>
                        <a:rPr lang="en-US" sz="1200" b="0" strike="noStrike" spc="-1" dirty="0">
                          <a:solidFill>
                            <a:srgbClr val="FFFFFF"/>
                          </a:solidFill>
                          <a:latin typeface="Arial"/>
                          <a:ea typeface="Arial"/>
                        </a:rPr>
                        <a:t>Limitations</a:t>
                      </a:r>
                      <a:endParaRPr lang="en-US" sz="12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4F81BD"/>
                    </a:solidFill>
                  </a:tcPr>
                </a:tc>
                <a:tc>
                  <a:txBody>
                    <a:bodyPr/>
                    <a:lstStyle/>
                    <a:p>
                      <a:pPr algn="ctr">
                        <a:lnSpc>
                          <a:spcPct val="100000"/>
                        </a:lnSpc>
                        <a:tabLst>
                          <a:tab pos="0" algn="l"/>
                        </a:tabLst>
                      </a:pPr>
                      <a:r>
                        <a:rPr lang="en-US" sz="1200" b="0" strike="noStrike" spc="-1" dirty="0">
                          <a:solidFill>
                            <a:schemeClr val="bg1"/>
                          </a:solidFill>
                          <a:latin typeface="Arial"/>
                        </a:rPr>
                        <a:t>Model Used</a:t>
                      </a: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1212480">
                <a:tc>
                  <a:txBody>
                    <a:bodyPr/>
                    <a:lstStyle/>
                    <a:p>
                      <a:pPr algn="ctr">
                        <a:lnSpc>
                          <a:spcPct val="100000"/>
                        </a:lnSpc>
                        <a:tabLst>
                          <a:tab pos="0" algn="l"/>
                        </a:tabLst>
                      </a:pPr>
                      <a:endParaRPr lang="en-US" sz="800" dirty="0"/>
                    </a:p>
                    <a:p>
                      <a:pPr algn="ctr">
                        <a:lnSpc>
                          <a:spcPct val="100000"/>
                        </a:lnSpc>
                        <a:tabLst>
                          <a:tab pos="0" algn="l"/>
                        </a:tabLst>
                      </a:pPr>
                      <a:r>
                        <a:rPr lang="en-US" sz="800" dirty="0"/>
                        <a:t>Transformer architecture </a:t>
                      </a:r>
                      <a:r>
                        <a:rPr lang="en-US" sz="800" b="0" dirty="0"/>
                        <a:t>[1]</a:t>
                      </a:r>
                      <a:r>
                        <a:rPr lang="en-US" sz="600" b="0" dirty="0"/>
                        <a:t> </a:t>
                      </a:r>
                      <a:r>
                        <a:rPr lang="en-US" sz="600" b="0" baseline="0" dirty="0"/>
                        <a:t> </a:t>
                      </a:r>
                    </a:p>
                    <a:p>
                      <a:pPr algn="ctr">
                        <a:lnSpc>
                          <a:spcPct val="100000"/>
                        </a:lnSpc>
                        <a:tabLst>
                          <a:tab pos="0" algn="l"/>
                        </a:tabLst>
                      </a:pPr>
                      <a:endParaRPr lang="en-US" sz="8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endParaRPr lang="en-IN" sz="800" dirty="0"/>
                    </a:p>
                    <a:p>
                      <a:pPr algn="ctr">
                        <a:lnSpc>
                          <a:spcPct val="100000"/>
                        </a:lnSpc>
                        <a:tabLst>
                          <a:tab pos="0" algn="l"/>
                        </a:tabLst>
                      </a:pPr>
                      <a:r>
                        <a:rPr lang="en-IN" sz="800" dirty="0"/>
                        <a:t>Vaswani, et al.</a:t>
                      </a:r>
                      <a:endParaRPr lang="en-US" sz="800" b="0" strike="noStrike" spc="-1" dirty="0">
                        <a:latin typeface="+mn-lt"/>
                      </a:endParaRPr>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AE5F1"/>
                    </a:solidFill>
                  </a:tcPr>
                </a:tc>
                <a:tc>
                  <a:txBody>
                    <a:bodyPr/>
                    <a:lstStyle/>
                    <a:p>
                      <a:pPr algn="ctr">
                        <a:lnSpc>
                          <a:spcPct val="100000"/>
                        </a:lnSpc>
                        <a:tabLst>
                          <a:tab pos="0" algn="l"/>
                        </a:tabLst>
                      </a:pPr>
                      <a:endParaRPr lang="en-IN" sz="800" dirty="0"/>
                    </a:p>
                    <a:p>
                      <a:pPr algn="ctr">
                        <a:lnSpc>
                          <a:spcPct val="100000"/>
                        </a:lnSpc>
                        <a:tabLst>
                          <a:tab pos="0" algn="l"/>
                        </a:tabLst>
                      </a:pPr>
                      <a:r>
                        <a:rPr lang="en-IN" sz="800" dirty="0"/>
                        <a:t>June 2017</a:t>
                      </a:r>
                      <a:endParaRPr lang="en-US" sz="800" b="0" strike="noStrike" spc="-1" dirty="0">
                        <a:latin typeface="+mn-lt"/>
                      </a:endParaRPr>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AE5F1"/>
                    </a:solidFill>
                  </a:tcPr>
                </a:tc>
                <a:tc>
                  <a:txBody>
                    <a:bodyPr/>
                    <a:lstStyle/>
                    <a:p>
                      <a:pPr algn="ctr">
                        <a:lnSpc>
                          <a:spcPct val="100000"/>
                        </a:lnSpc>
                        <a:tabLst>
                          <a:tab pos="0" algn="l"/>
                        </a:tabLst>
                      </a:pPr>
                      <a:r>
                        <a:rPr lang="en-US" sz="800" dirty="0"/>
                        <a:t>Introduced self-attention mechanisms to revolutionize sequence-to-sequence tasks, making it ideal for language and music generation.</a:t>
                      </a:r>
                      <a:endParaRPr lang="en-US" sz="8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dirty="0"/>
                        <a:t>Addresses challenges in handling long-range dependencies in sequences, improving efficiency in text and music processing.</a:t>
                      </a:r>
                      <a:endParaRPr lang="en-US" sz="8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dirty="0"/>
                        <a:t>Significantly enhances language modeling and music generation by capturing complex dependencies over long sequences</a:t>
                      </a:r>
                      <a:endParaRPr lang="en-US" sz="8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dirty="0"/>
                        <a:t>High computational and memory requirements for long sequences; lacks inductive bias for locality (unlike RNNs/CNNs), which can be inefficient for tasks with local structure.</a:t>
                      </a:r>
                      <a:endParaRPr lang="en-US" sz="800" b="0" strike="noStrike" spc="-1" dirty="0">
                        <a:latin typeface="+mn-lt"/>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dirty="0"/>
                        <a:t>Transformer (original architecture with self-attention mechanism)</a:t>
                      </a:r>
                      <a:endParaRPr lang="en-US" sz="800" b="0" strike="noStrike" spc="-1" dirty="0">
                        <a:latin typeface="+mn-lt"/>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AE5F1"/>
                    </a:solidFill>
                  </a:tcPr>
                </a:tc>
                <a:extLst>
                  <a:ext uri="{0D108BD9-81ED-4DB2-BD59-A6C34878D82A}">
                    <a16:rowId xmlns:a16="http://schemas.microsoft.com/office/drawing/2014/main" val="10001"/>
                  </a:ext>
                </a:extLst>
              </a:tr>
              <a:tr h="1284480">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endParaRPr lang="en-US" sz="800" dirty="0"/>
                    </a:p>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US" sz="800" dirty="0"/>
                        <a:t>Music Transformer: Addressing long-term structure in music generation</a:t>
                      </a:r>
                      <a:r>
                        <a:rPr lang="en-US" sz="800" b="0" dirty="0"/>
                        <a:t> [2]</a:t>
                      </a:r>
                      <a:r>
                        <a:rPr lang="en-US" sz="600" b="0" dirty="0"/>
                        <a:t> </a:t>
                      </a:r>
                      <a:r>
                        <a:rPr lang="en-US" sz="600" b="0" baseline="0" dirty="0"/>
                        <a:t> </a:t>
                      </a:r>
                    </a:p>
                    <a:p>
                      <a:pPr marL="0" marR="0" indent="0" algn="ctr" defTabSz="914400" rtl="0" eaLnBrk="1" fontAlgn="auto" latinLnBrk="0" hangingPunct="1">
                        <a:lnSpc>
                          <a:spcPct val="100000"/>
                        </a:lnSpc>
                        <a:spcBef>
                          <a:spcPts val="0"/>
                        </a:spcBef>
                        <a:spcAft>
                          <a:spcPts val="0"/>
                        </a:spcAft>
                        <a:buClrTx/>
                        <a:buSzTx/>
                        <a:buFontTx/>
                        <a:buNone/>
                        <a:tabLst>
                          <a:tab pos="0" algn="l"/>
                        </a:tabLst>
                        <a:defRPr/>
                      </a:pPr>
                      <a:endParaRPr lang="en-US" sz="800" b="0" strike="noStrike" spc="-1" dirty="0">
                        <a:latin typeface="+mn-lt"/>
                      </a:endParaRPr>
                    </a:p>
                    <a:p>
                      <a:pPr algn="ctr">
                        <a:lnSpc>
                          <a:spcPct val="100000"/>
                        </a:lnSpc>
                        <a:tabLst>
                          <a:tab pos="0" algn="l"/>
                        </a:tabLst>
                      </a:pPr>
                      <a:endParaRPr lang="en-US" sz="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endParaRPr lang="en-IN" sz="800" dirty="0"/>
                    </a:p>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IN" sz="800" dirty="0"/>
                        <a:t>Huang, et al.</a:t>
                      </a:r>
                      <a:endParaRPr lang="en-US" sz="800" b="0" strike="noStrike" spc="-1" dirty="0">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endParaRPr lang="en-IN" sz="800" dirty="0"/>
                    </a:p>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IN" sz="800" dirty="0"/>
                        <a:t>January</a:t>
                      </a:r>
                    </a:p>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IN" sz="800" dirty="0"/>
                        <a:t>2018</a:t>
                      </a:r>
                      <a:endParaRPr lang="en-US" sz="800" b="0" strike="noStrike" spc="-1" dirty="0">
                        <a:latin typeface="+mn-lt"/>
                      </a:endParaRPr>
                    </a:p>
                    <a:p>
                      <a:pPr algn="ctr">
                        <a:lnSpc>
                          <a:spcPct val="100000"/>
                        </a:lnSpc>
                        <a:tabLst>
                          <a:tab pos="0" algn="l"/>
                        </a:tabLst>
                      </a:pPr>
                      <a:endParaRPr lang="en-US" sz="800" b="0" strike="noStrike" spc="-1" dirty="0">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US" sz="800" dirty="0"/>
                        <a:t>Highlighted the importance of capturing long-term musical patterns in generative models.</a:t>
                      </a:r>
                      <a:endParaRPr lang="en-US" sz="800" b="0" strike="noStrike" spc="-1" dirty="0">
                        <a:latin typeface="+mn-lt"/>
                      </a:endParaRPr>
                    </a:p>
                    <a:p>
                      <a:pPr algn="ctr">
                        <a:lnSpc>
                          <a:spcPct val="100000"/>
                        </a:lnSpc>
                        <a:tabLst>
                          <a:tab pos="0" algn="l"/>
                        </a:tabLst>
                      </a:pPr>
                      <a:endParaRPr lang="en-US" sz="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US" sz="800" dirty="0"/>
                        <a:t>Resolved the challenge of maintaining coherence in AI-generated music over extended sequences.</a:t>
                      </a:r>
                      <a:endParaRPr lang="en-US" sz="800" b="0" strike="noStrike" spc="-1" dirty="0">
                        <a:latin typeface="+mn-lt"/>
                      </a:endParaRPr>
                    </a:p>
                    <a:p>
                      <a:pPr algn="ctr">
                        <a:lnSpc>
                          <a:spcPct val="100000"/>
                        </a:lnSpc>
                        <a:tabLst>
                          <a:tab pos="0" algn="l"/>
                        </a:tabLst>
                      </a:pPr>
                      <a:endParaRPr lang="en-US" sz="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US" sz="800" dirty="0"/>
                        <a:t>Produced more structured, human-like compositions, ensuring musical coherence over long durations.</a:t>
                      </a:r>
                      <a:endParaRPr lang="en-US" sz="800" b="0" strike="noStrike" spc="-1" dirty="0">
                        <a:latin typeface="+mn-lt"/>
                      </a:endParaRPr>
                    </a:p>
                    <a:p>
                      <a:pPr algn="ctr">
                        <a:lnSpc>
                          <a:spcPct val="100000"/>
                        </a:lnSpc>
                        <a:tabLst>
                          <a:tab pos="0" algn="l"/>
                        </a:tabLst>
                      </a:pPr>
                      <a:endParaRPr lang="en-US" sz="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dirty="0"/>
                        <a:t>Requires large amounts of training data; struggles with capturing expressive nuances like dynamics or emotion in music beyond structure.</a:t>
                      </a:r>
                      <a:endParaRPr lang="en-US" sz="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dirty="0"/>
                        <a:t>Music Transformer (an adaptation of Transformer architecture optimized for music generation)</a:t>
                      </a:r>
                      <a:endParaRPr lang="en-US" sz="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AE5F1"/>
                    </a:solidFill>
                  </a:tcPr>
                </a:tc>
                <a:extLst>
                  <a:ext uri="{0D108BD9-81ED-4DB2-BD59-A6C34878D82A}">
                    <a16:rowId xmlns:a16="http://schemas.microsoft.com/office/drawing/2014/main" val="10002"/>
                  </a:ext>
                </a:extLst>
              </a:tr>
              <a:tr h="1095120">
                <a:tc>
                  <a:txBody>
                    <a:bodyPr/>
                    <a:lstStyle/>
                    <a:p>
                      <a:pPr algn="ctr">
                        <a:lnSpc>
                          <a:spcPct val="100000"/>
                        </a:lnSpc>
                        <a:tabLst>
                          <a:tab pos="0" algn="l"/>
                        </a:tabLst>
                      </a:pPr>
                      <a:endParaRPr lang="en-US" sz="800" dirty="0"/>
                    </a:p>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US" sz="800" dirty="0"/>
                        <a:t>GPT family of models for text generation</a:t>
                      </a:r>
                      <a:r>
                        <a:rPr lang="en-US" sz="800" b="0" dirty="0"/>
                        <a:t> [3]</a:t>
                      </a:r>
                      <a:r>
                        <a:rPr lang="en-US" sz="600" b="0" dirty="0"/>
                        <a:t> </a:t>
                      </a:r>
                      <a:r>
                        <a:rPr lang="en-US" sz="600" b="0" baseline="0" dirty="0"/>
                        <a:t> </a:t>
                      </a:r>
                    </a:p>
                    <a:p>
                      <a:pPr algn="ctr">
                        <a:lnSpc>
                          <a:spcPct val="100000"/>
                        </a:lnSpc>
                        <a:tabLst>
                          <a:tab pos="0" algn="l"/>
                        </a:tabLst>
                      </a:pPr>
                      <a:endParaRPr lang="en-US" sz="8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endParaRPr lang="en-IN" sz="800" dirty="0"/>
                    </a:p>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IN" sz="800" dirty="0"/>
                        <a:t>Radford, et al.</a:t>
                      </a:r>
                      <a:endParaRPr lang="en-US" sz="800" b="0" strike="noStrike" spc="-1" dirty="0">
                        <a:latin typeface="+mn-lt"/>
                      </a:endParaRPr>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endParaRPr lang="en-IN" sz="800" dirty="0"/>
                    </a:p>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IN" sz="800" dirty="0"/>
                        <a:t>June 2018</a:t>
                      </a:r>
                      <a:endParaRPr lang="en-US" sz="800" b="0" strike="noStrike" spc="-1" dirty="0">
                        <a:latin typeface="+mn-lt"/>
                      </a:endParaRPr>
                    </a:p>
                  </a:txBody>
                  <a:tcPr>
                    <a:lnL w="12240" cap="flat" cmpd="sng" algn="ctr">
                      <a:solidFill>
                        <a:srgbClr val="FFFFFF"/>
                      </a:solidFill>
                      <a:prstDash val="solid"/>
                      <a:round/>
                      <a:headEnd type="none" w="med" len="med"/>
                      <a:tailEnd type="none" w="med" len="med"/>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US" sz="800" dirty="0"/>
                        <a:t>Demonstrated that large-scale language models can produce coherent and creative text, providing the foundation for our lyric generation component.</a:t>
                      </a:r>
                      <a:endParaRPr lang="en-US" sz="800" b="0" strike="noStrike" spc="-1" dirty="0">
                        <a:latin typeface="+mn-lt"/>
                      </a:endParaRPr>
                    </a:p>
                    <a:p>
                      <a:pPr algn="ctr">
                        <a:lnSpc>
                          <a:spcPct val="100000"/>
                        </a:lnSpc>
                        <a:tabLst>
                          <a:tab pos="0" algn="l"/>
                        </a:tabLst>
                      </a:pPr>
                      <a:endParaRPr lang="en-US" sz="8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US" sz="800" dirty="0"/>
                        <a:t>Tackled the challenge of generating human-like text with deep contextual understanding.</a:t>
                      </a:r>
                      <a:endParaRPr lang="en-US" sz="800" b="0" strike="noStrike" spc="-1" dirty="0">
                        <a:latin typeface="+mn-lt"/>
                      </a:endParaRPr>
                    </a:p>
                    <a:p>
                      <a:pPr algn="ctr">
                        <a:lnSpc>
                          <a:spcPct val="100000"/>
                        </a:lnSpc>
                        <a:tabLst>
                          <a:tab pos="0" algn="l"/>
                        </a:tabLst>
                      </a:pPr>
                      <a:endParaRPr lang="en-US" sz="8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dirty="0"/>
                        <a:t>Enabled high-quality, contextually aware lyric generation, improving creative writing automation.</a:t>
                      </a:r>
                      <a:endParaRPr lang="en-US" sz="8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dirty="0"/>
                        <a:t>Can produce factually incorrect or biased outputs; lacks fine-grained controllability over generated content and coherence over very long passages.</a:t>
                      </a:r>
                      <a:endParaRPr lang="en-US" sz="800" b="0" strike="noStrike" spc="-1" dirty="0">
                        <a:latin typeface="+mn-lt"/>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a:t>GPT (Generative Pretrained Transformer) series, including GPT-1, GPT-2, and GPT-3</a:t>
                      </a:r>
                      <a:endParaRPr lang="en-US" sz="800" b="0" strike="noStrike" spc="-1" dirty="0">
                        <a:latin typeface="+mn-lt"/>
                      </a:endParaRPr>
                    </a:p>
                  </a:txBody>
                  <a:tcPr>
                    <a:lnL w="12240">
                      <a:solidFill>
                        <a:srgbClr val="FFFFFF"/>
                      </a:solidFill>
                    </a:lnL>
                    <a:lnR w="12240" cap="flat" cmpd="sng" algn="ctr">
                      <a:solidFill>
                        <a:srgbClr val="FFFFFF"/>
                      </a:solidFill>
                      <a:prstDash val="solid"/>
                      <a:round/>
                      <a:headEnd type="none" w="med" len="med"/>
                      <a:tailEnd type="none" w="med" len="med"/>
                    </a:lnR>
                    <a:lnT w="12240" cap="flat" cmpd="sng" algn="ctr">
                      <a:solidFill>
                        <a:srgbClr val="FFFFFF"/>
                      </a:solidFill>
                      <a:prstDash val="solid"/>
                      <a:round/>
                      <a:headEnd type="none" w="med" len="med"/>
                      <a:tailEnd type="none" w="med" len="med"/>
                    </a:lnT>
                    <a:lnB w="12240">
                      <a:solidFill>
                        <a:srgbClr val="FFFFFF"/>
                      </a:solidFill>
                    </a:lnB>
                    <a:solidFill>
                      <a:srgbClr val="DAE5F1"/>
                    </a:solidFill>
                  </a:tcPr>
                </a:tc>
                <a:extLst>
                  <a:ext uri="{0D108BD9-81ED-4DB2-BD59-A6C34878D82A}">
                    <a16:rowId xmlns:a16="http://schemas.microsoft.com/office/drawing/2014/main" val="10003"/>
                  </a:ext>
                </a:extLst>
              </a:tr>
            </a:tbl>
          </a:graphicData>
        </a:graphic>
      </p:graphicFrame>
      <p:pic>
        <p:nvPicPr>
          <p:cNvPr id="311" name="Google Shape;271;p58"/>
          <p:cNvPicPr/>
          <p:nvPr/>
        </p:nvPicPr>
        <p:blipFill>
          <a:blip r:embed="rId2"/>
          <a:stretch/>
        </p:blipFill>
        <p:spPr>
          <a:xfrm>
            <a:off x="8280360" y="267480"/>
            <a:ext cx="863280" cy="761400"/>
          </a:xfrm>
          <a:prstGeom prst="rect">
            <a:avLst/>
          </a:prstGeom>
          <a:ln>
            <a:noFill/>
          </a:ln>
        </p:spPr>
      </p:pic>
      <p:sp>
        <p:nvSpPr>
          <p:cNvPr id="2" name="TextBox 1"/>
          <p:cNvSpPr txBox="1"/>
          <p:nvPr/>
        </p:nvSpPr>
        <p:spPr>
          <a:xfrm>
            <a:off x="0" y="267480"/>
            <a:ext cx="3200399" cy="646331"/>
          </a:xfrm>
          <a:prstGeom prst="rect">
            <a:avLst/>
          </a:prstGeom>
          <a:noFill/>
        </p:spPr>
        <p:txBody>
          <a:bodyPr wrap="square" rtlCol="0">
            <a:spAutoFit/>
          </a:bodyPr>
          <a:lstStyle/>
          <a:p>
            <a:r>
              <a:rPr lang="en-IN" b="1" spc="-1" dirty="0">
                <a:solidFill>
                  <a:srgbClr val="572314"/>
                </a:solidFill>
                <a:latin typeface="Times New Roman" pitchFamily="18" charset="0"/>
                <a:cs typeface="Times New Roman" pitchFamily="18" charset="0"/>
              </a:rPr>
              <a:t>Background &amp; Related Work</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2" name="Google Shape;276;p59"/>
          <p:cNvPicPr/>
          <p:nvPr/>
        </p:nvPicPr>
        <p:blipFill>
          <a:blip r:embed="rId2"/>
          <a:stretch/>
        </p:blipFill>
        <p:spPr>
          <a:xfrm>
            <a:off x="8316720" y="267480"/>
            <a:ext cx="743460" cy="608820"/>
          </a:xfrm>
          <a:prstGeom prst="rect">
            <a:avLst/>
          </a:prstGeom>
          <a:ln>
            <a:noFill/>
          </a:ln>
        </p:spPr>
      </p:pic>
      <p:sp>
        <p:nvSpPr>
          <p:cNvPr id="313" name="CustomShape 1"/>
          <p:cNvSpPr/>
          <p:nvPr/>
        </p:nvSpPr>
        <p:spPr>
          <a:xfrm>
            <a:off x="0" y="211470"/>
            <a:ext cx="9144000" cy="55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tabLst>
                <a:tab pos="0" algn="l"/>
              </a:tabLst>
            </a:pPr>
            <a:r>
              <a:rPr lang="en-US" sz="2400" b="1" u="sng" spc="-1" dirty="0">
                <a:solidFill>
                  <a:srgbClr val="572314"/>
                </a:solidFill>
                <a:latin typeface="Gill Sans"/>
                <a:ea typeface="Gill Sans"/>
              </a:rPr>
              <a:t>Literature Survey </a:t>
            </a:r>
            <a:br>
              <a:rPr lang="en-US" sz="2400" dirty="0"/>
            </a:br>
            <a:endParaRPr lang="en-US" sz="2400" spc="-1" dirty="0"/>
          </a:p>
          <a:p>
            <a:pPr>
              <a:tabLst>
                <a:tab pos="0" algn="l"/>
              </a:tabLst>
            </a:pPr>
            <a:endParaRPr lang="en-US" sz="2400" b="1" u="sng" spc="-1" dirty="0">
              <a:solidFill>
                <a:srgbClr val="572314"/>
              </a:solidFill>
              <a:latin typeface="Gill Sans"/>
              <a:ea typeface="Gill Sans"/>
            </a:endParaRPr>
          </a:p>
          <a:p>
            <a:pPr algn="ctr">
              <a:lnSpc>
                <a:spcPct val="100000"/>
              </a:lnSpc>
              <a:tabLst>
                <a:tab pos="0" algn="l"/>
              </a:tabLst>
            </a:pPr>
            <a:endParaRPr lang="en-US" sz="2400" b="1" u="sng" strike="noStrike" spc="-1" dirty="0">
              <a:solidFill>
                <a:srgbClr val="572314"/>
              </a:solidFill>
              <a:uFillTx/>
              <a:latin typeface="Gill Sans"/>
              <a:ea typeface="Gill Sans"/>
            </a:endParaRPr>
          </a:p>
        </p:txBody>
      </p:sp>
      <p:graphicFrame>
        <p:nvGraphicFramePr>
          <p:cNvPr id="314" name="Table 2"/>
          <p:cNvGraphicFramePr/>
          <p:nvPr>
            <p:extLst>
              <p:ext uri="{D42A27DB-BD31-4B8C-83A1-F6EECF244321}">
                <p14:modId xmlns:p14="http://schemas.microsoft.com/office/powerpoint/2010/main" val="4212292121"/>
              </p:ext>
            </p:extLst>
          </p:nvPr>
        </p:nvGraphicFramePr>
        <p:xfrm>
          <a:off x="11880" y="1008380"/>
          <a:ext cx="9132119" cy="4199920"/>
        </p:xfrm>
        <a:graphic>
          <a:graphicData uri="http://schemas.openxmlformats.org/drawingml/2006/table">
            <a:tbl>
              <a:tblPr/>
              <a:tblGrid>
                <a:gridCol w="988063">
                  <a:extLst>
                    <a:ext uri="{9D8B030D-6E8A-4147-A177-3AD203B41FA5}">
                      <a16:colId xmlns:a16="http://schemas.microsoft.com/office/drawing/2014/main" val="20000"/>
                    </a:ext>
                  </a:extLst>
                </a:gridCol>
                <a:gridCol w="1136038">
                  <a:extLst>
                    <a:ext uri="{9D8B030D-6E8A-4147-A177-3AD203B41FA5}">
                      <a16:colId xmlns:a16="http://schemas.microsoft.com/office/drawing/2014/main" val="20001"/>
                    </a:ext>
                  </a:extLst>
                </a:gridCol>
                <a:gridCol w="771525">
                  <a:extLst>
                    <a:ext uri="{9D8B030D-6E8A-4147-A177-3AD203B41FA5}">
                      <a16:colId xmlns:a16="http://schemas.microsoft.com/office/drawing/2014/main" val="20002"/>
                    </a:ext>
                  </a:extLst>
                </a:gridCol>
                <a:gridCol w="1130064">
                  <a:extLst>
                    <a:ext uri="{9D8B030D-6E8A-4147-A177-3AD203B41FA5}">
                      <a16:colId xmlns:a16="http://schemas.microsoft.com/office/drawing/2014/main" val="20003"/>
                    </a:ext>
                  </a:extLst>
                </a:gridCol>
                <a:gridCol w="1455390">
                  <a:extLst>
                    <a:ext uri="{9D8B030D-6E8A-4147-A177-3AD203B41FA5}">
                      <a16:colId xmlns:a16="http://schemas.microsoft.com/office/drawing/2014/main" val="20004"/>
                    </a:ext>
                  </a:extLst>
                </a:gridCol>
                <a:gridCol w="1388629">
                  <a:extLst>
                    <a:ext uri="{9D8B030D-6E8A-4147-A177-3AD203B41FA5}">
                      <a16:colId xmlns:a16="http://schemas.microsoft.com/office/drawing/2014/main" val="20005"/>
                    </a:ext>
                  </a:extLst>
                </a:gridCol>
                <a:gridCol w="1131205">
                  <a:extLst>
                    <a:ext uri="{9D8B030D-6E8A-4147-A177-3AD203B41FA5}">
                      <a16:colId xmlns:a16="http://schemas.microsoft.com/office/drawing/2014/main" val="20006"/>
                    </a:ext>
                  </a:extLst>
                </a:gridCol>
                <a:gridCol w="1131205">
                  <a:extLst>
                    <a:ext uri="{9D8B030D-6E8A-4147-A177-3AD203B41FA5}">
                      <a16:colId xmlns:a16="http://schemas.microsoft.com/office/drawing/2014/main" val="486333372"/>
                    </a:ext>
                  </a:extLst>
                </a:gridCol>
              </a:tblGrid>
              <a:tr h="466120">
                <a:tc>
                  <a:txBody>
                    <a:bodyPr/>
                    <a:lstStyle/>
                    <a:p>
                      <a:pPr algn="ctr">
                        <a:lnSpc>
                          <a:spcPct val="100000"/>
                        </a:lnSpc>
                        <a:tabLst>
                          <a:tab pos="0" algn="l"/>
                        </a:tabLst>
                      </a:pPr>
                      <a:r>
                        <a:rPr lang="en-US" sz="1200" b="0" strike="noStrike" spc="-1" dirty="0">
                          <a:solidFill>
                            <a:srgbClr val="FFFFFF"/>
                          </a:solidFill>
                          <a:latin typeface="Gill Sans"/>
                          <a:ea typeface="Gill Sans"/>
                        </a:rPr>
                        <a:t>Topic</a:t>
                      </a:r>
                      <a:endParaRPr lang="en-US" sz="12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tabLst>
                          <a:tab pos="0" algn="l"/>
                        </a:tabLst>
                      </a:pPr>
                      <a:r>
                        <a:rPr lang="en-US" sz="1200" b="0" strike="noStrike" spc="-1" dirty="0">
                          <a:solidFill>
                            <a:srgbClr val="FFFFFF"/>
                          </a:solidFill>
                          <a:latin typeface="Gill Sans"/>
                          <a:ea typeface="Gill Sans"/>
                        </a:rPr>
                        <a:t>Authors</a:t>
                      </a:r>
                      <a:endParaRPr lang="en-US" sz="12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tabLst>
                          <a:tab pos="0" algn="l"/>
                        </a:tabLst>
                      </a:pPr>
                      <a:r>
                        <a:rPr lang="en-US" sz="1200" b="0" strike="noStrike" spc="-1" dirty="0">
                          <a:solidFill>
                            <a:srgbClr val="FFFFFF"/>
                          </a:solidFill>
                          <a:latin typeface="Gill Sans"/>
                          <a:ea typeface="Gill Sans"/>
                        </a:rPr>
                        <a:t>Published</a:t>
                      </a:r>
                      <a:endParaRPr lang="en-US" sz="12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tabLst>
                          <a:tab pos="0" algn="l"/>
                        </a:tabLst>
                      </a:pPr>
                      <a:r>
                        <a:rPr lang="en-US" sz="1200" b="0" strike="noStrike" spc="-1" dirty="0">
                          <a:solidFill>
                            <a:srgbClr val="FFFFFF"/>
                          </a:solidFill>
                          <a:latin typeface="Gill Sans"/>
                          <a:ea typeface="Gill Sans"/>
                        </a:rPr>
                        <a:t>Purpose</a:t>
                      </a:r>
                      <a:endParaRPr lang="en-US" sz="12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tabLst>
                          <a:tab pos="0" algn="l"/>
                        </a:tabLst>
                      </a:pPr>
                      <a:r>
                        <a:rPr lang="en-US" sz="1200" b="0" strike="noStrike" spc="-1" dirty="0">
                          <a:solidFill>
                            <a:srgbClr val="FFFFFF"/>
                          </a:solidFill>
                          <a:latin typeface="Gill Sans"/>
                          <a:ea typeface="Gill Sans"/>
                        </a:rPr>
                        <a:t>Problem Addressed</a:t>
                      </a:r>
                      <a:endParaRPr lang="en-US" sz="12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tabLst>
                          <a:tab pos="0" algn="l"/>
                        </a:tabLst>
                      </a:pPr>
                      <a:r>
                        <a:rPr lang="en-US" sz="1200" b="0" strike="noStrike" spc="-1" dirty="0">
                          <a:solidFill>
                            <a:srgbClr val="FFFFFF"/>
                          </a:solidFill>
                          <a:latin typeface="Gill Sans"/>
                          <a:ea typeface="Gill Sans"/>
                        </a:rPr>
                        <a:t>Benefits</a:t>
                      </a:r>
                      <a:endParaRPr lang="en-US" sz="12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tabLst>
                          <a:tab pos="0" algn="l"/>
                        </a:tabLst>
                      </a:pPr>
                      <a:r>
                        <a:rPr lang="en-US" sz="1200" b="0" strike="noStrike" spc="-1" dirty="0">
                          <a:solidFill>
                            <a:srgbClr val="FFFFFF"/>
                          </a:solidFill>
                          <a:latin typeface="Gill Sans"/>
                          <a:ea typeface="Gill Sans"/>
                        </a:rPr>
                        <a:t>Limitations</a:t>
                      </a:r>
                      <a:endParaRPr lang="en-US" sz="12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4F81BD"/>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lang="en-US" sz="1200" b="0" strike="noStrike" spc="-1" dirty="0">
                          <a:solidFill>
                            <a:srgbClr val="FFFFFF"/>
                          </a:solidFill>
                          <a:latin typeface="Gill Sans"/>
                          <a:ea typeface="Gill Sans"/>
                        </a:rPr>
                        <a:t>Model Used</a:t>
                      </a:r>
                      <a:endParaRPr lang="en-US" sz="1200" b="0" strike="noStrike" spc="-1" dirty="0">
                        <a:latin typeface="+mn-lt"/>
                      </a:endParaRPr>
                    </a:p>
                    <a:p>
                      <a:pPr algn="ctr">
                        <a:lnSpc>
                          <a:spcPct val="100000"/>
                        </a:lnSpc>
                        <a:tabLst>
                          <a:tab pos="0" algn="l"/>
                        </a:tabLst>
                      </a:pPr>
                      <a:endParaRPr lang="en-US" sz="1200" b="0" strike="noStrike" spc="-1" dirty="0">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1009620">
                <a:tc>
                  <a:txBody>
                    <a:bodyPr/>
                    <a:lstStyle/>
                    <a:p>
                      <a:pPr algn="ctr">
                        <a:lnSpc>
                          <a:spcPct val="100000"/>
                        </a:lnSpc>
                        <a:tabLst>
                          <a:tab pos="0" algn="l"/>
                        </a:tabLst>
                      </a:pPr>
                      <a:endParaRPr lang="en-US" sz="800" baseline="0" dirty="0"/>
                    </a:p>
                    <a:p>
                      <a:pPr marL="0" marR="0" indent="0" algn="ctr" defTabSz="914400" rtl="0" eaLnBrk="1" fontAlgn="auto" latinLnBrk="0" hangingPunct="1">
                        <a:lnSpc>
                          <a:spcPct val="100000"/>
                        </a:lnSpc>
                        <a:spcBef>
                          <a:spcPts val="0"/>
                        </a:spcBef>
                        <a:spcAft>
                          <a:spcPts val="0"/>
                        </a:spcAft>
                        <a:buClrTx/>
                        <a:buSzTx/>
                        <a:buFontTx/>
                        <a:buNone/>
                        <a:tabLst>
                          <a:tab pos="0" algn="l"/>
                        </a:tabLst>
                        <a:defRPr/>
                      </a:pPr>
                      <a:endParaRPr lang="en-US" sz="800" dirty="0"/>
                    </a:p>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US" sz="800" dirty="0"/>
                        <a:t>Jukebox: End-to-end music generation with vocals</a:t>
                      </a:r>
                      <a:endParaRPr lang="en-US" sz="600" b="0" baseline="0" dirty="0"/>
                    </a:p>
                    <a:p>
                      <a:pPr algn="ctr">
                        <a:lnSpc>
                          <a:spcPct val="100000"/>
                        </a:lnSpc>
                        <a:tabLst>
                          <a:tab pos="0" algn="l"/>
                        </a:tabLst>
                      </a:pPr>
                      <a:r>
                        <a:rPr lang="en-US" sz="800" b="0" dirty="0"/>
                        <a:t> [4]</a:t>
                      </a:r>
                      <a:r>
                        <a:rPr lang="en-US" sz="600" b="0" dirty="0"/>
                        <a:t> </a:t>
                      </a:r>
                      <a:r>
                        <a:rPr lang="en-US" sz="600" b="0" baseline="0" dirty="0"/>
                        <a:t> </a:t>
                      </a:r>
                    </a:p>
                    <a:p>
                      <a:pPr algn="ctr">
                        <a:lnSpc>
                          <a:spcPct val="100000"/>
                        </a:lnSpc>
                        <a:tabLst>
                          <a:tab pos="0" algn="l"/>
                        </a:tabLst>
                      </a:pPr>
                      <a:endParaRPr lang="en-US" sz="800" b="0" strike="noStrike" spc="-1" dirty="0">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IN" sz="800" dirty="0"/>
                    </a:p>
                    <a:p>
                      <a:pPr marL="0" marR="0" indent="0" algn="ctr" defTabSz="914400" rtl="0" eaLnBrk="1" fontAlgn="auto" latinLnBrk="0" hangingPunct="1">
                        <a:lnSpc>
                          <a:spcPct val="100000"/>
                        </a:lnSpc>
                        <a:spcBef>
                          <a:spcPts val="0"/>
                        </a:spcBef>
                        <a:spcAft>
                          <a:spcPts val="0"/>
                        </a:spcAft>
                        <a:buClrTx/>
                        <a:buSzTx/>
                        <a:buFontTx/>
                        <a:buNone/>
                        <a:tabLst/>
                        <a:defRPr/>
                      </a:pPr>
                      <a:r>
                        <a:rPr lang="en-IN" sz="800" dirty="0"/>
                        <a:t>Dhariwal, et al.</a:t>
                      </a:r>
                      <a:endParaRPr lang="en-US" sz="800" b="0" strike="noStrike" spc="-1" dirty="0">
                        <a:latin typeface="+mn-lt"/>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endParaRPr lang="en-IN" sz="800" dirty="0"/>
                    </a:p>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IN" sz="800" dirty="0"/>
                        <a:t>April 2020</a:t>
                      </a:r>
                      <a:endParaRPr lang="en-US" sz="800" b="0" strike="noStrike" spc="-1" dirty="0">
                        <a:latin typeface="+mn-lt"/>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US" sz="800" dirty="0"/>
                        <a:t>Explored neural networks for raw audio music generation, including singing voices.</a:t>
                      </a:r>
                      <a:endParaRPr lang="en-US" sz="800" b="0" strike="noStrike" spc="-1" dirty="0">
                        <a:latin typeface="+mn-lt"/>
                      </a:endParaRPr>
                    </a:p>
                    <a:p>
                      <a:pPr algn="ctr">
                        <a:lnSpc>
                          <a:spcPct val="100000"/>
                        </a:lnSpc>
                        <a:tabLst>
                          <a:tab pos="0" algn="l"/>
                        </a:tabLst>
                      </a:pPr>
                      <a:r>
                        <a:rPr lang="en-US" sz="800" dirty="0"/>
                        <a:t>.</a:t>
                      </a:r>
                      <a:endParaRPr lang="en-US" sz="800" b="0" strike="noStrike" spc="-1" dirty="0">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US" sz="800" dirty="0"/>
                        <a:t>Tackled the complexity of end-to-end music creation, including harmonization and vocal synthesis</a:t>
                      </a:r>
                      <a:endParaRPr lang="en-US" sz="800" b="0" strike="noStrike" spc="-1" dirty="0">
                        <a:latin typeface="+mn-lt"/>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dirty="0"/>
                        <a:t>Opened possibilities for AI-generated music with human-like vocals, expanding the scope of AI composition</a:t>
                      </a:r>
                      <a:endParaRPr lang="en-US" sz="800" b="0" strike="noStrike" spc="-1" dirty="0">
                        <a:latin typeface="+mn-lt"/>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dirty="0"/>
                        <a:t>High computational requirements and long inference times; limited control over specific lyrical or musical structure, often generating incoherent vocals.</a:t>
                      </a:r>
                      <a:endParaRPr lang="en-US" sz="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3816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IN" sz="800" dirty="0"/>
                        <a:t>Jukebox (Transformer + VQ-VAE)</a:t>
                      </a:r>
                      <a:endParaRPr lang="en-US" sz="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AE5F1"/>
                    </a:solidFill>
                  </a:tcPr>
                </a:tc>
                <a:extLst>
                  <a:ext uri="{0D108BD9-81ED-4DB2-BD59-A6C34878D82A}">
                    <a16:rowId xmlns:a16="http://schemas.microsoft.com/office/drawing/2014/main" val="10001"/>
                  </a:ext>
                </a:extLst>
              </a:tr>
              <a:tr h="1600200">
                <a:tc>
                  <a:txBody>
                    <a:bodyPr/>
                    <a:lstStyle/>
                    <a:p>
                      <a:pPr algn="ctr">
                        <a:lnSpc>
                          <a:spcPct val="100000"/>
                        </a:lnSpc>
                        <a:tabLst>
                          <a:tab pos="0" algn="l"/>
                        </a:tabLst>
                      </a:pPr>
                      <a:endParaRPr lang="en-US" sz="800" dirty="0"/>
                    </a:p>
                    <a:p>
                      <a:pPr algn="ctr">
                        <a:lnSpc>
                          <a:spcPct val="100000"/>
                        </a:lnSpc>
                        <a:tabLst>
                          <a:tab pos="0" algn="l"/>
                        </a:tabLst>
                      </a:pPr>
                      <a:r>
                        <a:rPr lang="en-US" sz="800" dirty="0"/>
                        <a:t>Advances in text-to-audio models like </a:t>
                      </a:r>
                      <a:r>
                        <a:rPr lang="en-US" sz="800" dirty="0" err="1"/>
                        <a:t>AudioLM</a:t>
                      </a:r>
                      <a:r>
                        <a:rPr lang="en-US" sz="800" dirty="0"/>
                        <a:t> and </a:t>
                      </a:r>
                      <a:r>
                        <a:rPr lang="en-US" sz="800" dirty="0" err="1"/>
                        <a:t>suno</a:t>
                      </a:r>
                      <a:r>
                        <a:rPr lang="en-US" sz="800" dirty="0"/>
                        <a:t>-ai/bark</a:t>
                      </a:r>
                      <a:r>
                        <a:rPr lang="en-US" sz="800" b="0" dirty="0"/>
                        <a:t> [5]</a:t>
                      </a:r>
                      <a:r>
                        <a:rPr lang="en-US" sz="600" b="0" dirty="0"/>
                        <a:t> </a:t>
                      </a:r>
                      <a:r>
                        <a:rPr lang="en-US" sz="600" b="0" baseline="0" dirty="0"/>
                        <a:t> </a:t>
                      </a:r>
                    </a:p>
                    <a:p>
                      <a:pPr algn="ctr">
                        <a:lnSpc>
                          <a:spcPct val="100000"/>
                        </a:lnSpc>
                        <a:tabLst>
                          <a:tab pos="0" algn="l"/>
                        </a:tabLst>
                      </a:pPr>
                      <a:endParaRPr lang="en-US" sz="8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algn="ctr"/>
                      <a:endParaRPr lang="en-IN" sz="800" b="1" dirty="0"/>
                    </a:p>
                    <a:p>
                      <a:pPr algn="ctr"/>
                      <a:r>
                        <a:rPr lang="en-IN" sz="800" b="1" dirty="0" err="1"/>
                        <a:t>AudioLM</a:t>
                      </a:r>
                      <a:r>
                        <a:rPr lang="en-IN" sz="800" b="1" dirty="0"/>
                        <a:t> Authors:</a:t>
                      </a:r>
                      <a:r>
                        <a:rPr lang="en-IN" sz="800" dirty="0"/>
                        <a:t> </a:t>
                      </a:r>
                    </a:p>
                    <a:p>
                      <a:pPr algn="ctr"/>
                      <a:r>
                        <a:rPr lang="en-IN" sz="800" dirty="0"/>
                        <a:t>Borsos, et al.</a:t>
                      </a:r>
                    </a:p>
                    <a:p>
                      <a:pPr algn="ctr"/>
                      <a:endParaRPr lang="en-IN" sz="800" dirty="0"/>
                    </a:p>
                    <a:p>
                      <a:pPr algn="ctr"/>
                      <a:r>
                        <a:rPr lang="en-IN" sz="800" b="1" dirty="0"/>
                        <a:t>Suno AI's Bark Authors:</a:t>
                      </a:r>
                      <a:r>
                        <a:rPr lang="en-IN" sz="800" dirty="0"/>
                        <a:t> Shulman, et al.</a:t>
                      </a:r>
                    </a:p>
                  </a:txBody>
                  <a:tcP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DAE5F1"/>
                    </a:solidFill>
                  </a:tcPr>
                </a:tc>
                <a:tc>
                  <a:txBody>
                    <a:bodyPr/>
                    <a:lstStyle/>
                    <a:p>
                      <a:pPr algn="ctr">
                        <a:lnSpc>
                          <a:spcPct val="100000"/>
                        </a:lnSpc>
                        <a:tabLst>
                          <a:tab pos="0" algn="l"/>
                        </a:tabLst>
                      </a:pPr>
                      <a:endParaRPr lang="it-IT" sz="800" dirty="0"/>
                    </a:p>
                    <a:p>
                      <a:pPr algn="ctr">
                        <a:lnSpc>
                          <a:spcPct val="100000"/>
                        </a:lnSpc>
                        <a:tabLst>
                          <a:tab pos="0" algn="l"/>
                        </a:tabLst>
                      </a:pPr>
                      <a:r>
                        <a:rPr lang="it-IT" sz="800" dirty="0"/>
                        <a:t>2022</a:t>
                      </a:r>
                      <a:endParaRPr lang="en-US" sz="8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dirty="0"/>
                        <a:t>Explored high-quality audio synthesis from text descriptions.</a:t>
                      </a:r>
                      <a:endParaRPr lang="en-US" sz="8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dirty="0"/>
                        <a:t>Addressed limitations in generating high-fidelity audio content from textual inputs.</a:t>
                      </a:r>
                      <a:endParaRPr lang="en-US" sz="8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dirty="0"/>
                        <a:t>Enabled realistic sound synthesis, improving applications in AI-generated music and speech.</a:t>
                      </a:r>
                      <a:endParaRPr lang="en-US" sz="8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dirty="0"/>
                        <a:t>Models like Bark can produce inconsistent prosody or unnatural transitions; </a:t>
                      </a:r>
                      <a:r>
                        <a:rPr lang="en-US" sz="800" dirty="0" err="1"/>
                        <a:t>AudioLM’s</a:t>
                      </a:r>
                      <a:r>
                        <a:rPr lang="en-US" sz="800" dirty="0"/>
                        <a:t> reliance on </a:t>
                      </a:r>
                      <a:r>
                        <a:rPr lang="en-US" sz="800" dirty="0" err="1"/>
                        <a:t>pretrained</a:t>
                      </a:r>
                      <a:r>
                        <a:rPr lang="en-US" sz="800" dirty="0"/>
                        <a:t> models may limit generalization across languages or genres.</a:t>
                      </a:r>
                      <a:endParaRPr lang="en-US" sz="800" b="0" strike="noStrike" spc="-1" dirty="0">
                        <a:latin typeface="+mn-lt"/>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IN" sz="800" b="0" dirty="0" err="1"/>
                        <a:t>AudioLM</a:t>
                      </a:r>
                      <a:r>
                        <a:rPr lang="en-IN" sz="800" b="0" dirty="0"/>
                        <a:t> (Audio Tokenizer + Language Model) </a:t>
                      </a:r>
                      <a:br>
                        <a:rPr lang="en-IN" sz="800" b="0" dirty="0"/>
                      </a:br>
                      <a:r>
                        <a:rPr lang="en-IN" sz="800" b="0" dirty="0"/>
                        <a:t>Bark (GPT-style Transformer</a:t>
                      </a:r>
                      <a:r>
                        <a:rPr lang="en-IN" sz="800" b="1" dirty="0"/>
                        <a:t>)</a:t>
                      </a:r>
                      <a:endParaRPr lang="en-US" sz="800" b="0" strike="noStrike" spc="-1" dirty="0">
                        <a:latin typeface="+mn-lt"/>
                      </a:endParaRP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AE5F1"/>
                    </a:solidFill>
                  </a:tcPr>
                </a:tc>
                <a:extLst>
                  <a:ext uri="{0D108BD9-81ED-4DB2-BD59-A6C34878D82A}">
                    <a16:rowId xmlns:a16="http://schemas.microsoft.com/office/drawing/2014/main" val="10002"/>
                  </a:ext>
                </a:extLst>
              </a:tr>
              <a:tr h="1059180">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endParaRPr lang="en-US" sz="800" b="0" strike="noStrike" spc="-1"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US" sz="800" dirty="0" err="1"/>
                        <a:t>MusicLM</a:t>
                      </a:r>
                      <a:r>
                        <a:rPr lang="en-US" sz="800" dirty="0"/>
                        <a:t>: High-quality music generation from text descriptions</a:t>
                      </a:r>
                      <a:r>
                        <a:rPr lang="en-US" sz="800" b="0" dirty="0"/>
                        <a:t> [6]</a:t>
                      </a:r>
                      <a:r>
                        <a:rPr lang="en-US" sz="600" b="0" dirty="0"/>
                        <a:t> </a:t>
                      </a:r>
                      <a:r>
                        <a:rPr lang="en-US" sz="600" b="0" baseline="0" dirty="0"/>
                        <a:t> </a:t>
                      </a:r>
                    </a:p>
                    <a:p>
                      <a:pPr algn="ctr">
                        <a:lnSpc>
                          <a:spcPct val="100000"/>
                        </a:lnSpc>
                        <a:tabLst>
                          <a:tab pos="0" algn="l"/>
                        </a:tabLst>
                      </a:pPr>
                      <a:endParaRPr lang="en-US" sz="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AE5F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800" dirty="0"/>
                        <a:t>Agostinelli, et al.</a:t>
                      </a:r>
                    </a:p>
                    <a:p>
                      <a:pPr marL="0" marR="0" indent="0" algn="l" defTabSz="914400" rtl="0" eaLnBrk="1" fontAlgn="auto" latinLnBrk="0" hangingPunct="1">
                        <a:lnSpc>
                          <a:spcPct val="100000"/>
                        </a:lnSpc>
                        <a:spcBef>
                          <a:spcPts val="0"/>
                        </a:spcBef>
                        <a:spcAft>
                          <a:spcPts val="0"/>
                        </a:spcAft>
                        <a:buClrTx/>
                        <a:buSzTx/>
                        <a:buFontTx/>
                        <a:buNone/>
                        <a:tabLst/>
                        <a:defRPr/>
                      </a:pPr>
                      <a:endParaRPr lang="en-IN" sz="800" dirty="0"/>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endParaRPr lang="en-IN" sz="800" dirty="0"/>
                    </a:p>
                    <a:p>
                      <a:pPr marL="0" marR="0" indent="0" algn="ctr" defTabSz="914400" rtl="0" eaLnBrk="1" fontAlgn="auto" latinLnBrk="0" hangingPunct="1">
                        <a:lnSpc>
                          <a:spcPct val="100000"/>
                        </a:lnSpc>
                        <a:spcBef>
                          <a:spcPts val="0"/>
                        </a:spcBef>
                        <a:spcAft>
                          <a:spcPts val="0"/>
                        </a:spcAft>
                        <a:buClrTx/>
                        <a:buSzTx/>
                        <a:buFontTx/>
                        <a:buNone/>
                        <a:tabLst>
                          <a:tab pos="0" algn="l"/>
                        </a:tabLst>
                        <a:defRPr/>
                      </a:pPr>
                      <a:endParaRPr lang="en-IN" sz="800" dirty="0"/>
                    </a:p>
                    <a:p>
                      <a:pPr marL="0" marR="0" indent="0" algn="ctr" defTabSz="914400" rtl="0" eaLnBrk="1" fontAlgn="auto" latinLnBrk="0" hangingPunct="1">
                        <a:lnSpc>
                          <a:spcPct val="100000"/>
                        </a:lnSpc>
                        <a:spcBef>
                          <a:spcPts val="0"/>
                        </a:spcBef>
                        <a:spcAft>
                          <a:spcPts val="0"/>
                        </a:spcAft>
                        <a:buClrTx/>
                        <a:buSzTx/>
                        <a:buFontTx/>
                        <a:buNone/>
                        <a:tabLst>
                          <a:tab pos="0" algn="l"/>
                        </a:tabLst>
                        <a:defRPr/>
                      </a:pPr>
                      <a:endParaRPr lang="en-IN" sz="800" dirty="0"/>
                    </a:p>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IN" sz="800" dirty="0"/>
                        <a:t>January 2023</a:t>
                      </a:r>
                      <a:endParaRPr lang="en-US" sz="800" b="0" strike="noStrike" spc="-1" dirty="0">
                        <a:latin typeface="+mn-lt"/>
                      </a:endParaRPr>
                    </a:p>
                    <a:p>
                      <a:pPr algn="ctr">
                        <a:lnSpc>
                          <a:spcPct val="100000"/>
                        </a:lnSpc>
                        <a:tabLst>
                          <a:tab pos="0" algn="l"/>
                        </a:tabLst>
                      </a:pPr>
                      <a:endParaRPr lang="en-US" sz="800" b="0" strike="noStrike" spc="-1" dirty="0">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US" sz="800" dirty="0"/>
                        <a:t>Demonstrated text-to-music transformation, validating AI's ability to compose music based on textual prompts.</a:t>
                      </a:r>
                      <a:endParaRPr lang="en-US" sz="800" b="0" strike="noStrike" spc="-1" dirty="0">
                        <a:latin typeface="+mn-lt"/>
                      </a:endParaRPr>
                    </a:p>
                    <a:p>
                      <a:pPr algn="ctr">
                        <a:lnSpc>
                          <a:spcPct val="100000"/>
                        </a:lnSpc>
                        <a:tabLst>
                          <a:tab pos="0" algn="l"/>
                        </a:tabLst>
                      </a:pPr>
                      <a:endParaRPr lang="en-US" sz="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US" sz="800" dirty="0"/>
                        <a:t>Addressed the gap in conditioned music generation, improving coherence and structure.</a:t>
                      </a:r>
                      <a:endParaRPr lang="en-US" sz="800" b="0" strike="noStrike" spc="-1" dirty="0">
                        <a:latin typeface="+mn-lt"/>
                      </a:endParaRPr>
                    </a:p>
                    <a:p>
                      <a:pPr algn="ctr">
                        <a:lnSpc>
                          <a:spcPct val="100000"/>
                        </a:lnSpc>
                        <a:tabLst>
                          <a:tab pos="0" algn="l"/>
                        </a:tabLst>
                      </a:pPr>
                      <a:endParaRPr lang="en-US" sz="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US" sz="800" dirty="0"/>
                        <a:t>.Enhanced accessibility and usability of AI-powered music composition for artists and creators.</a:t>
                      </a:r>
                      <a:endParaRPr lang="en-US" sz="800" b="0" strike="noStrike" spc="-1" dirty="0">
                        <a:latin typeface="+mn-lt"/>
                      </a:endParaRPr>
                    </a:p>
                    <a:p>
                      <a:pPr algn="ctr">
                        <a:lnSpc>
                          <a:spcPct val="100000"/>
                        </a:lnSpc>
                        <a:tabLst>
                          <a:tab pos="0" algn="l"/>
                        </a:tabLst>
                      </a:pPr>
                      <a:endParaRPr lang="en-US" sz="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dirty="0"/>
                        <a:t>Struggles with fine control over musical elements like melody or rhythm; potential copyright concerns with generated content.</a:t>
                      </a:r>
                      <a:endParaRPr lang="en-US" sz="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IN" sz="800" dirty="0" err="1"/>
                        <a:t>MusicLM</a:t>
                      </a:r>
                      <a:r>
                        <a:rPr lang="en-IN" sz="800" dirty="0"/>
                        <a:t> (w2v-BERT + SoundStream + </a:t>
                      </a:r>
                      <a:r>
                        <a:rPr lang="en-IN" sz="800" dirty="0" err="1"/>
                        <a:t>MuLan</a:t>
                      </a:r>
                      <a:r>
                        <a:rPr lang="en-IN" sz="800" dirty="0"/>
                        <a:t>)</a:t>
                      </a:r>
                      <a:endParaRPr lang="en-US" sz="800" b="0" strike="noStrike" spc="-1" dirty="0">
                        <a:latin typeface="Arial"/>
                      </a:endParaRP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DAE5F1"/>
                    </a:solid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2" name="Google Shape;276;p59"/>
          <p:cNvPicPr/>
          <p:nvPr/>
        </p:nvPicPr>
        <p:blipFill>
          <a:blip r:embed="rId2"/>
          <a:stretch/>
        </p:blipFill>
        <p:spPr>
          <a:xfrm>
            <a:off x="8316720" y="267480"/>
            <a:ext cx="743460" cy="608820"/>
          </a:xfrm>
          <a:prstGeom prst="rect">
            <a:avLst/>
          </a:prstGeom>
          <a:ln>
            <a:noFill/>
          </a:ln>
        </p:spPr>
      </p:pic>
      <p:sp>
        <p:nvSpPr>
          <p:cNvPr id="313" name="CustomShape 1"/>
          <p:cNvSpPr/>
          <p:nvPr/>
        </p:nvSpPr>
        <p:spPr>
          <a:xfrm>
            <a:off x="0" y="211470"/>
            <a:ext cx="9144000" cy="55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ctr">
              <a:tabLst>
                <a:tab pos="0" algn="l"/>
              </a:tabLst>
            </a:pPr>
            <a:r>
              <a:rPr lang="en-US" sz="2400" b="1" u="sng" spc="-1" dirty="0">
                <a:solidFill>
                  <a:srgbClr val="572314"/>
                </a:solidFill>
                <a:latin typeface="Gill Sans"/>
                <a:ea typeface="Gill Sans"/>
              </a:rPr>
              <a:t>Literature Survey </a:t>
            </a:r>
            <a:br>
              <a:rPr lang="en-US" sz="2400" dirty="0"/>
            </a:br>
            <a:endParaRPr lang="en-US" sz="2400" spc="-1" dirty="0"/>
          </a:p>
          <a:p>
            <a:pPr>
              <a:tabLst>
                <a:tab pos="0" algn="l"/>
              </a:tabLst>
            </a:pPr>
            <a:endParaRPr lang="en-US" sz="2400" b="1" u="sng" spc="-1" dirty="0">
              <a:solidFill>
                <a:srgbClr val="572314"/>
              </a:solidFill>
              <a:latin typeface="Gill Sans"/>
              <a:ea typeface="Gill Sans"/>
            </a:endParaRPr>
          </a:p>
          <a:p>
            <a:pPr algn="ctr">
              <a:lnSpc>
                <a:spcPct val="100000"/>
              </a:lnSpc>
              <a:tabLst>
                <a:tab pos="0" algn="l"/>
              </a:tabLst>
            </a:pPr>
            <a:r>
              <a:rPr lang="en-US" sz="2400" b="1" u="sng" strike="noStrike" spc="-1" dirty="0">
                <a:solidFill>
                  <a:srgbClr val="572314"/>
                </a:solidFill>
                <a:uFillTx/>
                <a:latin typeface="Gill Sans"/>
                <a:ea typeface="Gill Sans"/>
              </a:rPr>
              <a:t> 	</a:t>
            </a:r>
          </a:p>
        </p:txBody>
      </p:sp>
      <p:graphicFrame>
        <p:nvGraphicFramePr>
          <p:cNvPr id="314" name="Table 2"/>
          <p:cNvGraphicFramePr/>
          <p:nvPr>
            <p:extLst>
              <p:ext uri="{D42A27DB-BD31-4B8C-83A1-F6EECF244321}">
                <p14:modId xmlns:p14="http://schemas.microsoft.com/office/powerpoint/2010/main" val="2833651845"/>
              </p:ext>
            </p:extLst>
          </p:nvPr>
        </p:nvGraphicFramePr>
        <p:xfrm>
          <a:off x="11880" y="1008380"/>
          <a:ext cx="9132119" cy="4192300"/>
        </p:xfrm>
        <a:graphic>
          <a:graphicData uri="http://schemas.openxmlformats.org/drawingml/2006/table">
            <a:tbl>
              <a:tblPr/>
              <a:tblGrid>
                <a:gridCol w="988063">
                  <a:extLst>
                    <a:ext uri="{9D8B030D-6E8A-4147-A177-3AD203B41FA5}">
                      <a16:colId xmlns:a16="http://schemas.microsoft.com/office/drawing/2014/main" val="20000"/>
                    </a:ext>
                  </a:extLst>
                </a:gridCol>
                <a:gridCol w="1000307">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1250156">
                  <a:extLst>
                    <a:ext uri="{9D8B030D-6E8A-4147-A177-3AD203B41FA5}">
                      <a16:colId xmlns:a16="http://schemas.microsoft.com/office/drawing/2014/main" val="20003"/>
                    </a:ext>
                  </a:extLst>
                </a:gridCol>
                <a:gridCol w="1385304">
                  <a:extLst>
                    <a:ext uri="{9D8B030D-6E8A-4147-A177-3AD203B41FA5}">
                      <a16:colId xmlns:a16="http://schemas.microsoft.com/office/drawing/2014/main" val="20004"/>
                    </a:ext>
                  </a:extLst>
                </a:gridCol>
                <a:gridCol w="1388629">
                  <a:extLst>
                    <a:ext uri="{9D8B030D-6E8A-4147-A177-3AD203B41FA5}">
                      <a16:colId xmlns:a16="http://schemas.microsoft.com/office/drawing/2014/main" val="20005"/>
                    </a:ext>
                  </a:extLst>
                </a:gridCol>
                <a:gridCol w="1131205">
                  <a:extLst>
                    <a:ext uri="{9D8B030D-6E8A-4147-A177-3AD203B41FA5}">
                      <a16:colId xmlns:a16="http://schemas.microsoft.com/office/drawing/2014/main" val="20006"/>
                    </a:ext>
                  </a:extLst>
                </a:gridCol>
                <a:gridCol w="1131205">
                  <a:extLst>
                    <a:ext uri="{9D8B030D-6E8A-4147-A177-3AD203B41FA5}">
                      <a16:colId xmlns:a16="http://schemas.microsoft.com/office/drawing/2014/main" val="521794695"/>
                    </a:ext>
                  </a:extLst>
                </a:gridCol>
              </a:tblGrid>
              <a:tr h="466120">
                <a:tc>
                  <a:txBody>
                    <a:bodyPr/>
                    <a:lstStyle/>
                    <a:p>
                      <a:pPr algn="ctr">
                        <a:lnSpc>
                          <a:spcPct val="100000"/>
                        </a:lnSpc>
                        <a:tabLst>
                          <a:tab pos="0" algn="l"/>
                        </a:tabLst>
                      </a:pPr>
                      <a:r>
                        <a:rPr lang="en-US" sz="1200" b="0" strike="noStrike" spc="-1" dirty="0">
                          <a:solidFill>
                            <a:srgbClr val="FFFFFF"/>
                          </a:solidFill>
                          <a:latin typeface="Gill Sans"/>
                          <a:ea typeface="Gill Sans"/>
                        </a:rPr>
                        <a:t>Topic</a:t>
                      </a:r>
                      <a:endParaRPr lang="en-US" sz="12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tabLst>
                          <a:tab pos="0" algn="l"/>
                        </a:tabLst>
                      </a:pPr>
                      <a:r>
                        <a:rPr lang="en-US" sz="1200" b="0" strike="noStrike" spc="-1" dirty="0">
                          <a:solidFill>
                            <a:srgbClr val="FFFFFF"/>
                          </a:solidFill>
                          <a:latin typeface="Gill Sans"/>
                          <a:ea typeface="Gill Sans"/>
                        </a:rPr>
                        <a:t>Authors</a:t>
                      </a:r>
                      <a:endParaRPr lang="en-US" sz="12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tabLst>
                          <a:tab pos="0" algn="l"/>
                        </a:tabLst>
                      </a:pPr>
                      <a:r>
                        <a:rPr lang="en-US" sz="1200" b="0" strike="noStrike" spc="-1" dirty="0">
                          <a:solidFill>
                            <a:srgbClr val="FFFFFF"/>
                          </a:solidFill>
                          <a:latin typeface="Gill Sans"/>
                          <a:ea typeface="Gill Sans"/>
                        </a:rPr>
                        <a:t>Published</a:t>
                      </a:r>
                      <a:endParaRPr lang="en-US" sz="12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tabLst>
                          <a:tab pos="0" algn="l"/>
                        </a:tabLst>
                      </a:pPr>
                      <a:r>
                        <a:rPr lang="en-US" sz="1200" b="0" strike="noStrike" spc="-1" dirty="0">
                          <a:solidFill>
                            <a:srgbClr val="FFFFFF"/>
                          </a:solidFill>
                          <a:latin typeface="Gill Sans"/>
                          <a:ea typeface="Gill Sans"/>
                        </a:rPr>
                        <a:t>Purpose</a:t>
                      </a:r>
                      <a:endParaRPr lang="en-US" sz="12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tabLst>
                          <a:tab pos="0" algn="l"/>
                        </a:tabLst>
                      </a:pPr>
                      <a:r>
                        <a:rPr lang="en-US" sz="1200" b="0" strike="noStrike" spc="-1" dirty="0">
                          <a:solidFill>
                            <a:srgbClr val="FFFFFF"/>
                          </a:solidFill>
                          <a:latin typeface="Gill Sans"/>
                          <a:ea typeface="Gill Sans"/>
                        </a:rPr>
                        <a:t>Problem Addressed</a:t>
                      </a:r>
                      <a:endParaRPr lang="en-US" sz="12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tabLst>
                          <a:tab pos="0" algn="l"/>
                        </a:tabLst>
                      </a:pPr>
                      <a:r>
                        <a:rPr lang="en-US" sz="1200" b="0" strike="noStrike" spc="-1" dirty="0">
                          <a:solidFill>
                            <a:srgbClr val="FFFFFF"/>
                          </a:solidFill>
                          <a:latin typeface="Gill Sans"/>
                          <a:ea typeface="Gill Sans"/>
                        </a:rPr>
                        <a:t>Benefits</a:t>
                      </a:r>
                      <a:endParaRPr lang="en-US" sz="1200" b="0" strike="noStrike" spc="-1" dirty="0">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tabLst>
                          <a:tab pos="0" algn="l"/>
                        </a:tabLst>
                      </a:pPr>
                      <a:r>
                        <a:rPr lang="en-US" sz="1200" b="0" strike="noStrike" spc="-1" dirty="0">
                          <a:solidFill>
                            <a:srgbClr val="FFFFFF"/>
                          </a:solidFill>
                          <a:latin typeface="Gill Sans"/>
                          <a:ea typeface="Gill Sans"/>
                        </a:rPr>
                        <a:t>Limitations</a:t>
                      </a:r>
                      <a:endParaRPr lang="en-US" sz="12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38160">
                      <a:solidFill>
                        <a:srgbClr val="FFFFFF"/>
                      </a:solidFill>
                    </a:lnB>
                    <a:solidFill>
                      <a:srgbClr val="4F81BD"/>
                    </a:solidFill>
                  </a:tcPr>
                </a:tc>
                <a:tc>
                  <a:txBody>
                    <a:bodyPr/>
                    <a:lstStyle/>
                    <a:p>
                      <a:pPr algn="ctr">
                        <a:lnSpc>
                          <a:spcPct val="100000"/>
                        </a:lnSpc>
                        <a:tabLst>
                          <a:tab pos="0" algn="l"/>
                        </a:tabLst>
                      </a:pPr>
                      <a:r>
                        <a:rPr lang="en-US" sz="1200" b="0" strike="noStrike" spc="-1" dirty="0">
                          <a:solidFill>
                            <a:srgbClr val="FFFFFF"/>
                          </a:solidFill>
                          <a:latin typeface="Gill Sans"/>
                          <a:ea typeface="Gill Sans"/>
                        </a:rPr>
                        <a:t>Model Used</a:t>
                      </a:r>
                      <a:endParaRPr lang="en-US" sz="1200" b="0" strike="noStrike" spc="-1" dirty="0">
                        <a:latin typeface="Arial"/>
                      </a:endParaRPr>
                    </a:p>
                  </a:txBody>
                  <a:tcPr>
                    <a:lnL w="12240">
                      <a:solidFill>
                        <a:srgbClr val="FFFFFF"/>
                      </a:solidFill>
                    </a:lnL>
                    <a:lnR w="12240">
                      <a:solidFill>
                        <a:srgbClr val="FFFFFF"/>
                      </a:solidFill>
                    </a:lnR>
                    <a:lnT w="12240">
                      <a:solidFill>
                        <a:srgbClr val="FFFFFF"/>
                      </a:solidFill>
                    </a:lnT>
                    <a:lnB w="3816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0000"/>
                  </a:ext>
                </a:extLst>
              </a:tr>
              <a:tr h="1009620">
                <a:tc>
                  <a:txBody>
                    <a:bodyPr/>
                    <a:lstStyle/>
                    <a:p>
                      <a:pPr algn="ctr">
                        <a:lnSpc>
                          <a:spcPct val="100000"/>
                        </a:lnSpc>
                        <a:tabLst>
                          <a:tab pos="0" algn="l"/>
                        </a:tabLst>
                      </a:pPr>
                      <a:endParaRPr lang="en-US" sz="800" baseline="0" dirty="0"/>
                    </a:p>
                    <a:p>
                      <a:pPr marL="0" marR="0" indent="0" algn="ctr" defTabSz="914400" rtl="0" eaLnBrk="1" fontAlgn="auto" latinLnBrk="0" hangingPunct="1">
                        <a:lnSpc>
                          <a:spcPct val="100000"/>
                        </a:lnSpc>
                        <a:spcBef>
                          <a:spcPts val="0"/>
                        </a:spcBef>
                        <a:spcAft>
                          <a:spcPts val="0"/>
                        </a:spcAft>
                        <a:buClrTx/>
                        <a:buSzTx/>
                        <a:buFontTx/>
                        <a:buNone/>
                        <a:tabLst>
                          <a:tab pos="0" algn="l"/>
                        </a:tabLst>
                        <a:defRPr/>
                      </a:pPr>
                      <a:endParaRPr lang="en-US" sz="800" dirty="0"/>
                    </a:p>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US" sz="800" dirty="0" err="1"/>
                        <a:t>MusicGen</a:t>
                      </a:r>
                      <a:r>
                        <a:rPr lang="en-US" sz="800" dirty="0"/>
                        <a:t>: Simple and Controllable Music Generation</a:t>
                      </a:r>
                    </a:p>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US" sz="800" b="0" dirty="0"/>
                        <a:t>[7]</a:t>
                      </a:r>
                      <a:r>
                        <a:rPr lang="en-US" sz="600" b="0" dirty="0"/>
                        <a:t> </a:t>
                      </a:r>
                      <a:r>
                        <a:rPr lang="en-US" sz="600" b="0" baseline="0" dirty="0"/>
                        <a:t> </a:t>
                      </a:r>
                    </a:p>
                    <a:p>
                      <a:pPr algn="ctr">
                        <a:lnSpc>
                          <a:spcPct val="100000"/>
                        </a:lnSpc>
                        <a:tabLst>
                          <a:tab pos="0" algn="l"/>
                        </a:tabLst>
                      </a:pPr>
                      <a:endParaRPr lang="en-US" sz="800" b="0" strike="noStrike" spc="-1" dirty="0">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AE5F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800" dirty="0"/>
                    </a:p>
                    <a:p>
                      <a:pPr marL="0" marR="0" indent="0" algn="l" defTabSz="914400" rtl="0" eaLnBrk="1" fontAlgn="auto" latinLnBrk="0" hangingPunct="1">
                        <a:lnSpc>
                          <a:spcPct val="100000"/>
                        </a:lnSpc>
                        <a:spcBef>
                          <a:spcPts val="0"/>
                        </a:spcBef>
                        <a:spcAft>
                          <a:spcPts val="0"/>
                        </a:spcAft>
                        <a:buClrTx/>
                        <a:buSzTx/>
                        <a:buFontTx/>
                        <a:buNone/>
                        <a:tabLst/>
                        <a:defRPr/>
                      </a:pPr>
                      <a:endParaRPr lang="en-IN" sz="800" dirty="0"/>
                    </a:p>
                    <a:p>
                      <a:pPr marL="0" marR="0" indent="0" algn="ctr" defTabSz="914400" rtl="0" eaLnBrk="1" fontAlgn="auto" latinLnBrk="0" hangingPunct="1">
                        <a:lnSpc>
                          <a:spcPct val="100000"/>
                        </a:lnSpc>
                        <a:spcBef>
                          <a:spcPts val="0"/>
                        </a:spcBef>
                        <a:spcAft>
                          <a:spcPts val="0"/>
                        </a:spcAft>
                        <a:buClrTx/>
                        <a:buSzTx/>
                        <a:buFontTx/>
                        <a:buNone/>
                        <a:tabLst/>
                        <a:defRPr/>
                      </a:pPr>
                      <a:endParaRPr lang="en-IN" sz="800" dirty="0"/>
                    </a:p>
                    <a:p>
                      <a:pPr marL="0" marR="0" indent="0" algn="ctr" defTabSz="914400" rtl="0" eaLnBrk="1" fontAlgn="auto" latinLnBrk="0" hangingPunct="1">
                        <a:lnSpc>
                          <a:spcPct val="100000"/>
                        </a:lnSpc>
                        <a:spcBef>
                          <a:spcPts val="0"/>
                        </a:spcBef>
                        <a:spcAft>
                          <a:spcPts val="0"/>
                        </a:spcAft>
                        <a:buClrTx/>
                        <a:buSzTx/>
                        <a:buFontTx/>
                        <a:buNone/>
                        <a:tabLst/>
                        <a:defRPr/>
                      </a:pPr>
                      <a:r>
                        <a:rPr lang="en-IN" sz="800" dirty="0"/>
                        <a:t>Jean, et al.</a:t>
                      </a:r>
                      <a:endParaRPr lang="en-US" sz="800" b="0" strike="noStrike" spc="-1" dirty="0">
                        <a:latin typeface="+mn-lt"/>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endParaRPr lang="en-IN" sz="800" dirty="0"/>
                    </a:p>
                    <a:p>
                      <a:pPr marL="0" marR="0" indent="0" algn="ctr" defTabSz="914400" rtl="0" eaLnBrk="1" fontAlgn="auto" latinLnBrk="0" hangingPunct="1">
                        <a:lnSpc>
                          <a:spcPct val="100000"/>
                        </a:lnSpc>
                        <a:spcBef>
                          <a:spcPts val="0"/>
                        </a:spcBef>
                        <a:spcAft>
                          <a:spcPts val="0"/>
                        </a:spcAft>
                        <a:buClrTx/>
                        <a:buSzTx/>
                        <a:buFontTx/>
                        <a:buNone/>
                        <a:tabLst>
                          <a:tab pos="0" algn="l"/>
                        </a:tabLst>
                        <a:defRPr/>
                      </a:pPr>
                      <a:endParaRPr lang="en-IN" sz="800" dirty="0"/>
                    </a:p>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IN" sz="800" dirty="0"/>
                        <a:t>June 2023</a:t>
                      </a:r>
                      <a:endParaRPr lang="en-US" sz="800" b="0" strike="noStrike" spc="-1" dirty="0">
                        <a:latin typeface="+mn-lt"/>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US" sz="800" dirty="0"/>
                        <a:t>Developed a transformer-based model capable of generating music from text prompts and optional melody inputs..</a:t>
                      </a:r>
                      <a:endParaRPr lang="en-US" sz="800" b="0" strike="noStrike" spc="-1" dirty="0">
                        <a:latin typeface="Arial"/>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US" sz="800" dirty="0"/>
                        <a:t>Existing systems lacked flexibility in incorporating melodic guidance or structured control over output.</a:t>
                      </a:r>
                      <a:endParaRPr lang="en-US" sz="800" b="0" strike="noStrike" spc="-1" dirty="0">
                        <a:latin typeface="+mn-lt"/>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dirty="0"/>
                        <a:t>Allowed users to guide music generation using both text and melody, improving structure and musicality.</a:t>
                      </a:r>
                      <a:endParaRPr lang="en-US" sz="800" b="0" strike="noStrike" spc="-1" dirty="0">
                        <a:latin typeface="+mn-lt"/>
                      </a:endParaRPr>
                    </a:p>
                  </a:txBody>
                  <a:tcPr>
                    <a:lnL w="12240">
                      <a:solidFill>
                        <a:srgbClr val="FFFFFF"/>
                      </a:solidFill>
                    </a:lnL>
                    <a:lnR w="12240">
                      <a:solidFill>
                        <a:srgbClr val="FFFFFF"/>
                      </a:solidFill>
                    </a:lnR>
                    <a:lnT w="3816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dirty="0"/>
                        <a:t>Limited by the model’s training dataset diversity; struggles with generating culturally nuanced or genre-blending compositions.</a:t>
                      </a:r>
                      <a:endParaRPr lang="en-US" sz="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3816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IN" sz="800" dirty="0" err="1"/>
                        <a:t>MusicGen</a:t>
                      </a:r>
                      <a:r>
                        <a:rPr lang="en-IN" sz="800" dirty="0"/>
                        <a:t> (Transformer Decoder + </a:t>
                      </a:r>
                      <a:r>
                        <a:rPr lang="en-IN" sz="800" dirty="0" err="1"/>
                        <a:t>EnCodec</a:t>
                      </a:r>
                      <a:r>
                        <a:rPr lang="en-IN" sz="800" dirty="0"/>
                        <a:t>)</a:t>
                      </a:r>
                      <a:endParaRPr lang="en-US" sz="800" b="0" strike="noStrike" spc="-1" dirty="0">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AE5F1"/>
                    </a:solidFill>
                  </a:tcPr>
                </a:tc>
                <a:extLst>
                  <a:ext uri="{0D108BD9-81ED-4DB2-BD59-A6C34878D82A}">
                    <a16:rowId xmlns:a16="http://schemas.microsoft.com/office/drawing/2014/main" val="10001"/>
                  </a:ext>
                </a:extLst>
              </a:tr>
              <a:tr h="1600200">
                <a:tc>
                  <a:txBody>
                    <a:bodyPr/>
                    <a:lstStyle/>
                    <a:p>
                      <a:pPr algn="ctr">
                        <a:lnSpc>
                          <a:spcPct val="100000"/>
                        </a:lnSpc>
                        <a:tabLst>
                          <a:tab pos="0" algn="l"/>
                        </a:tabLst>
                      </a:pPr>
                      <a:endParaRPr lang="en-US" sz="800" dirty="0"/>
                    </a:p>
                    <a:p>
                      <a:pPr algn="ctr">
                        <a:lnSpc>
                          <a:spcPct val="100000"/>
                        </a:lnSpc>
                        <a:tabLst>
                          <a:tab pos="0" algn="l"/>
                        </a:tabLst>
                      </a:pPr>
                      <a:endParaRPr lang="en-US" sz="800" dirty="0"/>
                    </a:p>
                    <a:p>
                      <a:pPr algn="ctr">
                        <a:lnSpc>
                          <a:spcPct val="100000"/>
                        </a:lnSpc>
                        <a:tabLst>
                          <a:tab pos="0" algn="l"/>
                        </a:tabLst>
                      </a:pPr>
                      <a:r>
                        <a:rPr lang="en-US" sz="800" dirty="0" err="1"/>
                        <a:t>MusiCoder</a:t>
                      </a:r>
                      <a:r>
                        <a:rPr lang="en-US" sz="800" dirty="0"/>
                        <a:t>: Controllable Symbolic Music Generation with Codebook Tokens</a:t>
                      </a:r>
                      <a:r>
                        <a:rPr lang="en-US" sz="800" b="0" dirty="0"/>
                        <a:t>[8]</a:t>
                      </a:r>
                      <a:r>
                        <a:rPr lang="en-US" sz="600" b="0" dirty="0"/>
                        <a:t> </a:t>
                      </a:r>
                      <a:r>
                        <a:rPr lang="en-US" sz="600" b="0" baseline="0" dirty="0"/>
                        <a:t> </a:t>
                      </a:r>
                    </a:p>
                    <a:p>
                      <a:pPr algn="ctr">
                        <a:lnSpc>
                          <a:spcPct val="100000"/>
                        </a:lnSpc>
                        <a:tabLst>
                          <a:tab pos="0" algn="l"/>
                        </a:tabLst>
                      </a:pPr>
                      <a:endParaRPr lang="en-US" sz="8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endParaRPr lang="en-IN" sz="800" b="0" dirty="0"/>
                    </a:p>
                    <a:p>
                      <a:endParaRPr lang="en-IN" sz="800" b="0" dirty="0"/>
                    </a:p>
                    <a:p>
                      <a:pPr algn="ctr"/>
                      <a:endParaRPr lang="en-IN" sz="800" b="0" dirty="0"/>
                    </a:p>
                    <a:p>
                      <a:pPr algn="ctr"/>
                      <a:endParaRPr lang="en-IN" sz="800" b="0" dirty="0"/>
                    </a:p>
                    <a:p>
                      <a:pPr algn="ctr"/>
                      <a:r>
                        <a:rPr lang="en-IN" sz="800" b="0" dirty="0"/>
                        <a:t>Tian, </a:t>
                      </a:r>
                      <a:r>
                        <a:rPr lang="en-IN" sz="800" dirty="0"/>
                        <a:t>et al.</a:t>
                      </a:r>
                      <a:endParaRPr lang="en-IN" sz="800" b="0" dirty="0"/>
                    </a:p>
                  </a:txBody>
                  <a:tcP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DAE5F1"/>
                    </a:solidFill>
                  </a:tcPr>
                </a:tc>
                <a:tc>
                  <a:txBody>
                    <a:bodyPr/>
                    <a:lstStyle/>
                    <a:p>
                      <a:pPr algn="ctr">
                        <a:lnSpc>
                          <a:spcPct val="100000"/>
                        </a:lnSpc>
                        <a:tabLst>
                          <a:tab pos="0" algn="l"/>
                        </a:tabLst>
                      </a:pPr>
                      <a:endParaRPr lang="it-IT" sz="800" dirty="0"/>
                    </a:p>
                    <a:p>
                      <a:pPr algn="ctr">
                        <a:lnSpc>
                          <a:spcPct val="100000"/>
                        </a:lnSpc>
                        <a:tabLst>
                          <a:tab pos="0" algn="l"/>
                        </a:tabLst>
                      </a:pPr>
                      <a:endParaRPr lang="it-IT" sz="800" dirty="0"/>
                    </a:p>
                    <a:p>
                      <a:pPr algn="ctr">
                        <a:lnSpc>
                          <a:spcPct val="100000"/>
                        </a:lnSpc>
                        <a:tabLst>
                          <a:tab pos="0" algn="l"/>
                        </a:tabLst>
                      </a:pPr>
                      <a:r>
                        <a:rPr lang="it-IT" sz="800" dirty="0"/>
                        <a:t>October 2023</a:t>
                      </a:r>
                      <a:endParaRPr lang="en-US" sz="8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dirty="0"/>
                        <a:t> Introduced a controllable framework using codebook tokens to generate symbolic music with user-defined attributes..</a:t>
                      </a:r>
                      <a:endParaRPr lang="en-US" sz="8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dirty="0"/>
                        <a:t>Existing models often lack user control over rhythm, key, and melody, leading to generic results..</a:t>
                      </a:r>
                      <a:endParaRPr lang="en-US" sz="8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dirty="0"/>
                        <a:t> Enabled users to define specific musical attributes (e.g., tempo, scale), improving control and personalization.</a:t>
                      </a:r>
                      <a:endParaRPr lang="en-US" sz="800" b="0" strike="noStrike" spc="-1" dirty="0">
                        <a:latin typeface="+mn-lt"/>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dirty="0"/>
                        <a:t>Focuses on symbolic music, not raw audio; lacks realism and requires additional conversion steps for audio playback.</a:t>
                      </a:r>
                      <a:endParaRPr lang="en-US" sz="800" b="0" strike="noStrike" spc="-1" dirty="0">
                        <a:latin typeface="+mn-lt"/>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IN" sz="800" dirty="0" err="1"/>
                        <a:t>MusiCoder</a:t>
                      </a:r>
                      <a:r>
                        <a:rPr lang="en-IN" sz="800" dirty="0"/>
                        <a:t> (VQ-VAE + Codebook Transformer)</a:t>
                      </a:r>
                      <a:endParaRPr lang="en-US" sz="800" b="0" strike="noStrike" spc="-1" dirty="0">
                        <a:latin typeface="+mn-lt"/>
                      </a:endParaRP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cap="flat" cmpd="sng" algn="ctr">
                      <a:solidFill>
                        <a:srgbClr val="FFFFFF"/>
                      </a:solidFill>
                      <a:prstDash val="solid"/>
                      <a:round/>
                      <a:headEnd type="none" w="med" len="med"/>
                      <a:tailEnd type="none" w="med" len="med"/>
                    </a:lnB>
                    <a:solidFill>
                      <a:srgbClr val="DAE5F1"/>
                    </a:solidFill>
                  </a:tcPr>
                </a:tc>
                <a:extLst>
                  <a:ext uri="{0D108BD9-81ED-4DB2-BD59-A6C34878D82A}">
                    <a16:rowId xmlns:a16="http://schemas.microsoft.com/office/drawing/2014/main" val="10002"/>
                  </a:ext>
                </a:extLst>
              </a:tr>
              <a:tr h="1059180">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endParaRPr lang="en-US" sz="800" b="0" strike="noStrike" spc="-1" dirty="0">
                        <a:latin typeface="+mn-lt"/>
                      </a:endParaRPr>
                    </a:p>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US" sz="800" dirty="0"/>
                        <a:t>Noise2Music: Text-to-Music Generation with Latent Diffusion</a:t>
                      </a:r>
                      <a:r>
                        <a:rPr lang="en-US" sz="800" b="0" dirty="0"/>
                        <a:t>[9]</a:t>
                      </a:r>
                      <a:r>
                        <a:rPr lang="en-US" sz="600" b="0" dirty="0"/>
                        <a:t> </a:t>
                      </a:r>
                      <a:r>
                        <a:rPr lang="en-US" sz="600" b="0" baseline="0" dirty="0"/>
                        <a:t> </a:t>
                      </a:r>
                    </a:p>
                    <a:p>
                      <a:pPr algn="ctr">
                        <a:lnSpc>
                          <a:spcPct val="100000"/>
                        </a:lnSpc>
                        <a:tabLst>
                          <a:tab pos="0" algn="l"/>
                        </a:tabLst>
                      </a:pPr>
                      <a:endParaRPr lang="en-US" sz="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800" dirty="0"/>
                        <a:t>Jang, et al.</a:t>
                      </a: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endParaRPr lang="en-IN" sz="800" dirty="0"/>
                    </a:p>
                    <a:p>
                      <a:pPr marL="0" marR="0" indent="0" algn="ctr" defTabSz="914400" rtl="0" eaLnBrk="1" fontAlgn="auto" latinLnBrk="0" hangingPunct="1">
                        <a:lnSpc>
                          <a:spcPct val="100000"/>
                        </a:lnSpc>
                        <a:spcBef>
                          <a:spcPts val="0"/>
                        </a:spcBef>
                        <a:spcAft>
                          <a:spcPts val="0"/>
                        </a:spcAft>
                        <a:buClrTx/>
                        <a:buSzTx/>
                        <a:buFontTx/>
                        <a:buNone/>
                        <a:tabLst>
                          <a:tab pos="0" algn="l"/>
                        </a:tabLst>
                        <a:defRPr/>
                      </a:pPr>
                      <a:endParaRPr lang="en-IN" sz="800" dirty="0"/>
                    </a:p>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IN" sz="800" dirty="0"/>
                        <a:t>February 2024</a:t>
                      </a:r>
                      <a:endParaRPr lang="en-US" sz="800" b="0" strike="noStrike" spc="-1" dirty="0">
                        <a:latin typeface="Arial"/>
                      </a:endParaRPr>
                    </a:p>
                  </a:txBody>
                  <a:tcP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US" sz="800" dirty="0"/>
                        <a:t>Proposed a latent diffusion model for generating high-quality music directly from text prompts.</a:t>
                      </a:r>
                      <a:endParaRPr lang="en-US" sz="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US" sz="800" dirty="0"/>
                        <a:t>Traditional text-to-music methods lack audio fidelity and semantic alignment between text and sound.</a:t>
                      </a:r>
                      <a:endParaRPr lang="en-US" sz="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tab pos="0" algn="l"/>
                        </a:tabLst>
                        <a:defRPr/>
                      </a:pPr>
                      <a:r>
                        <a:rPr lang="en-US" sz="800" dirty="0"/>
                        <a:t>. Achieved better alignment between the prompt and musical output, offering greater fidelity and genre control.</a:t>
                      </a:r>
                      <a:endParaRPr lang="en-US" sz="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US" sz="800" dirty="0"/>
                        <a:t>Requires large training data and struggles with long-form composition and complex emotional tones.</a:t>
                      </a:r>
                      <a:endParaRPr lang="en-US" sz="800" b="0" strike="noStrike" spc="-1" dirty="0">
                        <a:latin typeface="Arial"/>
                      </a:endParaRP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DAE5F1"/>
                    </a:solidFill>
                  </a:tcPr>
                </a:tc>
                <a:tc>
                  <a:txBody>
                    <a:bodyPr/>
                    <a:lstStyle/>
                    <a:p>
                      <a:pPr algn="ctr">
                        <a:lnSpc>
                          <a:spcPct val="100000"/>
                        </a:lnSpc>
                        <a:tabLst>
                          <a:tab pos="0" algn="l"/>
                        </a:tabLst>
                      </a:pPr>
                      <a:r>
                        <a:rPr lang="en-IN" sz="800" dirty="0"/>
                        <a:t>Noise2Music (Latent Diffusion Model)</a:t>
                      </a:r>
                      <a:endParaRPr lang="en-US" sz="800" b="0" strike="noStrike" spc="-1" dirty="0">
                        <a:latin typeface="Arial"/>
                      </a:endParaRPr>
                    </a:p>
                  </a:txBody>
                  <a:tcPr>
                    <a:lnL w="12240">
                      <a:solidFill>
                        <a:srgbClr val="FFFFFF"/>
                      </a:solidFill>
                    </a:lnL>
                    <a:lnR w="12240">
                      <a:solidFill>
                        <a:srgbClr val="FFFFFF"/>
                      </a:solidFill>
                    </a:lnR>
                    <a:lnT w="12240" cap="flat" cmpd="sng" algn="ctr">
                      <a:solidFill>
                        <a:srgbClr val="FFFFFF"/>
                      </a:solidFill>
                      <a:prstDash val="solid"/>
                      <a:round/>
                      <a:headEnd type="none" w="med" len="med"/>
                      <a:tailEnd type="none" w="med" len="med"/>
                    </a:lnT>
                    <a:lnB w="12240">
                      <a:solidFill>
                        <a:srgbClr val="FFFFFF"/>
                      </a:solidFill>
                    </a:lnB>
                    <a:solidFill>
                      <a:srgbClr val="DAE5F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9535094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2172</TotalTime>
  <Words>2484</Words>
  <Application>Microsoft Office PowerPoint</Application>
  <PresentationFormat>On-screen Show (16:9)</PresentationFormat>
  <Paragraphs>431</Paragraphs>
  <Slides>28</Slides>
  <Notes>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28</vt:i4>
      </vt:variant>
    </vt:vector>
  </HeadingPairs>
  <TitlesOfParts>
    <vt:vector size="42" baseType="lpstr">
      <vt:lpstr>Arial</vt:lpstr>
      <vt:lpstr>Arial</vt:lpstr>
      <vt:lpstr>Bebas Neue</vt:lpstr>
      <vt:lpstr>Gill Sans</vt:lpstr>
      <vt:lpstr>Gill Sans MT</vt:lpstr>
      <vt:lpstr>Noto Sans Symbols</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Improvements Over Existing Solutions </vt:lpstr>
      <vt:lpstr>PowerPoint Presentation</vt:lpstr>
      <vt:lpstr>PowerPoint Presentation</vt:lpstr>
      <vt:lpstr>PowerPoint Presentation</vt:lpstr>
      <vt:lpstr>PowerPoint Presentation</vt:lpstr>
      <vt:lpstr>PowerPoint Presentation</vt:lpstr>
      <vt:lpstr> Methods and Algorithms used </vt:lpstr>
      <vt:lpstr> Results and Analysis  </vt:lpstr>
      <vt:lpstr> Results and Analysis  </vt:lpstr>
      <vt:lpstr> Results and Analysis  </vt:lpstr>
      <vt:lpstr> Results and Analysis  </vt:lpstr>
      <vt:lpstr> Results and Analysis  </vt:lpstr>
      <vt:lpstr> Comparison with Existing Models </vt:lpstr>
      <vt:lpstr> Comparison with Existing Models </vt:lpstr>
      <vt:lpstr> Conclusion  </vt:lpstr>
      <vt:lpstr> Conclusion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__ RÕÇK __</dc:creator>
  <dc:description/>
  <cp:lastModifiedBy>DURGA PATRO</cp:lastModifiedBy>
  <cp:revision>356</cp:revision>
  <cp:lastPrinted>2025-06-11T08:16:50Z</cp:lastPrinted>
  <dcterms:modified xsi:type="dcterms:W3CDTF">2025-06-11T10:46:25Z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19</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19</vt:i4>
  </property>
</Properties>
</file>