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8"/>
  </p:notesMasterIdLst>
  <p:handoutMasterIdLst>
    <p:handoutMasterId r:id="rId29"/>
  </p:handoutMasterIdLst>
  <p:sldIdLst>
    <p:sldId id="256" r:id="rId2"/>
    <p:sldId id="257" r:id="rId3"/>
    <p:sldId id="258" r:id="rId4"/>
    <p:sldId id="259" r:id="rId5"/>
    <p:sldId id="285" r:id="rId6"/>
    <p:sldId id="276" r:id="rId7"/>
    <p:sldId id="260" r:id="rId8"/>
    <p:sldId id="262" r:id="rId9"/>
    <p:sldId id="278" r:id="rId10"/>
    <p:sldId id="279" r:id="rId11"/>
    <p:sldId id="280" r:id="rId12"/>
    <p:sldId id="281" r:id="rId13"/>
    <p:sldId id="282" r:id="rId14"/>
    <p:sldId id="264" r:id="rId15"/>
    <p:sldId id="265" r:id="rId16"/>
    <p:sldId id="273" r:id="rId17"/>
    <p:sldId id="272" r:id="rId18"/>
    <p:sldId id="274" r:id="rId19"/>
    <p:sldId id="266" r:id="rId20"/>
    <p:sldId id="286" r:id="rId21"/>
    <p:sldId id="287" r:id="rId22"/>
    <p:sldId id="289" r:id="rId23"/>
    <p:sldId id="288" r:id="rId24"/>
    <p:sldId id="290" r:id="rId25"/>
    <p:sldId id="268" r:id="rId26"/>
    <p:sldId id="269" r:id="rId2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59432-8BE5-4067-9FC1-54ECC03184A4}" v="25" dt="2020-06-10T08:42:11.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snapToGrid="0">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1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5A3E3EB-3873-4FF1-9BD1-827B46B254D8}" type="datetimeFigureOut">
              <a:rPr lang="en-IN" smtClean="0"/>
              <a:t>24-06-2020</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1F82CC0-A9F0-4C8B-87AB-73A8CD04B103}" type="slidenum">
              <a:rPr lang="en-IN" smtClean="0"/>
              <a:t>‹#›</a:t>
            </a:fld>
            <a:endParaRPr lang="en-IN"/>
          </a:p>
        </p:txBody>
      </p:sp>
    </p:spTree>
    <p:extLst>
      <p:ext uri="{BB962C8B-B14F-4D97-AF65-F5344CB8AC3E}">
        <p14:creationId xmlns:p14="http://schemas.microsoft.com/office/powerpoint/2010/main" val="750200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1"/>
            <a:ext cx="2945659" cy="493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6" y="1"/>
            <a:ext cx="2945659" cy="49371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8826"/>
            <a:ext cx="2945659"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207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56213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31287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369766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371789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388951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03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24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5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58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89e262c83_0_2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9e262c83_0_21: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889e262c83_0_21: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13360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48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9:notes"/>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6979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AFC3C94-B856-42EB-9356-C4F55524C93C}" type="datetime2">
              <a:rPr lang="en-US" smtClean="0"/>
              <a:t>Wednesday, June 24, 2020</a:t>
            </a:fld>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4D59422-B9C7-46D0-99E1-1223B8353542}" type="datetime2">
              <a:rPr lang="en-US" smtClean="0"/>
              <a:t>Wednesday, June 24, 2020</a:t>
            </a:fld>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580708D-5BE8-485F-83A8-70647A23E1F7}" type="datetime2">
              <a:rPr lang="en-US" smtClean="0"/>
              <a:t>Wednesday, June 24, 2020</a:t>
            </a:fld>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3C688C8-FD92-4B38-BA9D-0E69E28C2B43}" type="datetime2">
              <a:rPr lang="en-US" smtClean="0"/>
              <a:t>Wednesday, June 24, 2020</a:t>
            </a:fld>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551F0F-93F0-44BB-8EC9-223C3CD0680E}" type="datetime2">
              <a:rPr lang="en-US" smtClean="0"/>
              <a:t>Wednesday, June 24, 2020</a:t>
            </a:fld>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EBE5F5-C9EB-4D3D-88CA-81F4D5023532}" type="datetime2">
              <a:rPr lang="en-US" smtClean="0"/>
              <a:t>Wednesday, June 24, 2020</a:t>
            </a:fld>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C3D1CD-09A6-464E-A126-843AAE4EEECA}" type="datetime2">
              <a:rPr lang="en-US" smtClean="0"/>
              <a:t>Wednesday, June 24, 2020</a:t>
            </a:fld>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848557-B32E-4A3E-BE5D-F19436A67598}" type="datetime2">
              <a:rPr lang="en-US" smtClean="0"/>
              <a:t>Wednesday, June 24, 2020</a:t>
            </a:fld>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98D4A07-BFB4-4531-A9D2-6BB3FD11AD6F}" type="datetime2">
              <a:rPr lang="en-US" smtClean="0"/>
              <a:t>Wednesday, June 24, 2020</a:t>
            </a:fld>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56813B-7FAF-47B8-BA18-7D0E01286269}" type="datetime2">
              <a:rPr lang="en-US" smtClean="0"/>
              <a:t>Wednesday, June 24, 2020</a:t>
            </a:fld>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E29E9FE-CCC5-48C0-BEEA-74CFE93B8667}" type="datetime2">
              <a:rPr lang="en-US" smtClean="0"/>
              <a:t>Wednesday, June 24, 2020</a:t>
            </a:fld>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STOCK MARKET FORECASTING USING TIME-SERIES ANALYSIS</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914400" y="3124200"/>
            <a:ext cx="3657600" cy="2209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979"/>
              <a:buNone/>
            </a:pPr>
            <a:r>
              <a:rPr lang="en-US"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Members:</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0"/>
              </a:spcBef>
              <a:spcAft>
                <a:spcPts val="0"/>
              </a:spcAft>
              <a:buClr>
                <a:schemeClr val="dk1"/>
              </a:buClr>
              <a:buSzPts val="2400"/>
              <a:buNone/>
            </a:pPr>
            <a:endParaRPr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70000"/>
              </a:lnSpc>
              <a:spcBef>
                <a:spcPts val="0"/>
              </a:spcBef>
              <a:spcAft>
                <a:spcPts val="0"/>
              </a:spcAft>
              <a:buClr>
                <a:schemeClr val="dk1"/>
              </a:buClr>
              <a:buSzPts val="2400"/>
              <a:buNone/>
            </a:pPr>
            <a:r>
              <a:rPr lang="en-US" sz="2300" dirty="0">
                <a:solidFill>
                  <a:srgbClr val="000000"/>
                </a:solidFill>
                <a:latin typeface="Times New Roman" panose="02020603050405020304" pitchFamily="18" charset="0"/>
                <a:ea typeface="Times New Roman"/>
                <a:cs typeface="Times New Roman" panose="02020603050405020304" pitchFamily="18" charset="0"/>
                <a:sym typeface="Times New Roman"/>
              </a:rPr>
              <a:t>Dipanshu Agarwal(N-201)</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Riya Airen(N-204)</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Saurabh Ajit(N-205)</a:t>
            </a:r>
            <a:endParaRPr sz="2300" dirty="0">
              <a:latin typeface="Times New Roman" panose="02020603050405020304" pitchFamily="18" charset="0"/>
              <a:cs typeface="Times New Roman" panose="02020603050405020304" pitchFamily="18" charset="0"/>
            </a:endParaRPr>
          </a:p>
          <a:p>
            <a:pPr marL="0" lvl="0" indent="0" algn="l" rtl="0">
              <a:lnSpc>
                <a:spcPct val="80000"/>
              </a:lnSpc>
              <a:spcBef>
                <a:spcPts val="352"/>
              </a:spcBef>
              <a:spcAft>
                <a:spcPts val="0"/>
              </a:spcAft>
              <a:buClr>
                <a:schemeClr val="dk1"/>
              </a:buClr>
              <a:buSzPts val="1760"/>
              <a:buNone/>
            </a:pPr>
            <a:r>
              <a:rPr lang="en-US" sz="2300" dirty="0">
                <a:solidFill>
                  <a:schemeClr val="dk1"/>
                </a:solidFill>
                <a:latin typeface="Times New Roman"/>
                <a:ea typeface="Times New Roman"/>
                <a:cs typeface="Times New Roman"/>
                <a:sym typeface="Times New Roman"/>
              </a:rPr>
              <a:t>              </a:t>
            </a:r>
            <a:endParaRPr sz="2300" dirty="0"/>
          </a:p>
        </p:txBody>
      </p:sp>
      <p:sp>
        <p:nvSpPr>
          <p:cNvPr id="89" name="Google Shape;89;p13"/>
          <p:cNvSpPr txBox="1">
            <a:spLocks noGrp="1"/>
          </p:cNvSpPr>
          <p:nvPr>
            <p:ph type="ctrTitle"/>
          </p:nvPr>
        </p:nvSpPr>
        <p:spPr>
          <a:xfrm>
            <a:off x="437536" y="1133168"/>
            <a:ext cx="8249264" cy="13716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2500" b="1" dirty="0" smtClean="0">
                <a:latin typeface="Times New Roman" panose="02020603050405020304" pitchFamily="18" charset="0"/>
                <a:ea typeface="Arial"/>
                <a:cs typeface="Times New Roman" panose="02020603050405020304" pitchFamily="18" charset="0"/>
                <a:sym typeface="Arial"/>
              </a:rPr>
              <a:t>STOCK MARKET FORECASTING</a:t>
            </a:r>
            <a:r>
              <a:rPr lang="en-US" sz="2500" b="1" dirty="0">
                <a:latin typeface="Times New Roman" panose="02020603050405020304" pitchFamily="18" charset="0"/>
                <a:ea typeface="Arial"/>
                <a:cs typeface="Times New Roman" panose="02020603050405020304" pitchFamily="18" charset="0"/>
                <a:sym typeface="Arial"/>
              </a:rPr>
              <a:t/>
            </a:r>
            <a:br>
              <a:rPr lang="en-US" sz="2500" b="1" dirty="0">
                <a:latin typeface="Times New Roman" panose="02020603050405020304" pitchFamily="18" charset="0"/>
                <a:ea typeface="Arial"/>
                <a:cs typeface="Times New Roman" panose="02020603050405020304" pitchFamily="18" charset="0"/>
                <a:sym typeface="Arial"/>
              </a:rPr>
            </a:br>
            <a:r>
              <a:rPr lang="en-US" sz="2500" b="1" dirty="0" smtClean="0">
                <a:latin typeface="Times New Roman" panose="02020603050405020304" pitchFamily="18" charset="0"/>
                <a:ea typeface="Arial"/>
                <a:cs typeface="Times New Roman" panose="02020603050405020304" pitchFamily="18" charset="0"/>
                <a:sym typeface="Arial"/>
              </a:rPr>
              <a:t>(Using </a:t>
            </a:r>
            <a:r>
              <a:rPr lang="en-US" sz="2500" b="1" dirty="0">
                <a:latin typeface="Times New Roman" panose="02020603050405020304" pitchFamily="18" charset="0"/>
                <a:ea typeface="Arial"/>
                <a:cs typeface="Times New Roman" panose="02020603050405020304" pitchFamily="18" charset="0"/>
                <a:sym typeface="Arial"/>
              </a:rPr>
              <a:t>Time Series Analysis)</a:t>
            </a:r>
            <a:endParaRPr sz="25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3"/>
          <p:cNvSpPr txBox="1"/>
          <p:nvPr/>
        </p:nvSpPr>
        <p:spPr>
          <a:xfrm>
            <a:off x="5105400" y="3124200"/>
            <a:ext cx="3657600" cy="220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300" b="1" i="0" u="sng"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Mentor(s):</a:t>
            </a:r>
            <a:endParaRPr sz="2300" dirty="0">
              <a:latin typeface="Times New Roman" panose="02020603050405020304" pitchFamily="18" charset="0"/>
              <a:cs typeface="Times New Roman" panose="02020603050405020304" pitchFamily="18" charset="0"/>
            </a:endParaRPr>
          </a:p>
          <a:p>
            <a:pPr marL="0" marR="0" lvl="0" indent="0" algn="l" rtl="0">
              <a:spcBef>
                <a:spcPts val="640"/>
              </a:spcBef>
              <a:spcAft>
                <a:spcPts val="0"/>
              </a:spcAft>
              <a:buClr>
                <a:schemeClr val="dk1"/>
              </a:buClr>
              <a:buSzPts val="2000"/>
              <a:buFont typeface="Arial"/>
              <a:buNone/>
            </a:pPr>
            <a:r>
              <a:rPr lang="en-US" sz="23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Ms. Varsha Nemade            </a:t>
            </a:r>
            <a:endParaRPr sz="2300" b="0" i="0" u="none" strike="noStrike" cap="none" dirty="0">
              <a:solidFill>
                <a:srgbClr val="888888"/>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Fundamentals of Trading</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image5.png"/>
          <p:cNvPicPr/>
          <p:nvPr/>
        </p:nvPicPr>
        <p:blipFill>
          <a:blip r:embed="rId2"/>
          <a:srcRect/>
          <a:stretch>
            <a:fillRect/>
          </a:stretch>
        </p:blipFill>
        <p:spPr>
          <a:xfrm>
            <a:off x="457200" y="1417638"/>
            <a:ext cx="8229600" cy="3213100"/>
          </a:xfrm>
          <a:prstGeom prst="rect">
            <a:avLst/>
          </a:prstGeom>
          <a:ln/>
        </p:spPr>
      </p:pic>
      <p:sp>
        <p:nvSpPr>
          <p:cNvPr id="8" name="TextBox 7"/>
          <p:cNvSpPr txBox="1"/>
          <p:nvPr/>
        </p:nvSpPr>
        <p:spPr>
          <a:xfrm>
            <a:off x="457200" y="4801046"/>
            <a:ext cx="8229600" cy="923330"/>
          </a:xfrm>
          <a:prstGeom prst="rect">
            <a:avLst/>
          </a:prstGeom>
          <a:noFill/>
        </p:spPr>
        <p:txBody>
          <a:bodyPr wrap="square" rtlCol="0">
            <a:spAutoFit/>
          </a:bodyPr>
          <a:lstStyle/>
          <a:p>
            <a:pPr algn="just"/>
            <a:r>
              <a:rPr lang="en-IN" sz="1800" dirty="0">
                <a:latin typeface="Times New Roman" panose="02020603050405020304" pitchFamily="18" charset="0"/>
                <a:ea typeface="Cambria" panose="02040503050406030204" pitchFamily="18" charset="0"/>
                <a:cs typeface="Times New Roman" panose="02020603050405020304" pitchFamily="18" charset="0"/>
              </a:rPr>
              <a:t>In the above </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graph, we </a:t>
            </a:r>
            <a:r>
              <a:rPr lang="en-IN" sz="1800" dirty="0">
                <a:latin typeface="Times New Roman" panose="02020603050405020304" pitchFamily="18" charset="0"/>
                <a:ea typeface="Cambria" panose="02040503050406030204" pitchFamily="18" charset="0"/>
                <a:cs typeface="Times New Roman" panose="02020603050405020304" pitchFamily="18" charset="0"/>
              </a:rPr>
              <a:t>see a peculiar representation technique being used which is known as a candlestick, a candlestick is a type of price chart used in technical analysis that displays the high, low, open, and closing prices of a security for a specific period</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53052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TextBox 7"/>
          <p:cNvSpPr txBox="1"/>
          <p:nvPr/>
        </p:nvSpPr>
        <p:spPr>
          <a:xfrm>
            <a:off x="457200" y="1417638"/>
            <a:ext cx="7786255" cy="4093428"/>
          </a:xfrm>
          <a:prstGeom prst="rect">
            <a:avLst/>
          </a:prstGeom>
          <a:noFill/>
        </p:spPr>
        <p:txBody>
          <a:bodyPr wrap="square" rtlCol="0">
            <a:spAutoFit/>
          </a:bodyPr>
          <a:lstStyle/>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The Color of the Bar i.e. Red or Green denotes that the stock closed on a Lower price or a Higher Price respectively on that particular day.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From the </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colours </a:t>
            </a:r>
            <a:r>
              <a:rPr lang="en-IN" sz="2000" dirty="0">
                <a:latin typeface="Times New Roman" panose="02020603050405020304" pitchFamily="18" charset="0"/>
                <a:ea typeface="Cambria" panose="02040503050406030204" pitchFamily="18" charset="0"/>
                <a:cs typeface="Times New Roman" panose="02020603050405020304" pitchFamily="18" charset="0"/>
              </a:rPr>
              <a:t>we can also conclude that Red or Black means there are a more number of buyers is more in the market as they will try to drive the price of security down so as to buy it at a low cost, and Green or White means that the numbers of seller of that particular security is more as they will try to drive the price higher so as to earn maximum profit on selling the security.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There is a third state which is known as a consolidated state, in which the number of buyers and sellers for a security are the same in the market. In this case, it is denoted using a simple horizontal line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7919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image4.png"/>
          <p:cNvPicPr/>
          <p:nvPr/>
        </p:nvPicPr>
        <p:blipFill>
          <a:blip r:embed="rId2"/>
          <a:srcRect/>
          <a:stretch>
            <a:fillRect/>
          </a:stretch>
        </p:blipFill>
        <p:spPr>
          <a:xfrm>
            <a:off x="581891" y="1524000"/>
            <a:ext cx="8104909" cy="4378035"/>
          </a:xfrm>
          <a:prstGeom prst="rect">
            <a:avLst/>
          </a:prstGeom>
          <a:ln/>
        </p:spPr>
      </p:pic>
    </p:spTree>
    <p:extLst>
      <p:ext uri="{BB962C8B-B14F-4D97-AF65-F5344CB8AC3E}">
        <p14:creationId xmlns:p14="http://schemas.microsoft.com/office/powerpoint/2010/main" val="2217649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1143000"/>
          </a:xfrm>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3" name="Text Placeholder 2"/>
          <p:cNvSpPr>
            <a:spLocks noGrp="1"/>
          </p:cNvSpPr>
          <p:nvPr>
            <p:ph type="body" idx="1"/>
          </p:nvPr>
        </p:nvSpPr>
        <p:spPr>
          <a:xfrm>
            <a:off x="457200" y="1406456"/>
            <a:ext cx="8229600" cy="4525963"/>
          </a:xfrm>
        </p:spPr>
        <p:txBody>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The main factors which bring about a huge change in the variance and mean of the security prices are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Buyer and Seller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IPO: - </a:t>
            </a:r>
            <a:r>
              <a:rPr lang="en-IN" sz="2000" dirty="0">
                <a:latin typeface="Times New Roman" panose="02020603050405020304" pitchFamily="18" charset="0"/>
                <a:ea typeface="Cambria" panose="02040503050406030204" pitchFamily="18" charset="0"/>
                <a:cs typeface="Times New Roman" panose="02020603050405020304" pitchFamily="18" charset="0"/>
              </a:rPr>
              <a:t>stand for Initial Public Offering. When the news media report that a company is "going public,"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company is making an </a:t>
            </a:r>
            <a:r>
              <a:rPr lang="en-IN" sz="2000" b="1" dirty="0">
                <a:latin typeface="Times New Roman" panose="02020603050405020304" pitchFamily="18" charset="0"/>
                <a:ea typeface="Cambria" panose="02040503050406030204" pitchFamily="18" charset="0"/>
                <a:cs typeface="Times New Roman" panose="02020603050405020304" pitchFamily="18" charset="0"/>
              </a:rPr>
              <a:t>initial public offering</a:t>
            </a:r>
            <a:r>
              <a:rPr lang="en-IN" sz="2000" dirty="0">
                <a:latin typeface="Times New Roman" panose="02020603050405020304" pitchFamily="18" charset="0"/>
                <a:ea typeface="Cambria" panose="02040503050406030204" pitchFamily="18" charset="0"/>
                <a:cs typeface="Times New Roman" panose="02020603050405020304" pitchFamily="18" charset="0"/>
              </a:rPr>
              <a:t>.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the company is offering its shares for sale to the public for the first time.</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Pandemics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Merger and Acquisitions: - </a:t>
            </a:r>
            <a:r>
              <a:rPr lang="en-IN" sz="2000" dirty="0">
                <a:latin typeface="Times New Roman" panose="02020603050405020304" pitchFamily="18" charset="0"/>
                <a:ea typeface="Cambria" panose="02040503050406030204" pitchFamily="18" charset="0"/>
                <a:cs typeface="Times New Roman" panose="02020603050405020304" pitchFamily="18" charset="0"/>
              </a:rPr>
              <a:t>Mergers and acquisitions are transactions in which the ownership of companies, other business organizations, or their operating units are transferred or consolidated with other entities.</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Import and Export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Government Issues/Changes to Laws.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3609894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06725" y="45718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Time Series Analysis      </a:t>
            </a:r>
            <a:endParaRPr b="1" dirty="0">
              <a:latin typeface="Times New Roman"/>
              <a:ea typeface="Times New Roman"/>
              <a:cs typeface="Times New Roman"/>
              <a:sym typeface="Times New Roman"/>
            </a:endParaRPr>
          </a:p>
        </p:txBody>
      </p:sp>
      <p:sp>
        <p:nvSpPr>
          <p:cNvPr id="158" name="Google Shape;158;p21"/>
          <p:cNvSpPr txBox="1">
            <a:spLocks noGrp="1"/>
          </p:cNvSpPr>
          <p:nvPr>
            <p:ph type="body" idx="1"/>
          </p:nvPr>
        </p:nvSpPr>
        <p:spPr>
          <a:xfrm>
            <a:off x="457200" y="1656471"/>
            <a:ext cx="8229600" cy="4525963"/>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Time series is simply a series of data points ordered in time. In a time series, time is often the independent variable and the goal is usually to make a forecast for the future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he </a:t>
            </a:r>
            <a:r>
              <a:rPr lang="en-IN" sz="2000" dirty="0">
                <a:latin typeface="Times New Roman" panose="02020603050405020304" pitchFamily="18" charset="0"/>
                <a:ea typeface="Cambria" panose="02040503050406030204" pitchFamily="18" charset="0"/>
                <a:cs typeface="Times New Roman" panose="02020603050405020304" pitchFamily="18" charset="0"/>
              </a:rPr>
              <a:t>Time-Series generated may have any of the 3 properties</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Auto-Correlation</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Seasonality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Stationarity</a:t>
            </a:r>
          </a:p>
          <a:p>
            <a:pPr marL="342900" indent="-285750" algn="just">
              <a:spcBef>
                <a:spcPts val="640"/>
              </a:spcBef>
              <a:buSzPts val="2300"/>
            </a:pPr>
            <a:endPar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114300" indent="0" algn="just">
              <a:buNone/>
            </a:pPr>
            <a:r>
              <a:rPr lang="en-IN" sz="1800" dirty="0" smtClean="0">
                <a:latin typeface="Times New Roman" panose="02020603050405020304" pitchFamily="18" charset="0"/>
                <a:ea typeface="Cambria" panose="02040503050406030204" pitchFamily="18" charset="0"/>
                <a:cs typeface="Times New Roman" panose="02020603050405020304" pitchFamily="18" charset="0"/>
              </a:rPr>
              <a:t>Often </a:t>
            </a:r>
            <a:r>
              <a:rPr lang="en-IN" sz="1800" b="1" dirty="0">
                <a:latin typeface="Times New Roman" panose="02020603050405020304" pitchFamily="18" charset="0"/>
                <a:ea typeface="Cambria" panose="02040503050406030204" pitchFamily="18" charset="0"/>
                <a:cs typeface="Times New Roman" panose="02020603050405020304" pitchFamily="18" charset="0"/>
              </a:rPr>
              <a:t>Stock Prices</a:t>
            </a:r>
            <a:r>
              <a:rPr lang="en-IN" sz="1800" dirty="0">
                <a:latin typeface="Times New Roman" panose="02020603050405020304" pitchFamily="18" charset="0"/>
                <a:ea typeface="Cambria" panose="02040503050406030204" pitchFamily="18" charset="0"/>
                <a:cs typeface="Times New Roman" panose="02020603050405020304" pitchFamily="18" charset="0"/>
              </a:rPr>
              <a:t> are not a stationary process, since we might see a growing trend, or its volatility might increase over time i.e. variance is ever-changing</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p>
          <a:p>
            <a:pPr marL="114300" indent="0" algn="just">
              <a:buNone/>
            </a:pPr>
            <a:endParaRPr lang="en-IN" sz="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9" name="Google Shape;15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032127-C49F-4CB0-A08C-2F13C8CF5C39}" type="datetime2">
              <a:rPr lang="en-US" smtClean="0"/>
              <a:t>Wednesday, June 24, 2020</a:t>
            </a:fld>
            <a:endParaRPr/>
          </a:p>
        </p:txBody>
      </p:sp>
      <p:sp>
        <p:nvSpPr>
          <p:cNvPr id="160" name="Google Shape;1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Auto-Correlation</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the similarity between observations as a function of the time lag between them. For example, in the graph below the first and the 24th value have a high autocorrelation similarly for the 12th and 36th value. </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3516F77-42A0-4389-B29F-BBC66A1400FA}" type="datetime2">
              <a:rPr lang="en-US" smtClean="0"/>
              <a:t>Wednesday, June 24, 2020</a:t>
            </a:fld>
            <a:endParaRPr/>
          </a:p>
        </p:txBody>
      </p:sp>
      <p:pic>
        <p:nvPicPr>
          <p:cNvPr id="7" name="image2.png">
            <a:extLst>
              <a:ext uri="{FF2B5EF4-FFF2-40B4-BE49-F238E27FC236}">
                <a16:creationId xmlns:a16="http://schemas.microsoft.com/office/drawing/2014/main" xmlns="" id="{CCF53122-6AEC-4386-9505-45FC236FCDF1}"/>
              </a:ext>
            </a:extLst>
          </p:cNvPr>
          <p:cNvPicPr/>
          <p:nvPr/>
        </p:nvPicPr>
        <p:blipFill>
          <a:blip r:embed="rId3"/>
          <a:srcRect/>
          <a:stretch>
            <a:fillRect/>
          </a:stretch>
        </p:blipFill>
        <p:spPr>
          <a:xfrm>
            <a:off x="457200" y="3270238"/>
            <a:ext cx="7658100" cy="3111512"/>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smtClean="0">
                <a:latin typeface="Times New Roman" panose="02020603050405020304" pitchFamily="18" charset="0"/>
                <a:cs typeface="Times New Roman" panose="02020603050405020304" pitchFamily="18" charset="0"/>
              </a:rPr>
              <a:t>Seasonality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558800" y="1600188"/>
            <a:ext cx="8229600" cy="4526100"/>
          </a:xfrm>
          <a:prstGeom prst="rect">
            <a:avLst/>
          </a:prstGeom>
        </p:spPr>
        <p:txBody>
          <a:bodyPr spcFirstLastPara="1" wrap="square" lIns="91425" tIns="45700" rIns="91425" bIns="45700" anchor="t" anchorCtr="0">
            <a:noAutofit/>
          </a:bodyPr>
          <a:lstStyle/>
          <a:p>
            <a:pPr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Seasonality: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Refers to periodic functions, for example electricity consumption is high during the day and low during night, or online sales increase during Christmas before slowing down again. Seasonality can also be derived from an </a:t>
            </a:r>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Plot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if it has a sinusoidal shape.</a:t>
            </a:r>
          </a:p>
          <a:p>
            <a:pPr lvl="0" algn="just"/>
            <a:endParaRPr lang="en-IN"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11AD3BD-E11B-495B-813F-1DB2CAD94292}" type="datetime2">
              <a:rPr lang="en-US" smtClean="0"/>
              <a:t>Wednesday, June 24, 2020</a:t>
            </a:fld>
            <a:endParaRPr/>
          </a:p>
        </p:txBody>
      </p:sp>
      <p:pic>
        <p:nvPicPr>
          <p:cNvPr id="8" name="image1.png">
            <a:extLst>
              <a:ext uri="{FF2B5EF4-FFF2-40B4-BE49-F238E27FC236}">
                <a16:creationId xmlns:a16="http://schemas.microsoft.com/office/drawing/2014/main" xmlns="" id="{702614E3-1C12-44A8-BE08-817190C1C1CB}"/>
              </a:ext>
            </a:extLst>
          </p:cNvPr>
          <p:cNvPicPr/>
          <p:nvPr/>
        </p:nvPicPr>
        <p:blipFill>
          <a:blip r:embed="rId3"/>
          <a:srcRect/>
          <a:stretch>
            <a:fillRect/>
          </a:stretch>
        </p:blipFill>
        <p:spPr>
          <a:xfrm>
            <a:off x="666750" y="3200413"/>
            <a:ext cx="8013700" cy="3117849"/>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441199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Stationarity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Stationarity: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an important characteristic of time-series. A time-series is said to be stationary if its statistical properties do not change over time. In other words, it has constant mean and variance, and co-variance is independent of time.</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224DE4B-1F34-4272-9394-52D8E6B97EB6}" type="datetime2">
              <a:rPr lang="en-US" smtClean="0"/>
              <a:t>Wednesday, June 24, 2020</a:t>
            </a:fld>
            <a:endParaRPr/>
          </a:p>
        </p:txBody>
      </p:sp>
      <p:pic>
        <p:nvPicPr>
          <p:cNvPr id="8" name="image3.png">
            <a:extLst>
              <a:ext uri="{FF2B5EF4-FFF2-40B4-BE49-F238E27FC236}">
                <a16:creationId xmlns:a16="http://schemas.microsoft.com/office/drawing/2014/main" xmlns="" id="{1C47D3C8-57DB-4F71-80E1-81CF6FC08C80}"/>
              </a:ext>
            </a:extLst>
          </p:cNvPr>
          <p:cNvPicPr/>
          <p:nvPr/>
        </p:nvPicPr>
        <p:blipFill>
          <a:blip r:embed="rId3"/>
          <a:srcRect/>
          <a:stretch>
            <a:fillRect/>
          </a:stretch>
        </p:blipFill>
        <p:spPr>
          <a:xfrm>
            <a:off x="991705" y="3057939"/>
            <a:ext cx="7442200" cy="2559050"/>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603665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dirty="0" smtClean="0">
                <a:latin typeface="Times New Roman" panose="02020603050405020304" pitchFamily="18" charset="0"/>
                <a:cs typeface="Times New Roman" panose="02020603050405020304" pitchFamily="18" charset="0"/>
              </a:rPr>
              <a:t>Modelling </a:t>
            </a:r>
            <a:r>
              <a:rPr lang="en-IN" b="1" dirty="0">
                <a:latin typeface="Times New Roman" panose="02020603050405020304" pitchFamily="18" charset="0"/>
                <a:cs typeface="Times New Roman" panose="02020603050405020304" pitchFamily="18" charset="0"/>
              </a:rPr>
              <a:t>Time series</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114300" indent="0" algn="just">
              <a:buNone/>
            </a:pPr>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There are many ways to model a time series in order to make predictions:</a:t>
            </a:r>
          </a:p>
          <a:p>
            <a:pPr marL="114300" indent="0" algn="just">
              <a:buNone/>
            </a:pPr>
            <a:endPar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a:p>
            <a:r>
              <a:rPr lang="en-US" sz="2400" dirty="0"/>
              <a:t>Moving Average</a:t>
            </a:r>
          </a:p>
          <a:p>
            <a:r>
              <a:rPr lang="en-US" sz="2400" dirty="0"/>
              <a:t>Linear Regression</a:t>
            </a:r>
          </a:p>
          <a:p>
            <a:r>
              <a:rPr lang="en-US" sz="2400" dirty="0"/>
              <a:t>k-Nearest Neighbors</a:t>
            </a:r>
          </a:p>
          <a:p>
            <a:r>
              <a:rPr lang="en-US" sz="2400" dirty="0" smtClean="0"/>
              <a:t>Prophet</a:t>
            </a:r>
          </a:p>
          <a:p>
            <a:r>
              <a:rPr lang="en-US" sz="2400" dirty="0"/>
              <a:t>Auto </a:t>
            </a:r>
            <a:r>
              <a:rPr lang="en-US" sz="2400" dirty="0" smtClean="0"/>
              <a:t>ARIMA</a:t>
            </a:r>
            <a:endParaRPr lang="en-US" sz="2400" dirty="0"/>
          </a:p>
          <a:p>
            <a:r>
              <a:rPr lang="en-US" sz="2400" dirty="0"/>
              <a:t>Long Short Term Memory (LSTM)</a:t>
            </a:r>
          </a:p>
          <a:p>
            <a:pPr marL="114300" lvl="0" indent="0" algn="just">
              <a:buNone/>
            </a:pPr>
            <a:endParaRPr lang="en-IN"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BD737E-D84D-4B1B-81A1-E850FE177047}" type="datetime2">
              <a:rPr lang="en-US" smtClean="0"/>
              <a:t>Wednesday, June 24, 2020</a:t>
            </a:fld>
            <a:endParaRPr dirty="0"/>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761348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0" y="342175"/>
            <a:ext cx="8229600" cy="1143000"/>
          </a:xfrm>
          <a:prstGeom prst="rect">
            <a:avLst/>
          </a:prstGeom>
        </p:spPr>
        <p:txBody>
          <a:bodyPr spcFirstLastPara="1" wrap="square" lIns="91425" tIns="45700" rIns="91425" bIns="45700" anchor="ctr" anchorCtr="0">
            <a:noAutofit/>
          </a:bodyPr>
          <a:lstStyle/>
          <a:p>
            <a:pPr marL="2628900" lvl="0" indent="114300" algn="just" rtl="0">
              <a:spcBef>
                <a:spcPts val="640"/>
              </a:spcBef>
              <a:spcAft>
                <a:spcPts val="0"/>
              </a:spcAft>
              <a:buNone/>
            </a:pPr>
            <a:r>
              <a:rPr lang="en-US" b="1" dirty="0">
                <a:latin typeface="Times New Roman"/>
                <a:ea typeface="Times New Roman"/>
                <a:cs typeface="Times New Roman"/>
                <a:sym typeface="Times New Roman"/>
              </a:rPr>
              <a:t>Moving Average</a:t>
            </a:r>
            <a:endParaRPr sz="6000" b="1" dirty="0"/>
          </a:p>
        </p:txBody>
      </p:sp>
      <p:sp>
        <p:nvSpPr>
          <p:cNvPr id="177" name="Google Shape;177;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a:t>
            </a:r>
            <a:r>
              <a:rPr lang="en-US" sz="2000" b="1" dirty="0">
                <a:latin typeface="Times New Roman" panose="02020603050405020304" pitchFamily="18" charset="0"/>
                <a:ea typeface="Cambria" panose="02040503050406030204" pitchFamily="18" charset="0"/>
                <a:cs typeface="Times New Roman" panose="02020603050405020304" pitchFamily="18" charset="0"/>
              </a:rPr>
              <a:t>moving average </a:t>
            </a:r>
            <a:r>
              <a:rPr lang="en-US" sz="2000" dirty="0">
                <a:latin typeface="Times New Roman" panose="02020603050405020304" pitchFamily="18" charset="0"/>
                <a:ea typeface="Cambria" panose="02040503050406030204" pitchFamily="18" charset="0"/>
                <a:cs typeface="Times New Roman" panose="02020603050405020304" pitchFamily="18" charset="0"/>
              </a:rPr>
              <a:t>model is probably the most naive approach to time series modelling. This model simply states that the next observation is the mean of all past observations. We can define a </a:t>
            </a:r>
            <a:r>
              <a:rPr lang="en-US" sz="2000" i="1" dirty="0">
                <a:latin typeface="Times New Roman" panose="02020603050405020304" pitchFamily="18" charset="0"/>
                <a:ea typeface="Cambria" panose="02040503050406030204" pitchFamily="18" charset="0"/>
                <a:cs typeface="Times New Roman" panose="02020603050405020304" pitchFamily="18" charset="0"/>
              </a:rPr>
              <a:t>window</a:t>
            </a:r>
            <a:r>
              <a:rPr lang="en-US" sz="2000" dirty="0">
                <a:latin typeface="Times New Roman" panose="02020603050405020304" pitchFamily="18" charset="0"/>
                <a:ea typeface="Cambria" panose="02040503050406030204" pitchFamily="18" charset="0"/>
                <a:cs typeface="Times New Roman" panose="02020603050405020304" pitchFamily="18" charset="0"/>
              </a:rPr>
              <a:t> to apply the moving average model to </a:t>
            </a:r>
            <a:r>
              <a:rPr lang="en-US" sz="2000" i="1" dirty="0">
                <a:latin typeface="Times New Roman" panose="02020603050405020304" pitchFamily="18" charset="0"/>
                <a:ea typeface="Cambria" panose="02040503050406030204" pitchFamily="18" charset="0"/>
                <a:cs typeface="Times New Roman" panose="02020603050405020304" pitchFamily="18" charset="0"/>
              </a:rPr>
              <a:t>smooth</a:t>
            </a:r>
            <a:r>
              <a:rPr lang="en-US" sz="2000" dirty="0">
                <a:latin typeface="Times New Roman" panose="02020603050405020304" pitchFamily="18" charset="0"/>
                <a:ea typeface="Cambria" panose="02040503050406030204" pitchFamily="18" charset="0"/>
                <a:cs typeface="Times New Roman" panose="02020603050405020304" pitchFamily="18" charset="0"/>
              </a:rPr>
              <a:t> the time series, and highlight different trends.</a:t>
            </a: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78" name="Google Shape;178;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79" name="Google Shape;179;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34D891F-1481-416A-99DB-6912C137B3B5}" type="datetime2">
              <a:rPr lang="en-US" smtClean="0"/>
              <a:t>Wednesday, June 24, 2020</a:t>
            </a:fld>
            <a:endParaRPr/>
          </a:p>
        </p:txBody>
      </p:sp>
      <p:pic>
        <p:nvPicPr>
          <p:cNvPr id="2050" name="Picture 2">
            <a:extLst>
              <a:ext uri="{FF2B5EF4-FFF2-40B4-BE49-F238E27FC236}">
                <a16:creationId xmlns:a16="http://schemas.microsoft.com/office/drawing/2014/main" xmlns="" id="{8CD78BF9-16A5-4DA0-B8FF-BE868BC9F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16727"/>
            <a:ext cx="7289800" cy="27070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D1640150-7CC3-469E-9AD0-4084A71AC375}"/>
              </a:ext>
            </a:extLst>
          </p:cNvPr>
          <p:cNvSpPr/>
          <p:nvPr/>
        </p:nvSpPr>
        <p:spPr>
          <a:xfrm>
            <a:off x="2762049" y="5972411"/>
            <a:ext cx="3619902" cy="307777"/>
          </a:xfrm>
          <a:prstGeom prst="rect">
            <a:avLst/>
          </a:prstGeom>
        </p:spPr>
        <p:txBody>
          <a:bodyPr wrap="none">
            <a:spAutoFit/>
          </a:bodyPr>
          <a:lstStyle/>
          <a:p>
            <a:r>
              <a:rPr lang="en-US" dirty="0">
                <a:solidFill>
                  <a:srgbClr val="757575"/>
                </a:solidFill>
                <a:latin typeface="medium-content-sans-serif-font"/>
              </a:rPr>
              <a:t>Example of a moving average on a 24h window</a:t>
            </a:r>
            <a:endParaRPr lang="en-IN" dirty="0"/>
          </a:p>
        </p:txBody>
      </p:sp>
      <p:sp>
        <p:nvSpPr>
          <p:cNvPr id="3" name="Footer Placeholder 2"/>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body" idx="1"/>
          </p:nvPr>
        </p:nvSpPr>
        <p:spPr>
          <a:xfrm>
            <a:off x="453887" y="1173370"/>
            <a:ext cx="8229600" cy="4526100"/>
          </a:xfrm>
          <a:prstGeom prst="rect">
            <a:avLst/>
          </a:prstGeom>
          <a:noFill/>
          <a:ln>
            <a:noFill/>
          </a:ln>
        </p:spPr>
        <p:txBody>
          <a:bodyPr spcFirstLastPara="1" wrap="square" lIns="91425" tIns="45700" rIns="91425" bIns="45700" anchor="t" anchorCtr="0">
            <a:noAutofit/>
          </a:bodyPr>
          <a:lstStyle/>
          <a:p>
            <a:pPr lvl="0" indent="-457200" algn="l" rtl="0">
              <a:lnSpc>
                <a:spcPct val="120000"/>
              </a:lnSpc>
              <a:spcBef>
                <a:spcPts val="1000"/>
              </a:spcBef>
              <a:spcAft>
                <a:spcPts val="0"/>
              </a:spcAft>
              <a:buClr>
                <a:schemeClr val="dk1"/>
              </a:buClr>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Synopsis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Goal</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Literature Review</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Methodology</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Schedule</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Fundamentals of Trading</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Algorithms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References</a:t>
            </a:r>
          </a:p>
          <a:p>
            <a:pPr marL="0" lvl="0" indent="0" algn="l" rtl="0">
              <a:spcBef>
                <a:spcPts val="1000"/>
              </a:spcBef>
              <a:spcAft>
                <a:spcPts val="0"/>
              </a:spcAft>
              <a:buClr>
                <a:srgbClr val="000000"/>
              </a:buClr>
              <a:buSzPts val="3200"/>
              <a:buNone/>
            </a:pPr>
            <a:endParaRPr sz="23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Index</a:t>
            </a:r>
            <a:endParaRPr b="1" dirty="0">
              <a:latin typeface="Times New Roman"/>
              <a:ea typeface="Times New Roman"/>
              <a:cs typeface="Times New Roman"/>
              <a:sym typeface="Times New Roman"/>
            </a:endParaRPr>
          </a:p>
        </p:txBody>
      </p:sp>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41E02E7-9760-43BA-A479-95D57DA636C9}" type="datetime2">
              <a:rPr lang="en-US" smtClean="0"/>
              <a:t>Wednesday, June 24, 2020</a:t>
            </a:fld>
            <a:endParaRPr/>
          </a:p>
        </p:txBody>
      </p:sp>
      <p:sp>
        <p:nvSpPr>
          <p:cNvPr id="100" name="Google Shape;10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Regression</a:t>
            </a:r>
            <a:endParaRPr lang="en-IN" dirty="0"/>
          </a:p>
        </p:txBody>
      </p:sp>
      <p:sp>
        <p:nvSpPr>
          <p:cNvPr id="3" name="Text Placeholder 2"/>
          <p:cNvSpPr>
            <a:spLocks noGrp="1"/>
          </p:cNvSpPr>
          <p:nvPr>
            <p:ph type="body" idx="1"/>
          </p:nvPr>
        </p:nvSpPr>
        <p:spPr/>
        <p:txBody>
          <a:bodyPr/>
          <a:lstStyle/>
          <a:p>
            <a:pPr marL="0" indent="0" algn="just" eaLnBrk="0" fontAlgn="base" hangingPunct="0">
              <a:buNone/>
            </a:pPr>
            <a:r>
              <a:rPr lang="en-US" altLang="en-US" sz="2000" dirty="0">
                <a:latin typeface="Times New Roman" panose="02020603050405020304" pitchFamily="18" charset="0"/>
                <a:ea typeface="Cambria" panose="02040503050406030204" pitchFamily="18" charset="0"/>
                <a:cs typeface="Times New Roman" panose="02020603050405020304" pitchFamily="18" charset="0"/>
              </a:rPr>
              <a:t>The most basic machine learning algorithm that can be implemented on this data is linear regression. The linear regression model returns an equation that determines the relationship between the independent variables and the dependent variable</a:t>
            </a:r>
            <a:r>
              <a:rPr lang="en-US" alt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eaLnBrk="0" fontAlgn="base" hangingPunct="0">
              <a:buNone/>
            </a:pPr>
            <a:endParaRPr lang="en-US" alt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7" name="Rectangle 1"/>
          <p:cNvSpPr>
            <a:spLocks noChangeArrowheads="1"/>
          </p:cNvSpPr>
          <p:nvPr/>
        </p:nvSpPr>
        <p:spPr bwMode="auto">
          <a:xfrm>
            <a:off x="0" y="-2232"/>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595858"/>
              </a:solidFill>
              <a:effectLst/>
              <a:latin typeface="roboto"/>
            </a:endParaRPr>
          </a:p>
        </p:txBody>
      </p:sp>
      <p:pic>
        <p:nvPicPr>
          <p:cNvPr id="9" name="Picture 8"/>
          <p:cNvPicPr>
            <a:picLocks noChangeAspect="1"/>
          </p:cNvPicPr>
          <p:nvPr/>
        </p:nvPicPr>
        <p:blipFill>
          <a:blip r:embed="rId2"/>
          <a:stretch>
            <a:fillRect/>
          </a:stretch>
        </p:blipFill>
        <p:spPr>
          <a:xfrm>
            <a:off x="1420091" y="2779385"/>
            <a:ext cx="6303818" cy="3249708"/>
          </a:xfrm>
          <a:prstGeom prst="rect">
            <a:avLst/>
          </a:prstGeom>
        </p:spPr>
      </p:pic>
      <p:sp>
        <p:nvSpPr>
          <p:cNvPr id="10" name="TextBox 9"/>
          <p:cNvSpPr txBox="1"/>
          <p:nvPr/>
        </p:nvSpPr>
        <p:spPr>
          <a:xfrm>
            <a:off x="3103217" y="5951503"/>
            <a:ext cx="3449983" cy="307777"/>
          </a:xfrm>
          <a:prstGeom prst="rect">
            <a:avLst/>
          </a:prstGeom>
          <a:noFill/>
        </p:spPr>
        <p:txBody>
          <a:bodyPr wrap="none" rtlCol="0">
            <a:spAutoFit/>
          </a:bodyPr>
          <a:lstStyle/>
          <a:p>
            <a:r>
              <a:rPr lang="en-IN" dirty="0" smtClean="0"/>
              <a:t>EXAMPLE OF A LINEAR REGRESSION</a:t>
            </a:r>
            <a:endParaRPr lang="en-IN" dirty="0"/>
          </a:p>
        </p:txBody>
      </p:sp>
    </p:spTree>
    <p:extLst>
      <p:ext uri="{BB962C8B-B14F-4D97-AF65-F5344CB8AC3E}">
        <p14:creationId xmlns:p14="http://schemas.microsoft.com/office/powerpoint/2010/main" val="1407817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K-Nearest </a:t>
            </a:r>
            <a:r>
              <a:rPr lang="en-IN" dirty="0" err="1" smtClean="0"/>
              <a:t>Neighbors</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Another interesting ML algorithm that one can use here is </a:t>
            </a:r>
            <a:r>
              <a:rPr lang="en-US" sz="2000" dirty="0" err="1">
                <a:latin typeface="Times New Roman" panose="02020603050405020304" pitchFamily="18" charset="0"/>
                <a:ea typeface="Cambria" panose="02040503050406030204" pitchFamily="18" charset="0"/>
                <a:cs typeface="Times New Roman" panose="02020603050405020304" pitchFamily="18" charset="0"/>
              </a:rPr>
              <a:t>kNN</a:t>
            </a:r>
            <a:r>
              <a:rPr lang="en-US" sz="2000" dirty="0">
                <a:latin typeface="Times New Roman" panose="02020603050405020304" pitchFamily="18" charset="0"/>
                <a:ea typeface="Cambria" panose="02040503050406030204" pitchFamily="18" charset="0"/>
                <a:cs typeface="Times New Roman" panose="02020603050405020304" pitchFamily="18" charset="0"/>
              </a:rPr>
              <a:t> (k nearest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neighbours</a:t>
            </a:r>
            <a:r>
              <a:rPr lang="en-US" sz="2000" dirty="0">
                <a:latin typeface="Times New Roman" panose="02020603050405020304" pitchFamily="18" charset="0"/>
                <a:ea typeface="Cambria" panose="02040503050406030204" pitchFamily="18" charset="0"/>
                <a:cs typeface="Times New Roman" panose="02020603050405020304" pitchFamily="18" charset="0"/>
              </a:rPr>
              <a:t>). Based on the independent variables, </a:t>
            </a:r>
            <a:r>
              <a:rPr lang="en-US" sz="2000" dirty="0" err="1">
                <a:latin typeface="Times New Roman" panose="02020603050405020304" pitchFamily="18" charset="0"/>
                <a:ea typeface="Cambria" panose="02040503050406030204" pitchFamily="18" charset="0"/>
                <a:cs typeface="Times New Roman" panose="02020603050405020304" pitchFamily="18" charset="0"/>
              </a:rPr>
              <a:t>kNN</a:t>
            </a:r>
            <a:r>
              <a:rPr lang="en-US" sz="2000" dirty="0">
                <a:latin typeface="Times New Roman" panose="02020603050405020304" pitchFamily="18" charset="0"/>
                <a:ea typeface="Cambria" panose="02040503050406030204" pitchFamily="18" charset="0"/>
                <a:cs typeface="Times New Roman" panose="02020603050405020304" pitchFamily="18" charset="0"/>
              </a:rPr>
              <a:t> finds the similarity between new data points and </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old </a:t>
            </a:r>
            <a:r>
              <a:rPr lang="en-US" sz="2000" dirty="0">
                <a:latin typeface="Times New Roman" panose="02020603050405020304" pitchFamily="18" charset="0"/>
                <a:ea typeface="Cambria" panose="02040503050406030204" pitchFamily="18" charset="0"/>
                <a:cs typeface="Times New Roman" panose="02020603050405020304" pitchFamily="18" charset="0"/>
              </a:rPr>
              <a:t>data points</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2050" name="Picture 2" descr="How are graphs of k-nearest neighbors built? (for cluster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790" y="2651495"/>
            <a:ext cx="5088419" cy="32059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03217" y="5951503"/>
            <a:ext cx="3054041" cy="307777"/>
          </a:xfrm>
          <a:prstGeom prst="rect">
            <a:avLst/>
          </a:prstGeom>
          <a:noFill/>
        </p:spPr>
        <p:txBody>
          <a:bodyPr wrap="none" rtlCol="0">
            <a:spAutoFit/>
          </a:bodyPr>
          <a:lstStyle/>
          <a:p>
            <a:r>
              <a:rPr lang="en-IN" dirty="0" smtClean="0"/>
              <a:t>EXAMPLE OF K-Nearest </a:t>
            </a:r>
            <a:r>
              <a:rPr lang="en-IN" dirty="0" err="1" smtClean="0"/>
              <a:t>Neighbors</a:t>
            </a:r>
            <a:endParaRPr lang="en-IN" dirty="0"/>
          </a:p>
        </p:txBody>
      </p:sp>
    </p:spTree>
    <p:extLst>
      <p:ext uri="{BB962C8B-B14F-4D97-AF65-F5344CB8AC3E}">
        <p14:creationId xmlns:p14="http://schemas.microsoft.com/office/powerpoint/2010/main" val="110031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Prophet</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There are a number of time series techniques that can be implemented on the stock prediction dataset, but most of these techniques require a lot of data preprocessing before fitting the model. Prophet, designed and pioneered by Facebook, is a time series forecasting library that requires no data preprocessing and is extremely simple to implement. The input for Prophet is a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dataframe</a:t>
            </a:r>
            <a:r>
              <a:rPr lang="en-US" sz="2000" dirty="0">
                <a:latin typeface="Times New Roman" panose="02020603050405020304" pitchFamily="18" charset="0"/>
                <a:ea typeface="Cambria" panose="02040503050406030204" pitchFamily="18" charset="0"/>
                <a:cs typeface="Times New Roman" panose="02020603050405020304" pitchFamily="18" charset="0"/>
              </a:rPr>
              <a:t> with two columns: date and target (ds and y</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Prophet tries to capture the seasonality in the past data and works well when the dataset is large.</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71966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a:t>
            </a:r>
            <a:r>
              <a:rPr lang="en-IN" dirty="0" err="1" smtClean="0"/>
              <a:t>Arima</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ARIMA is a very popular statistical method for time series forecasting. ARIMA models take into account the past values to predict the future values. There are three important parameters in ARIMA</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 (past values used for forecasting the next value)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q (past forecast errors used to predict the future values)</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d (order of differencing</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Parameter tuning for ARIMA consumes a lot of time. So we will use auto ARIMA which automatically selects the best combination of (</a:t>
            </a:r>
            <a:r>
              <a:rPr lang="en-US" sz="2000" dirty="0" err="1">
                <a:latin typeface="Times New Roman" panose="02020603050405020304" pitchFamily="18" charset="0"/>
                <a:ea typeface="Cambria" panose="02040503050406030204" pitchFamily="18" charset="0"/>
                <a:cs typeface="Times New Roman" panose="02020603050405020304" pitchFamily="18" charset="0"/>
              </a:rPr>
              <a:t>p,q,d</a:t>
            </a:r>
            <a:r>
              <a:rPr lang="en-US" sz="2000" dirty="0">
                <a:latin typeface="Times New Roman" panose="02020603050405020304" pitchFamily="18" charset="0"/>
                <a:ea typeface="Cambria" panose="02040503050406030204" pitchFamily="18" charset="0"/>
                <a:cs typeface="Times New Roman" panose="02020603050405020304" pitchFamily="18" charset="0"/>
              </a:rPr>
              <a:t>) that provides the least error. </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671308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LTSM</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Long Short Term Memory (LSTM) are widely used for sequence prediction problems and have proven to be extremely effective. The reason they work so well is because LSTM is able to store past information that is important, and forget the information that is not. </a:t>
            </a:r>
            <a:endParaRPr lang="en-US" sz="2000" dirty="0" smtClean="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LSTM </a:t>
            </a:r>
            <a:r>
              <a:rPr lang="en-US" sz="2000" dirty="0">
                <a:latin typeface="Times New Roman" panose="02020603050405020304" pitchFamily="18" charset="0"/>
                <a:ea typeface="Cambria" panose="02040503050406030204" pitchFamily="18" charset="0"/>
                <a:cs typeface="Times New Roman" panose="02020603050405020304" pitchFamily="18" charset="0"/>
              </a:rPr>
              <a:t>has three gates</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input gate: The input gate adds information to the cell state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forget gate: It removes the information that is no longer required by the model</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output gate: Output Gate at LSTM selects the information to be shown as output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3529664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425012"/>
            <a:ext cx="8229600" cy="4525963"/>
          </a:xfrm>
          <a:prstGeom prst="rect">
            <a:avLst/>
          </a:prstGeom>
          <a:noFill/>
          <a:ln>
            <a:noFill/>
          </a:ln>
        </p:spPr>
        <p:txBody>
          <a:bodyPr spcFirstLastPara="1" wrap="square" lIns="91425" tIns="45700" rIns="91425" bIns="45700" anchor="t" anchorCtr="0">
            <a:noAutofit/>
          </a:bodyPr>
          <a:lstStyle/>
          <a:p>
            <a:pPr lvl="0">
              <a:buFont typeface="+mj-lt"/>
              <a:buAutoNum type="arabicPeriod"/>
            </a:pPr>
            <a:r>
              <a:rPr lang="en-IN" sz="1400" dirty="0"/>
              <a:t>A 6 Step Field Guide for Building Machine Learning Projects by Daniel Bourke </a:t>
            </a:r>
          </a:p>
          <a:p>
            <a:pPr lvl="0">
              <a:buFont typeface="+mj-lt"/>
              <a:buAutoNum type="arabicPeriod"/>
            </a:pPr>
            <a:r>
              <a:rPr lang="en-IN" sz="1400" dirty="0"/>
              <a:t>Introduction to Time Series Forecasting With Python by Jason Brownlee</a:t>
            </a:r>
          </a:p>
          <a:p>
            <a:pPr lvl="0">
              <a:buFont typeface="+mj-lt"/>
              <a:buAutoNum type="arabicPeriod"/>
            </a:pPr>
            <a:r>
              <a:rPr lang="en-IN" sz="1400" dirty="0"/>
              <a:t>Contreras, 1. </a:t>
            </a:r>
            <a:r>
              <a:rPr lang="en-IN" sz="1400" dirty="0" err="1"/>
              <a:t>Espinola</a:t>
            </a:r>
            <a:r>
              <a:rPr lang="en-IN" sz="1400" dirty="0"/>
              <a:t>, </a:t>
            </a:r>
            <a:r>
              <a:rPr lang="en-IN" sz="1400" dirty="0" err="1"/>
              <a:t>R.NogaJes</a:t>
            </a:r>
            <a:r>
              <a:rPr lang="en-IN" sz="1400" dirty="0"/>
              <a:t>, F1.and </a:t>
            </a:r>
            <a:r>
              <a:rPr lang="en-IN" sz="1400" dirty="0" err="1"/>
              <a:t>conejo,AJ</a:t>
            </a:r>
            <a:r>
              <a:rPr lang="en-IN" sz="1400" dirty="0"/>
              <a:t>.(2003) "ARIMA models to predict next day electricity prices", IFEE transactions on power system, vo1.18, </a:t>
            </a:r>
            <a:r>
              <a:rPr lang="en-IN" sz="1400" dirty="0" err="1"/>
              <a:t>noJ,pp</a:t>
            </a:r>
            <a:r>
              <a:rPr lang="en-IN" sz="1400" dirty="0"/>
              <a:t>: I 014-1 020.</a:t>
            </a:r>
          </a:p>
          <a:p>
            <a:pPr lvl="0">
              <a:buFont typeface="+mj-lt"/>
              <a:buAutoNum type="arabicPeriod"/>
            </a:pPr>
            <a:r>
              <a:rPr lang="en-IN" sz="1400" dirty="0"/>
              <a:t>Kumar; K </a:t>
            </a:r>
            <a:r>
              <a:rPr lang="en-IN" sz="1400" dirty="0" err="1"/>
              <a:t>Yadav;A.KSingh</a:t>
            </a:r>
            <a:r>
              <a:rPr lang="en-IN" sz="1400" dirty="0"/>
              <a:t>, M.P; Hassan and </a:t>
            </a:r>
            <a:r>
              <a:rPr lang="en-IN" sz="1400" dirty="0" err="1"/>
              <a:t>H.Jain,V.K</a:t>
            </a:r>
            <a:r>
              <a:rPr lang="en-IN" sz="1400" dirty="0"/>
              <a:t>(2004)"Forecasting Daily Maximum Surface Ozone".</a:t>
            </a:r>
          </a:p>
          <a:p>
            <a:pPr lvl="0">
              <a:buFont typeface="+mj-lt"/>
              <a:buAutoNum type="arabicPeriod"/>
            </a:pPr>
            <a:r>
              <a:rPr lang="en-IN" sz="1400" dirty="0" err="1"/>
              <a:t>Tsitsika,E.V;Maravelias,C.D</a:t>
            </a:r>
            <a:r>
              <a:rPr lang="en-IN" sz="1400" dirty="0"/>
              <a:t>&amp; </a:t>
            </a:r>
            <a:r>
              <a:rPr lang="en-IN" sz="1400" dirty="0" err="1"/>
              <a:t>Haralatous,J</a:t>
            </a:r>
            <a:r>
              <a:rPr lang="en-IN" sz="1400" dirty="0"/>
              <a:t>. (2007)"Modelling and forecasting pelagic fish production using univariate and multivariate ARIMA models". Fisheries science volume 73,pp:979-988.</a:t>
            </a:r>
          </a:p>
          <a:p>
            <a:pPr lvl="0">
              <a:buFont typeface="+mj-lt"/>
              <a:buAutoNum type="arabicPeriod"/>
            </a:pPr>
            <a:r>
              <a:rPr lang="en-IN" sz="1400" dirty="0" err="1"/>
              <a:t>Datta</a:t>
            </a:r>
            <a:r>
              <a:rPr lang="en-IN" sz="1400" dirty="0"/>
              <a:t> K.(2011)"ARIMA forecasting of Inflation in the Bangladesh </a:t>
            </a:r>
            <a:r>
              <a:rPr lang="en-IN" sz="1400" dirty="0" err="1"/>
              <a:t>Economy",The</a:t>
            </a:r>
            <a:r>
              <a:rPr lang="en-IN" sz="1400" dirty="0"/>
              <a:t> IUP journal of bank management,voI.X,No.4,pp-7-15.</a:t>
            </a:r>
          </a:p>
          <a:p>
            <a:pPr lvl="0">
              <a:buFont typeface="+mj-lt"/>
              <a:buAutoNum type="arabicPeriod"/>
            </a:pPr>
            <a:r>
              <a:rPr lang="en-IN" sz="1400" dirty="0"/>
              <a:t>D. Banerjee, "Forecasting of Indian stock market using time-series ARIMA model," 2014 2nd International Conference on Business and</a:t>
            </a:r>
            <a:r>
              <a:rPr lang="en-IN" sz="1400" i="1" dirty="0"/>
              <a:t> </a:t>
            </a:r>
            <a:r>
              <a:rPr lang="en-IN" sz="1400" dirty="0"/>
              <a:t>Information Management (ICBIM), Durgapur, 2014, pp. 131-135, </a:t>
            </a:r>
            <a:r>
              <a:rPr lang="en-IN" sz="1400" dirty="0" err="1"/>
              <a:t>doi</a:t>
            </a:r>
            <a:r>
              <a:rPr lang="en-IN" sz="1400" dirty="0"/>
              <a:t>: 10.1109/ICBIM.2014.6970973.</a:t>
            </a:r>
          </a:p>
          <a:p>
            <a:pPr lvl="0">
              <a:buFont typeface="+mj-lt"/>
              <a:buAutoNum type="arabicPeriod"/>
            </a:pPr>
            <a:r>
              <a:rPr lang="en-IN" sz="1400" dirty="0"/>
              <a:t>“Introduction to Time Series Analysis and Forecasting” by Douglas C. Montgomery, Cheryl L. Jennings, and Murat </a:t>
            </a:r>
            <a:r>
              <a:rPr lang="en-IN" sz="1400" dirty="0" err="1"/>
              <a:t>Kulahci</a:t>
            </a:r>
            <a:endParaRPr lang="en-IN" sz="1400" dirty="0"/>
          </a:p>
          <a:p>
            <a:pPr lvl="0">
              <a:buFont typeface="+mj-lt"/>
              <a:buAutoNum type="arabicPeriod"/>
            </a:pPr>
            <a:r>
              <a:rPr lang="en-IN" sz="1400" dirty="0"/>
              <a:t>“Time Series Analysis: Forecasting and Control” by George E. P. Box, </a:t>
            </a:r>
            <a:r>
              <a:rPr lang="en-IN" sz="1400" dirty="0" err="1"/>
              <a:t>Gwilym</a:t>
            </a:r>
            <a:r>
              <a:rPr lang="en-IN" sz="1400" dirty="0"/>
              <a:t> M. Jenkins, Gregory C. </a:t>
            </a:r>
            <a:r>
              <a:rPr lang="en-IN" sz="1400" dirty="0" err="1"/>
              <a:t>Reinsel</a:t>
            </a:r>
            <a:r>
              <a:rPr lang="en-IN" sz="1400" dirty="0"/>
              <a:t>, and Greta M. </a:t>
            </a:r>
            <a:r>
              <a:rPr lang="en-IN" sz="1400" dirty="0" err="1"/>
              <a:t>Ljung</a:t>
            </a:r>
            <a:endParaRPr lang="en-IN" sz="1400" dirty="0"/>
          </a:p>
          <a:p>
            <a:pPr lvl="0">
              <a:buFont typeface="+mj-lt"/>
              <a:buAutoNum type="arabicPeriod"/>
            </a:pPr>
            <a:r>
              <a:rPr lang="en-IN" sz="1400" dirty="0"/>
              <a:t> Chris Chatfield, "The analysis of time series An introduction"</a:t>
            </a:r>
          </a:p>
          <a:p>
            <a:pPr marL="409575" algn="just">
              <a:spcBef>
                <a:spcPts val="210"/>
              </a:spcBef>
              <a:buSzPts val="1050"/>
              <a:buFont typeface="+mj-lt"/>
              <a:buAutoNum type="arabicPeriod"/>
            </a:pPr>
            <a:endParaRPr sz="1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97" name="Google Shape;19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98A49B2-32DD-4D93-BA2C-B53216BE7ADB}" type="datetime2">
              <a:rPr lang="en-US" smtClean="0"/>
              <a:t>Wednesday, June 24, 2020</a:t>
            </a:fld>
            <a:endParaRPr/>
          </a:p>
        </p:txBody>
      </p:sp>
      <p:sp>
        <p:nvSpPr>
          <p:cNvPr id="198" name="Google Shape;19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ctrTitle"/>
          </p:nvPr>
        </p:nvSpPr>
        <p:spPr>
          <a:xfrm>
            <a:off x="1352145" y="2209800"/>
            <a:ext cx="6858000" cy="552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80"/>
              <a:buFont typeface="Arabic Typesetting"/>
              <a:buNone/>
            </a:pPr>
            <a:r>
              <a:rPr lang="en-US" sz="2880" b="1">
                <a:solidFill>
                  <a:srgbClr val="C00000"/>
                </a:solidFill>
                <a:latin typeface="Arabic Typesetting"/>
                <a:ea typeface="Arabic Typesetting"/>
                <a:cs typeface="Arabic Typesetting"/>
                <a:sym typeface="Arabic Typesetting"/>
              </a:rPr>
              <a:t> </a:t>
            </a:r>
            <a:endParaRPr sz="2880" b="1">
              <a:solidFill>
                <a:srgbClr val="C00000"/>
              </a:solidFill>
              <a:latin typeface="Arabic Typesetting"/>
              <a:ea typeface="Arabic Typesetting"/>
              <a:cs typeface="Arabic Typesetting"/>
              <a:sym typeface="Arabic Typesetting"/>
            </a:endParaRPr>
          </a:p>
        </p:txBody>
      </p:sp>
      <p:sp>
        <p:nvSpPr>
          <p:cNvPr id="204" name="Google Shape;204;p26"/>
          <p:cNvSpPr txBox="1">
            <a:spLocks noGrp="1"/>
          </p:cNvSpPr>
          <p:nvPr>
            <p:ph type="subTitle" idx="1"/>
          </p:nvPr>
        </p:nvSpPr>
        <p:spPr>
          <a:xfrm>
            <a:off x="1447800" y="28956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b="1" dirty="0">
                <a:solidFill>
                  <a:schemeClr val="dk1"/>
                </a:solidFill>
                <a:latin typeface="Times New Roman"/>
                <a:ea typeface="Times New Roman"/>
                <a:cs typeface="Times New Roman"/>
                <a:sym typeface="Times New Roman"/>
              </a:rPr>
              <a:t>Thank you</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Synopsis</a:t>
            </a:r>
            <a:endParaRPr b="1" dirty="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457200" y="1232107"/>
            <a:ext cx="8229600" cy="4525963"/>
          </a:xfrm>
          <a:prstGeom prst="rect">
            <a:avLst/>
          </a:prstGeom>
          <a:noFill/>
          <a:ln>
            <a:noFill/>
          </a:ln>
        </p:spPr>
        <p:txBody>
          <a:bodyPr spcFirstLastPara="1" wrap="square" lIns="91425" tIns="45700" rIns="91425" bIns="45700" anchor="t" anchorCtr="0">
            <a:noAutofit/>
          </a:bodyPr>
          <a:lstStyle/>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behavior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of the market. Should an investor be able to accurately predict market movements, it offers a tantalizing promises of wealth and influence. In the real world, the stock market predictions can be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categorized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2 parts, Fundamental Analysis and Technical Analysis.</a:t>
            </a:r>
          </a:p>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this undertaking, we will be creating a supervised machine learning model which will help us to somewhat predict the price value of stocks/security of a company i.e.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State Bank of India</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 to be specific. The Model will be using Time-Series Analysis, Time series is a set of observations or data points taken at specified time usually at equal intervals and it’s used to predict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future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values based on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previous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observed values.</a:t>
            </a:r>
          </a:p>
          <a:p>
            <a:pPr marL="342900" lvl="0" indent="-139700" algn="just" rtl="0">
              <a:lnSpc>
                <a:spcPct val="90000"/>
              </a:lnSpc>
              <a:spcBef>
                <a:spcPts val="2740"/>
              </a:spcBef>
              <a:spcAft>
                <a:spcPts val="0"/>
              </a:spcAft>
              <a:buClr>
                <a:schemeClr val="dk1"/>
              </a:buClr>
              <a:buSzPts val="3200"/>
              <a:buNone/>
            </a:pPr>
            <a:endParaRPr sz="2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04C6721-1F67-400E-861A-25BBCDCECF04}" type="datetime2">
              <a:rPr lang="en-US" smtClean="0"/>
              <a:t>Wednesday, June 24, 2020</a:t>
            </a:fld>
            <a:endParaRPr dirty="0"/>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a:ea typeface="Times New Roman"/>
                <a:cs typeface="Times New Roman"/>
                <a:sym typeface="Times New Roman"/>
              </a:rPr>
              <a:t>Goal</a:t>
            </a:r>
            <a:endParaRPr b="1" dirty="0">
              <a:latin typeface="Times New Roman"/>
              <a:ea typeface="Times New Roman"/>
              <a:cs typeface="Times New Roman"/>
              <a:sym typeface="Times New Roman"/>
            </a:endParaRPr>
          </a:p>
        </p:txBody>
      </p:sp>
      <p:sp>
        <p:nvSpPr>
          <p:cNvPr id="115" name="Google Shape;115;p1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Chief goal of this project is to add to the academic understanding of stock market prediction.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This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focus exclusively on predicting the daily trend (price movement) of individual stocks.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also analyze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accuracies of these predictions</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t>
            </a: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We will be comparing different time-series models with their error percentage in mind.</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17" name="Google Shape;11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D40A27F-5B05-410B-95AF-5C878A6D7A95}" type="datetime2">
              <a:rPr lang="en-US" smtClean="0"/>
              <a:t>Wednesday, June 24,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24,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7" name="Text Placeholder 2"/>
          <p:cNvSpPr>
            <a:spLocks noGrp="1"/>
          </p:cNvSpPr>
          <p:nvPr>
            <p:ph type="body" idx="1"/>
          </p:nvPr>
        </p:nvSpPr>
        <p:spPr>
          <a:xfrm>
            <a:off x="457200" y="1600200"/>
            <a:ext cx="8229600" cy="4525963"/>
          </a:xfrm>
        </p:spPr>
        <p:txBody>
          <a:bodyPr/>
          <a:lstStyle/>
          <a:p>
            <a:r>
              <a:rPr lang="en-IN" sz="1600" dirty="0">
                <a:latin typeface="Times New Roman" panose="02020603050405020304" pitchFamily="18" charset="0"/>
                <a:cs typeface="Times New Roman" panose="02020603050405020304" pitchFamily="18" charset="0"/>
              </a:rPr>
              <a:t>Contreras et al. [3] used ARIMA models to predict next day electricity prices; they have found two ARIMA models to predict hourly prices in the electricity markets of Spain and California. The Spanish model needs 5 hours to predict future prices as opposed to the 2 hours needed by the Californian model. </a:t>
            </a:r>
          </a:p>
          <a:p>
            <a:r>
              <a:rPr lang="en-IN" sz="1600" dirty="0">
                <a:latin typeface="Times New Roman" panose="02020603050405020304" pitchFamily="18" charset="0"/>
                <a:cs typeface="Times New Roman" panose="02020603050405020304" pitchFamily="18" charset="0"/>
              </a:rPr>
              <a:t>Kumar et al. [4] used ARIMA model to forecast daily maximum surface ozone concentrations in Brunei Darussalam. They have found that ARIMA (1,0,1) was suitable for the surface 03 data collected at the airport in Brunei Darussalam.</a:t>
            </a:r>
          </a:p>
          <a:p>
            <a:r>
              <a:rPr lang="en-IN" sz="1600" dirty="0" err="1">
                <a:latin typeface="Times New Roman" panose="02020603050405020304" pitchFamily="18" charset="0"/>
                <a:cs typeface="Times New Roman" panose="02020603050405020304" pitchFamily="18" charset="0"/>
              </a:rPr>
              <a:t>Tsitsika</a:t>
            </a:r>
            <a:r>
              <a:rPr lang="en-IN" sz="1600" dirty="0">
                <a:latin typeface="Times New Roman" panose="02020603050405020304" pitchFamily="18" charset="0"/>
                <a:cs typeface="Times New Roman" panose="02020603050405020304" pitchFamily="18" charset="0"/>
              </a:rPr>
              <a:t> et al. [5] used ARIMA model to forecast pelagic fish production. The final model selected were of the form AR[MA (1,0,1) and AR[MA (0,1,1 ).</a:t>
            </a:r>
          </a:p>
          <a:p>
            <a:r>
              <a:rPr lang="en-IN" sz="1600" dirty="0">
                <a:latin typeface="Times New Roman" panose="02020603050405020304" pitchFamily="18" charset="0"/>
                <a:cs typeface="Times New Roman" panose="02020603050405020304" pitchFamily="18" charset="0"/>
              </a:rPr>
              <a:t>Azad et al. [6] used ARIMA model in forecasting Exchange Rates of Bangladesh. By using Box-Jenkins methodology they tried to find out the best model for forecasting.</a:t>
            </a:r>
          </a:p>
          <a:p>
            <a:r>
              <a:rPr lang="en-IN" sz="1600" dirty="0" err="1">
                <a:latin typeface="Times New Roman" panose="02020603050405020304" pitchFamily="18" charset="0"/>
                <a:cs typeface="Times New Roman" panose="02020603050405020304" pitchFamily="18" charset="0"/>
              </a:rPr>
              <a:t>Debadrita</a:t>
            </a:r>
            <a:r>
              <a:rPr lang="en-IN" sz="1600" dirty="0">
                <a:latin typeface="Times New Roman" panose="02020603050405020304" pitchFamily="18" charset="0"/>
                <a:cs typeface="Times New Roman" panose="02020603050405020304" pitchFamily="18" charset="0"/>
              </a:rPr>
              <a:t> Banerjee et al.[7] has collected data on the monthly closing stock indices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for six years(2007-2012) and based on these she has tried to develop an appropriate model which would help her to forecast the future unobserved values of the Indian stock market indices. This study offers an application of ARIMA model based on which she predicts the future stock indices which have a strong influence on the performance of the Indian economy. To establish the model she applied the validation technique with the observed data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of 2013</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26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284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4" name="Rounded Rectangle 3"/>
          <p:cNvSpPr/>
          <p:nvPr/>
        </p:nvSpPr>
        <p:spPr>
          <a:xfrm>
            <a:off x="3801717" y="1327749"/>
            <a:ext cx="851452" cy="3089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START</a:t>
            </a:r>
          </a:p>
        </p:txBody>
      </p:sp>
      <p:sp>
        <p:nvSpPr>
          <p:cNvPr id="5" name="Rectangle 4"/>
          <p:cNvSpPr/>
          <p:nvPr/>
        </p:nvSpPr>
        <p:spPr>
          <a:xfrm>
            <a:off x="1633327" y="204513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ORIGINAL DATASET</a:t>
            </a:r>
            <a:endParaRPr lang="en-IN" dirty="0"/>
          </a:p>
        </p:txBody>
      </p:sp>
      <p:sp>
        <p:nvSpPr>
          <p:cNvPr id="15" name="Rectangle 14"/>
          <p:cNvSpPr/>
          <p:nvPr/>
        </p:nvSpPr>
        <p:spPr>
          <a:xfrm>
            <a:off x="1628360" y="2838332"/>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IDENTIFICATION</a:t>
            </a:r>
            <a:endParaRPr lang="en-IN" dirty="0"/>
          </a:p>
        </p:txBody>
      </p:sp>
      <p:sp>
        <p:nvSpPr>
          <p:cNvPr id="19" name="Rectangle 18"/>
          <p:cNvSpPr/>
          <p:nvPr/>
        </p:nvSpPr>
        <p:spPr>
          <a:xfrm>
            <a:off x="4933120" y="3489240"/>
            <a:ext cx="2173357" cy="597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VISUALIZATION</a:t>
            </a:r>
            <a:endParaRPr lang="en-IN" dirty="0"/>
          </a:p>
        </p:txBody>
      </p:sp>
      <p:sp>
        <p:nvSpPr>
          <p:cNvPr id="21" name="Rounded Rectangle 20"/>
          <p:cNvSpPr/>
          <p:nvPr/>
        </p:nvSpPr>
        <p:spPr>
          <a:xfrm>
            <a:off x="3801717" y="5599014"/>
            <a:ext cx="851452" cy="285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END</a:t>
            </a:r>
          </a:p>
        </p:txBody>
      </p:sp>
      <p:cxnSp>
        <p:nvCxnSpPr>
          <p:cNvPr id="13" name="Elbow Connector 12"/>
          <p:cNvCxnSpPr>
            <a:stCxn id="4" idx="2"/>
            <a:endCxn id="5" idx="0"/>
          </p:cNvCxnSpPr>
          <p:nvPr/>
        </p:nvCxnSpPr>
        <p:spPr>
          <a:xfrm rot="5400000">
            <a:off x="3269534" y="1087221"/>
            <a:ext cx="408383" cy="1507437"/>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5" idx="2"/>
            <a:endCxn id="15" idx="0"/>
          </p:cNvCxnSpPr>
          <p:nvPr/>
        </p:nvCxnSpPr>
        <p:spPr>
          <a:xfrm flipH="1">
            <a:off x="2715039" y="2358728"/>
            <a:ext cx="4967" cy="4796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5" idx="2"/>
            <a:endCxn id="50" idx="0"/>
          </p:cNvCxnSpPr>
          <p:nvPr/>
        </p:nvCxnSpPr>
        <p:spPr>
          <a:xfrm>
            <a:off x="2715039" y="3476816"/>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Date Placeholder 44"/>
          <p:cNvSpPr>
            <a:spLocks noGrp="1"/>
          </p:cNvSpPr>
          <p:nvPr>
            <p:ph type="dt" idx="10"/>
          </p:nvPr>
        </p:nvSpPr>
        <p:spPr/>
        <p:txBody>
          <a:bodyPr/>
          <a:lstStyle/>
          <a:p>
            <a:fld id="{665D7C35-1955-4046-8E31-EC0C74B7F953}" type="datetime2">
              <a:rPr lang="en-US" smtClean="0"/>
              <a:t>Wednesday, June 24, 2020</a:t>
            </a:fld>
            <a:endParaRPr lang="en-US"/>
          </a:p>
        </p:txBody>
      </p:sp>
      <p:sp>
        <p:nvSpPr>
          <p:cNvPr id="46" name="Slide Number Placeholder 4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7" name="Footer Placeholder 46"/>
          <p:cNvSpPr>
            <a:spLocks noGrp="1"/>
          </p:cNvSpPr>
          <p:nvPr>
            <p:ph type="ftr" idx="11"/>
          </p:nvPr>
        </p:nvSpPr>
        <p:spPr/>
        <p:txBody>
          <a:bodyPr/>
          <a:lstStyle/>
          <a:p>
            <a:r>
              <a:rPr lang="en-US" smtClean="0"/>
              <a:t>STOCK MARKET FORECASTING USING TIME-SERIES ANALYSIS</a:t>
            </a:r>
            <a:endParaRPr lang="en-IN"/>
          </a:p>
        </p:txBody>
      </p:sp>
      <p:cxnSp>
        <p:nvCxnSpPr>
          <p:cNvPr id="16" name="Elbow Connector 15"/>
          <p:cNvCxnSpPr>
            <a:stCxn id="58" idx="3"/>
            <a:endCxn id="42" idx="1"/>
          </p:cNvCxnSpPr>
          <p:nvPr/>
        </p:nvCxnSpPr>
        <p:spPr>
          <a:xfrm flipV="1">
            <a:off x="3801717" y="2201930"/>
            <a:ext cx="1131403" cy="283190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4933120" y="204513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TESTING</a:t>
            </a:r>
            <a:endParaRPr lang="en-IN" dirty="0"/>
          </a:p>
        </p:txBody>
      </p:sp>
      <p:sp>
        <p:nvSpPr>
          <p:cNvPr id="50" name="Rectangle 49"/>
          <p:cNvSpPr/>
          <p:nvPr/>
        </p:nvSpPr>
        <p:spPr>
          <a:xfrm>
            <a:off x="1628360" y="3960195"/>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BUILDING</a:t>
            </a:r>
            <a:endParaRPr lang="en-IN" dirty="0"/>
          </a:p>
        </p:txBody>
      </p:sp>
      <p:sp>
        <p:nvSpPr>
          <p:cNvPr id="58" name="Rectangle 57"/>
          <p:cNvSpPr/>
          <p:nvPr/>
        </p:nvSpPr>
        <p:spPr>
          <a:xfrm>
            <a:off x="1628360" y="4837079"/>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MODELTRAINING</a:t>
            </a:r>
            <a:endParaRPr lang="en-IN" dirty="0"/>
          </a:p>
        </p:txBody>
      </p:sp>
      <p:cxnSp>
        <p:nvCxnSpPr>
          <p:cNvPr id="63" name="Straight Arrow Connector 62"/>
          <p:cNvCxnSpPr>
            <a:stCxn id="50" idx="2"/>
            <a:endCxn id="58" idx="0"/>
          </p:cNvCxnSpPr>
          <p:nvPr/>
        </p:nvCxnSpPr>
        <p:spPr>
          <a:xfrm>
            <a:off x="2715039" y="4353700"/>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Rectangle 71"/>
          <p:cNvSpPr/>
          <p:nvPr/>
        </p:nvSpPr>
        <p:spPr>
          <a:xfrm>
            <a:off x="4933120" y="276711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ERROR CALCULATION</a:t>
            </a:r>
            <a:endParaRPr lang="en-IN" dirty="0"/>
          </a:p>
        </p:txBody>
      </p:sp>
      <p:sp>
        <p:nvSpPr>
          <p:cNvPr id="78" name="Rectangle 77"/>
          <p:cNvSpPr/>
          <p:nvPr/>
        </p:nvSpPr>
        <p:spPr>
          <a:xfrm>
            <a:off x="4933120" y="4494827"/>
            <a:ext cx="2173357" cy="539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REPEAT WITH OTHER MODEL</a:t>
            </a:r>
            <a:endParaRPr lang="en-IN" dirty="0"/>
          </a:p>
        </p:txBody>
      </p:sp>
      <p:cxnSp>
        <p:nvCxnSpPr>
          <p:cNvPr id="79" name="Elbow Connector 78"/>
          <p:cNvCxnSpPr>
            <a:stCxn id="78" idx="2"/>
            <a:endCxn id="21" idx="0"/>
          </p:cNvCxnSpPr>
          <p:nvPr/>
        </p:nvCxnSpPr>
        <p:spPr>
          <a:xfrm rot="5400000">
            <a:off x="4841030" y="4420245"/>
            <a:ext cx="565182" cy="179235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42" idx="2"/>
            <a:endCxn id="72" idx="0"/>
          </p:cNvCxnSpPr>
          <p:nvPr/>
        </p:nvCxnSpPr>
        <p:spPr>
          <a:xfrm>
            <a:off x="6019799" y="2358728"/>
            <a:ext cx="0" cy="4083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2" idx="2"/>
            <a:endCxn id="19" idx="0"/>
          </p:cNvCxnSpPr>
          <p:nvPr/>
        </p:nvCxnSpPr>
        <p:spPr>
          <a:xfrm>
            <a:off x="6019799" y="3080708"/>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9" idx="2"/>
            <a:endCxn id="78" idx="0"/>
          </p:cNvCxnSpPr>
          <p:nvPr/>
        </p:nvCxnSpPr>
        <p:spPr>
          <a:xfrm>
            <a:off x="6019799" y="4086295"/>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375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23" name="Google Shape;12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37C966-C8E3-49DC-8172-A8AC17B65342}" type="datetime2">
              <a:rPr lang="en-US" smtClean="0"/>
              <a:t>Wednesday, June 24, 2020</a:t>
            </a:fld>
            <a:endParaRPr/>
          </a:p>
        </p:txBody>
      </p:sp>
      <p:sp>
        <p:nvSpPr>
          <p:cNvPr id="124" name="Google Shape;124;p17"/>
          <p:cNvSpPr txBox="1">
            <a:spLocks noGrp="1"/>
          </p:cNvSpPr>
          <p:nvPr>
            <p:ph type="sldNum" idx="12"/>
          </p:nvPr>
        </p:nvSpPr>
        <p:spPr>
          <a:xfrm>
            <a:off x="6858000" y="6356350"/>
            <a:ext cx="2070296" cy="28474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7</a:t>
            </a:fld>
            <a:endParaRPr dirty="0"/>
          </a:p>
        </p:txBody>
      </p:sp>
      <p:pic>
        <p:nvPicPr>
          <p:cNvPr id="9" name="Picture 8">
            <a:extLst>
              <a:ext uri="{FF2B5EF4-FFF2-40B4-BE49-F238E27FC236}">
                <a16:creationId xmlns:a16="http://schemas.microsoft.com/office/drawing/2014/main" xmlns="" id="{828A58BC-2B04-46A0-AD6B-BF5BF7161BAC}"/>
              </a:ext>
            </a:extLst>
          </p:cNvPr>
          <p:cNvPicPr/>
          <p:nvPr/>
        </p:nvPicPr>
        <p:blipFill>
          <a:blip r:embed="rId3"/>
          <a:stretch>
            <a:fillRect/>
          </a:stretch>
        </p:blipFill>
        <p:spPr>
          <a:xfrm>
            <a:off x="323557" y="2288685"/>
            <a:ext cx="8496886" cy="2280629"/>
          </a:xfrm>
          <a:prstGeom prst="rect">
            <a:avLst/>
          </a:prstGeom>
        </p:spPr>
      </p:pic>
      <p:sp>
        <p:nvSpPr>
          <p:cNvPr id="4" name="Rectangle 3">
            <a:extLst>
              <a:ext uri="{FF2B5EF4-FFF2-40B4-BE49-F238E27FC236}">
                <a16:creationId xmlns:a16="http://schemas.microsoft.com/office/drawing/2014/main" xmlns="" id="{5F850226-0815-4F52-8394-A84F3677BF4F}"/>
              </a:ext>
            </a:extLst>
          </p:cNvPr>
          <p:cNvSpPr/>
          <p:nvPr/>
        </p:nvSpPr>
        <p:spPr>
          <a:xfrm>
            <a:off x="1553817" y="4678893"/>
            <a:ext cx="6036365" cy="322845"/>
          </a:xfrm>
          <a:prstGeom prst="rect">
            <a:avLst/>
          </a:prstGeom>
        </p:spPr>
        <p:txBody>
          <a:bodyPr wrap="square">
            <a:spAutoFit/>
          </a:bodyPr>
          <a:lstStyle/>
          <a:p>
            <a:pPr marL="178435" indent="-6350" algn="ctr">
              <a:lnSpc>
                <a:spcPct val="107000"/>
              </a:lnSpc>
              <a:spcAft>
                <a:spcPts val="585"/>
              </a:spcAft>
            </a:pPr>
            <a:r>
              <a:rPr lang="en-GB" cap="small" dirty="0">
                <a:solidFill>
                  <a:srgbClr val="5A5A5A"/>
                </a:solidFill>
                <a:latin typeface="Times New Roman" panose="02020603050405020304" pitchFamily="18" charset="0"/>
                <a:ea typeface="Times New Roman" panose="02020603050405020304" pitchFamily="18" charset="0"/>
              </a:rPr>
              <a:t>FIGURE 1</a:t>
            </a:r>
            <a:r>
              <a:rPr lang="en-GB" cap="small" dirty="0">
                <a:solidFill>
                  <a:srgbClr val="5A5A5A"/>
                </a:solidFill>
                <a:latin typeface="Times New Roman" panose="02020603050405020304" pitchFamily="18" charset="0"/>
                <a:ea typeface="Arial" panose="020B0604020202020204" pitchFamily="34" charset="0"/>
              </a:rPr>
              <a:t>:</a:t>
            </a:r>
            <a:r>
              <a:rPr lang="en-GB" cap="small" dirty="0">
                <a:solidFill>
                  <a:srgbClr val="5A5A5A"/>
                </a:solidFill>
                <a:latin typeface="Times New Roman" panose="02020603050405020304" pitchFamily="18" charset="0"/>
                <a:ea typeface="Times New Roman" panose="02020603050405020304" pitchFamily="18" charset="0"/>
              </a:rPr>
              <a:t> -</a:t>
            </a:r>
            <a:r>
              <a:rPr lang="en-GB" cap="small" dirty="0">
                <a:solidFill>
                  <a:srgbClr val="5A5A5A"/>
                </a:solidFill>
                <a:latin typeface="Times New Roman" panose="02020603050405020304" pitchFamily="18" charset="0"/>
                <a:ea typeface="Arial" panose="020B0604020202020204" pitchFamily="34" charset="0"/>
              </a:rPr>
              <a:t> </a:t>
            </a:r>
            <a:r>
              <a:rPr lang="en-GB" cap="small" dirty="0">
                <a:solidFill>
                  <a:srgbClr val="5A5A5A"/>
                </a:solidFill>
                <a:latin typeface="Times New Roman" panose="02020603050405020304" pitchFamily="18" charset="0"/>
                <a:ea typeface="Times New Roman" panose="02020603050405020304" pitchFamily="18" charset="0"/>
              </a:rPr>
              <a:t>STEPS IN A FULL MACHINE LEARNING PROJECT </a:t>
            </a:r>
            <a:r>
              <a:rPr lang="en-GB" cap="small" baseline="30000" dirty="0">
                <a:solidFill>
                  <a:srgbClr val="5A5A5A"/>
                </a:solidFill>
                <a:latin typeface="Times New Roman" panose="02020603050405020304" pitchFamily="18" charset="0"/>
                <a:ea typeface="Times New Roman" panose="02020603050405020304" pitchFamily="18" charset="0"/>
              </a:rPr>
              <a:t>[1]</a:t>
            </a:r>
            <a:endParaRPr lang="en-IN" dirty="0">
              <a:latin typeface="Times New Roman" panose="02020603050405020304" pitchFamily="18" charset="0"/>
              <a:ea typeface="Times New Roman" panose="02020603050405020304" pitchFamily="18" charset="0"/>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8"/>
            <a:ext cx="8229600" cy="4985921"/>
          </a:xfrm>
          <a:prstGeom prst="rect">
            <a:avLst/>
          </a:prstGeom>
          <a:noFill/>
          <a:ln>
            <a:noFill/>
          </a:ln>
        </p:spPr>
        <p:txBody>
          <a:bodyPr spcFirstLastPara="1" wrap="square" lIns="91425" tIns="45700" rIns="91425" bIns="45700" anchor="t" anchorCtr="0">
            <a:noAutofit/>
          </a:bodyPr>
          <a:lstStyle/>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Basics of Time-Series Analysis and Fundamentals of Trading</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Collecting of Dataset and Data-set Pre-Processing &amp; Normalization</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Different Time-Series Models and Selection of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the Mathematical concepts behind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Creation of Model using python and various python libraries as well as studying the various functions used in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Training and Testing of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Prediction of Stock Market Prices and Validation</a:t>
            </a:r>
          </a:p>
          <a:p>
            <a:pPr marL="590550" lvl="0" indent="-457200" algn="just">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Final Project Report and </a:t>
            </a: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Georgia"/>
              </a:rPr>
              <a:t>Submission</a:t>
            </a:r>
            <a:endParaRPr lang="en-US" sz="2000" dirty="0">
              <a:latin typeface="Times New Roman" panose="02020603050405020304" pitchFamily="18" charset="0"/>
              <a:ea typeface="Cambria" panose="02040503050406030204" pitchFamily="18" charset="0"/>
              <a:cs typeface="Times New Roman" panose="02020603050405020304" pitchFamily="18" charset="0"/>
              <a:sym typeface="Georgia"/>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25D89A6-5438-433F-B207-97557CB9BBF5}" type="datetime2">
              <a:rPr lang="en-US" smtClean="0"/>
              <a:t>Wednesday, June 24, 2020</a:t>
            </a:fld>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Schedule(cont.)</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9"/>
            <a:ext cx="8229600" cy="83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sz="2300" dirty="0">
                <a:latin typeface="Times New Roman" panose="02020603050405020304" pitchFamily="18" charset="0"/>
                <a:ea typeface="Cambria" panose="02040503050406030204" pitchFamily="18" charset="0"/>
                <a:cs typeface="Times New Roman" panose="02020603050405020304" pitchFamily="18" charset="0"/>
              </a:rPr>
              <a:t>A time frame indicating steps that will be required and the expected date when they will be completed.</a:t>
            </a: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800"/>
              <a:buNone/>
            </a:pP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2580"/>
              </a:spcBef>
              <a:spcAft>
                <a:spcPts val="0"/>
              </a:spcAft>
              <a:buClr>
                <a:schemeClr val="dk1"/>
              </a:buClr>
              <a:buSzPts val="2400"/>
              <a:buNone/>
            </a:pPr>
            <a:endParaRPr sz="23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 June 2020</a:t>
            </a:r>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 name="Picture 1"/>
          <p:cNvPicPr>
            <a:picLocks noChangeAspect="1"/>
          </p:cNvPicPr>
          <p:nvPr/>
        </p:nvPicPr>
        <p:blipFill>
          <a:blip r:embed="rId3"/>
          <a:stretch>
            <a:fillRect/>
          </a:stretch>
        </p:blipFill>
        <p:spPr>
          <a:xfrm>
            <a:off x="728870" y="2208629"/>
            <a:ext cx="7957930" cy="4147721"/>
          </a:xfrm>
          <a:prstGeom prst="rect">
            <a:avLst/>
          </a:prstGeom>
        </p:spPr>
      </p:pic>
    </p:spTree>
    <p:extLst>
      <p:ext uri="{BB962C8B-B14F-4D97-AF65-F5344CB8AC3E}">
        <p14:creationId xmlns:p14="http://schemas.microsoft.com/office/powerpoint/2010/main" val="3420317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1864</Words>
  <Application>Microsoft Office PowerPoint</Application>
  <PresentationFormat>On-screen Show (4:3)</PresentationFormat>
  <Paragraphs>216</Paragraphs>
  <Slides>26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Arabic Typesetting</vt:lpstr>
      <vt:lpstr>Arial</vt:lpstr>
      <vt:lpstr>Calibri</vt:lpstr>
      <vt:lpstr>Cambria</vt:lpstr>
      <vt:lpstr>Georgia</vt:lpstr>
      <vt:lpstr>medium-content-sans-serif-font</vt:lpstr>
      <vt:lpstr>roboto</vt:lpstr>
      <vt:lpstr>Times New Roman</vt:lpstr>
      <vt:lpstr>Wingdings</vt:lpstr>
      <vt:lpstr>Office Theme</vt:lpstr>
      <vt:lpstr>STOCK MARKET FORECASTING (Using Time Series Analysis)</vt:lpstr>
      <vt:lpstr>Index</vt:lpstr>
      <vt:lpstr>Synopsis</vt:lpstr>
      <vt:lpstr>Goal</vt:lpstr>
      <vt:lpstr>Literature Review</vt:lpstr>
      <vt:lpstr>Methodology</vt:lpstr>
      <vt:lpstr>Methodology</vt:lpstr>
      <vt:lpstr>Schedule</vt:lpstr>
      <vt:lpstr>Schedule(cont.)</vt:lpstr>
      <vt:lpstr>Fundamentals of Trading</vt:lpstr>
      <vt:lpstr>Fundamentals of Trading</vt:lpstr>
      <vt:lpstr>Fundamentals of Trading</vt:lpstr>
      <vt:lpstr>Fundamentals of Trading</vt:lpstr>
      <vt:lpstr>Time Series Analysis      </vt:lpstr>
      <vt:lpstr>Auto-Correlation</vt:lpstr>
      <vt:lpstr>Seasonality</vt:lpstr>
      <vt:lpstr>Stationarity</vt:lpstr>
      <vt:lpstr>Modelling Time series</vt:lpstr>
      <vt:lpstr>Moving Average</vt:lpstr>
      <vt:lpstr>Linear Regression</vt:lpstr>
      <vt:lpstr>K-Nearest Neighbors</vt:lpstr>
      <vt:lpstr>Prophet</vt:lpstr>
      <vt:lpstr>Auto-Arima</vt:lpstr>
      <vt:lpstr>LTSM</vt:lpstr>
      <vt:lpstr>References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 PPT 2 - N201 | N204 | N205</dc:title>
  <dc:creator>Dipanshu Agarwal</dc:creator>
  <cp:lastModifiedBy>Microsoft account</cp:lastModifiedBy>
  <cp:revision>13</cp:revision>
  <dcterms:modified xsi:type="dcterms:W3CDTF">2020-06-24T11:40:44Z</dcterms:modified>
  <cp:contentStatus/>
</cp:coreProperties>
</file>