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7" r:id="rId3"/>
    <p:sldId id="258" r:id="rId4"/>
    <p:sldId id="259" r:id="rId5"/>
    <p:sldId id="261" r:id="rId6"/>
    <p:sldId id="260" r:id="rId7"/>
    <p:sldId id="266" r:id="rId8"/>
    <p:sldId id="264" r:id="rId9"/>
  </p:sldIdLst>
  <p:sldSz cx="9144000" cy="5143500" type="screen16x9"/>
  <p:notesSz cx="6858000" cy="9144000"/>
  <p:embeddedFontLst>
    <p:embeddedFont>
      <p:font typeface="Squada One" panose="020B0604020202020204" charset="0"/>
      <p:regular r:id="rId11"/>
    </p:embeddedFont>
    <p:embeddedFont>
      <p:font typeface="Lora" panose="020B0604020202020204" charset="0"/>
      <p:regular r:id="rId12"/>
      <p:bold r:id="rId13"/>
      <p:italic r:id="rId14"/>
      <p:boldItalic r:id="rId15"/>
    </p:embeddedFont>
    <p:embeddedFont>
      <p:font typeface="Georgia" panose="02040502050405020303" pitchFamily="18" charset="0"/>
      <p:regular r:id="rId16"/>
      <p:bold r:id="rId17"/>
      <p:italic r:id="rId18"/>
      <p:boldItalic r:id="rId19"/>
    </p:embeddedFont>
    <p:embeddedFont>
      <p:font typeface="Fira Sans Condensed ExtraLight" panose="020B0604020202020204" charset="0"/>
      <p:regular r:id="rId20"/>
      <p:bold r:id="rId21"/>
      <p:italic r:id="rId22"/>
      <p:boldItalic r:id="rId23"/>
    </p:embeddedFont>
    <p:embeddedFont>
      <p:font typeface="Staatliches" panose="020B0604020202020204" charset="0"/>
      <p:regular r:id="rId24"/>
    </p:embeddedFont>
    <p:embeddedFont>
      <p:font typeface="Josefin Sans" panose="020B0604020202020204" charset="0"/>
      <p:regular r:id="rId25"/>
      <p:bold r:id="rId26"/>
      <p:italic r:id="rId27"/>
      <p:boldItalic r:id="rId28"/>
    </p:embeddedFont>
    <p:embeddedFont>
      <p:font typeface="Abel" panose="020B0604020202020204" charset="0"/>
      <p:regular r:id="rId29"/>
    </p:embeddedFont>
    <p:embeddedFont>
      <p:font typeface="Dosis" panose="020B0604020202020204" charset="0"/>
      <p:regular r:id="rId30"/>
      <p:bold r:id="rId31"/>
    </p:embeddedFont>
    <p:embeddedFont>
      <p:font typeface="Fira Sans Extra Condensed Medium" panose="020B0604020202020204" charset="0"/>
      <p:regular r:id="rId32"/>
      <p:bold r:id="rId33"/>
      <p:italic r:id="rId34"/>
      <p:boldItalic r:id="rId35"/>
    </p:embeddedFont>
    <p:embeddedFont>
      <p:font typeface="Dosis ExtraLight"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3" autoAdjust="0"/>
  </p:normalViewPr>
  <p:slideViewPr>
    <p:cSldViewPr snapToGrid="0">
      <p:cViewPr varScale="1">
        <p:scale>
          <a:sx n="95" d="100"/>
          <a:sy n="95" d="100"/>
        </p:scale>
        <p:origin x="666" y="72"/>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viewProps" Target="viewProps.xml"/><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font" Target="fonts/font2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font" Target="fonts/font26.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font" Target="fonts/font2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427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16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1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IN" sz="1100" b="1" i="0" u="none" strike="noStrike" cap="none" dirty="0" smtClean="0">
                <a:solidFill>
                  <a:srgbClr val="000000"/>
                </a:solidFill>
                <a:effectLst/>
                <a:latin typeface="Arial"/>
                <a:ea typeface="Arial"/>
                <a:cs typeface="Arial"/>
                <a:sym typeface="Arial"/>
              </a:rPr>
              <a:t>Problem Definition: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Stock Market Price Prediction.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Data: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Our Data will be structured in a CSV file, and it will be streaming (Ever-Changing) in nature. We will use 80% of the data collected to train our model and use the remaining 20% as Test Data. </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Evaluation: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For this project to be successful, the model needs to be over 85% accurate at determining the price of the stock. That is, if the price of the stock is ₹ 100, the predicted price should not be less than ₹ 85 or more than ₹ 115.</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Features: -</a:t>
            </a:r>
            <a:r>
              <a:rPr lang="en-IN" sz="1100" b="0" i="1" u="none" strike="noStrike" cap="none" dirty="0" smtClean="0">
                <a:solidFill>
                  <a:srgbClr val="000000"/>
                </a:solidFill>
                <a:effectLst/>
                <a:latin typeface="Arial"/>
                <a:ea typeface="Arial"/>
                <a:cs typeface="Arial"/>
                <a:sym typeface="Arial"/>
              </a:rPr>
              <a:t>We will be using the Opening Prices, Closing Prices, Daily High and Low Value of stock to train and test our model.</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Modelling: -</a:t>
            </a:r>
            <a:r>
              <a:rPr lang="en-IN" sz="1100" b="0" i="1" u="none" strike="noStrike" cap="none" dirty="0" smtClean="0">
                <a:solidFill>
                  <a:srgbClr val="000000"/>
                </a:solidFill>
                <a:effectLst/>
                <a:latin typeface="Arial"/>
                <a:ea typeface="Arial"/>
                <a:cs typeface="Arial"/>
                <a:sym typeface="Arial"/>
              </a:rPr>
              <a:t>We will be using ARIMA Model of the Time-Series analysis to build our project, The ARIMA model is a form of Regression analysis. An ARIMA model can be better understood by looking into its individual components: Auto regression (AR), Integrated (I) and Moving Averages (MA). In AR model, Partial Auto Correlation Function (PACF) graph is used to find P value and in MA model, Auto Correlation Function (ACF) graph to find q value. Integration Function is used to find the d value, i.e. the differentiation.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Experiments: - </a:t>
            </a:r>
            <a:r>
              <a:rPr lang="en-IN" sz="1100" b="0" i="1" u="none" strike="noStrike" cap="none" dirty="0" smtClean="0">
                <a:solidFill>
                  <a:srgbClr val="000000"/>
                </a:solidFill>
                <a:effectLst/>
                <a:latin typeface="Arial"/>
                <a:ea typeface="Arial"/>
                <a:cs typeface="Arial"/>
                <a:sym typeface="Arial"/>
              </a:rPr>
              <a:t>This step involves all the other steps. Because machine learning is a highly iterative process, we want to make sure our experiment is actionable.</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002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9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1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7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759fe7d7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759fe7d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78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1"/>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lang="en" sz="900" b="1">
                <a:solidFill>
                  <a:srgbClr val="FFFFFF"/>
                </a:solidFill>
                <a:uFill>
                  <a:noFill/>
                </a:uFill>
                <a:latin typeface="Dosis"/>
                <a:ea typeface="Dosis"/>
                <a:cs typeface="Dosis"/>
                <a:sym typeface="Dosis"/>
                <a:hlinkClick r:id="rId2"/>
              </a:rPr>
              <a:t>Slidesgo</a:t>
            </a:r>
            <a:r>
              <a:rPr lang="en" sz="900">
                <a:solidFill>
                  <a:srgbClr val="FFFFFF"/>
                </a:solidFill>
                <a:latin typeface="Dosis"/>
                <a:ea typeface="Dosis"/>
                <a:cs typeface="Dosis"/>
                <a:sym typeface="Dosis"/>
              </a:rPr>
              <a:t>, including icons by </a:t>
            </a:r>
            <a:r>
              <a:rPr lang="en" sz="900" b="1">
                <a:solidFill>
                  <a:srgbClr val="FFFFFF"/>
                </a:solidFill>
                <a:uFill>
                  <a:noFill/>
                </a:uFill>
                <a:latin typeface="Dosis"/>
                <a:ea typeface="Dosis"/>
                <a:cs typeface="Dosis"/>
                <a:sym typeface="Dosis"/>
                <a:hlinkClick r:id="rId3"/>
              </a:rPr>
              <a:t>Flaticon</a:t>
            </a:r>
            <a:r>
              <a:rPr lang="en" sz="900">
                <a:solidFill>
                  <a:srgbClr val="FFFFFF"/>
                </a:solidFill>
                <a:latin typeface="Dosis"/>
                <a:ea typeface="Dosis"/>
                <a:cs typeface="Dosis"/>
                <a:sym typeface="Dosis"/>
              </a:rPr>
              <a:t>, and infographics &amp; images by </a:t>
            </a:r>
            <a:r>
              <a:rPr lang="en" sz="900" b="1">
                <a:solidFill>
                  <a:srgbClr val="FFFFFF"/>
                </a:solidFill>
                <a:uFill>
                  <a:noFill/>
                </a:uFill>
                <a:latin typeface="Dosis"/>
                <a:ea typeface="Dosis"/>
                <a:cs typeface="Dosis"/>
                <a:sym typeface="Dosis"/>
                <a:hlinkClick r:id="rId4"/>
              </a:rPr>
              <a:t>Freepik</a:t>
            </a:r>
            <a:r>
              <a:rPr lang="en"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subTitle" idx="1"/>
          </p:nvPr>
        </p:nvSpPr>
        <p:spPr>
          <a:xfrm>
            <a:off x="5273888" y="3304676"/>
            <a:ext cx="3332400" cy="33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3"/>
                </a:solidFill>
              </a:rPr>
              <a:t>USING TIME-SERIES ANALYSIS</a:t>
            </a:r>
            <a:endParaRPr sz="1800">
              <a:solidFill>
                <a:schemeClr val="accent3"/>
              </a:solidFill>
            </a:endParaRPr>
          </a:p>
        </p:txBody>
      </p:sp>
      <p:sp>
        <p:nvSpPr>
          <p:cNvPr id="112" name="Google Shape;112;p19"/>
          <p:cNvSpPr txBox="1">
            <a:spLocks noGrp="1"/>
          </p:cNvSpPr>
          <p:nvPr>
            <p:ph type="ctrTitle"/>
          </p:nvPr>
        </p:nvSpPr>
        <p:spPr>
          <a:xfrm>
            <a:off x="4842301" y="942775"/>
            <a:ext cx="3856800" cy="23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700"/>
              <a:t>STOCK MARKET</a:t>
            </a:r>
            <a:endParaRPr sz="5700"/>
          </a:p>
          <a:p>
            <a:pPr marL="0" lvl="0" indent="0" algn="r" rtl="0">
              <a:spcBef>
                <a:spcPts val="0"/>
              </a:spcBef>
              <a:spcAft>
                <a:spcPts val="0"/>
              </a:spcAft>
              <a:buNone/>
            </a:pPr>
            <a:r>
              <a:rPr lang="en" sz="5700"/>
              <a:t>FORECASTING</a:t>
            </a:r>
            <a:endParaRPr sz="5700"/>
          </a:p>
        </p:txBody>
      </p:sp>
      <p:grpSp>
        <p:nvGrpSpPr>
          <p:cNvPr id="113" name="Google Shape;113;p19"/>
          <p:cNvGrpSpPr/>
          <p:nvPr/>
        </p:nvGrpSpPr>
        <p:grpSpPr>
          <a:xfrm>
            <a:off x="557691" y="928166"/>
            <a:ext cx="3856961" cy="3149503"/>
            <a:chOff x="366675" y="580995"/>
            <a:chExt cx="4653108" cy="3799617"/>
          </a:xfrm>
        </p:grpSpPr>
        <p:sp>
          <p:nvSpPr>
            <p:cNvPr id="114" name="Google Shape;114;p19"/>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4434852" y="3645303"/>
              <a:ext cx="473552" cy="23579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4636944" y="3274415"/>
              <a:ext cx="368311" cy="421079"/>
            </a:xfrm>
            <a:custGeom>
              <a:avLst/>
              <a:gdLst/>
              <a:ahLst/>
              <a:cxnLst/>
              <a:rect l="l" t="t" r="r" b="b"/>
              <a:pathLst>
                <a:path w="7587" h="8674" extrusionOk="0">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4623352" y="3309948"/>
              <a:ext cx="301416" cy="339961"/>
            </a:xfrm>
            <a:custGeom>
              <a:avLst/>
              <a:gdLst/>
              <a:ahLst/>
              <a:cxnLst/>
              <a:rect l="l" t="t" r="r" b="b"/>
              <a:pathLst>
                <a:path w="6209" h="7003" extrusionOk="0">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4636944" y="3493827"/>
              <a:ext cx="312678" cy="270881"/>
            </a:xfrm>
            <a:custGeom>
              <a:avLst/>
              <a:gdLst/>
              <a:ahLst/>
              <a:cxnLst/>
              <a:rect l="l" t="t" r="r" b="b"/>
              <a:pathLst>
                <a:path w="6441" h="5580" extrusionOk="0">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4630294" y="3530573"/>
              <a:ext cx="250735" cy="202675"/>
            </a:xfrm>
            <a:custGeom>
              <a:avLst/>
              <a:gdLst/>
              <a:ahLst/>
              <a:cxnLst/>
              <a:rect l="l" t="t" r="r" b="b"/>
              <a:pathLst>
                <a:path w="5165" h="4175" extrusionOk="0">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9"/>
          <p:cNvSpPr/>
          <p:nvPr/>
        </p:nvSpPr>
        <p:spPr>
          <a:xfrm>
            <a:off x="1616706" y="1906370"/>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1994156" y="1691595"/>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txBox="1"/>
          <p:nvPr/>
        </p:nvSpPr>
        <p:spPr>
          <a:xfrm>
            <a:off x="3073650" y="4299600"/>
            <a:ext cx="29967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4"/>
                </a:solidFill>
                <a:latin typeface="Staatliches"/>
                <a:ea typeface="Staatliches"/>
                <a:cs typeface="Staatliches"/>
                <a:sym typeface="Staatliches"/>
              </a:rPr>
              <a:t>PROJECT PROPOSAL</a:t>
            </a:r>
            <a:endParaRPr sz="3000">
              <a:solidFill>
                <a:schemeClr val="accent4"/>
              </a:solidFill>
              <a:latin typeface="Staatliches"/>
              <a:ea typeface="Staatliches"/>
              <a:cs typeface="Staatliches"/>
              <a:sym typeface="Staatlich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20"/>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SYNOPSIS</a:t>
            </a:r>
            <a:endParaRPr>
              <a:solidFill>
                <a:schemeClr val="accent3"/>
              </a:solidFill>
            </a:endParaRPr>
          </a:p>
        </p:txBody>
      </p:sp>
      <p:sp>
        <p:nvSpPr>
          <p:cNvPr id="311" name="Google Shape;311;p20"/>
          <p:cNvSpPr txBox="1">
            <a:spLocks noGrp="1"/>
          </p:cNvSpPr>
          <p:nvPr>
            <p:ph type="subTitle" idx="1"/>
          </p:nvPr>
        </p:nvSpPr>
        <p:spPr>
          <a:xfrm>
            <a:off x="856200" y="1115677"/>
            <a:ext cx="76704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200">
                <a:solidFill>
                  <a:srgbClr val="FAFAFA"/>
                </a:solidFill>
                <a:latin typeface="Georgia"/>
                <a:ea typeface="Georgia"/>
                <a:cs typeface="Georgia"/>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behaviour of the market. Should an investor be able to accurately predict market movements, it offers a tantalizing promises of wealth and influence. In the real world, the stock market predictions can be categorised in 2 parts, Fundamental Analysis and Technical Analysis.</a:t>
            </a:r>
            <a:endParaRPr sz="1200">
              <a:solidFill>
                <a:srgbClr val="FAFAFA"/>
              </a:solidFill>
              <a:latin typeface="Georgia"/>
              <a:ea typeface="Georgia"/>
              <a:cs typeface="Georgia"/>
              <a:sym typeface="Georgia"/>
            </a:endParaRPr>
          </a:p>
          <a:p>
            <a:pPr marL="0" lvl="0" indent="0" algn="just" rtl="0">
              <a:spcBef>
                <a:spcPts val="1200"/>
              </a:spcBef>
              <a:spcAft>
                <a:spcPts val="0"/>
              </a:spcAft>
              <a:buNone/>
            </a:pPr>
            <a:r>
              <a:rPr lang="en" sz="1200">
                <a:solidFill>
                  <a:srgbClr val="FAFAFA"/>
                </a:solidFill>
                <a:latin typeface="Georgia"/>
                <a:ea typeface="Georgia"/>
                <a:cs typeface="Georgia"/>
                <a:sym typeface="Georgia"/>
              </a:rPr>
              <a:t>In this undertaking, we will be creating a supervised machine learning model which will help us to somewhat predict the price value of stocks/security of a company i.e. </a:t>
            </a:r>
            <a:r>
              <a:rPr lang="en" sz="1200" b="1">
                <a:solidFill>
                  <a:srgbClr val="FAFAFA"/>
                </a:solidFill>
                <a:latin typeface="Georgia"/>
                <a:ea typeface="Georgia"/>
                <a:cs typeface="Georgia"/>
                <a:sym typeface="Georgia"/>
              </a:rPr>
              <a:t>State Bank of India</a:t>
            </a:r>
            <a:r>
              <a:rPr lang="en" sz="1200">
                <a:solidFill>
                  <a:srgbClr val="FAFAFA"/>
                </a:solidFill>
                <a:latin typeface="Georgia"/>
                <a:ea typeface="Georgia"/>
                <a:cs typeface="Georgia"/>
                <a:sym typeface="Georgia"/>
              </a:rPr>
              <a:t> to be specific. The Model will be using Time-Series Analysis, Time series is a set of observations or data points taken at specified time usually at equal intervals and it’s used to predict the </a:t>
            </a:r>
            <a:r>
              <a:rPr lang="en" sz="1200" b="1">
                <a:solidFill>
                  <a:srgbClr val="FAFAFA"/>
                </a:solidFill>
                <a:latin typeface="Georgia"/>
                <a:ea typeface="Georgia"/>
                <a:cs typeface="Georgia"/>
                <a:sym typeface="Georgia"/>
              </a:rPr>
              <a:t>future </a:t>
            </a:r>
            <a:r>
              <a:rPr lang="en" sz="1200">
                <a:solidFill>
                  <a:srgbClr val="FAFAFA"/>
                </a:solidFill>
                <a:latin typeface="Georgia"/>
                <a:ea typeface="Georgia"/>
                <a:cs typeface="Georgia"/>
                <a:sym typeface="Georgia"/>
              </a:rPr>
              <a:t>values based on the </a:t>
            </a:r>
            <a:r>
              <a:rPr lang="en" sz="1200" b="1">
                <a:solidFill>
                  <a:srgbClr val="FAFAFA"/>
                </a:solidFill>
                <a:latin typeface="Georgia"/>
                <a:ea typeface="Georgia"/>
                <a:cs typeface="Georgia"/>
                <a:sym typeface="Georgia"/>
              </a:rPr>
              <a:t>previous </a:t>
            </a:r>
            <a:r>
              <a:rPr lang="en" sz="1200">
                <a:solidFill>
                  <a:srgbClr val="FAFAFA"/>
                </a:solidFill>
                <a:latin typeface="Georgia"/>
                <a:ea typeface="Georgia"/>
                <a:cs typeface="Georgia"/>
                <a:sym typeface="Georgia"/>
              </a:rPr>
              <a:t>observed values.</a:t>
            </a:r>
            <a:endParaRPr sz="1200">
              <a:solidFill>
                <a:srgbClr val="FAFAFA"/>
              </a:solidFill>
              <a:latin typeface="Georgia"/>
              <a:ea typeface="Georgia"/>
              <a:cs typeface="Georgia"/>
              <a:sym typeface="Georgia"/>
            </a:endParaRPr>
          </a:p>
          <a:p>
            <a:pPr marL="0" lvl="0" indent="0" algn="l" rtl="0">
              <a:spcBef>
                <a:spcPts val="1200"/>
              </a:spcBef>
              <a:spcAft>
                <a:spcPts val="0"/>
              </a:spcAft>
              <a:buNone/>
            </a:pPr>
            <a:endParaRPr>
              <a:solidFill>
                <a:srgbClr val="FAFAFA"/>
              </a:solidFill>
              <a:latin typeface="Dosis ExtraLight"/>
              <a:ea typeface="Dosis ExtraLight"/>
              <a:cs typeface="Dosis ExtraLight"/>
              <a:sym typeface="Dosis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21"/>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dirty="0">
                <a:solidFill>
                  <a:srgbClr val="000000"/>
                </a:solidFill>
                <a:latin typeface="Georgia"/>
                <a:ea typeface="Georgia"/>
                <a:cs typeface="Georgia"/>
                <a:sym typeface="Georgia"/>
              </a:rPr>
              <a:t>The Chief goal of this project is to add to the academic understanding of stock market prediction. </a:t>
            </a:r>
            <a:endParaRPr lang="en" dirty="0" smtClean="0">
              <a:solidFill>
                <a:srgbClr val="000000"/>
              </a:solidFill>
              <a:latin typeface="Georgia"/>
              <a:ea typeface="Georgia"/>
              <a:cs typeface="Georgia"/>
              <a:sym typeface="Georgia"/>
            </a:endParaRPr>
          </a:p>
          <a:p>
            <a:pPr marL="0" lvl="0" indent="0" algn="just" rtl="0">
              <a:lnSpc>
                <a:spcPct val="115000"/>
              </a:lnSpc>
              <a:spcBef>
                <a:spcPts val="1200"/>
              </a:spcBef>
              <a:spcAft>
                <a:spcPts val="1200"/>
              </a:spcAft>
              <a:buNone/>
            </a:pPr>
            <a:r>
              <a:rPr lang="en" dirty="0" smtClean="0">
                <a:solidFill>
                  <a:srgbClr val="000000"/>
                </a:solidFill>
                <a:latin typeface="Georgia"/>
                <a:ea typeface="Georgia"/>
                <a:cs typeface="Georgia"/>
                <a:sym typeface="Georgia"/>
              </a:rPr>
              <a:t>This </a:t>
            </a:r>
            <a:r>
              <a:rPr lang="en" dirty="0">
                <a:solidFill>
                  <a:srgbClr val="000000"/>
                </a:solidFill>
                <a:latin typeface="Georgia"/>
                <a:ea typeface="Georgia"/>
                <a:cs typeface="Georgia"/>
                <a:sym typeface="Georgia"/>
              </a:rPr>
              <a:t>project will focus exclusively on predicting the daily trend (price movement) of individual stocks. More so, the project will analyse the accuracies of these predictions.</a:t>
            </a:r>
            <a:endParaRPr dirty="0"/>
          </a:p>
        </p:txBody>
      </p:sp>
      <p:sp>
        <p:nvSpPr>
          <p:cNvPr id="317" name="Google Shape;317;p21"/>
          <p:cNvSpPr txBox="1">
            <a:spLocks noGrp="1"/>
          </p:cNvSpPr>
          <p:nvPr>
            <p:ph type="title"/>
          </p:nvPr>
        </p:nvSpPr>
        <p:spPr>
          <a:xfrm>
            <a:off x="856197" y="1382250"/>
            <a:ext cx="23763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a:t>
            </a:r>
            <a:br>
              <a:rPr lang="en"/>
            </a:br>
            <a:r>
              <a:rPr lang="en"/>
              <a:t>GOALS</a:t>
            </a:r>
            <a:endParaRPr/>
          </a:p>
        </p:txBody>
      </p:sp>
      <p:sp>
        <p:nvSpPr>
          <p:cNvPr id="318" name="Google Shape;318;p21"/>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1"/>
          <p:cNvGrpSpPr/>
          <p:nvPr/>
        </p:nvGrpSpPr>
        <p:grpSpPr>
          <a:xfrm>
            <a:off x="4302508" y="2403742"/>
            <a:ext cx="790685" cy="1839751"/>
            <a:chOff x="4593707" y="2226241"/>
            <a:chExt cx="711368" cy="1655196"/>
          </a:xfrm>
        </p:grpSpPr>
        <p:sp>
          <p:nvSpPr>
            <p:cNvPr id="320" name="Google Shape;320;p21"/>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1"/>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8492184" y="4443914"/>
            <a:ext cx="731104" cy="680532"/>
            <a:chOff x="8492184" y="4443914"/>
            <a:chExt cx="731104" cy="680532"/>
          </a:xfrm>
        </p:grpSpPr>
        <p:sp>
          <p:nvSpPr>
            <p:cNvPr id="356" name="Google Shape;356;p21"/>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1"/>
          <p:cNvGrpSpPr/>
          <p:nvPr/>
        </p:nvGrpSpPr>
        <p:grpSpPr>
          <a:xfrm>
            <a:off x="4624352" y="875701"/>
            <a:ext cx="3395541" cy="3521497"/>
            <a:chOff x="4778639" y="938100"/>
            <a:chExt cx="3054917" cy="3168239"/>
          </a:xfrm>
        </p:grpSpPr>
        <p:grpSp>
          <p:nvGrpSpPr>
            <p:cNvPr id="359" name="Google Shape;359;p21"/>
            <p:cNvGrpSpPr/>
            <p:nvPr/>
          </p:nvGrpSpPr>
          <p:grpSpPr>
            <a:xfrm>
              <a:off x="7144033" y="2156930"/>
              <a:ext cx="326413" cy="477672"/>
              <a:chOff x="7144033" y="2156930"/>
              <a:chExt cx="326413" cy="477672"/>
            </a:xfrm>
          </p:grpSpPr>
          <p:sp>
            <p:nvSpPr>
              <p:cNvPr id="360" name="Google Shape;360;p21"/>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1"/>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63"/>
        <p:cNvGrpSpPr/>
        <p:nvPr/>
      </p:nvGrpSpPr>
      <p:grpSpPr>
        <a:xfrm>
          <a:off x="0" y="0"/>
          <a:ext cx="0" cy="0"/>
          <a:chOff x="0" y="0"/>
          <a:chExt cx="0" cy="0"/>
        </a:xfrm>
      </p:grpSpPr>
      <p:sp>
        <p:nvSpPr>
          <p:cNvPr id="464" name="Google Shape;464;p22"/>
          <p:cNvSpPr txBox="1">
            <a:spLocks noGrp="1"/>
          </p:cNvSpPr>
          <p:nvPr>
            <p:ph type="subTitle" idx="7"/>
          </p:nvPr>
        </p:nvSpPr>
        <p:spPr>
          <a:xfrm>
            <a:off x="1392149" y="987775"/>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D9D9D9"/>
                </a:solidFill>
                <a:latin typeface="Georgia"/>
                <a:ea typeface="Georgia"/>
                <a:cs typeface="Georgia"/>
                <a:sym typeface="Georgia"/>
              </a:rPr>
              <a:t>What business problem are we trying to solve? How can it be phrased as a machine learning problem?</a:t>
            </a:r>
            <a:endParaRPr sz="900">
              <a:solidFill>
                <a:srgbClr val="D9D9D9"/>
              </a:solidFill>
            </a:endParaRPr>
          </a:p>
        </p:txBody>
      </p:sp>
      <p:sp>
        <p:nvSpPr>
          <p:cNvPr id="465" name="Google Shape;465;p22"/>
          <p:cNvSpPr txBox="1">
            <a:spLocks noGrp="1"/>
          </p:cNvSpPr>
          <p:nvPr>
            <p:ph type="subTitle" idx="8"/>
          </p:nvPr>
        </p:nvSpPr>
        <p:spPr>
          <a:xfrm>
            <a:off x="4181076" y="3943191"/>
            <a:ext cx="1573500" cy="572400"/>
          </a:xfrm>
          <a:prstGeom prst="rect">
            <a:avLst/>
          </a:prstGeom>
        </p:spPr>
        <p:txBody>
          <a:bodyPr spcFirstLastPara="1" wrap="square" lIns="91425" tIns="91425" rIns="91425" bIns="91425" anchor="t" anchorCtr="0">
            <a:noAutofit/>
          </a:bodyPr>
          <a:lstStyle/>
          <a:p>
            <a:pPr marL="0" lvl="0" indent="-228600" algn="just" rtl="0">
              <a:spcBef>
                <a:spcPts val="1200"/>
              </a:spcBef>
              <a:spcAft>
                <a:spcPts val="0"/>
              </a:spcAft>
              <a:buNone/>
            </a:pPr>
            <a:r>
              <a:rPr lang="en" sz="1100">
                <a:solidFill>
                  <a:srgbClr val="434343"/>
                </a:solidFill>
                <a:latin typeface="Georgia"/>
                <a:ea typeface="Georgia"/>
                <a:cs typeface="Georgia"/>
                <a:sym typeface="Georgia"/>
              </a:rPr>
              <a:t>   Which model should you choose? How do you compare it with other models?</a:t>
            </a:r>
            <a:endParaRPr sz="1100">
              <a:solidFill>
                <a:srgbClr val="434343"/>
              </a:solidFill>
              <a:latin typeface="Georgia"/>
              <a:ea typeface="Georgia"/>
              <a:cs typeface="Georgia"/>
              <a:sym typeface="Georgia"/>
            </a:endParaRPr>
          </a:p>
          <a:p>
            <a:pPr marL="0" lvl="0" indent="0" algn="l" rtl="0">
              <a:spcBef>
                <a:spcPts val="1200"/>
              </a:spcBef>
              <a:spcAft>
                <a:spcPts val="0"/>
              </a:spcAft>
              <a:buNone/>
            </a:pPr>
            <a:endParaRPr sz="1100">
              <a:solidFill>
                <a:srgbClr val="434343"/>
              </a:solidFill>
            </a:endParaRPr>
          </a:p>
        </p:txBody>
      </p:sp>
      <p:sp>
        <p:nvSpPr>
          <p:cNvPr id="466" name="Google Shape;466;p22"/>
          <p:cNvSpPr txBox="1">
            <a:spLocks noGrp="1"/>
          </p:cNvSpPr>
          <p:nvPr>
            <p:ph type="subTitle" idx="9"/>
          </p:nvPr>
        </p:nvSpPr>
        <p:spPr>
          <a:xfrm>
            <a:off x="1392149" y="2499348"/>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Georgia"/>
                <a:ea typeface="Georgia"/>
                <a:cs typeface="Georgia"/>
                <a:sym typeface="Georgia"/>
              </a:rPr>
              <a:t>What defines success? Is a 95% accurate machine learning model good enough?</a:t>
            </a:r>
            <a:endParaRPr sz="1100">
              <a:solidFill>
                <a:srgbClr val="D9D9D9"/>
              </a:solidFill>
            </a:endParaRPr>
          </a:p>
        </p:txBody>
      </p:sp>
      <p:sp>
        <p:nvSpPr>
          <p:cNvPr id="467" name="Google Shape;467;p22"/>
          <p:cNvSpPr txBox="1">
            <a:spLocks noGrp="1"/>
          </p:cNvSpPr>
          <p:nvPr>
            <p:ph type="subTitle" idx="13"/>
          </p:nvPr>
        </p:nvSpPr>
        <p:spPr>
          <a:xfrm>
            <a:off x="4189500" y="822025"/>
            <a:ext cx="18351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Times New Roman"/>
                <a:ea typeface="Times New Roman"/>
                <a:cs typeface="Times New Roman"/>
                <a:sym typeface="Times New Roman"/>
              </a:rPr>
              <a:t>If</a:t>
            </a:r>
            <a:r>
              <a:rPr lang="en" sz="1100">
                <a:solidFill>
                  <a:srgbClr val="D9D9D9"/>
                </a:solidFill>
                <a:latin typeface="Georgia"/>
                <a:ea typeface="Georgia"/>
                <a:cs typeface="Georgia"/>
                <a:sym typeface="Georgia"/>
              </a:rPr>
              <a:t> machine learning is getting insights out of data, what data we have? Is our data structured or unstructured? Static or streaming?</a:t>
            </a:r>
            <a:endParaRPr sz="1100">
              <a:solidFill>
                <a:srgbClr val="D9D9D9"/>
              </a:solidFill>
              <a:latin typeface="Dosis"/>
              <a:ea typeface="Dosis"/>
              <a:cs typeface="Dosis"/>
              <a:sym typeface="Dosis"/>
            </a:endParaRPr>
          </a:p>
        </p:txBody>
      </p:sp>
      <p:sp>
        <p:nvSpPr>
          <p:cNvPr id="468" name="Google Shape;468;p22"/>
          <p:cNvSpPr txBox="1">
            <a:spLocks noGrp="1"/>
          </p:cNvSpPr>
          <p:nvPr>
            <p:ph type="subTitle" idx="14"/>
          </p:nvPr>
        </p:nvSpPr>
        <p:spPr>
          <a:xfrm>
            <a:off x="6825175" y="4037975"/>
            <a:ext cx="2187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else could we try? Does our deployed model do as we expected? How do the other steps change based on what we’ve found?</a:t>
            </a:r>
            <a:endParaRPr sz="1100">
              <a:solidFill>
                <a:srgbClr val="434343"/>
              </a:solidFill>
            </a:endParaRPr>
          </a:p>
        </p:txBody>
      </p:sp>
      <p:sp>
        <p:nvSpPr>
          <p:cNvPr id="469" name="Google Shape;469;p22"/>
          <p:cNvSpPr txBox="1">
            <a:spLocks noGrp="1"/>
          </p:cNvSpPr>
          <p:nvPr>
            <p:ph type="subTitle" idx="15"/>
          </p:nvPr>
        </p:nvSpPr>
        <p:spPr>
          <a:xfrm>
            <a:off x="7347301" y="2750004"/>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parts of our data are we going to use for our model?</a:t>
            </a:r>
            <a:endParaRPr sz="1100">
              <a:solidFill>
                <a:srgbClr val="434343"/>
              </a:solidFill>
            </a:endParaRPr>
          </a:p>
        </p:txBody>
      </p:sp>
      <p:sp>
        <p:nvSpPr>
          <p:cNvPr id="470" name="Google Shape;470;p22"/>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71" name="Google Shape;471;p22"/>
          <p:cNvSpPr txBox="1">
            <a:spLocks noGrp="1"/>
          </p:cNvSpPr>
          <p:nvPr>
            <p:ph type="title" idx="16"/>
          </p:nvPr>
        </p:nvSpPr>
        <p:spPr>
          <a:xfrm>
            <a:off x="2988898"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72" name="Google Shape;472;p22"/>
          <p:cNvSpPr txBox="1">
            <a:spLocks noGrp="1"/>
          </p:cNvSpPr>
          <p:nvPr>
            <p:ph type="title" idx="17"/>
          </p:nvPr>
        </p:nvSpPr>
        <p:spPr>
          <a:xfrm>
            <a:off x="607642" y="2085700"/>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73" name="Google Shape;473;p22"/>
          <p:cNvSpPr txBox="1">
            <a:spLocks noGrp="1"/>
          </p:cNvSpPr>
          <p:nvPr>
            <p:ph type="title" idx="18"/>
          </p:nvPr>
        </p:nvSpPr>
        <p:spPr>
          <a:xfrm>
            <a:off x="3333907" y="244219"/>
            <a:ext cx="855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74" name="Google Shape;474;p22"/>
          <p:cNvSpPr txBox="1">
            <a:spLocks noGrp="1"/>
          </p:cNvSpPr>
          <p:nvPr>
            <p:ph type="title" idx="19"/>
          </p:nvPr>
        </p:nvSpPr>
        <p:spPr>
          <a:xfrm>
            <a:off x="5632779"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475" name="Google Shape;475;p22"/>
          <p:cNvSpPr txBox="1">
            <a:spLocks noGrp="1"/>
          </p:cNvSpPr>
          <p:nvPr>
            <p:ph type="title" idx="20"/>
          </p:nvPr>
        </p:nvSpPr>
        <p:spPr>
          <a:xfrm>
            <a:off x="6154904" y="2313140"/>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476" name="Google Shape;476;p22"/>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br>
              <a:rPr lang="en"/>
            </a:br>
            <a:r>
              <a:rPr lang="en"/>
              <a:t>DEFINITION</a:t>
            </a:r>
            <a:endParaRPr/>
          </a:p>
        </p:txBody>
      </p:sp>
      <p:sp>
        <p:nvSpPr>
          <p:cNvPr id="477" name="Google Shape;477;p22"/>
          <p:cNvSpPr txBox="1">
            <a:spLocks noGrp="1"/>
          </p:cNvSpPr>
          <p:nvPr>
            <p:ph type="subTitle" idx="5"/>
          </p:nvPr>
        </p:nvSpPr>
        <p:spPr>
          <a:xfrm>
            <a:off x="4181076" y="3576349"/>
            <a:ext cx="1344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MODELING</a:t>
            </a:r>
            <a:endParaRPr/>
          </a:p>
        </p:txBody>
      </p:sp>
      <p:sp>
        <p:nvSpPr>
          <p:cNvPr id="478" name="Google Shape;478;p22"/>
          <p:cNvSpPr txBox="1">
            <a:spLocks noGrp="1"/>
          </p:cNvSpPr>
          <p:nvPr>
            <p:ph type="subTitle" idx="6"/>
          </p:nvPr>
        </p:nvSpPr>
        <p:spPr>
          <a:xfrm>
            <a:off x="1392142" y="199800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EVALUATION CRITERIA</a:t>
            </a:r>
          </a:p>
        </p:txBody>
      </p:sp>
      <p:sp>
        <p:nvSpPr>
          <p:cNvPr id="479" name="Google Shape;479;p22"/>
          <p:cNvSpPr txBox="1">
            <a:spLocks noGrp="1"/>
          </p:cNvSpPr>
          <p:nvPr>
            <p:ph type="subTitle" idx="1"/>
          </p:nvPr>
        </p:nvSpPr>
        <p:spPr>
          <a:xfrm>
            <a:off x="6825175" y="3576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EXPERIMENTS</a:t>
            </a:r>
            <a:endParaRPr/>
          </a:p>
        </p:txBody>
      </p:sp>
      <p:sp>
        <p:nvSpPr>
          <p:cNvPr id="480" name="Google Shape;480;p22"/>
          <p:cNvSpPr txBox="1">
            <a:spLocks noGrp="1"/>
          </p:cNvSpPr>
          <p:nvPr>
            <p:ph type="subTitle" idx="2"/>
          </p:nvPr>
        </p:nvSpPr>
        <p:spPr>
          <a:xfrm>
            <a:off x="7347300" y="2248688"/>
            <a:ext cx="11085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481" name="Google Shape;481;p22"/>
          <p:cNvSpPr txBox="1">
            <a:spLocks noGrp="1"/>
          </p:cNvSpPr>
          <p:nvPr>
            <p:ph type="subTitle" idx="3"/>
          </p:nvPr>
        </p:nvSpPr>
        <p:spPr>
          <a:xfrm>
            <a:off x="4200888" y="342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THE </a:t>
            </a:r>
            <a:r>
              <a:rPr lang="en" dirty="0" smtClean="0"/>
              <a:t>DATASET</a:t>
            </a:r>
            <a:endParaRPr dirty="0"/>
          </a:p>
        </p:txBody>
      </p:sp>
      <p:sp>
        <p:nvSpPr>
          <p:cNvPr id="482" name="Google Shape;482;p22"/>
          <p:cNvSpPr txBox="1">
            <a:spLocks noGrp="1"/>
          </p:cNvSpPr>
          <p:nvPr>
            <p:ph type="subTitle" idx="6"/>
          </p:nvPr>
        </p:nvSpPr>
        <p:spPr>
          <a:xfrm>
            <a:off x="3289775" y="2499350"/>
            <a:ext cx="2865000" cy="698700"/>
          </a:xfrm>
          <a:prstGeom prst="rect">
            <a:avLst/>
          </a:prstGeom>
          <a:ln>
            <a:noFill/>
          </a:ln>
          <a:effectLst>
            <a:outerShdw blurRad="142875" dist="47625" dir="1680000" algn="bl" rotWithShape="0">
              <a:srgbClr val="000000">
                <a:alpha val="81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27DEBF"/>
                </a:solidFill>
              </a:rPr>
              <a:t>METHODOLOGY</a:t>
            </a:r>
            <a:endParaRPr sz="4000">
              <a:solidFill>
                <a:srgbClr val="27DEB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2"/>
        <p:cNvGrpSpPr/>
        <p:nvPr/>
      </p:nvGrpSpPr>
      <p:grpSpPr>
        <a:xfrm>
          <a:off x="0" y="0"/>
          <a:ext cx="0" cy="0"/>
          <a:chOff x="0" y="0"/>
          <a:chExt cx="0" cy="0"/>
        </a:xfrm>
      </p:grpSpPr>
      <p:sp>
        <p:nvSpPr>
          <p:cNvPr id="503" name="Google Shape;503;p24"/>
          <p:cNvSpPr txBox="1">
            <a:spLocks noGrp="1"/>
          </p:cNvSpPr>
          <p:nvPr>
            <p:ph type="title"/>
          </p:nvPr>
        </p:nvSpPr>
        <p:spPr>
          <a:xfrm flipH="1">
            <a:off x="4321203" y="607575"/>
            <a:ext cx="3966600"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SCHEDULE</a:t>
            </a:r>
            <a:endParaRPr/>
          </a:p>
        </p:txBody>
      </p:sp>
      <p:sp>
        <p:nvSpPr>
          <p:cNvPr id="504" name="Google Shape;504;p24"/>
          <p:cNvSpPr/>
          <p:nvPr/>
        </p:nvSpPr>
        <p:spPr>
          <a:xfrm>
            <a:off x="6770700" y="1504275"/>
            <a:ext cx="2373300" cy="8967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943250" y="1764850"/>
            <a:ext cx="7515000" cy="2961000"/>
          </a:xfrm>
          <a:prstGeom prst="rect">
            <a:avLst/>
          </a:prstGeom>
          <a:noFill/>
          <a:ln>
            <a:noFill/>
          </a:ln>
        </p:spPr>
        <p:txBody>
          <a:bodyPr spcFirstLastPara="1" wrap="square" lIns="91425" tIns="91425" rIns="91425" bIns="91425" anchor="t" anchorCtr="0">
            <a:noAutofit/>
          </a:bodyPr>
          <a:lstStyle/>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Basics of Time-Series Analysis and Fundamentals of Trading</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Collecting of Dataset and Data-set Pre-Processing &amp; Normalization</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Different Time-Series Models and Selection of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Study of the Mathematical concepts behind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Creation of Model using python and various python libraries as well as studying the various functions used in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Training and Testing of the Model</a:t>
            </a:r>
            <a:endParaRPr sz="1500">
              <a:latin typeface="Georgia"/>
              <a:ea typeface="Georgia"/>
              <a:cs typeface="Georgia"/>
              <a:sym typeface="Georgia"/>
            </a:endParaRPr>
          </a:p>
          <a:p>
            <a:pPr marL="457200" marR="63500" lvl="0" indent="-323850" algn="l" rtl="0">
              <a:lnSpc>
                <a:spcPct val="103000"/>
              </a:lnSpc>
              <a:spcBef>
                <a:spcPts val="0"/>
              </a:spcBef>
              <a:spcAft>
                <a:spcPts val="0"/>
              </a:spcAft>
              <a:buSzPts val="1500"/>
              <a:buFont typeface="Georgia"/>
              <a:buAutoNum type="arabicPeriod"/>
            </a:pPr>
            <a:r>
              <a:rPr lang="en" sz="1500">
                <a:latin typeface="Georgia"/>
                <a:ea typeface="Georgia"/>
                <a:cs typeface="Georgia"/>
                <a:sym typeface="Georgia"/>
              </a:rPr>
              <a:t>Prediction of Stock Market Prices and Validation</a:t>
            </a:r>
            <a:endParaRPr sz="1500">
              <a:latin typeface="Georgia"/>
              <a:ea typeface="Georgia"/>
              <a:cs typeface="Georgia"/>
              <a:sym typeface="Georgia"/>
            </a:endParaRPr>
          </a:p>
          <a:p>
            <a:pPr marL="457200" lvl="0" indent="-323850" algn="l" rtl="0">
              <a:spcBef>
                <a:spcPts val="0"/>
              </a:spcBef>
              <a:spcAft>
                <a:spcPts val="0"/>
              </a:spcAft>
              <a:buSzPts val="1500"/>
              <a:buFont typeface="Georgia"/>
              <a:buAutoNum type="arabicPeriod"/>
            </a:pPr>
            <a:r>
              <a:rPr lang="en" sz="1500">
                <a:latin typeface="Georgia"/>
                <a:ea typeface="Georgia"/>
                <a:cs typeface="Georgia"/>
                <a:sym typeface="Georgia"/>
              </a:rPr>
              <a:t>Final Project Report and Submission</a:t>
            </a:r>
            <a:endParaRPr>
              <a:latin typeface="Dosis ExtraLight"/>
              <a:ea typeface="Dosis ExtraLight"/>
              <a:cs typeface="Dosis ExtraLight"/>
              <a:sym typeface="Dosis Extra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86"/>
        <p:cNvGrpSpPr/>
        <p:nvPr/>
      </p:nvGrpSpPr>
      <p:grpSpPr>
        <a:xfrm>
          <a:off x="0" y="0"/>
          <a:ext cx="0" cy="0"/>
          <a:chOff x="0" y="0"/>
          <a:chExt cx="0" cy="0"/>
        </a:xfrm>
      </p:grpSpPr>
      <p:sp>
        <p:nvSpPr>
          <p:cNvPr id="487" name="Google Shape;487;p2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a:t>
            </a:r>
            <a:endParaRPr/>
          </a:p>
        </p:txBody>
      </p:sp>
      <p:grpSp>
        <p:nvGrpSpPr>
          <p:cNvPr id="488" name="Google Shape;488;p23"/>
          <p:cNvGrpSpPr/>
          <p:nvPr/>
        </p:nvGrpSpPr>
        <p:grpSpPr>
          <a:xfrm flipH="1">
            <a:off x="-52554" y="3565861"/>
            <a:ext cx="1082306" cy="1559420"/>
            <a:chOff x="5746200" y="-125075"/>
            <a:chExt cx="337125" cy="485725"/>
          </a:xfrm>
        </p:grpSpPr>
        <p:sp>
          <p:nvSpPr>
            <p:cNvPr id="489" name="Google Shape;489;p23"/>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1060004" y="914168"/>
            <a:ext cx="7229886" cy="38811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9"/>
        <p:cNvGrpSpPr/>
        <p:nvPr/>
      </p:nvGrpSpPr>
      <p:grpSpPr>
        <a:xfrm>
          <a:off x="0" y="0"/>
          <a:ext cx="0" cy="0"/>
          <a:chOff x="0" y="0"/>
          <a:chExt cx="0" cy="0"/>
        </a:xfrm>
      </p:grpSpPr>
      <p:sp>
        <p:nvSpPr>
          <p:cNvPr id="510" name="Google Shape;510;p25"/>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txBox="1"/>
          <p:nvPr/>
        </p:nvSpPr>
        <p:spPr>
          <a:xfrm>
            <a:off x="795650" y="130225"/>
            <a:ext cx="20727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a:t>
            </a:r>
            <a:endParaRPr sz="2500">
              <a:solidFill>
                <a:srgbClr val="FFFFFF"/>
              </a:solidFill>
              <a:latin typeface="Staatliches"/>
              <a:ea typeface="Staatliches"/>
              <a:cs typeface="Staatliches"/>
              <a:sym typeface="Staatliches"/>
            </a:endParaRPr>
          </a:p>
        </p:txBody>
      </p:sp>
      <p:sp>
        <p:nvSpPr>
          <p:cNvPr id="513" name="Google Shape;513;p25"/>
          <p:cNvSpPr txBox="1"/>
          <p:nvPr/>
        </p:nvSpPr>
        <p:spPr>
          <a:xfrm>
            <a:off x="1104760" y="681925"/>
            <a:ext cx="7166100" cy="3769500"/>
          </a:xfrm>
          <a:prstGeom prst="rect">
            <a:avLst/>
          </a:prstGeom>
          <a:noFill/>
          <a:ln>
            <a:noFill/>
          </a:ln>
        </p:spPr>
        <p:txBody>
          <a:bodyPr spcFirstLastPara="1" wrap="square" lIns="91425" tIns="91425" rIns="91425" bIns="91425" anchor="t" anchorCtr="0">
            <a:noAutofit/>
          </a:bodyPr>
          <a:lstStyle/>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A 6 Step Field Guide for Building Machine Learning Projects by Daniel Bourke </a:t>
            </a:r>
          </a:p>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Introduction to Time Series Forecasting With Python by Jason Brownlee</a:t>
            </a:r>
          </a:p>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Contreras, 1. </a:t>
            </a:r>
            <a:r>
              <a:rPr lang="en-IN" sz="1200" dirty="0" err="1" smtClean="0">
                <a:solidFill>
                  <a:srgbClr val="D9D9D9"/>
                </a:solidFill>
                <a:latin typeface="Georgia"/>
                <a:ea typeface="Georgia"/>
                <a:cs typeface="Georgia"/>
              </a:rPr>
              <a:t>Espinola</a:t>
            </a:r>
            <a:r>
              <a:rPr lang="en-IN" sz="1200" dirty="0" smtClean="0">
                <a:solidFill>
                  <a:srgbClr val="D9D9D9"/>
                </a:solidFill>
                <a:latin typeface="Georgia"/>
                <a:ea typeface="Georgia"/>
                <a:cs typeface="Georgia"/>
              </a:rPr>
              <a:t>, </a:t>
            </a:r>
            <a:r>
              <a:rPr lang="en-IN" sz="1200" dirty="0" err="1" smtClean="0">
                <a:solidFill>
                  <a:srgbClr val="D9D9D9"/>
                </a:solidFill>
                <a:latin typeface="Georgia"/>
                <a:ea typeface="Georgia"/>
                <a:cs typeface="Georgia"/>
              </a:rPr>
              <a:t>R.NogaJes</a:t>
            </a:r>
            <a:r>
              <a:rPr lang="en-IN" sz="1200" dirty="0" smtClean="0">
                <a:solidFill>
                  <a:srgbClr val="D9D9D9"/>
                </a:solidFill>
                <a:latin typeface="Georgia"/>
                <a:ea typeface="Georgia"/>
                <a:cs typeface="Georgia"/>
              </a:rPr>
              <a:t>, F1.and </a:t>
            </a:r>
            <a:r>
              <a:rPr lang="en-IN" sz="1200" dirty="0" err="1" smtClean="0">
                <a:solidFill>
                  <a:srgbClr val="D9D9D9"/>
                </a:solidFill>
                <a:latin typeface="Georgia"/>
                <a:ea typeface="Georgia"/>
                <a:cs typeface="Georgia"/>
              </a:rPr>
              <a:t>conejo,AJ</a:t>
            </a:r>
            <a:r>
              <a:rPr lang="en-IN" sz="1200" dirty="0" smtClean="0">
                <a:solidFill>
                  <a:srgbClr val="D9D9D9"/>
                </a:solidFill>
                <a:latin typeface="Georgia"/>
                <a:ea typeface="Georgia"/>
                <a:cs typeface="Georgia"/>
              </a:rPr>
              <a:t>.(2003) "ARIMA models to predict next day electricity prices", IFEE transactions on power system, vo1.18, </a:t>
            </a:r>
            <a:r>
              <a:rPr lang="en-IN" sz="1200" dirty="0" err="1" smtClean="0">
                <a:solidFill>
                  <a:srgbClr val="D9D9D9"/>
                </a:solidFill>
                <a:latin typeface="Georgia"/>
                <a:ea typeface="Georgia"/>
                <a:cs typeface="Georgia"/>
              </a:rPr>
              <a:t>noJ,pp</a:t>
            </a:r>
            <a:r>
              <a:rPr lang="en-IN" sz="1200" dirty="0" smtClean="0">
                <a:solidFill>
                  <a:srgbClr val="D9D9D9"/>
                </a:solidFill>
                <a:latin typeface="Georgia"/>
                <a:ea typeface="Georgia"/>
                <a:cs typeface="Georgia"/>
              </a:rPr>
              <a:t>: I 014-1 020.</a:t>
            </a:r>
          </a:p>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Kumar; K </a:t>
            </a:r>
            <a:r>
              <a:rPr lang="en-IN" sz="1200" dirty="0" err="1" smtClean="0">
                <a:solidFill>
                  <a:srgbClr val="D9D9D9"/>
                </a:solidFill>
                <a:latin typeface="Georgia"/>
                <a:ea typeface="Georgia"/>
                <a:cs typeface="Georgia"/>
              </a:rPr>
              <a:t>Yadav;A.KSingh</a:t>
            </a:r>
            <a:r>
              <a:rPr lang="en-IN" sz="1200" dirty="0" smtClean="0">
                <a:solidFill>
                  <a:srgbClr val="D9D9D9"/>
                </a:solidFill>
                <a:latin typeface="Georgia"/>
                <a:ea typeface="Georgia"/>
                <a:cs typeface="Georgia"/>
              </a:rPr>
              <a:t>, M.P; Hassan and </a:t>
            </a:r>
            <a:r>
              <a:rPr lang="en-IN" sz="1200" dirty="0" err="1" smtClean="0">
                <a:solidFill>
                  <a:srgbClr val="D9D9D9"/>
                </a:solidFill>
                <a:latin typeface="Georgia"/>
                <a:ea typeface="Georgia"/>
                <a:cs typeface="Georgia"/>
              </a:rPr>
              <a:t>H.Jain,V.K</a:t>
            </a:r>
            <a:r>
              <a:rPr lang="en-IN" sz="1200" dirty="0" smtClean="0">
                <a:solidFill>
                  <a:srgbClr val="D9D9D9"/>
                </a:solidFill>
                <a:latin typeface="Georgia"/>
                <a:ea typeface="Georgia"/>
                <a:cs typeface="Georgia"/>
              </a:rPr>
              <a:t>(2004)"Forecasting Daily Maximum Surface Ozone".</a:t>
            </a:r>
          </a:p>
          <a:p>
            <a:pPr marL="457200" indent="-304800" algn="just">
              <a:lnSpc>
                <a:spcPct val="115000"/>
              </a:lnSpc>
              <a:buClr>
                <a:srgbClr val="D9D9D9"/>
              </a:buClr>
              <a:buSzPts val="1200"/>
              <a:buFont typeface="Georgia"/>
              <a:buAutoNum type="arabicPeriod"/>
            </a:pPr>
            <a:r>
              <a:rPr lang="en-IN" sz="1200" dirty="0" err="1" smtClean="0">
                <a:solidFill>
                  <a:srgbClr val="D9D9D9"/>
                </a:solidFill>
                <a:latin typeface="Georgia"/>
                <a:ea typeface="Georgia"/>
                <a:cs typeface="Georgia"/>
              </a:rPr>
              <a:t>Tsitsika,E.V;Maravelias,C.D</a:t>
            </a:r>
            <a:r>
              <a:rPr lang="en-IN" sz="1200" dirty="0" smtClean="0">
                <a:solidFill>
                  <a:srgbClr val="D9D9D9"/>
                </a:solidFill>
                <a:latin typeface="Georgia"/>
                <a:ea typeface="Georgia"/>
                <a:cs typeface="Georgia"/>
              </a:rPr>
              <a:t>&amp; </a:t>
            </a:r>
            <a:r>
              <a:rPr lang="en-IN" sz="1200" dirty="0" err="1" smtClean="0">
                <a:solidFill>
                  <a:srgbClr val="D9D9D9"/>
                </a:solidFill>
                <a:latin typeface="Georgia"/>
                <a:ea typeface="Georgia"/>
                <a:cs typeface="Georgia"/>
              </a:rPr>
              <a:t>Haralatous,J</a:t>
            </a:r>
            <a:r>
              <a:rPr lang="en-IN" sz="1200" dirty="0" smtClean="0">
                <a:solidFill>
                  <a:srgbClr val="D9D9D9"/>
                </a:solidFill>
                <a:latin typeface="Georgia"/>
                <a:ea typeface="Georgia"/>
                <a:cs typeface="Georgia"/>
              </a:rPr>
              <a:t>. (2007)"Modelling and forecasting pelagic fish production using univariate and multivariate ARIMA models". Fisheries science volume 73,pp:979-988.</a:t>
            </a:r>
          </a:p>
          <a:p>
            <a:pPr marL="457200" indent="-304800" algn="just">
              <a:lnSpc>
                <a:spcPct val="115000"/>
              </a:lnSpc>
              <a:buClr>
                <a:srgbClr val="D9D9D9"/>
              </a:buClr>
              <a:buSzPts val="1200"/>
              <a:buFont typeface="Georgia"/>
              <a:buAutoNum type="arabicPeriod"/>
            </a:pPr>
            <a:r>
              <a:rPr lang="en-IN" sz="1200" dirty="0" err="1" smtClean="0">
                <a:solidFill>
                  <a:srgbClr val="D9D9D9"/>
                </a:solidFill>
                <a:latin typeface="Georgia"/>
                <a:ea typeface="Georgia"/>
                <a:cs typeface="Georgia"/>
              </a:rPr>
              <a:t>Datta</a:t>
            </a:r>
            <a:r>
              <a:rPr lang="en-IN" sz="1200" dirty="0" smtClean="0">
                <a:solidFill>
                  <a:srgbClr val="D9D9D9"/>
                </a:solidFill>
                <a:latin typeface="Georgia"/>
                <a:ea typeface="Georgia"/>
                <a:cs typeface="Georgia"/>
              </a:rPr>
              <a:t> K.(2011)"ARIMA forecasting of Inflation in the Bangladesh </a:t>
            </a:r>
            <a:r>
              <a:rPr lang="en-IN" sz="1200" dirty="0" err="1" smtClean="0">
                <a:solidFill>
                  <a:srgbClr val="D9D9D9"/>
                </a:solidFill>
                <a:latin typeface="Georgia"/>
                <a:ea typeface="Georgia"/>
                <a:cs typeface="Georgia"/>
              </a:rPr>
              <a:t>Economy",The</a:t>
            </a:r>
            <a:r>
              <a:rPr lang="en-IN" sz="1200" dirty="0" smtClean="0">
                <a:solidFill>
                  <a:srgbClr val="D9D9D9"/>
                </a:solidFill>
                <a:latin typeface="Georgia"/>
                <a:ea typeface="Georgia"/>
                <a:cs typeface="Georgia"/>
              </a:rPr>
              <a:t> IUP journal of bank management,voI.X,No.4,pp-7-15.</a:t>
            </a:r>
          </a:p>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D. Banerjee, "Forecasting of Indian stock market using time-series ARIMA model," 2014 2nd International Conference on Business and Information Management (ICBIM), Durgapur, 2014, pp. 131-135, </a:t>
            </a:r>
            <a:r>
              <a:rPr lang="en-IN" sz="1200" dirty="0" err="1" smtClean="0">
                <a:solidFill>
                  <a:srgbClr val="D9D9D9"/>
                </a:solidFill>
                <a:latin typeface="Georgia"/>
                <a:ea typeface="Georgia"/>
                <a:cs typeface="Georgia"/>
              </a:rPr>
              <a:t>doi</a:t>
            </a:r>
            <a:r>
              <a:rPr lang="en-IN" sz="1200" dirty="0" smtClean="0">
                <a:solidFill>
                  <a:srgbClr val="D9D9D9"/>
                </a:solidFill>
                <a:latin typeface="Georgia"/>
                <a:ea typeface="Georgia"/>
                <a:cs typeface="Georgia"/>
              </a:rPr>
              <a:t>: 10.1109/ICBIM.2014.6970973.</a:t>
            </a:r>
          </a:p>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“Introduction to Time Series Analysis and Forecasting” by Douglas C. Montgomery, Cheryl L. Jennings, and Murat </a:t>
            </a:r>
            <a:r>
              <a:rPr lang="en-IN" sz="1200" dirty="0" err="1" smtClean="0">
                <a:solidFill>
                  <a:srgbClr val="D9D9D9"/>
                </a:solidFill>
                <a:latin typeface="Georgia"/>
                <a:ea typeface="Georgia"/>
                <a:cs typeface="Georgia"/>
              </a:rPr>
              <a:t>Kulahci</a:t>
            </a:r>
            <a:endParaRPr lang="en-IN" sz="1200" dirty="0" smtClean="0">
              <a:solidFill>
                <a:srgbClr val="D9D9D9"/>
              </a:solidFill>
              <a:latin typeface="Georgia"/>
              <a:ea typeface="Georgia"/>
              <a:cs typeface="Georgia"/>
            </a:endParaRPr>
          </a:p>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“Time Series Analysis: Forecasting and Control” by George E. P. Box, </a:t>
            </a:r>
            <a:r>
              <a:rPr lang="en-IN" sz="1200" dirty="0" err="1" smtClean="0">
                <a:solidFill>
                  <a:srgbClr val="D9D9D9"/>
                </a:solidFill>
                <a:latin typeface="Georgia"/>
                <a:ea typeface="Georgia"/>
                <a:cs typeface="Georgia"/>
              </a:rPr>
              <a:t>Gwilym</a:t>
            </a:r>
            <a:r>
              <a:rPr lang="en-IN" sz="1200" dirty="0" smtClean="0">
                <a:solidFill>
                  <a:srgbClr val="D9D9D9"/>
                </a:solidFill>
                <a:latin typeface="Georgia"/>
                <a:ea typeface="Georgia"/>
                <a:cs typeface="Georgia"/>
              </a:rPr>
              <a:t> M. Jenkins, Gregory C. </a:t>
            </a:r>
            <a:r>
              <a:rPr lang="en-IN" sz="1200" dirty="0" err="1" smtClean="0">
                <a:solidFill>
                  <a:srgbClr val="D9D9D9"/>
                </a:solidFill>
                <a:latin typeface="Georgia"/>
                <a:ea typeface="Georgia"/>
                <a:cs typeface="Georgia"/>
              </a:rPr>
              <a:t>Reinsel</a:t>
            </a:r>
            <a:r>
              <a:rPr lang="en-IN" sz="1200" dirty="0" smtClean="0">
                <a:solidFill>
                  <a:srgbClr val="D9D9D9"/>
                </a:solidFill>
                <a:latin typeface="Georgia"/>
                <a:ea typeface="Georgia"/>
                <a:cs typeface="Georgia"/>
              </a:rPr>
              <a:t>, and Greta M. </a:t>
            </a:r>
            <a:r>
              <a:rPr lang="en-IN" sz="1200" dirty="0" err="1" smtClean="0">
                <a:solidFill>
                  <a:srgbClr val="D9D9D9"/>
                </a:solidFill>
                <a:latin typeface="Georgia"/>
                <a:ea typeface="Georgia"/>
                <a:cs typeface="Georgia"/>
              </a:rPr>
              <a:t>Ljung</a:t>
            </a:r>
            <a:endParaRPr lang="en-IN" sz="1200" dirty="0" smtClean="0">
              <a:solidFill>
                <a:srgbClr val="D9D9D9"/>
              </a:solidFill>
              <a:latin typeface="Georgia"/>
              <a:ea typeface="Georgia"/>
              <a:cs typeface="Georgia"/>
            </a:endParaRPr>
          </a:p>
          <a:p>
            <a:pPr marL="457200" indent="-304800" algn="just">
              <a:lnSpc>
                <a:spcPct val="115000"/>
              </a:lnSpc>
              <a:buClr>
                <a:srgbClr val="D9D9D9"/>
              </a:buClr>
              <a:buSzPts val="1200"/>
              <a:buFont typeface="Georgia"/>
              <a:buAutoNum type="arabicPeriod"/>
            </a:pPr>
            <a:r>
              <a:rPr lang="en-IN" sz="1200" dirty="0" smtClean="0">
                <a:solidFill>
                  <a:srgbClr val="D9D9D9"/>
                </a:solidFill>
                <a:latin typeface="Georgia"/>
                <a:ea typeface="Georgia"/>
                <a:cs typeface="Georgia"/>
              </a:rPr>
              <a:t> Chris Chatfield, "The analysis of time series An introduction"</a:t>
            </a:r>
          </a:p>
          <a:p>
            <a:pPr marL="457200" indent="-304800" algn="just">
              <a:lnSpc>
                <a:spcPct val="115000"/>
              </a:lnSpc>
              <a:buClr>
                <a:srgbClr val="D9D9D9"/>
              </a:buClr>
              <a:buSzPts val="1200"/>
              <a:buFont typeface="Georgia"/>
              <a:buAutoNum type="arabicPeriod"/>
            </a:pPr>
            <a:endParaRPr sz="1200" dirty="0">
              <a:solidFill>
                <a:srgbClr val="D9D9D9"/>
              </a:solidFill>
              <a:latin typeface="Georgia"/>
              <a:ea typeface="Georgia"/>
              <a:cs typeface="Georgia"/>
              <a:sym typeface="Georgia"/>
            </a:endParaRPr>
          </a:p>
        </p:txBody>
      </p:sp>
    </p:spTree>
    <p:extLst>
      <p:ext uri="{BB962C8B-B14F-4D97-AF65-F5344CB8AC3E}">
        <p14:creationId xmlns:p14="http://schemas.microsoft.com/office/powerpoint/2010/main" val="318161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7"/>
          <p:cNvSpPr txBox="1"/>
          <p:nvPr/>
        </p:nvSpPr>
        <p:spPr>
          <a:xfrm>
            <a:off x="7481475" y="1077875"/>
            <a:ext cx="1539900" cy="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accent4"/>
                </a:solidFill>
                <a:latin typeface="Staatliches"/>
                <a:ea typeface="Staatliches"/>
                <a:cs typeface="Staatliches"/>
                <a:sym typeface="Staatliches"/>
              </a:rPr>
              <a:t>CREDITS</a:t>
            </a:r>
            <a:endParaRPr sz="3100">
              <a:solidFill>
                <a:schemeClr val="accent4"/>
              </a:solidFill>
              <a:latin typeface="Staatliches"/>
              <a:ea typeface="Staatliches"/>
              <a:cs typeface="Staatliches"/>
              <a:sym typeface="Staatliches"/>
            </a:endParaRPr>
          </a:p>
        </p:txBody>
      </p:sp>
      <p:sp>
        <p:nvSpPr>
          <p:cNvPr id="527" name="Google Shape;527;p27"/>
          <p:cNvSpPr txBox="1"/>
          <p:nvPr/>
        </p:nvSpPr>
        <p:spPr>
          <a:xfrm>
            <a:off x="2293550" y="1823975"/>
            <a:ext cx="4998300" cy="10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0">
                <a:solidFill>
                  <a:schemeClr val="dk2"/>
                </a:solidFill>
                <a:latin typeface="Staatliches"/>
                <a:ea typeface="Staatliches"/>
                <a:cs typeface="Staatliches"/>
                <a:sym typeface="Staatliches"/>
              </a:rPr>
              <a:t>THANK YOU.</a:t>
            </a:r>
            <a:endParaRPr sz="7000">
              <a:solidFill>
                <a:schemeClr val="dk2"/>
              </a:solidFill>
              <a:latin typeface="Staatliches"/>
              <a:ea typeface="Staatliches"/>
              <a:cs typeface="Staatliches"/>
              <a:sym typeface="Staatliches"/>
            </a:endParaRPr>
          </a:p>
        </p:txBody>
      </p:sp>
      <p:sp>
        <p:nvSpPr>
          <p:cNvPr id="528" name="Google Shape;528;p27"/>
          <p:cNvSpPr txBox="1"/>
          <p:nvPr/>
        </p:nvSpPr>
        <p:spPr>
          <a:xfrm>
            <a:off x="4009292" y="3697793"/>
            <a:ext cx="4448908" cy="1276907"/>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dirty="0" smtClean="0">
                <a:latin typeface="Lora"/>
                <a:ea typeface="Lora"/>
                <a:cs typeface="Lora"/>
                <a:sym typeface="Lora"/>
              </a:rPr>
              <a:t>Under the Guidence of Prof. Varsha Nemade</a:t>
            </a:r>
          </a:p>
          <a:p>
            <a:pPr marL="0" lvl="0" indent="0" algn="r" rtl="0">
              <a:spcBef>
                <a:spcPts val="0"/>
              </a:spcBef>
              <a:spcAft>
                <a:spcPts val="0"/>
              </a:spcAft>
              <a:buNone/>
            </a:pPr>
            <a:endParaRPr lang="en" sz="1500" dirty="0" smtClean="0">
              <a:latin typeface="Lora"/>
              <a:ea typeface="Lora"/>
              <a:cs typeface="Lora"/>
              <a:sym typeface="Lora"/>
            </a:endParaRPr>
          </a:p>
          <a:p>
            <a:pPr marL="0" lvl="0" indent="0" algn="r" rtl="0">
              <a:spcBef>
                <a:spcPts val="0"/>
              </a:spcBef>
              <a:spcAft>
                <a:spcPts val="0"/>
              </a:spcAft>
              <a:buNone/>
            </a:pPr>
            <a:r>
              <a:rPr lang="en" sz="1500" dirty="0" smtClean="0">
                <a:latin typeface="Lora"/>
                <a:ea typeface="Lora"/>
                <a:cs typeface="Lora"/>
                <a:sym typeface="Lora"/>
              </a:rPr>
              <a:t>Dipanshu Agarwal-N201-70471117001</a:t>
            </a:r>
            <a:endParaRPr sz="1500" dirty="0">
              <a:latin typeface="Lora"/>
              <a:ea typeface="Lora"/>
              <a:cs typeface="Lora"/>
              <a:sym typeface="Lora"/>
            </a:endParaRPr>
          </a:p>
          <a:p>
            <a:pPr marL="0" lvl="0" indent="0" algn="r" rtl="0">
              <a:spcBef>
                <a:spcPts val="0"/>
              </a:spcBef>
              <a:spcAft>
                <a:spcPts val="0"/>
              </a:spcAft>
              <a:buNone/>
            </a:pPr>
            <a:r>
              <a:rPr lang="en" sz="1500" dirty="0">
                <a:latin typeface="Lora"/>
                <a:ea typeface="Lora"/>
                <a:cs typeface="Lora"/>
                <a:sym typeface="Lora"/>
              </a:rPr>
              <a:t>Riya </a:t>
            </a:r>
            <a:r>
              <a:rPr lang="en" sz="1500" dirty="0" smtClean="0">
                <a:latin typeface="Lora"/>
                <a:ea typeface="Lora"/>
                <a:cs typeface="Lora"/>
                <a:sym typeface="Lora"/>
              </a:rPr>
              <a:t>Airen-N204-704711170006</a:t>
            </a:r>
            <a:endParaRPr sz="1500" dirty="0">
              <a:latin typeface="Lora"/>
              <a:ea typeface="Lora"/>
              <a:cs typeface="Lora"/>
              <a:sym typeface="Lora"/>
            </a:endParaRPr>
          </a:p>
          <a:p>
            <a:pPr marL="0" lvl="0" indent="0" algn="r" rtl="0">
              <a:spcBef>
                <a:spcPts val="0"/>
              </a:spcBef>
              <a:spcAft>
                <a:spcPts val="0"/>
              </a:spcAft>
              <a:buNone/>
            </a:pPr>
            <a:r>
              <a:rPr lang="en" sz="1500" dirty="0">
                <a:latin typeface="Lora"/>
                <a:ea typeface="Lora"/>
                <a:cs typeface="Lora"/>
                <a:sym typeface="Lora"/>
              </a:rPr>
              <a:t>Saurabh </a:t>
            </a:r>
            <a:r>
              <a:rPr lang="en" sz="1500" dirty="0" smtClean="0">
                <a:latin typeface="Lora"/>
                <a:ea typeface="Lora"/>
                <a:cs typeface="Lora"/>
                <a:sym typeface="Lora"/>
              </a:rPr>
              <a:t>Ajit-N205-70471117007</a:t>
            </a:r>
            <a:endParaRPr sz="1500" dirty="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804</Words>
  <Application>Microsoft Office PowerPoint</Application>
  <PresentationFormat>On-screen Show (16:9)</PresentationFormat>
  <Paragraphs>63</Paragraphs>
  <Slides>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Squada One</vt:lpstr>
      <vt:lpstr>Lora</vt:lpstr>
      <vt:lpstr>Georgia</vt:lpstr>
      <vt:lpstr>Fira Sans Condensed ExtraLight</vt:lpstr>
      <vt:lpstr>Staatliches</vt:lpstr>
      <vt:lpstr>Josefin Sans</vt:lpstr>
      <vt:lpstr>Abel</vt:lpstr>
      <vt:lpstr>Arial</vt:lpstr>
      <vt:lpstr>Dosis</vt:lpstr>
      <vt:lpstr>Times New Roman</vt:lpstr>
      <vt:lpstr>Fira Sans Extra Condensed Medium</vt:lpstr>
      <vt:lpstr>Dosis ExtraLight</vt:lpstr>
      <vt:lpstr>Isometric Proposal by Slidesgo</vt:lpstr>
      <vt:lpstr>STOCK MARKET FORECASTING</vt:lpstr>
      <vt:lpstr>SYNOPSIS</vt:lpstr>
      <vt:lpstr>OUR GOALS</vt:lpstr>
      <vt:lpstr>01</vt:lpstr>
      <vt:lpstr>SCHEDULE</vt:lpstr>
      <vt:lpstr>SCHEDULE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Dipanshu Agarwal</dc:creator>
  <cp:lastModifiedBy>Microsoft account</cp:lastModifiedBy>
  <cp:revision>6</cp:revision>
  <dcterms:modified xsi:type="dcterms:W3CDTF">2020-06-24T11:22:19Z</dcterms:modified>
</cp:coreProperties>
</file>