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1"/>
  </p:notesMasterIdLst>
  <p:sldIdLst>
    <p:sldId id="256" r:id="rId2"/>
    <p:sldId id="257" r:id="rId3"/>
    <p:sldId id="258" r:id="rId4"/>
    <p:sldId id="259" r:id="rId5"/>
    <p:sldId id="261" r:id="rId6"/>
    <p:sldId id="260" r:id="rId7"/>
    <p:sldId id="262" r:id="rId8"/>
    <p:sldId id="263" r:id="rId9"/>
    <p:sldId id="264" r:id="rId10"/>
  </p:sldIdLst>
  <p:sldSz cx="9144000" cy="5143500" type="screen16x9"/>
  <p:notesSz cx="6858000" cy="9144000"/>
  <p:embeddedFontLst>
    <p:embeddedFont>
      <p:font typeface="Squada One" panose="020B0604020202020204" charset="0"/>
      <p:regular r:id="rId12"/>
    </p:embeddedFont>
    <p:embeddedFont>
      <p:font typeface="Lora" panose="020B0604020202020204" charset="0"/>
      <p:regular r:id="rId13"/>
      <p:bold r:id="rId14"/>
      <p:italic r:id="rId15"/>
      <p:boldItalic r:id="rId16"/>
    </p:embeddedFont>
    <p:embeddedFont>
      <p:font typeface="Josefin Sans" panose="020B0604020202020204" charset="0"/>
      <p:regular r:id="rId17"/>
      <p:bold r:id="rId18"/>
      <p:italic r:id="rId19"/>
      <p:boldItalic r:id="rId20"/>
    </p:embeddedFont>
    <p:embeddedFont>
      <p:font typeface="Staatliches" panose="020B0604020202020204" charset="0"/>
      <p:regular r:id="rId21"/>
    </p:embeddedFont>
    <p:embeddedFont>
      <p:font typeface="Dosis" panose="020B0604020202020204" charset="0"/>
      <p:regular r:id="rId22"/>
      <p:bold r:id="rId23"/>
    </p:embeddedFont>
    <p:embeddedFont>
      <p:font typeface="Fira Sans Condensed ExtraLight" panose="020B0604020202020204" charset="0"/>
      <p:regular r:id="rId24"/>
      <p:bold r:id="rId25"/>
      <p:italic r:id="rId26"/>
      <p:boldItalic r:id="rId27"/>
    </p:embeddedFont>
    <p:embeddedFont>
      <p:font typeface="Abel" panose="020B0604020202020204" charset="0"/>
      <p:regular r:id="rId28"/>
    </p:embeddedFont>
    <p:embeddedFont>
      <p:font typeface="Fira Sans Extra Condensed Medium" panose="020B0604020202020204" charset="0"/>
      <p:regular r:id="rId29"/>
      <p:bold r:id="rId30"/>
      <p:italic r:id="rId31"/>
      <p:boldItalic r:id="rId32"/>
    </p:embeddedFont>
    <p:embeddedFont>
      <p:font typeface="Georgia" panose="02040502050405020303" pitchFamily="18" charset="0"/>
      <p:regular r:id="rId33"/>
      <p:bold r:id="rId34"/>
      <p:italic r:id="rId35"/>
      <p:boldItalic r:id="rId36"/>
    </p:embeddedFont>
    <p:embeddedFont>
      <p:font typeface="Dosis ExtraLight"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33" autoAdjust="0"/>
  </p:normalViewPr>
  <p:slideViewPr>
    <p:cSldViewPr snapToGrid="0">
      <p:cViewPr varScale="1">
        <p:scale>
          <a:sx n="95" d="100"/>
          <a:sy n="95" d="100"/>
        </p:scale>
        <p:origin x="666" y="78"/>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presProps" Target="presProps.xml"/><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4275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16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41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6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IN" sz="1100" b="1" i="0" u="none" strike="noStrike" cap="none" dirty="0" smtClean="0">
                <a:solidFill>
                  <a:srgbClr val="000000"/>
                </a:solidFill>
                <a:effectLst/>
                <a:latin typeface="Arial"/>
                <a:ea typeface="Arial"/>
                <a:cs typeface="Arial"/>
                <a:sym typeface="Arial"/>
              </a:rPr>
              <a:t>Problem Definition: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Stock Market Price Prediction.</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Data: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Our Data will be structured in a CSV file, and it will be streaming (Ever-Changing) in nature. We will use 80% of the data collected to train our model and use the remaining 20% as Test Data. </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Evaluation: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For this project to be successful, the model needs to be over 85% accurate at determining the price of the stock. That is, if the price of the stock is ₹ 100, the predicted price should not be less than ₹ 85 or more than ₹ 115.</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Features: -</a:t>
            </a:r>
            <a:r>
              <a:rPr lang="en-IN" sz="1100" b="0" i="1" u="none" strike="noStrike" cap="none" dirty="0" smtClean="0">
                <a:solidFill>
                  <a:srgbClr val="000000"/>
                </a:solidFill>
                <a:effectLst/>
                <a:latin typeface="Arial"/>
                <a:ea typeface="Arial"/>
                <a:cs typeface="Arial"/>
                <a:sym typeface="Arial"/>
              </a:rPr>
              <a:t>We will be using the Opening Prices, Closing Prices, Daily High and Low Value of stock to train and test our model.</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Modelling: -</a:t>
            </a:r>
            <a:r>
              <a:rPr lang="en-IN" sz="1100" b="0" i="1" u="none" strike="noStrike" cap="none" dirty="0" smtClean="0">
                <a:solidFill>
                  <a:srgbClr val="000000"/>
                </a:solidFill>
                <a:effectLst/>
                <a:latin typeface="Arial"/>
                <a:ea typeface="Arial"/>
                <a:cs typeface="Arial"/>
                <a:sym typeface="Arial"/>
              </a:rPr>
              <a:t>We will be using ARIMA Model of the Time-Series analysis to build our project, The ARIMA model is a form of Regression analysis. An ARIMA model can be better understood by looking into its individual components: Auto regression (AR), Integrated (I) and Moving Averages (MA). In AR model, Partial Auto Correlation Function (PACF) graph is used to find P value and in MA model, Auto Correlation Function (ACF) graph to find q value. Integration Function is used to find the d value, i.e. the differentiation.</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Experiments: - </a:t>
            </a:r>
            <a:r>
              <a:rPr lang="en-IN" sz="1100" b="0" i="1" u="none" strike="noStrike" cap="none" dirty="0" smtClean="0">
                <a:solidFill>
                  <a:srgbClr val="000000"/>
                </a:solidFill>
                <a:effectLst/>
                <a:latin typeface="Arial"/>
                <a:ea typeface="Arial"/>
                <a:cs typeface="Arial"/>
                <a:sym typeface="Arial"/>
              </a:rPr>
              <a:t>This step involves all the other steps. Because machine learning is a highly iterative process, we want to make sure our experiment is actionable.</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002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9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31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386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759fe7d7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759fe7d7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517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8759fe7d7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8759fe7d7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78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26_1_1_1">
    <p:bg>
      <p:bgPr>
        <a:solidFill>
          <a:srgbClr val="EFEFEF"/>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subTitle" idx="1"/>
          </p:nvPr>
        </p:nvSpPr>
        <p:spPr>
          <a:xfrm>
            <a:off x="6189713"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1" name="Google Shape;71;p11"/>
          <p:cNvSpPr txBox="1">
            <a:spLocks noGrp="1"/>
          </p:cNvSpPr>
          <p:nvPr>
            <p:ph type="subTitle" idx="2"/>
          </p:nvPr>
        </p:nvSpPr>
        <p:spPr>
          <a:xfrm>
            <a:off x="58786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2" name="Google Shape;72;p11"/>
          <p:cNvSpPr txBox="1">
            <a:spLocks noGrp="1"/>
          </p:cNvSpPr>
          <p:nvPr>
            <p:ph type="subTitle" idx="3"/>
          </p:nvPr>
        </p:nvSpPr>
        <p:spPr>
          <a:xfrm>
            <a:off x="335911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1"/>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75" name="Google Shape;75;p11"/>
          <p:cNvSpPr txBox="1">
            <a:spLocks noGrp="1"/>
          </p:cNvSpPr>
          <p:nvPr>
            <p:ph type="subTitle" idx="4"/>
          </p:nvPr>
        </p:nvSpPr>
        <p:spPr>
          <a:xfrm>
            <a:off x="618971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6" name="Google Shape;76;p11"/>
          <p:cNvSpPr txBox="1">
            <a:spLocks noGrp="1"/>
          </p:cNvSpPr>
          <p:nvPr>
            <p:ph type="subTitle" idx="5"/>
          </p:nvPr>
        </p:nvSpPr>
        <p:spPr>
          <a:xfrm>
            <a:off x="587850"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7" name="Google Shape;77;p11"/>
          <p:cNvSpPr txBox="1">
            <a:spLocks noGrp="1"/>
          </p:cNvSpPr>
          <p:nvPr>
            <p:ph type="subTitle" idx="6"/>
          </p:nvPr>
        </p:nvSpPr>
        <p:spPr>
          <a:xfrm>
            <a:off x="335910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8" name="Google Shape;78;p11"/>
          <p:cNvSpPr txBox="1">
            <a:spLocks noGrp="1"/>
          </p:cNvSpPr>
          <p:nvPr>
            <p:ph type="subTitle" idx="7"/>
          </p:nvPr>
        </p:nvSpPr>
        <p:spPr>
          <a:xfrm>
            <a:off x="6189713"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9" name="Google Shape;79;p11"/>
          <p:cNvSpPr txBox="1">
            <a:spLocks noGrp="1"/>
          </p:cNvSpPr>
          <p:nvPr>
            <p:ph type="subTitle" idx="8"/>
          </p:nvPr>
        </p:nvSpPr>
        <p:spPr>
          <a:xfrm>
            <a:off x="58786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11"/>
          <p:cNvSpPr txBox="1">
            <a:spLocks noGrp="1"/>
          </p:cNvSpPr>
          <p:nvPr>
            <p:ph type="subTitle" idx="9"/>
          </p:nvPr>
        </p:nvSpPr>
        <p:spPr>
          <a:xfrm>
            <a:off x="335911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1" name="Google Shape;81;p11"/>
          <p:cNvSpPr txBox="1">
            <a:spLocks noGrp="1"/>
          </p:cNvSpPr>
          <p:nvPr>
            <p:ph type="subTitle" idx="13"/>
          </p:nvPr>
        </p:nvSpPr>
        <p:spPr>
          <a:xfrm>
            <a:off x="618971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2" name="Google Shape;82;p11"/>
          <p:cNvSpPr txBox="1">
            <a:spLocks noGrp="1"/>
          </p:cNvSpPr>
          <p:nvPr>
            <p:ph type="subTitle" idx="14"/>
          </p:nvPr>
        </p:nvSpPr>
        <p:spPr>
          <a:xfrm>
            <a:off x="587850"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3" name="Google Shape;83;p11"/>
          <p:cNvSpPr txBox="1">
            <a:spLocks noGrp="1"/>
          </p:cNvSpPr>
          <p:nvPr>
            <p:ph type="subTitle" idx="15"/>
          </p:nvPr>
        </p:nvSpPr>
        <p:spPr>
          <a:xfrm>
            <a:off x="335910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rgbClr val="EFEFEF"/>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5944500" y="366800"/>
            <a:ext cx="22509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27_1">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5502775" y="1410925"/>
            <a:ext cx="2597100" cy="1189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02" name="Google Shape;102;p15"/>
          <p:cNvSpPr txBox="1">
            <a:spLocks noGrp="1"/>
          </p:cNvSpPr>
          <p:nvPr>
            <p:ph type="subTitle" idx="1"/>
          </p:nvPr>
        </p:nvSpPr>
        <p:spPr>
          <a:xfrm>
            <a:off x="5502775" y="2438625"/>
            <a:ext cx="26778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ra Sans Condensed ExtraLight"/>
              <a:buNone/>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03" name="Google Shape;103;p15"/>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lang="en" sz="900" b="1">
                <a:solidFill>
                  <a:srgbClr val="FFFFFF"/>
                </a:solidFill>
                <a:uFill>
                  <a:noFill/>
                </a:uFill>
                <a:latin typeface="Dosis"/>
                <a:ea typeface="Dosis"/>
                <a:cs typeface="Dosis"/>
                <a:sym typeface="Dosis"/>
                <a:hlinkClick r:id="rId2"/>
              </a:rPr>
              <a:t>Slidesgo</a:t>
            </a:r>
            <a:r>
              <a:rPr lang="en" sz="900">
                <a:solidFill>
                  <a:srgbClr val="FFFFFF"/>
                </a:solidFill>
                <a:latin typeface="Dosis"/>
                <a:ea typeface="Dosis"/>
                <a:cs typeface="Dosis"/>
                <a:sym typeface="Dosis"/>
              </a:rPr>
              <a:t>, including icons by </a:t>
            </a:r>
            <a:r>
              <a:rPr lang="en" sz="900" b="1">
                <a:solidFill>
                  <a:srgbClr val="FFFFFF"/>
                </a:solidFill>
                <a:uFill>
                  <a:noFill/>
                </a:uFill>
                <a:latin typeface="Dosis"/>
                <a:ea typeface="Dosis"/>
                <a:cs typeface="Dosis"/>
                <a:sym typeface="Dosis"/>
                <a:hlinkClick r:id="rId3"/>
              </a:rPr>
              <a:t>Flaticon</a:t>
            </a:r>
            <a:r>
              <a:rPr lang="en" sz="900">
                <a:solidFill>
                  <a:srgbClr val="FFFFFF"/>
                </a:solidFill>
                <a:latin typeface="Dosis"/>
                <a:ea typeface="Dosis"/>
                <a:cs typeface="Dosis"/>
                <a:sym typeface="Dosis"/>
              </a:rPr>
              <a:t>, and infographics &amp; images by </a:t>
            </a:r>
            <a:r>
              <a:rPr lang="en" sz="900" b="1">
                <a:solidFill>
                  <a:srgbClr val="FFFFFF"/>
                </a:solidFill>
                <a:uFill>
                  <a:noFill/>
                </a:uFill>
                <a:latin typeface="Dosis"/>
                <a:ea typeface="Dosis"/>
                <a:cs typeface="Dosis"/>
                <a:sym typeface="Dosis"/>
                <a:hlinkClick r:id="rId4"/>
              </a:rPr>
              <a:t>Freepik</a:t>
            </a:r>
            <a:r>
              <a:rPr lang="en" sz="900">
                <a:solidFill>
                  <a:srgbClr val="FFFFFF"/>
                </a:solidFill>
                <a:latin typeface="Dosis"/>
                <a:ea typeface="Dosis"/>
                <a:cs typeface="Dosis"/>
                <a:sym typeface="Dosis"/>
              </a:rPr>
              <a:t>. </a:t>
            </a:r>
            <a:endParaRPr sz="900">
              <a:solidFill>
                <a:srgbClr val="FFFFFF"/>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7_1_1">
    <p:bg>
      <p:bgPr>
        <a:solidFill>
          <a:srgbClr val="EFEFE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accent5"/>
                </a:solidFill>
              </a:defRPr>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sz="12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subTitle" idx="1"/>
          </p:nvPr>
        </p:nvSpPr>
        <p:spPr>
          <a:xfrm>
            <a:off x="5273888" y="3304676"/>
            <a:ext cx="3332400" cy="33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3"/>
                </a:solidFill>
              </a:rPr>
              <a:t>USING TIME-SERIES ANALYSIS</a:t>
            </a:r>
            <a:endParaRPr sz="1800">
              <a:solidFill>
                <a:schemeClr val="accent3"/>
              </a:solidFill>
            </a:endParaRPr>
          </a:p>
        </p:txBody>
      </p:sp>
      <p:sp>
        <p:nvSpPr>
          <p:cNvPr id="112" name="Google Shape;112;p19"/>
          <p:cNvSpPr txBox="1">
            <a:spLocks noGrp="1"/>
          </p:cNvSpPr>
          <p:nvPr>
            <p:ph type="ctrTitle"/>
          </p:nvPr>
        </p:nvSpPr>
        <p:spPr>
          <a:xfrm>
            <a:off x="4842301" y="942775"/>
            <a:ext cx="3856800" cy="23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700"/>
              <a:t>STOCK MARKET</a:t>
            </a:r>
            <a:endParaRPr sz="5700"/>
          </a:p>
          <a:p>
            <a:pPr marL="0" lvl="0" indent="0" algn="r" rtl="0">
              <a:spcBef>
                <a:spcPts val="0"/>
              </a:spcBef>
              <a:spcAft>
                <a:spcPts val="0"/>
              </a:spcAft>
              <a:buNone/>
            </a:pPr>
            <a:r>
              <a:rPr lang="en" sz="5700"/>
              <a:t>FORECASTING</a:t>
            </a:r>
            <a:endParaRPr sz="5700"/>
          </a:p>
        </p:txBody>
      </p:sp>
      <p:grpSp>
        <p:nvGrpSpPr>
          <p:cNvPr id="113" name="Google Shape;113;p19"/>
          <p:cNvGrpSpPr/>
          <p:nvPr/>
        </p:nvGrpSpPr>
        <p:grpSpPr>
          <a:xfrm>
            <a:off x="557691" y="928166"/>
            <a:ext cx="3856961" cy="3149503"/>
            <a:chOff x="366675" y="580995"/>
            <a:chExt cx="4653108" cy="3799617"/>
          </a:xfrm>
        </p:grpSpPr>
        <p:sp>
          <p:nvSpPr>
            <p:cNvPr id="114" name="Google Shape;114;p19"/>
            <p:cNvSpPr/>
            <p:nvPr/>
          </p:nvSpPr>
          <p:spPr>
            <a:xfrm>
              <a:off x="1706803" y="3406751"/>
              <a:ext cx="1797718" cy="973861"/>
            </a:xfrm>
            <a:custGeom>
              <a:avLst/>
              <a:gdLst/>
              <a:ahLst/>
              <a:cxnLst/>
              <a:rect l="l" t="t" r="r" b="b"/>
              <a:pathLst>
                <a:path w="37032" h="20061" extrusionOk="0">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2346698" y="2136151"/>
              <a:ext cx="2467882" cy="1420621"/>
            </a:xfrm>
            <a:custGeom>
              <a:avLst/>
              <a:gdLst/>
              <a:ahLst/>
              <a:cxnLst/>
              <a:rect l="l" t="t" r="r" b="b"/>
              <a:pathLst>
                <a:path w="50837" h="29264" extrusionOk="0">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700506" y="2863463"/>
              <a:ext cx="1990733" cy="1141341"/>
            </a:xfrm>
            <a:custGeom>
              <a:avLst/>
              <a:gdLst/>
              <a:ahLst/>
              <a:cxnLst/>
              <a:rect l="l" t="t" r="r" b="b"/>
              <a:pathLst>
                <a:path w="41008" h="23511" extrusionOk="0">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4434852" y="3645303"/>
              <a:ext cx="473552" cy="235792"/>
            </a:xfrm>
            <a:custGeom>
              <a:avLst/>
              <a:gdLst/>
              <a:ahLst/>
              <a:cxnLst/>
              <a:rect l="l" t="t" r="r" b="b"/>
              <a:pathLst>
                <a:path w="19254" h="9587" extrusionOk="0">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4636944" y="3274415"/>
              <a:ext cx="368311" cy="421079"/>
            </a:xfrm>
            <a:custGeom>
              <a:avLst/>
              <a:gdLst/>
              <a:ahLst/>
              <a:cxnLst/>
              <a:rect l="l" t="t" r="r" b="b"/>
              <a:pathLst>
                <a:path w="7587" h="8674" extrusionOk="0">
                  <a:moveTo>
                    <a:pt x="5681" y="1"/>
                  </a:moveTo>
                  <a:cubicBezTo>
                    <a:pt x="4566" y="1"/>
                    <a:pt x="3216" y="763"/>
                    <a:pt x="2245" y="1793"/>
                  </a:cubicBezTo>
                  <a:cubicBezTo>
                    <a:pt x="1031" y="3086"/>
                    <a:pt x="85" y="5226"/>
                    <a:pt x="0" y="6288"/>
                  </a:cubicBezTo>
                  <a:lnTo>
                    <a:pt x="0" y="8674"/>
                  </a:lnTo>
                  <a:lnTo>
                    <a:pt x="1454" y="6664"/>
                  </a:lnTo>
                  <a:cubicBezTo>
                    <a:pt x="2204" y="4988"/>
                    <a:pt x="4399" y="3906"/>
                    <a:pt x="5870" y="3018"/>
                  </a:cubicBezTo>
                  <a:cubicBezTo>
                    <a:pt x="7341" y="2134"/>
                    <a:pt x="7587" y="639"/>
                    <a:pt x="6471" y="155"/>
                  </a:cubicBezTo>
                  <a:cubicBezTo>
                    <a:pt x="6229" y="49"/>
                    <a:pt x="5963" y="1"/>
                    <a:pt x="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4623352" y="3309948"/>
              <a:ext cx="301416" cy="339961"/>
            </a:xfrm>
            <a:custGeom>
              <a:avLst/>
              <a:gdLst/>
              <a:ahLst/>
              <a:cxnLst/>
              <a:rect l="l" t="t" r="r" b="b"/>
              <a:pathLst>
                <a:path w="6209" h="7003" extrusionOk="0">
                  <a:moveTo>
                    <a:pt x="6121" y="1"/>
                  </a:moveTo>
                  <a:cubicBezTo>
                    <a:pt x="6115" y="1"/>
                    <a:pt x="6109" y="1"/>
                    <a:pt x="6102" y="3"/>
                  </a:cubicBezTo>
                  <a:cubicBezTo>
                    <a:pt x="4259" y="521"/>
                    <a:pt x="1027" y="3279"/>
                    <a:pt x="10" y="6904"/>
                  </a:cubicBezTo>
                  <a:cubicBezTo>
                    <a:pt x="0" y="6945"/>
                    <a:pt x="24" y="6989"/>
                    <a:pt x="65" y="7000"/>
                  </a:cubicBezTo>
                  <a:cubicBezTo>
                    <a:pt x="71" y="7003"/>
                    <a:pt x="79" y="7003"/>
                    <a:pt x="85" y="7003"/>
                  </a:cubicBezTo>
                  <a:cubicBezTo>
                    <a:pt x="120" y="7003"/>
                    <a:pt x="150" y="6982"/>
                    <a:pt x="161" y="6945"/>
                  </a:cubicBezTo>
                  <a:cubicBezTo>
                    <a:pt x="1164" y="3375"/>
                    <a:pt x="4335" y="665"/>
                    <a:pt x="6143" y="153"/>
                  </a:cubicBezTo>
                  <a:cubicBezTo>
                    <a:pt x="6184" y="143"/>
                    <a:pt x="6208" y="99"/>
                    <a:pt x="6198" y="58"/>
                  </a:cubicBezTo>
                  <a:cubicBezTo>
                    <a:pt x="6189" y="23"/>
                    <a:pt x="6156" y="1"/>
                    <a:pt x="6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4636944" y="3493827"/>
              <a:ext cx="312678" cy="270881"/>
            </a:xfrm>
            <a:custGeom>
              <a:avLst/>
              <a:gdLst/>
              <a:ahLst/>
              <a:cxnLst/>
              <a:rect l="l" t="t" r="r" b="b"/>
              <a:pathLst>
                <a:path w="6441" h="5580" extrusionOk="0">
                  <a:moveTo>
                    <a:pt x="4587" y="0"/>
                  </a:moveTo>
                  <a:cubicBezTo>
                    <a:pt x="4544" y="0"/>
                    <a:pt x="4501" y="1"/>
                    <a:pt x="4457" y="3"/>
                  </a:cubicBezTo>
                  <a:cubicBezTo>
                    <a:pt x="3102" y="61"/>
                    <a:pt x="601" y="1703"/>
                    <a:pt x="0" y="4426"/>
                  </a:cubicBezTo>
                  <a:lnTo>
                    <a:pt x="160" y="5580"/>
                  </a:lnTo>
                  <a:cubicBezTo>
                    <a:pt x="379" y="4997"/>
                    <a:pt x="1188" y="4072"/>
                    <a:pt x="2433" y="3352"/>
                  </a:cubicBezTo>
                  <a:cubicBezTo>
                    <a:pt x="3812" y="2556"/>
                    <a:pt x="5495" y="2273"/>
                    <a:pt x="5935" y="1604"/>
                  </a:cubicBezTo>
                  <a:cubicBezTo>
                    <a:pt x="6440" y="825"/>
                    <a:pt x="5852" y="0"/>
                    <a:pt x="4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4630294" y="3530573"/>
              <a:ext cx="250735" cy="202675"/>
            </a:xfrm>
            <a:custGeom>
              <a:avLst/>
              <a:gdLst/>
              <a:ahLst/>
              <a:cxnLst/>
              <a:rect l="l" t="t" r="r" b="b"/>
              <a:pathLst>
                <a:path w="5165" h="4175" extrusionOk="0">
                  <a:moveTo>
                    <a:pt x="5082" y="1"/>
                  </a:moveTo>
                  <a:cubicBezTo>
                    <a:pt x="3853" y="62"/>
                    <a:pt x="1407" y="987"/>
                    <a:pt x="18" y="4065"/>
                  </a:cubicBezTo>
                  <a:cubicBezTo>
                    <a:pt x="0" y="4106"/>
                    <a:pt x="18" y="4151"/>
                    <a:pt x="55" y="4167"/>
                  </a:cubicBezTo>
                  <a:cubicBezTo>
                    <a:pt x="65" y="4175"/>
                    <a:pt x="76" y="4175"/>
                    <a:pt x="89" y="4175"/>
                  </a:cubicBezTo>
                  <a:cubicBezTo>
                    <a:pt x="117" y="4175"/>
                    <a:pt x="147" y="4158"/>
                    <a:pt x="158" y="4131"/>
                  </a:cubicBezTo>
                  <a:cubicBezTo>
                    <a:pt x="1522" y="1113"/>
                    <a:pt x="3980" y="212"/>
                    <a:pt x="5089" y="158"/>
                  </a:cubicBezTo>
                  <a:cubicBezTo>
                    <a:pt x="5134" y="154"/>
                    <a:pt x="5164" y="120"/>
                    <a:pt x="5164" y="76"/>
                  </a:cubicBezTo>
                  <a:cubicBezTo>
                    <a:pt x="5161" y="31"/>
                    <a:pt x="5126" y="1"/>
                    <a:pt x="5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366675" y="3174718"/>
              <a:ext cx="380787" cy="349621"/>
            </a:xfrm>
            <a:custGeom>
              <a:avLst/>
              <a:gdLst/>
              <a:ahLst/>
              <a:cxnLst/>
              <a:rect l="l" t="t" r="r" b="b"/>
              <a:pathLst>
                <a:path w="7844" h="7202" extrusionOk="0">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453470" y="3206756"/>
              <a:ext cx="277386" cy="271269"/>
            </a:xfrm>
            <a:custGeom>
              <a:avLst/>
              <a:gdLst/>
              <a:ahLst/>
              <a:cxnLst/>
              <a:rect l="l" t="t" r="r" b="b"/>
              <a:pathLst>
                <a:path w="5714" h="5588" extrusionOk="0">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393811" y="3379567"/>
              <a:ext cx="390933" cy="387389"/>
            </a:xfrm>
            <a:custGeom>
              <a:avLst/>
              <a:gdLst/>
              <a:ahLst/>
              <a:cxnLst/>
              <a:rect l="l" t="t" r="r" b="b"/>
              <a:pathLst>
                <a:path w="8053" h="7980" extrusionOk="0">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436092" y="3433838"/>
              <a:ext cx="351466" cy="254910"/>
            </a:xfrm>
            <a:custGeom>
              <a:avLst/>
              <a:gdLst/>
              <a:ahLst/>
              <a:cxnLst/>
              <a:rect l="l" t="t" r="r" b="b"/>
              <a:pathLst>
                <a:path w="7240" h="5251" extrusionOk="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19780" y="3520729"/>
              <a:ext cx="170199" cy="55681"/>
            </a:xfrm>
            <a:custGeom>
              <a:avLst/>
              <a:gdLst/>
              <a:ahLst/>
              <a:cxnLst/>
              <a:rect l="l" t="t" r="r" b="b"/>
              <a:pathLst>
                <a:path w="3506" h="1147" extrusionOk="0">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397183" y="2005523"/>
              <a:ext cx="2384725" cy="1372707"/>
            </a:xfrm>
            <a:custGeom>
              <a:avLst/>
              <a:gdLst/>
              <a:ahLst/>
              <a:cxnLst/>
              <a:rect l="l" t="t" r="r" b="b"/>
              <a:pathLst>
                <a:path w="49124" h="28277" extrusionOk="0">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4199781" y="3044527"/>
              <a:ext cx="144518" cy="75973"/>
            </a:xfrm>
            <a:custGeom>
              <a:avLst/>
              <a:gdLst/>
              <a:ahLst/>
              <a:cxnLst/>
              <a:rect l="l" t="t" r="r" b="b"/>
              <a:pathLst>
                <a:path w="2977" h="1565" extrusionOk="0">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897406" y="2853270"/>
              <a:ext cx="899345" cy="633658"/>
            </a:xfrm>
            <a:custGeom>
              <a:avLst/>
              <a:gdLst/>
              <a:ahLst/>
              <a:cxnLst/>
              <a:rect l="l" t="t" r="r" b="b"/>
              <a:pathLst>
                <a:path w="18526" h="13053" extrusionOk="0">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382280" y="2498909"/>
              <a:ext cx="1515235" cy="988036"/>
            </a:xfrm>
            <a:custGeom>
              <a:avLst/>
              <a:gdLst/>
              <a:ahLst/>
              <a:cxnLst/>
              <a:rect l="l" t="t" r="r" b="b"/>
              <a:pathLst>
                <a:path w="31213" h="20353" extrusionOk="0">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579753" y="2115521"/>
              <a:ext cx="2008452" cy="1158575"/>
            </a:xfrm>
            <a:custGeom>
              <a:avLst/>
              <a:gdLst/>
              <a:ahLst/>
              <a:cxnLst/>
              <a:rect l="l" t="t" r="r" b="b"/>
              <a:pathLst>
                <a:path w="41373" h="23866" extrusionOk="0">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2698247" y="2179160"/>
              <a:ext cx="1113574" cy="639046"/>
            </a:xfrm>
            <a:custGeom>
              <a:avLst/>
              <a:gdLst/>
              <a:ahLst/>
              <a:cxnLst/>
              <a:rect l="l" t="t" r="r" b="b"/>
              <a:pathLst>
                <a:path w="22939" h="13164" extrusionOk="0">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2922613" y="2471337"/>
              <a:ext cx="395496" cy="222288"/>
            </a:xfrm>
            <a:custGeom>
              <a:avLst/>
              <a:gdLst/>
              <a:ahLst/>
              <a:cxnLst/>
              <a:rect l="l" t="t" r="r" b="b"/>
              <a:pathLst>
                <a:path w="8147" h="4579" extrusionOk="0">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3192415" y="2245178"/>
              <a:ext cx="249958" cy="141557"/>
            </a:xfrm>
            <a:custGeom>
              <a:avLst/>
              <a:gdLst/>
              <a:ahLst/>
              <a:cxnLst/>
              <a:rect l="l" t="t" r="r" b="b"/>
              <a:pathLst>
                <a:path w="5149" h="2916" extrusionOk="0">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3244502" y="2275323"/>
              <a:ext cx="249861" cy="141557"/>
            </a:xfrm>
            <a:custGeom>
              <a:avLst/>
              <a:gdLst/>
              <a:ahLst/>
              <a:cxnLst/>
              <a:rect l="l" t="t" r="r" b="b"/>
              <a:pathLst>
                <a:path w="5147" h="2916" extrusionOk="0">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3296492" y="2305322"/>
              <a:ext cx="249861" cy="141557"/>
            </a:xfrm>
            <a:custGeom>
              <a:avLst/>
              <a:gdLst/>
              <a:ahLst/>
              <a:cxnLst/>
              <a:rect l="l" t="t" r="r" b="b"/>
              <a:pathLst>
                <a:path w="5147" h="2916" extrusionOk="0">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3348481" y="2335467"/>
              <a:ext cx="249958" cy="141460"/>
            </a:xfrm>
            <a:custGeom>
              <a:avLst/>
              <a:gdLst/>
              <a:ahLst/>
              <a:cxnLst/>
              <a:rect l="l" t="t" r="r" b="b"/>
              <a:pathLst>
                <a:path w="5149" h="2914" extrusionOk="0">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400568" y="2365466"/>
              <a:ext cx="249861" cy="141557"/>
            </a:xfrm>
            <a:custGeom>
              <a:avLst/>
              <a:gdLst/>
              <a:ahLst/>
              <a:cxnLst/>
              <a:rect l="l" t="t" r="r" b="b"/>
              <a:pathLst>
                <a:path w="5147" h="2916" extrusionOk="0">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452558" y="2395611"/>
              <a:ext cx="249910" cy="141412"/>
            </a:xfrm>
            <a:custGeom>
              <a:avLst/>
              <a:gdLst/>
              <a:ahLst/>
              <a:cxnLst/>
              <a:rect l="l" t="t" r="r" b="b"/>
              <a:pathLst>
                <a:path w="5148" h="2913" extrusionOk="0">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3166930" y="2613130"/>
              <a:ext cx="459964" cy="263211"/>
            </a:xfrm>
            <a:custGeom>
              <a:avLst/>
              <a:gdLst/>
              <a:ahLst/>
              <a:cxnLst/>
              <a:rect l="l" t="t" r="r" b="b"/>
              <a:pathLst>
                <a:path w="9475" h="5422" extrusionOk="0">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3687652" y="2449105"/>
              <a:ext cx="223404" cy="126508"/>
            </a:xfrm>
            <a:custGeom>
              <a:avLst/>
              <a:gdLst/>
              <a:ahLst/>
              <a:cxnLst/>
              <a:rect l="l" t="t" r="r" b="b"/>
              <a:pathLst>
                <a:path w="4602" h="2606" extrusionOk="0">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3266686" y="2507210"/>
              <a:ext cx="1113574" cy="639095"/>
            </a:xfrm>
            <a:custGeom>
              <a:avLst/>
              <a:gdLst/>
              <a:ahLst/>
              <a:cxnLst/>
              <a:rect l="l" t="t" r="r" b="b"/>
              <a:pathLst>
                <a:path w="22939" h="13165" extrusionOk="0">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3491004" y="2799387"/>
              <a:ext cx="395690" cy="222288"/>
            </a:xfrm>
            <a:custGeom>
              <a:avLst/>
              <a:gdLst/>
              <a:ahLst/>
              <a:cxnLst/>
              <a:rect l="l" t="t" r="r" b="b"/>
              <a:pathLst>
                <a:path w="8151" h="4579" extrusionOk="0">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60855" y="2573373"/>
              <a:ext cx="249958" cy="141412"/>
            </a:xfrm>
            <a:custGeom>
              <a:avLst/>
              <a:gdLst/>
              <a:ahLst/>
              <a:cxnLst/>
              <a:rect l="l" t="t" r="r" b="b"/>
              <a:pathLst>
                <a:path w="5149" h="2913" extrusionOk="0">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12942" y="2603373"/>
              <a:ext cx="249861" cy="141557"/>
            </a:xfrm>
            <a:custGeom>
              <a:avLst/>
              <a:gdLst/>
              <a:ahLst/>
              <a:cxnLst/>
              <a:rect l="l" t="t" r="r" b="b"/>
              <a:pathLst>
                <a:path w="5147" h="2916" extrusionOk="0">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864931" y="2633518"/>
              <a:ext cx="249910" cy="141363"/>
            </a:xfrm>
            <a:custGeom>
              <a:avLst/>
              <a:gdLst/>
              <a:ahLst/>
              <a:cxnLst/>
              <a:rect l="l" t="t" r="r" b="b"/>
              <a:pathLst>
                <a:path w="5148" h="2912" extrusionOk="0">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16921" y="2663517"/>
              <a:ext cx="249958" cy="141509"/>
            </a:xfrm>
            <a:custGeom>
              <a:avLst/>
              <a:gdLst/>
              <a:ahLst/>
              <a:cxnLst/>
              <a:rect l="l" t="t" r="r" b="b"/>
              <a:pathLst>
                <a:path w="5149" h="2915" extrusionOk="0">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3969007" y="2693516"/>
              <a:ext cx="249861" cy="141509"/>
            </a:xfrm>
            <a:custGeom>
              <a:avLst/>
              <a:gdLst/>
              <a:ahLst/>
              <a:cxnLst/>
              <a:rect l="l" t="t" r="r" b="b"/>
              <a:pathLst>
                <a:path w="5147" h="2915" extrusionOk="0">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020997" y="2723661"/>
              <a:ext cx="249910" cy="141509"/>
            </a:xfrm>
            <a:custGeom>
              <a:avLst/>
              <a:gdLst/>
              <a:ahLst/>
              <a:cxnLst/>
              <a:rect l="l" t="t" r="r" b="b"/>
              <a:pathLst>
                <a:path w="5148" h="2915" extrusionOk="0">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3735370" y="2941229"/>
              <a:ext cx="459964" cy="263162"/>
            </a:xfrm>
            <a:custGeom>
              <a:avLst/>
              <a:gdLst/>
              <a:ahLst/>
              <a:cxnLst/>
              <a:rect l="l" t="t" r="r" b="b"/>
              <a:pathLst>
                <a:path w="9475" h="5421" extrusionOk="0">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56285" y="2777301"/>
              <a:ext cx="223210" cy="126363"/>
            </a:xfrm>
            <a:custGeom>
              <a:avLst/>
              <a:gdLst/>
              <a:ahLst/>
              <a:cxnLst/>
              <a:rect l="l" t="t" r="r" b="b"/>
              <a:pathLst>
                <a:path w="4598" h="2603" extrusionOk="0">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2876157" y="2276099"/>
              <a:ext cx="31846" cy="16797"/>
            </a:xfrm>
            <a:custGeom>
              <a:avLst/>
              <a:gdLst/>
              <a:ahLst/>
              <a:cxnLst/>
              <a:rect l="l" t="t" r="r" b="b"/>
              <a:pathLst>
                <a:path w="656" h="346" extrusionOk="0">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2817178" y="2354884"/>
              <a:ext cx="63691" cy="33593"/>
            </a:xfrm>
            <a:custGeom>
              <a:avLst/>
              <a:gdLst/>
              <a:ahLst/>
              <a:cxnLst/>
              <a:rect l="l" t="t" r="r" b="b"/>
              <a:pathLst>
                <a:path w="1312" h="692" extrusionOk="0">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2890914" y="2244304"/>
              <a:ext cx="179325" cy="101119"/>
            </a:xfrm>
            <a:custGeom>
              <a:avLst/>
              <a:gdLst/>
              <a:ahLst/>
              <a:cxnLst/>
              <a:rect l="l" t="t" r="r" b="b"/>
              <a:pathLst>
                <a:path w="3694" h="2083" extrusionOk="0">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772592" y="1042343"/>
              <a:ext cx="1799175" cy="2857990"/>
            </a:xfrm>
            <a:custGeom>
              <a:avLst/>
              <a:gdLst/>
              <a:ahLst/>
              <a:cxnLst/>
              <a:rect l="l" t="t" r="r" b="b"/>
              <a:pathLst>
                <a:path w="37062" h="58873" extrusionOk="0">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867300" y="1097002"/>
              <a:ext cx="1562469" cy="2681043"/>
            </a:xfrm>
            <a:custGeom>
              <a:avLst/>
              <a:gdLst/>
              <a:ahLst/>
              <a:cxnLst/>
              <a:rect l="l" t="t" r="r" b="b"/>
              <a:pathLst>
                <a:path w="32186" h="55228" extrusionOk="0">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725360" y="1917079"/>
              <a:ext cx="386078" cy="2042919"/>
            </a:xfrm>
            <a:custGeom>
              <a:avLst/>
              <a:gdLst/>
              <a:ahLst/>
              <a:cxnLst/>
              <a:rect l="l" t="t" r="r" b="b"/>
              <a:pathLst>
                <a:path w="7953" h="42083" extrusionOk="0">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819970" y="1972223"/>
              <a:ext cx="196899" cy="1866847"/>
            </a:xfrm>
            <a:custGeom>
              <a:avLst/>
              <a:gdLst/>
              <a:ahLst/>
              <a:cxnLst/>
              <a:rect l="l" t="t" r="r" b="b"/>
              <a:pathLst>
                <a:path w="4056" h="38456" extrusionOk="0">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732641" y="1019043"/>
              <a:ext cx="1595286" cy="925462"/>
            </a:xfrm>
            <a:custGeom>
              <a:avLst/>
              <a:gdLst/>
              <a:ahLst/>
              <a:cxnLst/>
              <a:rect l="l" t="t" r="r" b="b"/>
              <a:pathLst>
                <a:path w="32862" h="19064" extrusionOk="0">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1064142" y="1210300"/>
              <a:ext cx="1595092" cy="925559"/>
            </a:xfrm>
            <a:custGeom>
              <a:avLst/>
              <a:gdLst/>
              <a:ahLst/>
              <a:cxnLst/>
              <a:rect l="l" t="t" r="r" b="b"/>
              <a:pathLst>
                <a:path w="32858" h="19066" extrusionOk="0">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828222" y="1073653"/>
              <a:ext cx="1594461" cy="925510"/>
            </a:xfrm>
            <a:custGeom>
              <a:avLst/>
              <a:gdLst/>
              <a:ahLst/>
              <a:cxnLst/>
              <a:rect l="l" t="t" r="r" b="b"/>
              <a:pathLst>
                <a:path w="32845" h="19065" extrusionOk="0">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969386" y="1155738"/>
              <a:ext cx="1595431" cy="925462"/>
            </a:xfrm>
            <a:custGeom>
              <a:avLst/>
              <a:gdLst/>
              <a:ahLst/>
              <a:cxnLst/>
              <a:rect l="l" t="t" r="r" b="b"/>
              <a:pathLst>
                <a:path w="32865" h="19064" extrusionOk="0">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1041812" y="1233649"/>
              <a:ext cx="1624558" cy="2714928"/>
            </a:xfrm>
            <a:custGeom>
              <a:avLst/>
              <a:gdLst/>
              <a:ahLst/>
              <a:cxnLst/>
              <a:rect l="l" t="t" r="r" b="b"/>
              <a:pathLst>
                <a:path w="33465" h="55926" extrusionOk="0">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246081" y="2005960"/>
              <a:ext cx="284037" cy="524432"/>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1246081" y="2657401"/>
              <a:ext cx="284037" cy="697397"/>
            </a:xfrm>
            <a:custGeom>
              <a:avLst/>
              <a:gdLst/>
              <a:ahLst/>
              <a:cxnLst/>
              <a:rect l="l" t="t" r="r" b="b"/>
              <a:pathLst>
                <a:path w="5851" h="14366" extrusionOk="0">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246081" y="3258794"/>
              <a:ext cx="284037" cy="575210"/>
            </a:xfrm>
            <a:custGeom>
              <a:avLst/>
              <a:gdLst/>
              <a:ahLst/>
              <a:cxnLst/>
              <a:rect l="l" t="t" r="r" b="b"/>
              <a:pathLst>
                <a:path w="5851" h="11849" extrusionOk="0">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1577436" y="2466046"/>
              <a:ext cx="284182" cy="861431"/>
            </a:xfrm>
            <a:custGeom>
              <a:avLst/>
              <a:gdLst/>
              <a:ahLst/>
              <a:cxnLst/>
              <a:rect l="l" t="t" r="r" b="b"/>
              <a:pathLst>
                <a:path w="5854" h="17745" extrusionOk="0">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1908937" y="2274789"/>
              <a:ext cx="284037" cy="697446"/>
            </a:xfrm>
            <a:custGeom>
              <a:avLst/>
              <a:gdLst/>
              <a:ahLst/>
              <a:cxnLst/>
              <a:rect l="l" t="t" r="r" b="b"/>
              <a:pathLst>
                <a:path w="5851" h="14367" extrusionOk="0">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2240340" y="2083483"/>
              <a:ext cx="283988" cy="861382"/>
            </a:xfrm>
            <a:custGeom>
              <a:avLst/>
              <a:gdLst/>
              <a:ahLst/>
              <a:cxnLst/>
              <a:rect l="l" t="t" r="r" b="b"/>
              <a:pathLst>
                <a:path w="5850" h="17744" extrusionOk="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1577436" y="3231464"/>
              <a:ext cx="284182" cy="411176"/>
            </a:xfrm>
            <a:custGeom>
              <a:avLst/>
              <a:gdLst/>
              <a:ahLst/>
              <a:cxnLst/>
              <a:rect l="l" t="t" r="r" b="b"/>
              <a:pathLst>
                <a:path w="5854" h="8470" extrusionOk="0">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a:off x="1908937" y="2876133"/>
              <a:ext cx="284037" cy="575307"/>
            </a:xfrm>
            <a:custGeom>
              <a:avLst/>
              <a:gdLst/>
              <a:ahLst/>
              <a:cxnLst/>
              <a:rect l="l" t="t" r="r" b="b"/>
              <a:pathLst>
                <a:path w="5851" h="11851" extrusionOk="0">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240340" y="2848755"/>
              <a:ext cx="283988" cy="411370"/>
            </a:xfrm>
            <a:custGeom>
              <a:avLst/>
              <a:gdLst/>
              <a:ahLst/>
              <a:cxnLst/>
              <a:rect l="l" t="t" r="r" b="b"/>
              <a:pathLst>
                <a:path w="5850" h="8474" extrusionOk="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624814" y="3313647"/>
              <a:ext cx="189423" cy="260007"/>
            </a:xfrm>
            <a:custGeom>
              <a:avLst/>
              <a:gdLst/>
              <a:ahLst/>
              <a:cxnLst/>
              <a:rect l="l" t="t" r="r" b="b"/>
              <a:pathLst>
                <a:path w="3902" h="5356" extrusionOk="0">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2287670" y="2930938"/>
              <a:ext cx="189471" cy="260056"/>
            </a:xfrm>
            <a:custGeom>
              <a:avLst/>
              <a:gdLst/>
              <a:ahLst/>
              <a:cxnLst/>
              <a:rect l="l" t="t" r="r" b="b"/>
              <a:pathLst>
                <a:path w="3903" h="5357" extrusionOk="0">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293459" y="2739437"/>
              <a:ext cx="189423" cy="260056"/>
            </a:xfrm>
            <a:custGeom>
              <a:avLst/>
              <a:gdLst/>
              <a:ahLst/>
              <a:cxnLst/>
              <a:rect l="l" t="t" r="r" b="b"/>
              <a:pathLst>
                <a:path w="3902" h="5357" extrusionOk="0">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293459" y="2928559"/>
              <a:ext cx="189423" cy="127868"/>
            </a:xfrm>
            <a:custGeom>
              <a:avLst/>
              <a:gdLst/>
              <a:ahLst/>
              <a:cxnLst/>
              <a:rect l="l" t="t" r="r" b="b"/>
              <a:pathLst>
                <a:path w="3902" h="2634" extrusionOk="0">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293459" y="2983266"/>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293459" y="3037828"/>
              <a:ext cx="189423" cy="127868"/>
            </a:xfrm>
            <a:custGeom>
              <a:avLst/>
              <a:gdLst/>
              <a:ahLst/>
              <a:cxnLst/>
              <a:rect l="l" t="t" r="r" b="b"/>
              <a:pathLst>
                <a:path w="3902" h="2634" extrusionOk="0">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293459" y="3092536"/>
              <a:ext cx="189423" cy="127819"/>
            </a:xfrm>
            <a:custGeom>
              <a:avLst/>
              <a:gdLst/>
              <a:ahLst/>
              <a:cxnLst/>
              <a:rect l="l" t="t" r="r" b="b"/>
              <a:pathLst>
                <a:path w="3902" h="2633" extrusionOk="0">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1293459" y="3147194"/>
              <a:ext cx="189423" cy="127819"/>
            </a:xfrm>
            <a:custGeom>
              <a:avLst/>
              <a:gdLst/>
              <a:ahLst/>
              <a:cxnLst/>
              <a:rect l="l" t="t" r="r" b="b"/>
              <a:pathLst>
                <a:path w="3902" h="2633" extrusionOk="0">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624814" y="2548083"/>
              <a:ext cx="189423" cy="260104"/>
            </a:xfrm>
            <a:custGeom>
              <a:avLst/>
              <a:gdLst/>
              <a:ahLst/>
              <a:cxnLst/>
              <a:rect l="l" t="t" r="r" b="b"/>
              <a:pathLst>
                <a:path w="3902" h="5358" extrusionOk="0">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1624814" y="2737204"/>
              <a:ext cx="189423" cy="127868"/>
            </a:xfrm>
            <a:custGeom>
              <a:avLst/>
              <a:gdLst/>
              <a:ahLst/>
              <a:cxnLst/>
              <a:rect l="l" t="t" r="r" b="b"/>
              <a:pathLst>
                <a:path w="3902" h="2634" extrusionOk="0">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624814" y="2791912"/>
              <a:ext cx="189423" cy="127819"/>
            </a:xfrm>
            <a:custGeom>
              <a:avLst/>
              <a:gdLst/>
              <a:ahLst/>
              <a:cxnLst/>
              <a:rect l="l" t="t" r="r" b="b"/>
              <a:pathLst>
                <a:path w="3902" h="2633" extrusionOk="0">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1624814" y="2846571"/>
              <a:ext cx="189423" cy="127819"/>
            </a:xfrm>
            <a:custGeom>
              <a:avLst/>
              <a:gdLst/>
              <a:ahLst/>
              <a:cxnLst/>
              <a:rect l="l" t="t" r="r" b="b"/>
              <a:pathLst>
                <a:path w="3902" h="2633" extrusionOk="0">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624814" y="2901230"/>
              <a:ext cx="189423" cy="127770"/>
            </a:xfrm>
            <a:custGeom>
              <a:avLst/>
              <a:gdLst/>
              <a:ahLst/>
              <a:cxnLst/>
              <a:rect l="l" t="t" r="r" b="b"/>
              <a:pathLst>
                <a:path w="3902" h="2632" extrusionOk="0">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1624814" y="2955840"/>
              <a:ext cx="189423" cy="127819"/>
            </a:xfrm>
            <a:custGeom>
              <a:avLst/>
              <a:gdLst/>
              <a:ahLst/>
              <a:cxnLst/>
              <a:rect l="l" t="t" r="r" b="b"/>
              <a:pathLst>
                <a:path w="3902" h="2633" extrusionOk="0">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1624814" y="3010596"/>
              <a:ext cx="189423" cy="127770"/>
            </a:xfrm>
            <a:custGeom>
              <a:avLst/>
              <a:gdLst/>
              <a:ahLst/>
              <a:cxnLst/>
              <a:rect l="l" t="t" r="r" b="b"/>
              <a:pathLst>
                <a:path w="3902" h="2632" extrusionOk="0">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1624814" y="3065206"/>
              <a:ext cx="189423" cy="127819"/>
            </a:xfrm>
            <a:custGeom>
              <a:avLst/>
              <a:gdLst/>
              <a:ahLst/>
              <a:cxnLst/>
              <a:rect l="l" t="t" r="r" b="b"/>
              <a:pathLst>
                <a:path w="3902" h="2633" extrusionOk="0">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1624814" y="3119865"/>
              <a:ext cx="189423" cy="127819"/>
            </a:xfrm>
            <a:custGeom>
              <a:avLst/>
              <a:gdLst/>
              <a:ahLst/>
              <a:cxnLst/>
              <a:rect l="l" t="t" r="r" b="b"/>
              <a:pathLst>
                <a:path w="3902" h="2633" extrusionOk="0">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1293459" y="3340830"/>
              <a:ext cx="189423" cy="260056"/>
            </a:xfrm>
            <a:custGeom>
              <a:avLst/>
              <a:gdLst/>
              <a:ahLst/>
              <a:cxnLst/>
              <a:rect l="l" t="t" r="r" b="b"/>
              <a:pathLst>
                <a:path w="3902" h="5357" extrusionOk="0">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293459" y="3530001"/>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1293459" y="3584562"/>
              <a:ext cx="189423" cy="127819"/>
            </a:xfrm>
            <a:custGeom>
              <a:avLst/>
              <a:gdLst/>
              <a:ahLst/>
              <a:cxnLst/>
              <a:rect l="l" t="t" r="r" b="b"/>
              <a:pathLst>
                <a:path w="3902" h="2633" extrusionOk="0">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1293459" y="3639270"/>
              <a:ext cx="189423" cy="127819"/>
            </a:xfrm>
            <a:custGeom>
              <a:avLst/>
              <a:gdLst/>
              <a:ahLst/>
              <a:cxnLst/>
              <a:rect l="l" t="t" r="r" b="b"/>
              <a:pathLst>
                <a:path w="3902" h="2633" extrusionOk="0">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1956169" y="2356777"/>
              <a:ext cx="189423" cy="260056"/>
            </a:xfrm>
            <a:custGeom>
              <a:avLst/>
              <a:gdLst/>
              <a:ahLst/>
              <a:cxnLst/>
              <a:rect l="l" t="t" r="r" b="b"/>
              <a:pathLst>
                <a:path w="3902" h="5357" extrusionOk="0">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1956169" y="2545947"/>
              <a:ext cx="189423" cy="127819"/>
            </a:xfrm>
            <a:custGeom>
              <a:avLst/>
              <a:gdLst/>
              <a:ahLst/>
              <a:cxnLst/>
              <a:rect l="l" t="t" r="r" b="b"/>
              <a:pathLst>
                <a:path w="3902" h="2633" extrusionOk="0">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1956169" y="2600606"/>
              <a:ext cx="189423" cy="127770"/>
            </a:xfrm>
            <a:custGeom>
              <a:avLst/>
              <a:gdLst/>
              <a:ahLst/>
              <a:cxnLst/>
              <a:rect l="l" t="t" r="r" b="b"/>
              <a:pathLst>
                <a:path w="3902" h="2632" extrusionOk="0">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1956169" y="2655216"/>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1956169" y="2709875"/>
              <a:ext cx="189423" cy="127868"/>
            </a:xfrm>
            <a:custGeom>
              <a:avLst/>
              <a:gdLst/>
              <a:ahLst/>
              <a:cxnLst/>
              <a:rect l="l" t="t" r="r" b="b"/>
              <a:pathLst>
                <a:path w="3902" h="2634" extrusionOk="0">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956169" y="2764534"/>
              <a:ext cx="189423" cy="127868"/>
            </a:xfrm>
            <a:custGeom>
              <a:avLst/>
              <a:gdLst/>
              <a:ahLst/>
              <a:cxnLst/>
              <a:rect l="l" t="t" r="r" b="b"/>
              <a:pathLst>
                <a:path w="3902" h="2634" extrusionOk="0">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2287670" y="2165519"/>
              <a:ext cx="189471" cy="259958"/>
            </a:xfrm>
            <a:custGeom>
              <a:avLst/>
              <a:gdLst/>
              <a:ahLst/>
              <a:cxnLst/>
              <a:rect l="l" t="t" r="r" b="b"/>
              <a:pathLst>
                <a:path w="3903" h="5355" extrusionOk="0">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2287670" y="2354592"/>
              <a:ext cx="189471" cy="127819"/>
            </a:xfrm>
            <a:custGeom>
              <a:avLst/>
              <a:gdLst/>
              <a:ahLst/>
              <a:cxnLst/>
              <a:rect l="l" t="t" r="r" b="b"/>
              <a:pathLst>
                <a:path w="3903" h="2633" extrusionOk="0">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2287670" y="2409251"/>
              <a:ext cx="189471" cy="127819"/>
            </a:xfrm>
            <a:custGeom>
              <a:avLst/>
              <a:gdLst/>
              <a:ahLst/>
              <a:cxnLst/>
              <a:rect l="l" t="t" r="r" b="b"/>
              <a:pathLst>
                <a:path w="3903" h="2633" extrusionOk="0">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2287670" y="2463910"/>
              <a:ext cx="189471" cy="127819"/>
            </a:xfrm>
            <a:custGeom>
              <a:avLst/>
              <a:gdLst/>
              <a:ahLst/>
              <a:cxnLst/>
              <a:rect l="l" t="t" r="r" b="b"/>
              <a:pathLst>
                <a:path w="3903" h="2633" extrusionOk="0">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2287670" y="2518520"/>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2287670" y="2573179"/>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2287670" y="2627887"/>
              <a:ext cx="189471" cy="127819"/>
            </a:xfrm>
            <a:custGeom>
              <a:avLst/>
              <a:gdLst/>
              <a:ahLst/>
              <a:cxnLst/>
              <a:rect l="l" t="t" r="r" b="b"/>
              <a:pathLst>
                <a:path w="3903" h="2633" extrusionOk="0">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2287670" y="2682546"/>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2287670" y="2737204"/>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1956169" y="2958170"/>
              <a:ext cx="189423" cy="260056"/>
            </a:xfrm>
            <a:custGeom>
              <a:avLst/>
              <a:gdLst/>
              <a:ahLst/>
              <a:cxnLst/>
              <a:rect l="l" t="t" r="r" b="b"/>
              <a:pathLst>
                <a:path w="3902" h="5357" extrusionOk="0">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956169" y="3147340"/>
              <a:ext cx="189423" cy="127770"/>
            </a:xfrm>
            <a:custGeom>
              <a:avLst/>
              <a:gdLst/>
              <a:ahLst/>
              <a:cxnLst/>
              <a:rect l="l" t="t" r="r" b="b"/>
              <a:pathLst>
                <a:path w="3902" h="2632" extrusionOk="0">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956169" y="3201950"/>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1956169" y="3256609"/>
              <a:ext cx="189423" cy="127819"/>
            </a:xfrm>
            <a:custGeom>
              <a:avLst/>
              <a:gdLst/>
              <a:ahLst/>
              <a:cxnLst/>
              <a:rect l="l" t="t" r="r" b="b"/>
              <a:pathLst>
                <a:path w="3902" h="2633" extrusionOk="0">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3092368" y="751331"/>
              <a:ext cx="710165" cy="1752620"/>
            </a:xfrm>
            <a:custGeom>
              <a:avLst/>
              <a:gdLst/>
              <a:ahLst/>
              <a:cxnLst/>
              <a:rect l="l" t="t" r="r" b="b"/>
              <a:pathLst>
                <a:path w="14629" h="36103" extrusionOk="0">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3108921" y="752544"/>
              <a:ext cx="683659" cy="363214"/>
            </a:xfrm>
            <a:custGeom>
              <a:avLst/>
              <a:gdLst/>
              <a:ahLst/>
              <a:cxnLst/>
              <a:rect l="l" t="t" r="r" b="b"/>
              <a:pathLst>
                <a:path w="14083" h="7482" extrusionOk="0">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3101640" y="751379"/>
              <a:ext cx="690941" cy="402147"/>
            </a:xfrm>
            <a:custGeom>
              <a:avLst/>
              <a:gdLst/>
              <a:ahLst/>
              <a:cxnLst/>
              <a:rect l="l" t="t" r="r" b="b"/>
              <a:pathLst>
                <a:path w="14233" h="8284" extrusionOk="0">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3336103" y="2475755"/>
              <a:ext cx="46943" cy="27185"/>
            </a:xfrm>
            <a:custGeom>
              <a:avLst/>
              <a:gdLst/>
              <a:ahLst/>
              <a:cxnLst/>
              <a:rect l="l" t="t" r="r" b="b"/>
              <a:pathLst>
                <a:path w="967" h="560" extrusionOk="0">
                  <a:moveTo>
                    <a:pt x="0" y="0"/>
                  </a:moveTo>
                  <a:lnTo>
                    <a:pt x="966" y="560"/>
                  </a:lnTo>
                  <a:lnTo>
                    <a:pt x="963" y="556"/>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3329113" y="2323283"/>
              <a:ext cx="53739" cy="179519"/>
            </a:xfrm>
            <a:custGeom>
              <a:avLst/>
              <a:gdLst/>
              <a:ahLst/>
              <a:cxnLst/>
              <a:rect l="l" t="t" r="r" b="b"/>
              <a:pathLst>
                <a:path w="1107" h="3698" extrusionOk="0">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3098388" y="2414931"/>
              <a:ext cx="3010" cy="2379"/>
            </a:xfrm>
            <a:custGeom>
              <a:avLst/>
              <a:gdLst/>
              <a:ahLst/>
              <a:cxnLst/>
              <a:rect l="l" t="t" r="r" b="b"/>
              <a:pathLst>
                <a:path w="62" h="49" extrusionOk="0">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3092368" y="1126127"/>
              <a:ext cx="56749" cy="1318725"/>
            </a:xfrm>
            <a:custGeom>
              <a:avLst/>
              <a:gdLst/>
              <a:ahLst/>
              <a:cxnLst/>
              <a:rect l="l" t="t" r="r" b="b"/>
              <a:pathLst>
                <a:path w="1169" h="27165" extrusionOk="0">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3234405" y="940501"/>
              <a:ext cx="473556" cy="579870"/>
            </a:xfrm>
            <a:custGeom>
              <a:avLst/>
              <a:gdLst/>
              <a:ahLst/>
              <a:cxnLst/>
              <a:rect l="l" t="t" r="r" b="b"/>
              <a:pathLst>
                <a:path w="9755" h="11945" extrusionOk="0">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3234405" y="1323016"/>
              <a:ext cx="473556" cy="306173"/>
            </a:xfrm>
            <a:custGeom>
              <a:avLst/>
              <a:gdLst/>
              <a:ahLst/>
              <a:cxnLst/>
              <a:rect l="l" t="t" r="r" b="b"/>
              <a:pathLst>
                <a:path w="9755" h="6307" extrusionOk="0">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3234405" y="1432285"/>
              <a:ext cx="473556" cy="306222"/>
            </a:xfrm>
            <a:custGeom>
              <a:avLst/>
              <a:gdLst/>
              <a:ahLst/>
              <a:cxnLst/>
              <a:rect l="l" t="t" r="r" b="b"/>
              <a:pathLst>
                <a:path w="9755" h="6308" extrusionOk="0">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3234405" y="1541603"/>
              <a:ext cx="473556" cy="306222"/>
            </a:xfrm>
            <a:custGeom>
              <a:avLst/>
              <a:gdLst/>
              <a:ahLst/>
              <a:cxnLst/>
              <a:rect l="l" t="t" r="r" b="b"/>
              <a:pathLst>
                <a:path w="9755" h="6308" extrusionOk="0">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3234405" y="1650969"/>
              <a:ext cx="473556" cy="306222"/>
            </a:xfrm>
            <a:custGeom>
              <a:avLst/>
              <a:gdLst/>
              <a:ahLst/>
              <a:cxnLst/>
              <a:rect l="l" t="t" r="r" b="b"/>
              <a:pathLst>
                <a:path w="9755" h="6308" extrusionOk="0">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3234405" y="1978971"/>
              <a:ext cx="94760" cy="87527"/>
            </a:xfrm>
            <a:custGeom>
              <a:avLst/>
              <a:gdLst/>
              <a:ahLst/>
              <a:cxnLst/>
              <a:rect l="l" t="t" r="r" b="b"/>
              <a:pathLst>
                <a:path w="1952" h="1803" extrusionOk="0">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393238" y="1760287"/>
              <a:ext cx="314717" cy="214763"/>
            </a:xfrm>
            <a:custGeom>
              <a:avLst/>
              <a:gdLst/>
              <a:ahLst/>
              <a:cxnLst/>
              <a:rect l="l" t="t" r="r" b="b"/>
              <a:pathLst>
                <a:path w="6483" h="4424" extrusionOk="0">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3234405" y="2088288"/>
              <a:ext cx="94760" cy="87575"/>
            </a:xfrm>
            <a:custGeom>
              <a:avLst/>
              <a:gdLst/>
              <a:ahLst/>
              <a:cxnLst/>
              <a:rect l="l" t="t" r="r" b="b"/>
              <a:pathLst>
                <a:path w="1952" h="1804" extrusionOk="0">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3393238" y="1869653"/>
              <a:ext cx="314717" cy="214715"/>
            </a:xfrm>
            <a:custGeom>
              <a:avLst/>
              <a:gdLst/>
              <a:ahLst/>
              <a:cxnLst/>
              <a:rect l="l" t="t" r="r" b="b"/>
              <a:pathLst>
                <a:path w="6483" h="4423" extrusionOk="0">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3234405" y="2197606"/>
              <a:ext cx="94760" cy="87527"/>
            </a:xfrm>
            <a:custGeom>
              <a:avLst/>
              <a:gdLst/>
              <a:ahLst/>
              <a:cxnLst/>
              <a:rect l="l" t="t" r="r" b="b"/>
              <a:pathLst>
                <a:path w="1952" h="1803" extrusionOk="0">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3393238" y="1978971"/>
              <a:ext cx="314717" cy="214666"/>
            </a:xfrm>
            <a:custGeom>
              <a:avLst/>
              <a:gdLst/>
              <a:ahLst/>
              <a:cxnLst/>
              <a:rect l="l" t="t" r="r" b="b"/>
              <a:pathLst>
                <a:path w="6483" h="4422" extrusionOk="0">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3660856" y="1078556"/>
              <a:ext cx="710116" cy="1752620"/>
            </a:xfrm>
            <a:custGeom>
              <a:avLst/>
              <a:gdLst/>
              <a:ahLst/>
              <a:cxnLst/>
              <a:rect l="l" t="t" r="r" b="b"/>
              <a:pathLst>
                <a:path w="14628" h="36103" extrusionOk="0">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4312935" y="1079721"/>
              <a:ext cx="48108" cy="27719"/>
            </a:xfrm>
            <a:custGeom>
              <a:avLst/>
              <a:gdLst/>
              <a:ahLst/>
              <a:cxnLst/>
              <a:rect l="l" t="t" r="r" b="b"/>
              <a:pathLst>
                <a:path w="991" h="571" extrusionOk="0">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3687166" y="1432188"/>
              <a:ext cx="2330" cy="1651"/>
            </a:xfrm>
            <a:custGeom>
              <a:avLst/>
              <a:gdLst/>
              <a:ahLst/>
              <a:cxnLst/>
              <a:rect l="l" t="t" r="r" b="b"/>
              <a:pathLst>
                <a:path w="48" h="34" extrusionOk="0">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3677361" y="1433790"/>
              <a:ext cx="10000" cy="9175"/>
            </a:xfrm>
            <a:custGeom>
              <a:avLst/>
              <a:gdLst/>
              <a:ahLst/>
              <a:cxnLst/>
              <a:rect l="l" t="t" r="r" b="b"/>
              <a:pathLst>
                <a:path w="206" h="189" extrusionOk="0">
                  <a:moveTo>
                    <a:pt x="202" y="0"/>
                  </a:moveTo>
                  <a:cubicBezTo>
                    <a:pt x="131" y="52"/>
                    <a:pt x="62" y="117"/>
                    <a:pt x="1" y="189"/>
                  </a:cubicBezTo>
                  <a:cubicBezTo>
                    <a:pt x="62" y="117"/>
                    <a:pt x="131" y="52"/>
                    <a:pt x="206" y="0"/>
                  </a:cubicBezTo>
                  <a:close/>
                </a:path>
              </a:pathLst>
            </a:custGeom>
            <a:solidFill>
              <a:srgbClr val="8F9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3670079" y="1078604"/>
              <a:ext cx="690990" cy="402147"/>
            </a:xfrm>
            <a:custGeom>
              <a:avLst/>
              <a:gdLst/>
              <a:ahLst/>
              <a:cxnLst/>
              <a:rect l="l" t="t" r="r" b="b"/>
              <a:pathLst>
                <a:path w="14234" h="8284" extrusionOk="0">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3904542" y="2803125"/>
              <a:ext cx="46749" cy="27040"/>
            </a:xfrm>
            <a:custGeom>
              <a:avLst/>
              <a:gdLst/>
              <a:ahLst/>
              <a:cxnLst/>
              <a:rect l="l" t="t" r="r" b="b"/>
              <a:pathLst>
                <a:path w="963" h="557" extrusionOk="0">
                  <a:moveTo>
                    <a:pt x="0" y="0"/>
                  </a:moveTo>
                  <a:lnTo>
                    <a:pt x="963" y="556"/>
                  </a:lnTo>
                  <a:lnTo>
                    <a:pt x="960" y="553"/>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3897601" y="2650702"/>
              <a:ext cx="53545" cy="179277"/>
            </a:xfrm>
            <a:custGeom>
              <a:avLst/>
              <a:gdLst/>
              <a:ahLst/>
              <a:cxnLst/>
              <a:rect l="l" t="t" r="r" b="b"/>
              <a:pathLst>
                <a:path w="1103" h="3693" extrusionOk="0">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3669594" y="2744437"/>
              <a:ext cx="47283" cy="27379"/>
            </a:xfrm>
            <a:custGeom>
              <a:avLst/>
              <a:gdLst/>
              <a:ahLst/>
              <a:cxnLst/>
              <a:rect l="l" t="t" r="r" b="b"/>
              <a:pathLst>
                <a:path w="974" h="564" extrusionOk="0">
                  <a:moveTo>
                    <a:pt x="0" y="1"/>
                  </a:moveTo>
                  <a:lnTo>
                    <a:pt x="4" y="4"/>
                  </a:lnTo>
                  <a:lnTo>
                    <a:pt x="973" y="564"/>
                  </a:lnTo>
                  <a:lnTo>
                    <a:pt x="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3660856" y="1453352"/>
              <a:ext cx="56506" cy="1318725"/>
            </a:xfrm>
            <a:custGeom>
              <a:avLst/>
              <a:gdLst/>
              <a:ahLst/>
              <a:cxnLst/>
              <a:rect l="l" t="t" r="r" b="b"/>
              <a:pathLst>
                <a:path w="1164" h="27165" extrusionOk="0">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802796" y="1267774"/>
              <a:ext cx="473411" cy="579870"/>
            </a:xfrm>
            <a:custGeom>
              <a:avLst/>
              <a:gdLst/>
              <a:ahLst/>
              <a:cxnLst/>
              <a:rect l="l" t="t" r="r" b="b"/>
              <a:pathLst>
                <a:path w="9752" h="11945" extrusionOk="0">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3802796" y="1650289"/>
              <a:ext cx="473411" cy="306125"/>
            </a:xfrm>
            <a:custGeom>
              <a:avLst/>
              <a:gdLst/>
              <a:ahLst/>
              <a:cxnLst/>
              <a:rect l="l" t="t" r="r" b="b"/>
              <a:pathLst>
                <a:path w="9752" h="6306" extrusionOk="0">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3802796" y="1759558"/>
              <a:ext cx="473411" cy="306222"/>
            </a:xfrm>
            <a:custGeom>
              <a:avLst/>
              <a:gdLst/>
              <a:ahLst/>
              <a:cxnLst/>
              <a:rect l="l" t="t" r="r" b="b"/>
              <a:pathLst>
                <a:path w="9752" h="6308" extrusionOk="0">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3802796" y="1868925"/>
              <a:ext cx="473411" cy="306222"/>
            </a:xfrm>
            <a:custGeom>
              <a:avLst/>
              <a:gdLst/>
              <a:ahLst/>
              <a:cxnLst/>
              <a:rect l="l" t="t" r="r" b="b"/>
              <a:pathLst>
                <a:path w="9752" h="6308" extrusionOk="0">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3802796" y="1978242"/>
              <a:ext cx="473411" cy="306222"/>
            </a:xfrm>
            <a:custGeom>
              <a:avLst/>
              <a:gdLst/>
              <a:ahLst/>
              <a:cxnLst/>
              <a:rect l="l" t="t" r="r" b="b"/>
              <a:pathLst>
                <a:path w="9752" h="6308" extrusionOk="0">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802796" y="2306196"/>
              <a:ext cx="94663" cy="87624"/>
            </a:xfrm>
            <a:custGeom>
              <a:avLst/>
              <a:gdLst/>
              <a:ahLst/>
              <a:cxnLst/>
              <a:rect l="l" t="t" r="r" b="b"/>
              <a:pathLst>
                <a:path w="1950" h="1805" extrusionOk="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3961677" y="2087609"/>
              <a:ext cx="314523" cy="214666"/>
            </a:xfrm>
            <a:custGeom>
              <a:avLst/>
              <a:gdLst/>
              <a:ahLst/>
              <a:cxnLst/>
              <a:rect l="l" t="t" r="r" b="b"/>
              <a:pathLst>
                <a:path w="6479" h="4422" extrusionOk="0">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3802796" y="2415562"/>
              <a:ext cx="94663" cy="87478"/>
            </a:xfrm>
            <a:custGeom>
              <a:avLst/>
              <a:gdLst/>
              <a:ahLst/>
              <a:cxnLst/>
              <a:rect l="l" t="t" r="r" b="b"/>
              <a:pathLst>
                <a:path w="1950" h="1802" extrusionOk="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3961677" y="2196878"/>
              <a:ext cx="314523" cy="214715"/>
            </a:xfrm>
            <a:custGeom>
              <a:avLst/>
              <a:gdLst/>
              <a:ahLst/>
              <a:cxnLst/>
              <a:rect l="l" t="t" r="r" b="b"/>
              <a:pathLst>
                <a:path w="6479" h="4423" extrusionOk="0">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3802796" y="2524928"/>
              <a:ext cx="94663" cy="87478"/>
            </a:xfrm>
            <a:custGeom>
              <a:avLst/>
              <a:gdLst/>
              <a:ahLst/>
              <a:cxnLst/>
              <a:rect l="l" t="t" r="r" b="b"/>
              <a:pathLst>
                <a:path w="1950" h="1802" extrusionOk="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3961677" y="2306196"/>
              <a:ext cx="314523" cy="214763"/>
            </a:xfrm>
            <a:custGeom>
              <a:avLst/>
              <a:gdLst/>
              <a:ahLst/>
              <a:cxnLst/>
              <a:rect l="l" t="t" r="r" b="b"/>
              <a:pathLst>
                <a:path w="6479" h="4424" extrusionOk="0">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4654678" y="580995"/>
              <a:ext cx="323504" cy="417147"/>
            </a:xfrm>
            <a:custGeom>
              <a:avLst/>
              <a:gdLst/>
              <a:ahLst/>
              <a:cxnLst/>
              <a:rect l="l" t="t" r="r" b="b"/>
              <a:pathLst>
                <a:path w="6664" h="8593" extrusionOk="0">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4654678" y="705992"/>
              <a:ext cx="272823" cy="292144"/>
            </a:xfrm>
            <a:custGeom>
              <a:avLst/>
              <a:gdLst/>
              <a:ahLst/>
              <a:cxnLst/>
              <a:rect l="l" t="t" r="r" b="b"/>
              <a:pathLst>
                <a:path w="5620" h="6018" extrusionOk="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4705600" y="580995"/>
              <a:ext cx="272580" cy="253114"/>
            </a:xfrm>
            <a:custGeom>
              <a:avLst/>
              <a:gdLst/>
              <a:ahLst/>
              <a:cxnLst/>
              <a:rect l="l" t="t" r="r" b="b"/>
              <a:pathLst>
                <a:path w="5615" h="5214" extrusionOk="0">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4713852" y="614878"/>
              <a:ext cx="305931" cy="395011"/>
            </a:xfrm>
            <a:custGeom>
              <a:avLst/>
              <a:gdLst/>
              <a:ahLst/>
              <a:cxnLst/>
              <a:rect l="l" t="t" r="r" b="b"/>
              <a:pathLst>
                <a:path w="6302" h="8137" extrusionOk="0">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4819239" y="694002"/>
              <a:ext cx="95148" cy="236754"/>
            </a:xfrm>
            <a:custGeom>
              <a:avLst/>
              <a:gdLst/>
              <a:ahLst/>
              <a:cxnLst/>
              <a:rect l="l" t="t" r="r" b="b"/>
              <a:pathLst>
                <a:path w="1960" h="4877" extrusionOk="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4654678" y="1721501"/>
              <a:ext cx="323504" cy="417147"/>
            </a:xfrm>
            <a:custGeom>
              <a:avLst/>
              <a:gdLst/>
              <a:ahLst/>
              <a:cxnLst/>
              <a:rect l="l" t="t" r="r" b="b"/>
              <a:pathLst>
                <a:path w="6664" h="8593" extrusionOk="0">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4654678" y="1846304"/>
              <a:ext cx="272823" cy="292338"/>
            </a:xfrm>
            <a:custGeom>
              <a:avLst/>
              <a:gdLst/>
              <a:ahLst/>
              <a:cxnLst/>
              <a:rect l="l" t="t" r="r" b="b"/>
              <a:pathLst>
                <a:path w="5620" h="6022" extrusionOk="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4705600" y="1721501"/>
              <a:ext cx="272580" cy="252919"/>
            </a:xfrm>
            <a:custGeom>
              <a:avLst/>
              <a:gdLst/>
              <a:ahLst/>
              <a:cxnLst/>
              <a:rect l="l" t="t" r="r" b="b"/>
              <a:pathLst>
                <a:path w="5615" h="5210" extrusionOk="0">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713852" y="1755287"/>
              <a:ext cx="305931" cy="395108"/>
            </a:xfrm>
            <a:custGeom>
              <a:avLst/>
              <a:gdLst/>
              <a:ahLst/>
              <a:cxnLst/>
              <a:rect l="l" t="t" r="r" b="b"/>
              <a:pathLst>
                <a:path w="6302" h="8139" extrusionOk="0">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4785745" y="1839217"/>
              <a:ext cx="162092" cy="238696"/>
            </a:xfrm>
            <a:custGeom>
              <a:avLst/>
              <a:gdLst/>
              <a:ahLst/>
              <a:cxnLst/>
              <a:rect l="l" t="t" r="r" b="b"/>
              <a:pathLst>
                <a:path w="3339" h="4917" extrusionOk="0">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4832831" y="1839362"/>
              <a:ext cx="67963" cy="72284"/>
            </a:xfrm>
            <a:custGeom>
              <a:avLst/>
              <a:gdLst/>
              <a:ahLst/>
              <a:cxnLst/>
              <a:rect l="l" t="t" r="r" b="b"/>
              <a:pathLst>
                <a:path w="1400" h="1489" extrusionOk="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4832831" y="1827761"/>
              <a:ext cx="67963" cy="57866"/>
            </a:xfrm>
            <a:custGeom>
              <a:avLst/>
              <a:gdLst/>
              <a:ahLst/>
              <a:cxnLst/>
              <a:rect l="l" t="t" r="r" b="b"/>
              <a:pathLst>
                <a:path w="1400" h="1192" extrusionOk="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4842103" y="1919943"/>
              <a:ext cx="49419" cy="41991"/>
            </a:xfrm>
            <a:custGeom>
              <a:avLst/>
              <a:gdLst/>
              <a:ahLst/>
              <a:cxnLst/>
              <a:rect l="l" t="t" r="r" b="b"/>
              <a:pathLst>
                <a:path w="1018" h="865" extrusionOk="0">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4654678" y="1151224"/>
              <a:ext cx="323504" cy="417196"/>
            </a:xfrm>
            <a:custGeom>
              <a:avLst/>
              <a:gdLst/>
              <a:ahLst/>
              <a:cxnLst/>
              <a:rect l="l" t="t" r="r" b="b"/>
              <a:pathLst>
                <a:path w="6664" h="8594" extrusionOk="0">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4654678" y="1276075"/>
              <a:ext cx="272823" cy="292338"/>
            </a:xfrm>
            <a:custGeom>
              <a:avLst/>
              <a:gdLst/>
              <a:ahLst/>
              <a:cxnLst/>
              <a:rect l="l" t="t" r="r" b="b"/>
              <a:pathLst>
                <a:path w="5620" h="6022" extrusionOk="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4705600" y="1151224"/>
              <a:ext cx="272580" cy="252968"/>
            </a:xfrm>
            <a:custGeom>
              <a:avLst/>
              <a:gdLst/>
              <a:ahLst/>
              <a:cxnLst/>
              <a:rect l="l" t="t" r="r" b="b"/>
              <a:pathLst>
                <a:path w="5615" h="5211" extrusionOk="0">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4713852" y="1185107"/>
              <a:ext cx="305931" cy="395059"/>
            </a:xfrm>
            <a:custGeom>
              <a:avLst/>
              <a:gdLst/>
              <a:ahLst/>
              <a:cxnLst/>
              <a:rect l="l" t="t" r="r" b="b"/>
              <a:pathLst>
                <a:path w="6302" h="8138" extrusionOk="0">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4810744" y="1303162"/>
              <a:ext cx="52283" cy="85973"/>
            </a:xfrm>
            <a:custGeom>
              <a:avLst/>
              <a:gdLst/>
              <a:ahLst/>
              <a:cxnLst/>
              <a:rect l="l" t="t" r="r" b="b"/>
              <a:pathLst>
                <a:path w="1077" h="1771" extrusionOk="0">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787249" y="1385636"/>
              <a:ext cx="95973" cy="142965"/>
            </a:xfrm>
            <a:custGeom>
              <a:avLst/>
              <a:gdLst/>
              <a:ahLst/>
              <a:cxnLst/>
              <a:rect l="l" t="t" r="r" b="b"/>
              <a:pathLst>
                <a:path w="1977" h="2945" extrusionOk="0">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4873753" y="1236707"/>
              <a:ext cx="52234" cy="85876"/>
            </a:xfrm>
            <a:custGeom>
              <a:avLst/>
              <a:gdLst/>
              <a:ahLst/>
              <a:cxnLst/>
              <a:rect l="l" t="t" r="r" b="b"/>
              <a:pathLst>
                <a:path w="1076" h="1769" extrusionOk="0">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860307" y="1319084"/>
              <a:ext cx="86070" cy="121557"/>
            </a:xfrm>
            <a:custGeom>
              <a:avLst/>
              <a:gdLst/>
              <a:ahLst/>
              <a:cxnLst/>
              <a:rect l="l" t="t" r="r" b="b"/>
              <a:pathLst>
                <a:path w="1773" h="2504" extrusionOk="0">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404125" y="3297385"/>
              <a:ext cx="978619" cy="698077"/>
            </a:xfrm>
            <a:custGeom>
              <a:avLst/>
              <a:gdLst/>
              <a:ahLst/>
              <a:cxnLst/>
              <a:rect l="l" t="t" r="r" b="b"/>
              <a:pathLst>
                <a:path w="20159" h="14380" extrusionOk="0">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404319" y="3380150"/>
              <a:ext cx="143208" cy="192578"/>
            </a:xfrm>
            <a:custGeom>
              <a:avLst/>
              <a:gdLst/>
              <a:ahLst/>
              <a:cxnLst/>
              <a:rect l="l" t="t" r="r" b="b"/>
              <a:pathLst>
                <a:path w="2950" h="3967" extrusionOk="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893439" y="3646357"/>
              <a:ext cx="422973" cy="168597"/>
            </a:xfrm>
            <a:custGeom>
              <a:avLst/>
              <a:gdLst/>
              <a:ahLst/>
              <a:cxnLst/>
              <a:rect l="l" t="t" r="r" b="b"/>
              <a:pathLst>
                <a:path w="8713" h="3473" extrusionOk="0">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386940" y="3297288"/>
              <a:ext cx="1043523" cy="565015"/>
            </a:xfrm>
            <a:custGeom>
              <a:avLst/>
              <a:gdLst/>
              <a:ahLst/>
              <a:cxnLst/>
              <a:rect l="l" t="t" r="r" b="b"/>
              <a:pathLst>
                <a:path w="21496" h="11639" extrusionOk="0">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253" y="5969"/>
                    <a:pt x="148" y="5717"/>
                    <a:pt x="83" y="5465"/>
                  </a:cubicBezTo>
                  <a:cubicBezTo>
                    <a:pt x="332" y="4495"/>
                    <a:pt x="1154" y="3573"/>
                    <a:pt x="2468" y="2816"/>
                  </a:cubicBezTo>
                  <a:cubicBezTo>
                    <a:pt x="4226" y="1799"/>
                    <a:pt x="6584" y="1242"/>
                    <a:pt x="9107" y="1242"/>
                  </a:cubicBezTo>
                  <a:cubicBezTo>
                    <a:pt x="11632" y="1242"/>
                    <a:pt x="13987" y="1799"/>
                    <a:pt x="15745" y="2816"/>
                  </a:cubicBezTo>
                  <a:cubicBezTo>
                    <a:pt x="17059" y="3573"/>
                    <a:pt x="17881" y="4495"/>
                    <a:pt x="18130" y="5465"/>
                  </a:cubicBezTo>
                  <a:cubicBezTo>
                    <a:pt x="18066" y="5717"/>
                    <a:pt x="17960" y="5969"/>
                    <a:pt x="17817" y="6212"/>
                  </a:cubicBezTo>
                  <a:lnTo>
                    <a:pt x="17820" y="6215"/>
                  </a:lnTo>
                  <a:cubicBezTo>
                    <a:pt x="18076" y="5772"/>
                    <a:pt x="18212" y="5311"/>
                    <a:pt x="18212" y="4843"/>
                  </a:cubicBezTo>
                  <a:cubicBezTo>
                    <a:pt x="18212" y="4191"/>
                    <a:pt x="17949" y="3546"/>
                    <a:pt x="17448" y="2946"/>
                  </a:cubicBezTo>
                  <a:cubicBezTo>
                    <a:pt x="17448" y="2942"/>
                    <a:pt x="17445" y="2942"/>
                    <a:pt x="17445" y="2942"/>
                  </a:cubicBezTo>
                  <a:cubicBezTo>
                    <a:pt x="17097" y="2526"/>
                    <a:pt x="16636" y="2130"/>
                    <a:pt x="16070" y="1768"/>
                  </a:cubicBezTo>
                  <a:cubicBezTo>
                    <a:pt x="16065" y="1768"/>
                    <a:pt x="16065" y="1765"/>
                    <a:pt x="16062" y="1765"/>
                  </a:cubicBezTo>
                  <a:cubicBezTo>
                    <a:pt x="16059" y="1761"/>
                    <a:pt x="16056" y="1761"/>
                    <a:pt x="16056" y="1758"/>
                  </a:cubicBezTo>
                  <a:cubicBezTo>
                    <a:pt x="15953" y="1697"/>
                    <a:pt x="15851" y="1635"/>
                    <a:pt x="15745" y="1574"/>
                  </a:cubicBezTo>
                  <a:cubicBezTo>
                    <a:pt x="15581" y="1478"/>
                    <a:pt x="15414" y="1385"/>
                    <a:pt x="15240" y="1300"/>
                  </a:cubicBezTo>
                  <a:lnTo>
                    <a:pt x="15237" y="1300"/>
                  </a:lnTo>
                  <a:lnTo>
                    <a:pt x="15233" y="1297"/>
                  </a:lnTo>
                  <a:cubicBezTo>
                    <a:pt x="13543" y="457"/>
                    <a:pt x="11393" y="0"/>
                    <a:pt x="9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470580" y="3477720"/>
              <a:ext cx="845702" cy="337242"/>
            </a:xfrm>
            <a:custGeom>
              <a:avLst/>
              <a:gdLst/>
              <a:ahLst/>
              <a:cxnLst/>
              <a:rect l="l" t="t" r="r" b="b"/>
              <a:pathLst>
                <a:path w="17421" h="6947" extrusionOk="0">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503929" y="3688637"/>
              <a:ext cx="67283" cy="49904"/>
            </a:xfrm>
            <a:custGeom>
              <a:avLst/>
              <a:gdLst/>
              <a:ahLst/>
              <a:cxnLst/>
              <a:rect l="l" t="t" r="r" b="b"/>
              <a:pathLst>
                <a:path w="1386" h="1028" extrusionOk="0">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2559414" y="3731549"/>
              <a:ext cx="2379" cy="1505"/>
            </a:xfrm>
            <a:custGeom>
              <a:avLst/>
              <a:gdLst/>
              <a:ahLst/>
              <a:cxnLst/>
              <a:rect l="l" t="t" r="r" b="b"/>
              <a:pathLst>
                <a:path w="49" h="31" extrusionOk="0">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3225231" y="3732860"/>
              <a:ext cx="49" cy="49"/>
            </a:xfrm>
            <a:custGeom>
              <a:avLst/>
              <a:gdLst/>
              <a:ahLst/>
              <a:cxnLst/>
              <a:rect l="l" t="t" r="r" b="b"/>
              <a:pathLst>
                <a:path w="1" h="1" extrusionOk="0">
                  <a:moveTo>
                    <a:pt x="1" y="0"/>
                  </a:move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2561890" y="3733005"/>
              <a:ext cx="8010" cy="4854"/>
            </a:xfrm>
            <a:custGeom>
              <a:avLst/>
              <a:gdLst/>
              <a:ahLst/>
              <a:cxnLst/>
              <a:rect l="l" t="t" r="r" b="b"/>
              <a:pathLst>
                <a:path w="165" h="100" extrusionOk="0">
                  <a:moveTo>
                    <a:pt x="0" y="1"/>
                  </a:moveTo>
                  <a:cubicBezTo>
                    <a:pt x="52" y="35"/>
                    <a:pt x="106" y="66"/>
                    <a:pt x="164" y="100"/>
                  </a:cubicBezTo>
                  <a:cubicBezTo>
                    <a:pt x="106" y="66"/>
                    <a:pt x="52" y="35"/>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3217124" y="3733005"/>
              <a:ext cx="7864" cy="4854"/>
            </a:xfrm>
            <a:custGeom>
              <a:avLst/>
              <a:gdLst/>
              <a:ahLst/>
              <a:cxnLst/>
              <a:rect l="l" t="t" r="r" b="b"/>
              <a:pathLst>
                <a:path w="162" h="100" extrusionOk="0">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569851" y="3737811"/>
              <a:ext cx="340" cy="243"/>
            </a:xfrm>
            <a:custGeom>
              <a:avLst/>
              <a:gdLst/>
              <a:ahLst/>
              <a:cxnLst/>
              <a:rect l="l" t="t" r="r" b="b"/>
              <a:pathLst>
                <a:path w="7" h="5" extrusionOk="0">
                  <a:moveTo>
                    <a:pt x="0" y="1"/>
                  </a:moveTo>
                  <a:cubicBezTo>
                    <a:pt x="0" y="1"/>
                    <a:pt x="3" y="4"/>
                    <a:pt x="7" y="4"/>
                  </a:cubicBezTo>
                  <a:cubicBezTo>
                    <a:pt x="3" y="4"/>
                    <a:pt x="0" y="1"/>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3216638" y="3737811"/>
              <a:ext cx="388" cy="243"/>
            </a:xfrm>
            <a:custGeom>
              <a:avLst/>
              <a:gdLst/>
              <a:ahLst/>
              <a:cxnLst/>
              <a:rect l="l" t="t" r="r" b="b"/>
              <a:pathLst>
                <a:path w="8" h="5" extrusionOk="0">
                  <a:moveTo>
                    <a:pt x="7" y="1"/>
                  </a:moveTo>
                  <a:cubicBezTo>
                    <a:pt x="7" y="1"/>
                    <a:pt x="4" y="4"/>
                    <a:pt x="1" y="4"/>
                  </a:cubicBezTo>
                  <a:cubicBezTo>
                    <a:pt x="4" y="4"/>
                    <a:pt x="7" y="1"/>
                    <a:pt x="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570142" y="3738005"/>
              <a:ext cx="583" cy="388"/>
            </a:xfrm>
            <a:custGeom>
              <a:avLst/>
              <a:gdLst/>
              <a:ahLst/>
              <a:cxnLst/>
              <a:rect l="l" t="t" r="r" b="b"/>
              <a:pathLst>
                <a:path w="12" h="8" extrusionOk="0">
                  <a:moveTo>
                    <a:pt x="1" y="0"/>
                  </a:moveTo>
                  <a:cubicBezTo>
                    <a:pt x="5" y="4"/>
                    <a:pt x="8" y="4"/>
                    <a:pt x="11" y="7"/>
                  </a:cubicBezTo>
                  <a:cubicBezTo>
                    <a:pt x="8" y="4"/>
                    <a:pt x="5" y="4"/>
                    <a:pt x="1"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3216299" y="3738005"/>
              <a:ext cx="388" cy="388"/>
            </a:xfrm>
            <a:custGeom>
              <a:avLst/>
              <a:gdLst/>
              <a:ahLst/>
              <a:cxnLst/>
              <a:rect l="l" t="t" r="r" b="b"/>
              <a:pathLst>
                <a:path w="8" h="8" extrusionOk="0">
                  <a:moveTo>
                    <a:pt x="8" y="0"/>
                  </a:moveTo>
                  <a:cubicBezTo>
                    <a:pt x="4" y="4"/>
                    <a:pt x="0" y="4"/>
                    <a:pt x="0" y="7"/>
                  </a:cubicBezTo>
                  <a:cubicBezTo>
                    <a:pt x="0" y="4"/>
                    <a:pt x="4" y="4"/>
                    <a:pt x="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570676" y="3738345"/>
              <a:ext cx="534" cy="194"/>
            </a:xfrm>
            <a:custGeom>
              <a:avLst/>
              <a:gdLst/>
              <a:ahLst/>
              <a:cxnLst/>
              <a:rect l="l" t="t" r="r" b="b"/>
              <a:pathLst>
                <a:path w="11" h="4" extrusionOk="0">
                  <a:moveTo>
                    <a:pt x="0" y="0"/>
                  </a:moveTo>
                  <a:cubicBezTo>
                    <a:pt x="4" y="0"/>
                    <a:pt x="7" y="4"/>
                    <a:pt x="10" y="4"/>
                  </a:cubicBezTo>
                  <a:cubicBezTo>
                    <a:pt x="7" y="4"/>
                    <a:pt x="4" y="0"/>
                    <a:pt x="0"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3215668" y="3738345"/>
              <a:ext cx="534" cy="194"/>
            </a:xfrm>
            <a:custGeom>
              <a:avLst/>
              <a:gdLst/>
              <a:ahLst/>
              <a:cxnLst/>
              <a:rect l="l" t="t" r="r" b="b"/>
              <a:pathLst>
                <a:path w="11" h="4" extrusionOk="0">
                  <a:moveTo>
                    <a:pt x="10" y="0"/>
                  </a:moveTo>
                  <a:cubicBezTo>
                    <a:pt x="7" y="0"/>
                    <a:pt x="3" y="4"/>
                    <a:pt x="0" y="4"/>
                  </a:cubicBezTo>
                  <a:cubicBezTo>
                    <a:pt x="3" y="4"/>
                    <a:pt x="7" y="0"/>
                    <a:pt x="1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2455338" y="3404955"/>
              <a:ext cx="876189" cy="241463"/>
            </a:xfrm>
            <a:custGeom>
              <a:avLst/>
              <a:gdLst/>
              <a:ahLst/>
              <a:cxnLst/>
              <a:rect l="l" t="t" r="r" b="b"/>
              <a:pathLst>
                <a:path w="18049" h="4974" extrusionOk="0">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404125" y="3572669"/>
              <a:ext cx="243" cy="10146"/>
            </a:xfrm>
            <a:custGeom>
              <a:avLst/>
              <a:gdLst/>
              <a:ahLst/>
              <a:cxnLst/>
              <a:rect l="l" t="t" r="r" b="b"/>
              <a:pathLst>
                <a:path w="5" h="209" extrusionOk="0">
                  <a:moveTo>
                    <a:pt x="5" y="0"/>
                  </a:moveTo>
                  <a:cubicBezTo>
                    <a:pt x="1" y="48"/>
                    <a:pt x="1" y="99"/>
                    <a:pt x="1" y="147"/>
                  </a:cubicBezTo>
                  <a:lnTo>
                    <a:pt x="1" y="208"/>
                  </a:lnTo>
                  <a:cubicBezTo>
                    <a:pt x="1" y="140"/>
                    <a:pt x="1" y="68"/>
                    <a:pt x="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404125" y="3591407"/>
              <a:ext cx="272143" cy="374816"/>
            </a:xfrm>
            <a:custGeom>
              <a:avLst/>
              <a:gdLst/>
              <a:ahLst/>
              <a:cxnLst/>
              <a:rect l="l" t="t" r="r" b="b"/>
              <a:pathLst>
                <a:path w="5606" h="7721" extrusionOk="0">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404125" y="3582766"/>
              <a:ext cx="374039" cy="404817"/>
            </a:xfrm>
            <a:custGeom>
              <a:avLst/>
              <a:gdLst/>
              <a:ahLst/>
              <a:cxnLst/>
              <a:rect l="l" t="t" r="r" b="b"/>
              <a:pathLst>
                <a:path w="7705" h="8339" extrusionOk="0">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404125" y="3548641"/>
              <a:ext cx="3058" cy="34176"/>
            </a:xfrm>
            <a:custGeom>
              <a:avLst/>
              <a:gdLst/>
              <a:ahLst/>
              <a:cxnLst/>
              <a:rect l="l" t="t" r="r" b="b"/>
              <a:pathLst>
                <a:path w="63" h="704" extrusionOk="0">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2386940" y="3536214"/>
              <a:ext cx="160587" cy="243405"/>
            </a:xfrm>
            <a:custGeom>
              <a:avLst/>
              <a:gdLst/>
              <a:ahLst/>
              <a:cxnLst/>
              <a:rect l="l" t="t" r="r" b="b"/>
              <a:pathLst>
                <a:path w="3308" h="5014" extrusionOk="0">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328786" y="3800091"/>
              <a:ext cx="233307" cy="182723"/>
            </a:xfrm>
            <a:custGeom>
              <a:avLst/>
              <a:gdLst/>
              <a:ahLst/>
              <a:cxnLst/>
              <a:rect l="l" t="t" r="r" b="b"/>
              <a:pathLst>
                <a:path w="4806" h="3764" extrusionOk="0">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2343883" y="3838585"/>
              <a:ext cx="218210" cy="144227"/>
            </a:xfrm>
            <a:custGeom>
              <a:avLst/>
              <a:gdLst/>
              <a:ahLst/>
              <a:cxnLst/>
              <a:rect l="l" t="t" r="r" b="b"/>
              <a:pathLst>
                <a:path w="4495" h="2971" extrusionOk="0">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1768599" y="3893924"/>
              <a:ext cx="622201" cy="438556"/>
            </a:xfrm>
            <a:custGeom>
              <a:avLst/>
              <a:gdLst/>
              <a:ahLst/>
              <a:cxnLst/>
              <a:rect l="l" t="t" r="r" b="b"/>
              <a:pathLst>
                <a:path w="12817" h="9034" extrusionOk="0">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2390727" y="3976737"/>
              <a:ext cx="49" cy="728"/>
            </a:xfrm>
            <a:custGeom>
              <a:avLst/>
              <a:gdLst/>
              <a:ahLst/>
              <a:cxnLst/>
              <a:rect l="l" t="t" r="r" b="b"/>
              <a:pathLst>
                <a:path w="1" h="15" extrusionOk="0">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1849277" y="3930525"/>
              <a:ext cx="541519" cy="400836"/>
            </a:xfrm>
            <a:custGeom>
              <a:avLst/>
              <a:gdLst/>
              <a:ahLst/>
              <a:cxnLst/>
              <a:rect l="l" t="t" r="r" b="b"/>
              <a:pathLst>
                <a:path w="11155" h="8257" extrusionOk="0">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9"/>
          <p:cNvSpPr/>
          <p:nvPr/>
        </p:nvSpPr>
        <p:spPr>
          <a:xfrm>
            <a:off x="1616706" y="1906370"/>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1994156" y="1691595"/>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txBox="1"/>
          <p:nvPr/>
        </p:nvSpPr>
        <p:spPr>
          <a:xfrm>
            <a:off x="3073650" y="4299600"/>
            <a:ext cx="29967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4"/>
                </a:solidFill>
                <a:latin typeface="Staatliches"/>
                <a:ea typeface="Staatliches"/>
                <a:cs typeface="Staatliches"/>
                <a:sym typeface="Staatliches"/>
              </a:rPr>
              <a:t>PROJECT PROPOSAL</a:t>
            </a:r>
            <a:endParaRPr sz="3000">
              <a:solidFill>
                <a:schemeClr val="accent4"/>
              </a:solidFill>
              <a:latin typeface="Staatliches"/>
              <a:ea typeface="Staatliches"/>
              <a:cs typeface="Staatliches"/>
              <a:sym typeface="Staatlich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20"/>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SYNOPSIS</a:t>
            </a:r>
            <a:endParaRPr>
              <a:solidFill>
                <a:schemeClr val="accent3"/>
              </a:solidFill>
            </a:endParaRPr>
          </a:p>
        </p:txBody>
      </p:sp>
      <p:sp>
        <p:nvSpPr>
          <p:cNvPr id="311" name="Google Shape;311;p20"/>
          <p:cNvSpPr txBox="1">
            <a:spLocks noGrp="1"/>
          </p:cNvSpPr>
          <p:nvPr>
            <p:ph type="subTitle" idx="1"/>
          </p:nvPr>
        </p:nvSpPr>
        <p:spPr>
          <a:xfrm>
            <a:off x="856200" y="1115677"/>
            <a:ext cx="76704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200">
                <a:solidFill>
                  <a:srgbClr val="FAFAFA"/>
                </a:solidFill>
                <a:latin typeface="Georgia"/>
                <a:ea typeface="Georgia"/>
                <a:cs typeface="Georgia"/>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behaviour of the market. Should an investor be able to accurately predict market movements, it offers a tantalizing promises of wealth and influence. In the real world, the stock market predictions can be categorised in 2 parts, Fundamental Analysis and Technical Analysis.</a:t>
            </a:r>
            <a:endParaRPr sz="1200">
              <a:solidFill>
                <a:srgbClr val="FAFAFA"/>
              </a:solidFill>
              <a:latin typeface="Georgia"/>
              <a:ea typeface="Georgia"/>
              <a:cs typeface="Georgia"/>
              <a:sym typeface="Georgia"/>
            </a:endParaRPr>
          </a:p>
          <a:p>
            <a:pPr marL="0" lvl="0" indent="0" algn="just" rtl="0">
              <a:spcBef>
                <a:spcPts val="1200"/>
              </a:spcBef>
              <a:spcAft>
                <a:spcPts val="0"/>
              </a:spcAft>
              <a:buNone/>
            </a:pPr>
            <a:r>
              <a:rPr lang="en" sz="1200">
                <a:solidFill>
                  <a:srgbClr val="FAFAFA"/>
                </a:solidFill>
                <a:latin typeface="Georgia"/>
                <a:ea typeface="Georgia"/>
                <a:cs typeface="Georgia"/>
                <a:sym typeface="Georgia"/>
              </a:rPr>
              <a:t>In this undertaking, we will be creating a supervised machine learning model which will help us to somewhat predict the price value of stocks/security of a company i.e. </a:t>
            </a:r>
            <a:r>
              <a:rPr lang="en" sz="1200" b="1">
                <a:solidFill>
                  <a:srgbClr val="FAFAFA"/>
                </a:solidFill>
                <a:latin typeface="Georgia"/>
                <a:ea typeface="Georgia"/>
                <a:cs typeface="Georgia"/>
                <a:sym typeface="Georgia"/>
              </a:rPr>
              <a:t>State Bank of India</a:t>
            </a:r>
            <a:r>
              <a:rPr lang="en" sz="1200">
                <a:solidFill>
                  <a:srgbClr val="FAFAFA"/>
                </a:solidFill>
                <a:latin typeface="Georgia"/>
                <a:ea typeface="Georgia"/>
                <a:cs typeface="Georgia"/>
                <a:sym typeface="Georgia"/>
              </a:rPr>
              <a:t> to be specific. The Model will be using Time-Series Analysis, Time series is a set of observations or data points taken at specified time usually at equal intervals and it’s used to predict the </a:t>
            </a:r>
            <a:r>
              <a:rPr lang="en" sz="1200" b="1">
                <a:solidFill>
                  <a:srgbClr val="FAFAFA"/>
                </a:solidFill>
                <a:latin typeface="Georgia"/>
                <a:ea typeface="Georgia"/>
                <a:cs typeface="Georgia"/>
                <a:sym typeface="Georgia"/>
              </a:rPr>
              <a:t>future </a:t>
            </a:r>
            <a:r>
              <a:rPr lang="en" sz="1200">
                <a:solidFill>
                  <a:srgbClr val="FAFAFA"/>
                </a:solidFill>
                <a:latin typeface="Georgia"/>
                <a:ea typeface="Georgia"/>
                <a:cs typeface="Georgia"/>
                <a:sym typeface="Georgia"/>
              </a:rPr>
              <a:t>values based on the </a:t>
            </a:r>
            <a:r>
              <a:rPr lang="en" sz="1200" b="1">
                <a:solidFill>
                  <a:srgbClr val="FAFAFA"/>
                </a:solidFill>
                <a:latin typeface="Georgia"/>
                <a:ea typeface="Georgia"/>
                <a:cs typeface="Georgia"/>
                <a:sym typeface="Georgia"/>
              </a:rPr>
              <a:t>previous </a:t>
            </a:r>
            <a:r>
              <a:rPr lang="en" sz="1200">
                <a:solidFill>
                  <a:srgbClr val="FAFAFA"/>
                </a:solidFill>
                <a:latin typeface="Georgia"/>
                <a:ea typeface="Georgia"/>
                <a:cs typeface="Georgia"/>
                <a:sym typeface="Georgia"/>
              </a:rPr>
              <a:t>observed values.</a:t>
            </a:r>
            <a:endParaRPr sz="1200">
              <a:solidFill>
                <a:srgbClr val="FAFAFA"/>
              </a:solidFill>
              <a:latin typeface="Georgia"/>
              <a:ea typeface="Georgia"/>
              <a:cs typeface="Georgia"/>
              <a:sym typeface="Georgia"/>
            </a:endParaRPr>
          </a:p>
          <a:p>
            <a:pPr marL="0" lvl="0" indent="0" algn="l" rtl="0">
              <a:spcBef>
                <a:spcPts val="1200"/>
              </a:spcBef>
              <a:spcAft>
                <a:spcPts val="0"/>
              </a:spcAft>
              <a:buNone/>
            </a:pPr>
            <a:endParaRPr>
              <a:solidFill>
                <a:srgbClr val="FAFAFA"/>
              </a:solidFill>
              <a:latin typeface="Dosis ExtraLight"/>
              <a:ea typeface="Dosis ExtraLight"/>
              <a:cs typeface="Dosis ExtraLight"/>
              <a:sym typeface="Dosis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5"/>
        <p:cNvGrpSpPr/>
        <p:nvPr/>
      </p:nvGrpSpPr>
      <p:grpSpPr>
        <a:xfrm>
          <a:off x="0" y="0"/>
          <a:ext cx="0" cy="0"/>
          <a:chOff x="0" y="0"/>
          <a:chExt cx="0" cy="0"/>
        </a:xfrm>
      </p:grpSpPr>
      <p:sp>
        <p:nvSpPr>
          <p:cNvPr id="316" name="Google Shape;316;p21"/>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dirty="0">
                <a:solidFill>
                  <a:srgbClr val="000000"/>
                </a:solidFill>
                <a:latin typeface="Georgia"/>
                <a:ea typeface="Georgia"/>
                <a:cs typeface="Georgia"/>
                <a:sym typeface="Georgia"/>
              </a:rPr>
              <a:t>The Chief goal of this project is to add to the academic understanding of stock market prediction. </a:t>
            </a:r>
            <a:endParaRPr lang="en" dirty="0" smtClean="0">
              <a:solidFill>
                <a:srgbClr val="000000"/>
              </a:solidFill>
              <a:latin typeface="Georgia"/>
              <a:ea typeface="Georgia"/>
              <a:cs typeface="Georgia"/>
              <a:sym typeface="Georgia"/>
            </a:endParaRPr>
          </a:p>
          <a:p>
            <a:pPr marL="0" lvl="0" indent="0" algn="just" rtl="0">
              <a:lnSpc>
                <a:spcPct val="115000"/>
              </a:lnSpc>
              <a:spcBef>
                <a:spcPts val="1200"/>
              </a:spcBef>
              <a:spcAft>
                <a:spcPts val="1200"/>
              </a:spcAft>
              <a:buNone/>
            </a:pPr>
            <a:r>
              <a:rPr lang="en" dirty="0" smtClean="0">
                <a:solidFill>
                  <a:srgbClr val="000000"/>
                </a:solidFill>
                <a:latin typeface="Georgia"/>
                <a:ea typeface="Georgia"/>
                <a:cs typeface="Georgia"/>
                <a:sym typeface="Georgia"/>
              </a:rPr>
              <a:t>This </a:t>
            </a:r>
            <a:r>
              <a:rPr lang="en" dirty="0">
                <a:solidFill>
                  <a:srgbClr val="000000"/>
                </a:solidFill>
                <a:latin typeface="Georgia"/>
                <a:ea typeface="Georgia"/>
                <a:cs typeface="Georgia"/>
                <a:sym typeface="Georgia"/>
              </a:rPr>
              <a:t>project will focus exclusively on predicting the daily trend (price movement) of individual stocks. More so, the project will analyse the accuracies of these predictions.</a:t>
            </a:r>
            <a:endParaRPr dirty="0"/>
          </a:p>
        </p:txBody>
      </p:sp>
      <p:sp>
        <p:nvSpPr>
          <p:cNvPr id="317" name="Google Shape;317;p21"/>
          <p:cNvSpPr txBox="1">
            <a:spLocks noGrp="1"/>
          </p:cNvSpPr>
          <p:nvPr>
            <p:ph type="title"/>
          </p:nvPr>
        </p:nvSpPr>
        <p:spPr>
          <a:xfrm>
            <a:off x="856197" y="1382250"/>
            <a:ext cx="23763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a:t>
            </a:r>
            <a:br>
              <a:rPr lang="en"/>
            </a:br>
            <a:r>
              <a:rPr lang="en"/>
              <a:t>GOALS</a:t>
            </a:r>
            <a:endParaRPr/>
          </a:p>
        </p:txBody>
      </p:sp>
      <p:sp>
        <p:nvSpPr>
          <p:cNvPr id="318" name="Google Shape;318;p21"/>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1"/>
          <p:cNvGrpSpPr/>
          <p:nvPr/>
        </p:nvGrpSpPr>
        <p:grpSpPr>
          <a:xfrm>
            <a:off x="4302508" y="2403742"/>
            <a:ext cx="790685" cy="1839751"/>
            <a:chOff x="4593707" y="2226241"/>
            <a:chExt cx="711368" cy="1655196"/>
          </a:xfrm>
        </p:grpSpPr>
        <p:sp>
          <p:nvSpPr>
            <p:cNvPr id="320" name="Google Shape;320;p21"/>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1"/>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1"/>
          <p:cNvGrpSpPr/>
          <p:nvPr/>
        </p:nvGrpSpPr>
        <p:grpSpPr>
          <a:xfrm>
            <a:off x="8492184" y="4443914"/>
            <a:ext cx="731104" cy="680532"/>
            <a:chOff x="8492184" y="4443914"/>
            <a:chExt cx="731104" cy="680532"/>
          </a:xfrm>
        </p:grpSpPr>
        <p:sp>
          <p:nvSpPr>
            <p:cNvPr id="356" name="Google Shape;356;p21"/>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1"/>
          <p:cNvGrpSpPr/>
          <p:nvPr/>
        </p:nvGrpSpPr>
        <p:grpSpPr>
          <a:xfrm>
            <a:off x="4624352" y="875701"/>
            <a:ext cx="3395541" cy="3521497"/>
            <a:chOff x="4778639" y="938100"/>
            <a:chExt cx="3054917" cy="3168239"/>
          </a:xfrm>
        </p:grpSpPr>
        <p:grpSp>
          <p:nvGrpSpPr>
            <p:cNvPr id="359" name="Google Shape;359;p21"/>
            <p:cNvGrpSpPr/>
            <p:nvPr/>
          </p:nvGrpSpPr>
          <p:grpSpPr>
            <a:xfrm>
              <a:off x="7144033" y="2156930"/>
              <a:ext cx="326413" cy="477672"/>
              <a:chOff x="7144033" y="2156930"/>
              <a:chExt cx="326413" cy="477672"/>
            </a:xfrm>
          </p:grpSpPr>
          <p:sp>
            <p:nvSpPr>
              <p:cNvPr id="360" name="Google Shape;360;p21"/>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1"/>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63"/>
        <p:cNvGrpSpPr/>
        <p:nvPr/>
      </p:nvGrpSpPr>
      <p:grpSpPr>
        <a:xfrm>
          <a:off x="0" y="0"/>
          <a:ext cx="0" cy="0"/>
          <a:chOff x="0" y="0"/>
          <a:chExt cx="0" cy="0"/>
        </a:xfrm>
      </p:grpSpPr>
      <p:sp>
        <p:nvSpPr>
          <p:cNvPr id="464" name="Google Shape;464;p22"/>
          <p:cNvSpPr txBox="1">
            <a:spLocks noGrp="1"/>
          </p:cNvSpPr>
          <p:nvPr>
            <p:ph type="subTitle" idx="7"/>
          </p:nvPr>
        </p:nvSpPr>
        <p:spPr>
          <a:xfrm>
            <a:off x="1392149" y="987775"/>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D9D9D9"/>
                </a:solidFill>
                <a:latin typeface="Georgia"/>
                <a:ea typeface="Georgia"/>
                <a:cs typeface="Georgia"/>
                <a:sym typeface="Georgia"/>
              </a:rPr>
              <a:t>What business problem are we trying to solve? How can it be phrased as a machine learning problem?</a:t>
            </a:r>
            <a:endParaRPr sz="900">
              <a:solidFill>
                <a:srgbClr val="D9D9D9"/>
              </a:solidFill>
            </a:endParaRPr>
          </a:p>
        </p:txBody>
      </p:sp>
      <p:sp>
        <p:nvSpPr>
          <p:cNvPr id="465" name="Google Shape;465;p22"/>
          <p:cNvSpPr txBox="1">
            <a:spLocks noGrp="1"/>
          </p:cNvSpPr>
          <p:nvPr>
            <p:ph type="subTitle" idx="8"/>
          </p:nvPr>
        </p:nvSpPr>
        <p:spPr>
          <a:xfrm>
            <a:off x="4181076" y="3943191"/>
            <a:ext cx="1573500" cy="572400"/>
          </a:xfrm>
          <a:prstGeom prst="rect">
            <a:avLst/>
          </a:prstGeom>
        </p:spPr>
        <p:txBody>
          <a:bodyPr spcFirstLastPara="1" wrap="square" lIns="91425" tIns="91425" rIns="91425" bIns="91425" anchor="t" anchorCtr="0">
            <a:noAutofit/>
          </a:bodyPr>
          <a:lstStyle/>
          <a:p>
            <a:pPr marL="0" lvl="0" indent="-228600" algn="just" rtl="0">
              <a:spcBef>
                <a:spcPts val="1200"/>
              </a:spcBef>
              <a:spcAft>
                <a:spcPts val="0"/>
              </a:spcAft>
              <a:buNone/>
            </a:pPr>
            <a:r>
              <a:rPr lang="en" sz="1100">
                <a:solidFill>
                  <a:srgbClr val="434343"/>
                </a:solidFill>
                <a:latin typeface="Georgia"/>
                <a:ea typeface="Georgia"/>
                <a:cs typeface="Georgia"/>
                <a:sym typeface="Georgia"/>
              </a:rPr>
              <a:t>   Which model should you choose? How do you compare it with other models?</a:t>
            </a:r>
            <a:endParaRPr sz="1100">
              <a:solidFill>
                <a:srgbClr val="434343"/>
              </a:solidFill>
              <a:latin typeface="Georgia"/>
              <a:ea typeface="Georgia"/>
              <a:cs typeface="Georgia"/>
              <a:sym typeface="Georgia"/>
            </a:endParaRPr>
          </a:p>
          <a:p>
            <a:pPr marL="0" lvl="0" indent="0" algn="l" rtl="0">
              <a:spcBef>
                <a:spcPts val="1200"/>
              </a:spcBef>
              <a:spcAft>
                <a:spcPts val="0"/>
              </a:spcAft>
              <a:buNone/>
            </a:pPr>
            <a:endParaRPr sz="1100">
              <a:solidFill>
                <a:srgbClr val="434343"/>
              </a:solidFill>
            </a:endParaRPr>
          </a:p>
        </p:txBody>
      </p:sp>
      <p:sp>
        <p:nvSpPr>
          <p:cNvPr id="466" name="Google Shape;466;p22"/>
          <p:cNvSpPr txBox="1">
            <a:spLocks noGrp="1"/>
          </p:cNvSpPr>
          <p:nvPr>
            <p:ph type="subTitle" idx="9"/>
          </p:nvPr>
        </p:nvSpPr>
        <p:spPr>
          <a:xfrm>
            <a:off x="1392149" y="2499348"/>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Georgia"/>
                <a:ea typeface="Georgia"/>
                <a:cs typeface="Georgia"/>
                <a:sym typeface="Georgia"/>
              </a:rPr>
              <a:t>What defines success? Is a 95% accurate machine learning model good enough?</a:t>
            </a:r>
            <a:endParaRPr sz="1100">
              <a:solidFill>
                <a:srgbClr val="D9D9D9"/>
              </a:solidFill>
            </a:endParaRPr>
          </a:p>
        </p:txBody>
      </p:sp>
      <p:sp>
        <p:nvSpPr>
          <p:cNvPr id="467" name="Google Shape;467;p22"/>
          <p:cNvSpPr txBox="1">
            <a:spLocks noGrp="1"/>
          </p:cNvSpPr>
          <p:nvPr>
            <p:ph type="subTitle" idx="13"/>
          </p:nvPr>
        </p:nvSpPr>
        <p:spPr>
          <a:xfrm>
            <a:off x="4189500" y="822025"/>
            <a:ext cx="18351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Times New Roman"/>
                <a:ea typeface="Times New Roman"/>
                <a:cs typeface="Times New Roman"/>
                <a:sym typeface="Times New Roman"/>
              </a:rPr>
              <a:t>If</a:t>
            </a:r>
            <a:r>
              <a:rPr lang="en" sz="1100">
                <a:solidFill>
                  <a:srgbClr val="D9D9D9"/>
                </a:solidFill>
                <a:latin typeface="Georgia"/>
                <a:ea typeface="Georgia"/>
                <a:cs typeface="Georgia"/>
                <a:sym typeface="Georgia"/>
              </a:rPr>
              <a:t> machine learning is getting insights out of data, what data we have? Is our data structured or unstructured? Static or streaming?</a:t>
            </a:r>
            <a:endParaRPr sz="1100">
              <a:solidFill>
                <a:srgbClr val="D9D9D9"/>
              </a:solidFill>
              <a:latin typeface="Dosis"/>
              <a:ea typeface="Dosis"/>
              <a:cs typeface="Dosis"/>
              <a:sym typeface="Dosis"/>
            </a:endParaRPr>
          </a:p>
        </p:txBody>
      </p:sp>
      <p:sp>
        <p:nvSpPr>
          <p:cNvPr id="468" name="Google Shape;468;p22"/>
          <p:cNvSpPr txBox="1">
            <a:spLocks noGrp="1"/>
          </p:cNvSpPr>
          <p:nvPr>
            <p:ph type="subTitle" idx="14"/>
          </p:nvPr>
        </p:nvSpPr>
        <p:spPr>
          <a:xfrm>
            <a:off x="6825175" y="4037975"/>
            <a:ext cx="2187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else could we try? Does our deployed model do as we expected? How do the other steps change based on what we’ve found?</a:t>
            </a:r>
            <a:endParaRPr sz="1100">
              <a:solidFill>
                <a:srgbClr val="434343"/>
              </a:solidFill>
            </a:endParaRPr>
          </a:p>
        </p:txBody>
      </p:sp>
      <p:sp>
        <p:nvSpPr>
          <p:cNvPr id="469" name="Google Shape;469;p22"/>
          <p:cNvSpPr txBox="1">
            <a:spLocks noGrp="1"/>
          </p:cNvSpPr>
          <p:nvPr>
            <p:ph type="subTitle" idx="15"/>
          </p:nvPr>
        </p:nvSpPr>
        <p:spPr>
          <a:xfrm>
            <a:off x="7347301" y="2750004"/>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parts of our data are we going to use for our model?</a:t>
            </a:r>
            <a:endParaRPr sz="1100">
              <a:solidFill>
                <a:srgbClr val="434343"/>
              </a:solidFill>
            </a:endParaRPr>
          </a:p>
        </p:txBody>
      </p:sp>
      <p:sp>
        <p:nvSpPr>
          <p:cNvPr id="470" name="Google Shape;470;p22"/>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71" name="Google Shape;471;p22"/>
          <p:cNvSpPr txBox="1">
            <a:spLocks noGrp="1"/>
          </p:cNvSpPr>
          <p:nvPr>
            <p:ph type="title" idx="16"/>
          </p:nvPr>
        </p:nvSpPr>
        <p:spPr>
          <a:xfrm>
            <a:off x="2988898"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472" name="Google Shape;472;p22"/>
          <p:cNvSpPr txBox="1">
            <a:spLocks noGrp="1"/>
          </p:cNvSpPr>
          <p:nvPr>
            <p:ph type="title" idx="17"/>
          </p:nvPr>
        </p:nvSpPr>
        <p:spPr>
          <a:xfrm>
            <a:off x="607642" y="2085700"/>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473" name="Google Shape;473;p22"/>
          <p:cNvSpPr txBox="1">
            <a:spLocks noGrp="1"/>
          </p:cNvSpPr>
          <p:nvPr>
            <p:ph type="title" idx="18"/>
          </p:nvPr>
        </p:nvSpPr>
        <p:spPr>
          <a:xfrm>
            <a:off x="3333907" y="244219"/>
            <a:ext cx="855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474" name="Google Shape;474;p22"/>
          <p:cNvSpPr txBox="1">
            <a:spLocks noGrp="1"/>
          </p:cNvSpPr>
          <p:nvPr>
            <p:ph type="title" idx="19"/>
          </p:nvPr>
        </p:nvSpPr>
        <p:spPr>
          <a:xfrm>
            <a:off x="5632779"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475" name="Google Shape;475;p22"/>
          <p:cNvSpPr txBox="1">
            <a:spLocks noGrp="1"/>
          </p:cNvSpPr>
          <p:nvPr>
            <p:ph type="title" idx="20"/>
          </p:nvPr>
        </p:nvSpPr>
        <p:spPr>
          <a:xfrm>
            <a:off x="6154904" y="2313140"/>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476" name="Google Shape;476;p22"/>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br>
              <a:rPr lang="en"/>
            </a:br>
            <a:r>
              <a:rPr lang="en"/>
              <a:t>DEFINITION</a:t>
            </a:r>
            <a:endParaRPr/>
          </a:p>
        </p:txBody>
      </p:sp>
      <p:sp>
        <p:nvSpPr>
          <p:cNvPr id="477" name="Google Shape;477;p22"/>
          <p:cNvSpPr txBox="1">
            <a:spLocks noGrp="1"/>
          </p:cNvSpPr>
          <p:nvPr>
            <p:ph type="subTitle" idx="5"/>
          </p:nvPr>
        </p:nvSpPr>
        <p:spPr>
          <a:xfrm>
            <a:off x="4181076" y="3576349"/>
            <a:ext cx="1344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MODELING</a:t>
            </a:r>
            <a:endParaRPr/>
          </a:p>
        </p:txBody>
      </p:sp>
      <p:sp>
        <p:nvSpPr>
          <p:cNvPr id="478" name="Google Shape;478;p22"/>
          <p:cNvSpPr txBox="1">
            <a:spLocks noGrp="1"/>
          </p:cNvSpPr>
          <p:nvPr>
            <p:ph type="subTitle" idx="6"/>
          </p:nvPr>
        </p:nvSpPr>
        <p:spPr>
          <a:xfrm>
            <a:off x="1392142" y="199800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EVALUATION CRITERIA</a:t>
            </a:r>
          </a:p>
        </p:txBody>
      </p:sp>
      <p:sp>
        <p:nvSpPr>
          <p:cNvPr id="479" name="Google Shape;479;p22"/>
          <p:cNvSpPr txBox="1">
            <a:spLocks noGrp="1"/>
          </p:cNvSpPr>
          <p:nvPr>
            <p:ph type="subTitle" idx="1"/>
          </p:nvPr>
        </p:nvSpPr>
        <p:spPr>
          <a:xfrm>
            <a:off x="6825175" y="3576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EXPERIMENTS</a:t>
            </a:r>
            <a:endParaRPr/>
          </a:p>
        </p:txBody>
      </p:sp>
      <p:sp>
        <p:nvSpPr>
          <p:cNvPr id="480" name="Google Shape;480;p22"/>
          <p:cNvSpPr txBox="1">
            <a:spLocks noGrp="1"/>
          </p:cNvSpPr>
          <p:nvPr>
            <p:ph type="subTitle" idx="2"/>
          </p:nvPr>
        </p:nvSpPr>
        <p:spPr>
          <a:xfrm>
            <a:off x="7347300" y="2248688"/>
            <a:ext cx="11085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sp>
        <p:nvSpPr>
          <p:cNvPr id="481" name="Google Shape;481;p22"/>
          <p:cNvSpPr txBox="1">
            <a:spLocks noGrp="1"/>
          </p:cNvSpPr>
          <p:nvPr>
            <p:ph type="subTitle" idx="3"/>
          </p:nvPr>
        </p:nvSpPr>
        <p:spPr>
          <a:xfrm>
            <a:off x="4200888" y="342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THE </a:t>
            </a:r>
            <a:r>
              <a:rPr lang="en" dirty="0" smtClean="0"/>
              <a:t>DATASET</a:t>
            </a:r>
            <a:endParaRPr dirty="0"/>
          </a:p>
        </p:txBody>
      </p:sp>
      <p:sp>
        <p:nvSpPr>
          <p:cNvPr id="482" name="Google Shape;482;p22"/>
          <p:cNvSpPr txBox="1">
            <a:spLocks noGrp="1"/>
          </p:cNvSpPr>
          <p:nvPr>
            <p:ph type="subTitle" idx="6"/>
          </p:nvPr>
        </p:nvSpPr>
        <p:spPr>
          <a:xfrm>
            <a:off x="3289775" y="2499350"/>
            <a:ext cx="2865000" cy="698700"/>
          </a:xfrm>
          <a:prstGeom prst="rect">
            <a:avLst/>
          </a:prstGeom>
          <a:ln>
            <a:noFill/>
          </a:ln>
          <a:effectLst>
            <a:outerShdw blurRad="142875" dist="47625" dir="1680000" algn="bl" rotWithShape="0">
              <a:srgbClr val="000000">
                <a:alpha val="81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4000">
                <a:solidFill>
                  <a:srgbClr val="27DEBF"/>
                </a:solidFill>
              </a:rPr>
              <a:t>METHODOLOGY</a:t>
            </a:r>
            <a:endParaRPr sz="4000">
              <a:solidFill>
                <a:srgbClr val="27DEB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2"/>
        <p:cNvGrpSpPr/>
        <p:nvPr/>
      </p:nvGrpSpPr>
      <p:grpSpPr>
        <a:xfrm>
          <a:off x="0" y="0"/>
          <a:ext cx="0" cy="0"/>
          <a:chOff x="0" y="0"/>
          <a:chExt cx="0" cy="0"/>
        </a:xfrm>
      </p:grpSpPr>
      <p:sp>
        <p:nvSpPr>
          <p:cNvPr id="503" name="Google Shape;503;p24"/>
          <p:cNvSpPr txBox="1">
            <a:spLocks noGrp="1"/>
          </p:cNvSpPr>
          <p:nvPr>
            <p:ph type="title"/>
          </p:nvPr>
        </p:nvSpPr>
        <p:spPr>
          <a:xfrm flipH="1">
            <a:off x="4321203" y="607575"/>
            <a:ext cx="3966600" cy="89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SCHEDULE</a:t>
            </a:r>
            <a:endParaRPr/>
          </a:p>
        </p:txBody>
      </p:sp>
      <p:sp>
        <p:nvSpPr>
          <p:cNvPr id="504" name="Google Shape;504;p24"/>
          <p:cNvSpPr/>
          <p:nvPr/>
        </p:nvSpPr>
        <p:spPr>
          <a:xfrm>
            <a:off x="6770700" y="1504275"/>
            <a:ext cx="2373300" cy="8967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943250" y="1764850"/>
            <a:ext cx="7515000" cy="2961000"/>
          </a:xfrm>
          <a:prstGeom prst="rect">
            <a:avLst/>
          </a:prstGeom>
          <a:noFill/>
          <a:ln>
            <a:noFill/>
          </a:ln>
        </p:spPr>
        <p:txBody>
          <a:bodyPr spcFirstLastPara="1" wrap="square" lIns="91425" tIns="91425" rIns="91425" bIns="91425" anchor="t" anchorCtr="0">
            <a:noAutofit/>
          </a:bodyPr>
          <a:lstStyle/>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Basics of Time-Series Analysis and Fundamentals of Trading</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Collecting of Dataset and Data-set Pre-Processing &amp; Normalization</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Different Time-Series Models and Selection of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the Mathematical concepts behind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Creation of Model using python and various python libraries as well as studying the various functions used in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Training and Testing of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Prediction of Stock Market Prices and Validation</a:t>
            </a:r>
            <a:endParaRPr sz="1500">
              <a:latin typeface="Georgia"/>
              <a:ea typeface="Georgia"/>
              <a:cs typeface="Georgia"/>
              <a:sym typeface="Georgia"/>
            </a:endParaRPr>
          </a:p>
          <a:p>
            <a:pPr marL="457200" lvl="0" indent="-323850" algn="l" rtl="0">
              <a:spcBef>
                <a:spcPts val="0"/>
              </a:spcBef>
              <a:spcAft>
                <a:spcPts val="0"/>
              </a:spcAft>
              <a:buSzPts val="1500"/>
              <a:buFont typeface="Georgia"/>
              <a:buAutoNum type="arabicPeriod"/>
            </a:pPr>
            <a:r>
              <a:rPr lang="en" sz="1500">
                <a:latin typeface="Georgia"/>
                <a:ea typeface="Georgia"/>
                <a:cs typeface="Georgia"/>
                <a:sym typeface="Georgia"/>
              </a:rPr>
              <a:t>Final Project Report and Submission</a:t>
            </a:r>
            <a:endParaRPr>
              <a:latin typeface="Dosis ExtraLight"/>
              <a:ea typeface="Dosis ExtraLight"/>
              <a:cs typeface="Dosis ExtraLight"/>
              <a:sym typeface="Dosis Extra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86"/>
        <p:cNvGrpSpPr/>
        <p:nvPr/>
      </p:nvGrpSpPr>
      <p:grpSpPr>
        <a:xfrm>
          <a:off x="0" y="0"/>
          <a:ext cx="0" cy="0"/>
          <a:chOff x="0" y="0"/>
          <a:chExt cx="0" cy="0"/>
        </a:xfrm>
      </p:grpSpPr>
      <p:sp>
        <p:nvSpPr>
          <p:cNvPr id="487" name="Google Shape;487;p2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SCHEDULE</a:t>
            </a:r>
            <a:endParaRPr/>
          </a:p>
        </p:txBody>
      </p:sp>
      <p:grpSp>
        <p:nvGrpSpPr>
          <p:cNvPr id="488" name="Google Shape;488;p23"/>
          <p:cNvGrpSpPr/>
          <p:nvPr/>
        </p:nvGrpSpPr>
        <p:grpSpPr>
          <a:xfrm flipH="1">
            <a:off x="-52554" y="3565861"/>
            <a:ext cx="1082306" cy="1559420"/>
            <a:chOff x="5746200" y="-125075"/>
            <a:chExt cx="337125" cy="485725"/>
          </a:xfrm>
        </p:grpSpPr>
        <p:sp>
          <p:nvSpPr>
            <p:cNvPr id="489" name="Google Shape;489;p23"/>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8" name="Google Shape;498;p23"/>
          <p:cNvPicPr preferRelativeResize="0"/>
          <p:nvPr/>
        </p:nvPicPr>
        <p:blipFill>
          <a:blip r:embed="rId3">
            <a:alphaModFix/>
          </a:blip>
          <a:stretch>
            <a:fillRect/>
          </a:stretch>
        </p:blipFill>
        <p:spPr>
          <a:xfrm>
            <a:off x="1274850" y="1052601"/>
            <a:ext cx="7183350" cy="339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9"/>
        <p:cNvGrpSpPr/>
        <p:nvPr/>
      </p:nvGrpSpPr>
      <p:grpSpPr>
        <a:xfrm>
          <a:off x="0" y="0"/>
          <a:ext cx="0" cy="0"/>
          <a:chOff x="0" y="0"/>
          <a:chExt cx="0" cy="0"/>
        </a:xfrm>
      </p:grpSpPr>
      <p:sp>
        <p:nvSpPr>
          <p:cNvPr id="510" name="Google Shape;510;p25"/>
          <p:cNvSpPr/>
          <p:nvPr/>
        </p:nvSpPr>
        <p:spPr>
          <a:xfrm>
            <a:off x="2400" y="2700575"/>
            <a:ext cx="3612600" cy="67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7525" y="219925"/>
            <a:ext cx="2451900" cy="3723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txBox="1"/>
          <p:nvPr/>
        </p:nvSpPr>
        <p:spPr>
          <a:xfrm>
            <a:off x="795650" y="130225"/>
            <a:ext cx="2072700" cy="1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Staatliches"/>
                <a:ea typeface="Staatliches"/>
                <a:cs typeface="Staatliches"/>
                <a:sym typeface="Staatliches"/>
              </a:rPr>
              <a:t>REFERENCES</a:t>
            </a:r>
            <a:endParaRPr sz="2500">
              <a:solidFill>
                <a:srgbClr val="FFFFFF"/>
              </a:solidFill>
              <a:latin typeface="Staatliches"/>
              <a:ea typeface="Staatliches"/>
              <a:cs typeface="Staatliches"/>
              <a:sym typeface="Staatliches"/>
            </a:endParaRPr>
          </a:p>
        </p:txBody>
      </p:sp>
      <p:sp>
        <p:nvSpPr>
          <p:cNvPr id="513" name="Google Shape;513;p25"/>
          <p:cNvSpPr txBox="1"/>
          <p:nvPr/>
        </p:nvSpPr>
        <p:spPr>
          <a:xfrm>
            <a:off x="1014325" y="840975"/>
            <a:ext cx="7166100" cy="3769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700" b="1" u="sng">
                <a:solidFill>
                  <a:srgbClr val="D9D9D9"/>
                </a:solidFill>
                <a:latin typeface="Georgia"/>
                <a:ea typeface="Georgia"/>
                <a:cs typeface="Georgia"/>
                <a:sym typeface="Georgia"/>
              </a:rPr>
              <a:t>Books</a:t>
            </a:r>
            <a:endParaRPr sz="1700" b="1" u="sng">
              <a:solidFill>
                <a:srgbClr val="D9D9D9"/>
              </a:solidFill>
              <a:latin typeface="Georgia"/>
              <a:ea typeface="Georgia"/>
              <a:cs typeface="Georgia"/>
              <a:sym typeface="Georgia"/>
            </a:endParaRPr>
          </a:p>
          <a:p>
            <a:pPr marL="457200" lvl="0" indent="-304800" algn="just" rtl="0">
              <a:lnSpc>
                <a:spcPct val="115000"/>
              </a:lnSpc>
              <a:spcBef>
                <a:spcPts val="120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Introduction to Time Series Forecasting With Python by Jason Brownlee</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“Introduction to Time Series Analysis and Forecasting” by Douglas C. Montgomery, Cheryl L. Jennings, and Murat Kulahci</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“Time Series Analysis: Forecasting and Control” by George E. P. Box, Gwilym M. Jenkins, Gregory C. Reinsel, and Greta M. Ljung</a:t>
            </a:r>
            <a:endParaRPr>
              <a:solidFill>
                <a:srgbClr val="D9D9D9"/>
              </a:solidFill>
              <a:latin typeface="Dosis ExtraLight"/>
              <a:ea typeface="Dosis ExtraLight"/>
              <a:cs typeface="Dosis ExtraLight"/>
              <a:sym typeface="Dosis Extra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6"/>
          <p:cNvSpPr/>
          <p:nvPr/>
        </p:nvSpPr>
        <p:spPr>
          <a:xfrm>
            <a:off x="2400" y="2700575"/>
            <a:ext cx="3612600" cy="67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7525" y="219925"/>
            <a:ext cx="2451900" cy="3723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txBox="1"/>
          <p:nvPr/>
        </p:nvSpPr>
        <p:spPr>
          <a:xfrm>
            <a:off x="795650" y="130225"/>
            <a:ext cx="3333900" cy="1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Staatliches"/>
                <a:ea typeface="Staatliches"/>
                <a:cs typeface="Staatliches"/>
                <a:sym typeface="Staatliches"/>
              </a:rPr>
              <a:t>REFERENCES (CONT.)</a:t>
            </a:r>
            <a:endParaRPr sz="2500">
              <a:solidFill>
                <a:srgbClr val="FFFFFF"/>
              </a:solidFill>
              <a:latin typeface="Staatliches"/>
              <a:ea typeface="Staatliches"/>
              <a:cs typeface="Staatliches"/>
              <a:sym typeface="Staatliches"/>
            </a:endParaRPr>
          </a:p>
        </p:txBody>
      </p:sp>
      <p:sp>
        <p:nvSpPr>
          <p:cNvPr id="521" name="Google Shape;521;p26"/>
          <p:cNvSpPr txBox="1"/>
          <p:nvPr/>
        </p:nvSpPr>
        <p:spPr>
          <a:xfrm>
            <a:off x="1002600" y="864675"/>
            <a:ext cx="7455600" cy="3956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700" b="1" u="sng">
                <a:solidFill>
                  <a:srgbClr val="D9D9D9"/>
                </a:solidFill>
                <a:latin typeface="Georgia"/>
                <a:ea typeface="Georgia"/>
                <a:cs typeface="Georgia"/>
                <a:sym typeface="Georgia"/>
              </a:rPr>
              <a:t>Papers</a:t>
            </a:r>
            <a:endParaRPr sz="1700" b="1" u="sng">
              <a:solidFill>
                <a:srgbClr val="D9D9D9"/>
              </a:solidFill>
              <a:latin typeface="Georgia"/>
              <a:ea typeface="Georgia"/>
              <a:cs typeface="Georgia"/>
              <a:sym typeface="Georgia"/>
            </a:endParaRPr>
          </a:p>
          <a:p>
            <a:pPr marL="457200" lvl="0" indent="-304800" algn="just" rtl="0">
              <a:lnSpc>
                <a:spcPct val="115000"/>
              </a:lnSpc>
              <a:spcBef>
                <a:spcPts val="120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Monogan, James. (2015). Time Series Analysis. 10.1007/978-3-319-23446-5_9.</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Maçaira, Paula &amp; Thomé, Antonio Marcio &amp; Oliveira, Fernando Luiz &amp; Ferrer, Ana Luiza. (2018). Time series analysis with explanatory variables: A systematic literature review. Environmental Modelling &amp; Software. 107. 199-209. 10.1016/j.envsoft.2018.06.004.</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Adhikari, Ratnadip &amp; Agrawal, R.. (2013). An Introductory Study on Time series Modeling and Forecasting. 10.13140/2.1.2771.8084.</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Nedeltcheva, Galia. (2015). Forecasting Stock Market Trends. Economic Quality Control. 10.1515/eqc-2015-6003.</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Vanukuru, Kranthi. (2018). Stock Market Prediction Using Machine Learning. 10.13140/RG.2.2.12300.77448.</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Sharma, Surbhi &amp; Kaushik, Baij. (2018). Quantitative Analysis of Stock Market Prediction for Accurate Investment Decisions in Future. Journal of Artificial Intelligence. 11. 48-54. 10.3923/jai.2018.48.54.</a:t>
            </a:r>
            <a:endParaRPr sz="1200">
              <a:solidFill>
                <a:srgbClr val="D9D9D9"/>
              </a:solidFill>
              <a:latin typeface="Georgia"/>
              <a:ea typeface="Georgia"/>
              <a:cs typeface="Georgia"/>
              <a:sym typeface="Georgia"/>
            </a:endParaRPr>
          </a:p>
          <a:p>
            <a:pPr marL="0" lvl="0" indent="0" algn="l" rtl="0">
              <a:spcBef>
                <a:spcPts val="1200"/>
              </a:spcBef>
              <a:spcAft>
                <a:spcPts val="0"/>
              </a:spcAft>
              <a:buNone/>
            </a:pPr>
            <a:endParaRPr sz="1200">
              <a:solidFill>
                <a:srgbClr val="D9D9D9"/>
              </a:solidFill>
              <a:latin typeface="Dosis ExtraLight"/>
              <a:ea typeface="Dosis ExtraLight"/>
              <a:cs typeface="Dosis ExtraLight"/>
              <a:sym typeface="Dosis Extra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7"/>
          <p:cNvSpPr txBox="1"/>
          <p:nvPr/>
        </p:nvSpPr>
        <p:spPr>
          <a:xfrm>
            <a:off x="7481475" y="1077875"/>
            <a:ext cx="1539900" cy="7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accent4"/>
                </a:solidFill>
                <a:latin typeface="Staatliches"/>
                <a:ea typeface="Staatliches"/>
                <a:cs typeface="Staatliches"/>
                <a:sym typeface="Staatliches"/>
              </a:rPr>
              <a:t>CREDITS</a:t>
            </a:r>
            <a:endParaRPr sz="3100">
              <a:solidFill>
                <a:schemeClr val="accent4"/>
              </a:solidFill>
              <a:latin typeface="Staatliches"/>
              <a:ea typeface="Staatliches"/>
              <a:cs typeface="Staatliches"/>
              <a:sym typeface="Staatliches"/>
            </a:endParaRPr>
          </a:p>
        </p:txBody>
      </p:sp>
      <p:sp>
        <p:nvSpPr>
          <p:cNvPr id="527" name="Google Shape;527;p27"/>
          <p:cNvSpPr txBox="1"/>
          <p:nvPr/>
        </p:nvSpPr>
        <p:spPr>
          <a:xfrm>
            <a:off x="2293550" y="1823975"/>
            <a:ext cx="4998300" cy="10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0">
                <a:solidFill>
                  <a:schemeClr val="dk2"/>
                </a:solidFill>
                <a:latin typeface="Staatliches"/>
                <a:ea typeface="Staatliches"/>
                <a:cs typeface="Staatliches"/>
                <a:sym typeface="Staatliches"/>
              </a:rPr>
              <a:t>THANK YOU.</a:t>
            </a:r>
            <a:endParaRPr sz="7000">
              <a:solidFill>
                <a:schemeClr val="dk2"/>
              </a:solidFill>
              <a:latin typeface="Staatliches"/>
              <a:ea typeface="Staatliches"/>
              <a:cs typeface="Staatliches"/>
              <a:sym typeface="Staatliches"/>
            </a:endParaRPr>
          </a:p>
        </p:txBody>
      </p:sp>
      <p:sp>
        <p:nvSpPr>
          <p:cNvPr id="528" name="Google Shape;528;p27"/>
          <p:cNvSpPr txBox="1"/>
          <p:nvPr/>
        </p:nvSpPr>
        <p:spPr>
          <a:xfrm>
            <a:off x="4009292" y="3697793"/>
            <a:ext cx="4448908" cy="1276907"/>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 dirty="0" smtClean="0">
                <a:latin typeface="Lora"/>
                <a:ea typeface="Lora"/>
                <a:cs typeface="Lora"/>
                <a:sym typeface="Lora"/>
              </a:rPr>
              <a:t>Under the Guidence of Prof. Varsha Nemade</a:t>
            </a:r>
          </a:p>
          <a:p>
            <a:pPr marL="0" lvl="0" indent="0" algn="r" rtl="0">
              <a:spcBef>
                <a:spcPts val="0"/>
              </a:spcBef>
              <a:spcAft>
                <a:spcPts val="0"/>
              </a:spcAft>
              <a:buNone/>
            </a:pPr>
            <a:endParaRPr lang="en" sz="1500" dirty="0" smtClean="0">
              <a:latin typeface="Lora"/>
              <a:ea typeface="Lora"/>
              <a:cs typeface="Lora"/>
              <a:sym typeface="Lora"/>
            </a:endParaRPr>
          </a:p>
          <a:p>
            <a:pPr marL="0" lvl="0" indent="0" algn="r" rtl="0">
              <a:spcBef>
                <a:spcPts val="0"/>
              </a:spcBef>
              <a:spcAft>
                <a:spcPts val="0"/>
              </a:spcAft>
              <a:buNone/>
            </a:pPr>
            <a:r>
              <a:rPr lang="en" sz="1500" dirty="0" smtClean="0">
                <a:latin typeface="Lora"/>
                <a:ea typeface="Lora"/>
                <a:cs typeface="Lora"/>
                <a:sym typeface="Lora"/>
              </a:rPr>
              <a:t>Dipanshu Agarwal-N201-70471117001</a:t>
            </a:r>
            <a:endParaRPr sz="1500" dirty="0">
              <a:latin typeface="Lora"/>
              <a:ea typeface="Lora"/>
              <a:cs typeface="Lora"/>
              <a:sym typeface="Lora"/>
            </a:endParaRPr>
          </a:p>
          <a:p>
            <a:pPr marL="0" lvl="0" indent="0" algn="r" rtl="0">
              <a:spcBef>
                <a:spcPts val="0"/>
              </a:spcBef>
              <a:spcAft>
                <a:spcPts val="0"/>
              </a:spcAft>
              <a:buNone/>
            </a:pPr>
            <a:r>
              <a:rPr lang="en" sz="1500" dirty="0">
                <a:latin typeface="Lora"/>
                <a:ea typeface="Lora"/>
                <a:cs typeface="Lora"/>
                <a:sym typeface="Lora"/>
              </a:rPr>
              <a:t>Riya </a:t>
            </a:r>
            <a:r>
              <a:rPr lang="en" sz="1500" dirty="0" smtClean="0">
                <a:latin typeface="Lora"/>
                <a:ea typeface="Lora"/>
                <a:cs typeface="Lora"/>
                <a:sym typeface="Lora"/>
              </a:rPr>
              <a:t>Airen-N204-704711170006</a:t>
            </a:r>
            <a:endParaRPr sz="1500" dirty="0">
              <a:latin typeface="Lora"/>
              <a:ea typeface="Lora"/>
              <a:cs typeface="Lora"/>
              <a:sym typeface="Lora"/>
            </a:endParaRPr>
          </a:p>
          <a:p>
            <a:pPr marL="0" lvl="0" indent="0" algn="r" rtl="0">
              <a:spcBef>
                <a:spcPts val="0"/>
              </a:spcBef>
              <a:spcAft>
                <a:spcPts val="0"/>
              </a:spcAft>
              <a:buNone/>
            </a:pPr>
            <a:r>
              <a:rPr lang="en" sz="1500" dirty="0">
                <a:latin typeface="Lora"/>
                <a:ea typeface="Lora"/>
                <a:cs typeface="Lora"/>
                <a:sym typeface="Lora"/>
              </a:rPr>
              <a:t>Saurabh </a:t>
            </a:r>
            <a:r>
              <a:rPr lang="en" sz="1500" dirty="0" smtClean="0">
                <a:latin typeface="Lora"/>
                <a:ea typeface="Lora"/>
                <a:cs typeface="Lora"/>
                <a:sym typeface="Lora"/>
              </a:rPr>
              <a:t>Ajit-N205-70471117007</a:t>
            </a:r>
            <a:endParaRPr sz="1500" dirty="0">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887</Words>
  <Application>Microsoft Office PowerPoint</Application>
  <PresentationFormat>On-screen Show (16:9)</PresentationFormat>
  <Paragraphs>65</Paragraphs>
  <Slides>9</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Arial</vt:lpstr>
      <vt:lpstr>Squada One</vt:lpstr>
      <vt:lpstr>Times New Roman</vt:lpstr>
      <vt:lpstr>Lora</vt:lpstr>
      <vt:lpstr>Josefin Sans</vt:lpstr>
      <vt:lpstr>Staatliches</vt:lpstr>
      <vt:lpstr>Dosis</vt:lpstr>
      <vt:lpstr>Fira Sans Condensed ExtraLight</vt:lpstr>
      <vt:lpstr>Abel</vt:lpstr>
      <vt:lpstr>Fira Sans Extra Condensed Medium</vt:lpstr>
      <vt:lpstr>Georgia</vt:lpstr>
      <vt:lpstr>Dosis ExtraLight</vt:lpstr>
      <vt:lpstr>Isometric Proposal by Slidesgo</vt:lpstr>
      <vt:lpstr>STOCK MARKET FORECASTING</vt:lpstr>
      <vt:lpstr>SYNOPSIS</vt:lpstr>
      <vt:lpstr>OUR GOALS</vt:lpstr>
      <vt:lpstr>01</vt:lpstr>
      <vt:lpstr>SCHEDULE</vt:lpstr>
      <vt:lpstr>SCHEDULE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cp:lastModifiedBy>Dipanshu Agarwal</cp:lastModifiedBy>
  <cp:revision>3</cp:revision>
  <dcterms:modified xsi:type="dcterms:W3CDTF">2020-05-28T06:20:49Z</dcterms:modified>
</cp:coreProperties>
</file>