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handoutMasterIdLst>
    <p:handoutMasterId r:id="rId46"/>
  </p:handoutMasterIdLst>
  <p:sldIdLst>
    <p:sldId id="256" r:id="rId2"/>
    <p:sldId id="257" r:id="rId3"/>
    <p:sldId id="258" r:id="rId4"/>
    <p:sldId id="259" r:id="rId5"/>
    <p:sldId id="309" r:id="rId6"/>
    <p:sldId id="310" r:id="rId7"/>
    <p:sldId id="285" r:id="rId8"/>
    <p:sldId id="299" r:id="rId9"/>
    <p:sldId id="300" r:id="rId10"/>
    <p:sldId id="311" r:id="rId11"/>
    <p:sldId id="312" r:id="rId12"/>
    <p:sldId id="313" r:id="rId13"/>
    <p:sldId id="314" r:id="rId14"/>
    <p:sldId id="301" r:id="rId15"/>
    <p:sldId id="303" r:id="rId16"/>
    <p:sldId id="304" r:id="rId17"/>
    <p:sldId id="315" r:id="rId18"/>
    <p:sldId id="317" r:id="rId19"/>
    <p:sldId id="276" r:id="rId20"/>
    <p:sldId id="260" r:id="rId21"/>
    <p:sldId id="322" r:id="rId22"/>
    <p:sldId id="323" r:id="rId23"/>
    <p:sldId id="324" r:id="rId24"/>
    <p:sldId id="274" r:id="rId25"/>
    <p:sldId id="266" r:id="rId26"/>
    <p:sldId id="291" r:id="rId27"/>
    <p:sldId id="286" r:id="rId28"/>
    <p:sldId id="292" r:id="rId29"/>
    <p:sldId id="287" r:id="rId30"/>
    <p:sldId id="293" r:id="rId31"/>
    <p:sldId id="289" r:id="rId32"/>
    <p:sldId id="294" r:id="rId33"/>
    <p:sldId id="288" r:id="rId34"/>
    <p:sldId id="296" r:id="rId35"/>
    <p:sldId id="290" r:id="rId36"/>
    <p:sldId id="295" r:id="rId37"/>
    <p:sldId id="298" r:id="rId38"/>
    <p:sldId id="318" r:id="rId39"/>
    <p:sldId id="319" r:id="rId40"/>
    <p:sldId id="320" r:id="rId41"/>
    <p:sldId id="321" r:id="rId42"/>
    <p:sldId id="268" r:id="rId43"/>
    <p:sldId id="269" r:id="rId44"/>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59432-8BE5-4067-9FC1-54ECC03184A4}" v="25" dt="2020-06-10T08:42:11.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snapToGrid="0">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1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5A3E3EB-3873-4FF1-9BD1-827B46B254D8}" type="datetimeFigureOut">
              <a:rPr lang="en-IN" smtClean="0"/>
              <a:t>29-06-2020</a:t>
            </a:fld>
            <a:endParaRPr lang="en-IN" dirty="0"/>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1F82CC0-A9F0-4C8B-87AB-73A8CD04B103}" type="slidenum">
              <a:rPr lang="en-IN" smtClean="0"/>
              <a:t>‹#›</a:t>
            </a:fld>
            <a:endParaRPr lang="en-IN" dirty="0"/>
          </a:p>
        </p:txBody>
      </p:sp>
    </p:spTree>
    <p:extLst>
      <p:ext uri="{BB962C8B-B14F-4D97-AF65-F5344CB8AC3E}">
        <p14:creationId xmlns:p14="http://schemas.microsoft.com/office/powerpoint/2010/main" val="750200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1"/>
            <a:ext cx="2945659" cy="493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50446" y="1"/>
            <a:ext cx="2945659" cy="49371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8826"/>
            <a:ext cx="2945659"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207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Tree>
    <p:extLst>
      <p:ext uri="{BB962C8B-B14F-4D97-AF65-F5344CB8AC3E}">
        <p14:creationId xmlns:p14="http://schemas.microsoft.com/office/powerpoint/2010/main" val="59982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13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486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dirty="0"/>
          </a:p>
        </p:txBody>
      </p:sp>
    </p:spTree>
    <p:extLst>
      <p:ext uri="{BB962C8B-B14F-4D97-AF65-F5344CB8AC3E}">
        <p14:creationId xmlns:p14="http://schemas.microsoft.com/office/powerpoint/2010/main" val="371789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dirty="0"/>
          </a:p>
        </p:txBody>
      </p:sp>
    </p:spTree>
    <p:extLst>
      <p:ext uri="{BB962C8B-B14F-4D97-AF65-F5344CB8AC3E}">
        <p14:creationId xmlns:p14="http://schemas.microsoft.com/office/powerpoint/2010/main" val="1388951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0046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3" name="Google Shape;193;p1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03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p1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24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p2: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5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58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89e262c83_0_2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9e262c83_0_21: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g889e262c83_0_21: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dirty="0"/>
          </a:p>
        </p:txBody>
      </p:sp>
    </p:spTree>
    <p:extLst>
      <p:ext uri="{BB962C8B-B14F-4D97-AF65-F5344CB8AC3E}">
        <p14:creationId xmlns:p14="http://schemas.microsoft.com/office/powerpoint/2010/main" val="13360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2761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741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9:notes"/>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dirty="0"/>
          </a:p>
        </p:txBody>
      </p:sp>
    </p:spTree>
    <p:extLst>
      <p:ext uri="{BB962C8B-B14F-4D97-AF65-F5344CB8AC3E}">
        <p14:creationId xmlns:p14="http://schemas.microsoft.com/office/powerpoint/2010/main" val="54863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dirty="0"/>
          </a:p>
        </p:txBody>
      </p:sp>
    </p:spTree>
    <p:extLst>
      <p:ext uri="{BB962C8B-B14F-4D97-AF65-F5344CB8AC3E}">
        <p14:creationId xmlns:p14="http://schemas.microsoft.com/office/powerpoint/2010/main" val="2558723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dirty="0"/>
          </a:p>
        </p:txBody>
      </p:sp>
    </p:spTree>
    <p:extLst>
      <p:ext uri="{BB962C8B-B14F-4D97-AF65-F5344CB8AC3E}">
        <p14:creationId xmlns:p14="http://schemas.microsoft.com/office/powerpoint/2010/main" val="69859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AFC3C94-B856-42EB-9356-C4F55524C93C}" type="datetime2">
              <a:rPr lang="en-US" smtClean="0"/>
              <a:t>Monday, June 29, 2020</a:t>
            </a:fld>
            <a:endParaRPr dirty="0"/>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4D59422-B9C7-46D0-99E1-1223B8353542}" type="datetime2">
              <a:rPr lang="en-US" smtClean="0"/>
              <a:t>Monday, June 29, 2020</a:t>
            </a:fld>
            <a:endParaRPr dirty="0"/>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580708D-5BE8-485F-83A8-70647A23E1F7}" type="datetime2">
              <a:rPr lang="en-US" smtClean="0"/>
              <a:t>Monday, June 29, 2020</a:t>
            </a:fld>
            <a:endParaRPr dirty="0"/>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3C688C8-FD92-4B38-BA9D-0E69E28C2B43}" type="datetime2">
              <a:rPr lang="en-US" smtClean="0"/>
              <a:t>Monday, June 29, 2020</a:t>
            </a:fld>
            <a:endParaRPr dirty="0"/>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551F0F-93F0-44BB-8EC9-223C3CD0680E}" type="datetime2">
              <a:rPr lang="en-US" smtClean="0"/>
              <a:t>Monday, June 29, 2020</a:t>
            </a:fld>
            <a:endParaRPr dirty="0"/>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EBE5F5-C9EB-4D3D-88CA-81F4D5023532}" type="datetime2">
              <a:rPr lang="en-US" smtClean="0"/>
              <a:t>Monday, June 29, 2020</a:t>
            </a:fld>
            <a:endParaRPr dirty="0"/>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C3D1CD-09A6-464E-A126-843AAE4EEECA}" type="datetime2">
              <a:rPr lang="en-US" smtClean="0"/>
              <a:t>Monday, June 29, 2020</a:t>
            </a:fld>
            <a:endParaRPr dirty="0"/>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848557-B32E-4A3E-BE5D-F19436A67598}" type="datetime2">
              <a:rPr lang="en-US" smtClean="0"/>
              <a:t>Monday, June 29, 2020</a:t>
            </a:fld>
            <a:endParaRPr dirty="0"/>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98D4A07-BFB4-4531-A9D2-6BB3FD11AD6F}" type="datetime2">
              <a:rPr lang="en-US" smtClean="0"/>
              <a:t>Monday, June 29, 2020</a:t>
            </a:fld>
            <a:endParaRPr dirty="0"/>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56813B-7FAF-47B8-BA18-7D0E01286269}" type="datetime2">
              <a:rPr lang="en-US" smtClean="0"/>
              <a:t>Monday, June 29, 2020</a:t>
            </a:fld>
            <a:endParaRPr dirty="0"/>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STOCK MARKET FORECASTING USING TIME-SERIES ANALYSIS</a:t>
            </a:r>
            <a:endParaRPr dirty="0"/>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E29E9FE-CCC5-48C0-BEEA-74CFE93B8667}" type="datetime2">
              <a:rPr lang="en-US" smtClean="0"/>
              <a:t>Monday, June 29, 2020</a:t>
            </a:fld>
            <a:endParaRPr dirty="0"/>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dirty="0"/>
              <a:t>STOCK MARKET FORECASTING USING TIME-SERIES ANALYSIS</a:t>
            </a:r>
            <a:endParaRPr dirty="0"/>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m.wikipedia.org/wiki/Sample_moment" TargetMode="External"/><Relationship Id="rId2" Type="http://schemas.openxmlformats.org/officeDocument/2006/relationships/hyperlink" Target="https://en.m.wikipedia.org/wiki/Estimator"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en.m.wikipedia.org/wiki/Errors_and_residuals_in_statistic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oneycontro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914400" y="3124200"/>
            <a:ext cx="3657600" cy="2209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979"/>
              <a:buNone/>
            </a:pPr>
            <a:r>
              <a:rPr lang="en-US"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Members:</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0"/>
              </a:spcBef>
              <a:spcAft>
                <a:spcPts val="0"/>
              </a:spcAft>
              <a:buClr>
                <a:schemeClr val="dk1"/>
              </a:buClr>
              <a:buSzPts val="2400"/>
              <a:buNone/>
            </a:pPr>
            <a:endParaRPr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70000"/>
              </a:lnSpc>
              <a:spcBef>
                <a:spcPts val="0"/>
              </a:spcBef>
              <a:spcAft>
                <a:spcPts val="0"/>
              </a:spcAft>
              <a:buClr>
                <a:schemeClr val="dk1"/>
              </a:buClr>
              <a:buSzPts val="2400"/>
              <a:buNone/>
            </a:pPr>
            <a:r>
              <a:rPr lang="en-US" sz="2300" dirty="0">
                <a:solidFill>
                  <a:srgbClr val="000000"/>
                </a:solidFill>
                <a:latin typeface="Times New Roman" panose="02020603050405020304" pitchFamily="18" charset="0"/>
                <a:ea typeface="Times New Roman"/>
                <a:cs typeface="Times New Roman" panose="02020603050405020304" pitchFamily="18" charset="0"/>
                <a:sym typeface="Times New Roman"/>
              </a:rPr>
              <a:t>Dipanshu Agarwal(N-201)</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Riya Airen(N-204)</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Saurabh Ajit(N-205)</a:t>
            </a:r>
            <a:endParaRPr sz="2300" dirty="0">
              <a:latin typeface="Times New Roman" panose="02020603050405020304" pitchFamily="18" charset="0"/>
              <a:cs typeface="Times New Roman" panose="02020603050405020304" pitchFamily="18" charset="0"/>
            </a:endParaRPr>
          </a:p>
          <a:p>
            <a:pPr marL="0" lvl="0" indent="0" algn="l" rtl="0">
              <a:lnSpc>
                <a:spcPct val="80000"/>
              </a:lnSpc>
              <a:spcBef>
                <a:spcPts val="352"/>
              </a:spcBef>
              <a:spcAft>
                <a:spcPts val="0"/>
              </a:spcAft>
              <a:buClr>
                <a:schemeClr val="dk1"/>
              </a:buClr>
              <a:buSzPts val="1760"/>
              <a:buNone/>
            </a:pPr>
            <a:r>
              <a:rPr lang="en-US" sz="2300" dirty="0">
                <a:solidFill>
                  <a:schemeClr val="dk1"/>
                </a:solidFill>
                <a:latin typeface="Times New Roman"/>
                <a:ea typeface="Times New Roman"/>
                <a:cs typeface="Times New Roman"/>
                <a:sym typeface="Times New Roman"/>
              </a:rPr>
              <a:t>              </a:t>
            </a:r>
            <a:endParaRPr sz="2300" dirty="0"/>
          </a:p>
        </p:txBody>
      </p:sp>
      <p:sp>
        <p:nvSpPr>
          <p:cNvPr id="89" name="Google Shape;89;p13"/>
          <p:cNvSpPr txBox="1">
            <a:spLocks noGrp="1"/>
          </p:cNvSpPr>
          <p:nvPr>
            <p:ph type="ctrTitle"/>
          </p:nvPr>
        </p:nvSpPr>
        <p:spPr>
          <a:xfrm>
            <a:off x="437536" y="1133168"/>
            <a:ext cx="8249264" cy="13716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2500" b="1" dirty="0">
                <a:latin typeface="Times New Roman" panose="02020603050405020304" pitchFamily="18" charset="0"/>
                <a:ea typeface="Arial"/>
                <a:cs typeface="Times New Roman" panose="02020603050405020304" pitchFamily="18" charset="0"/>
                <a:sym typeface="Arial"/>
              </a:rPr>
              <a:t>STOCK MARKET FORECASTING</a:t>
            </a:r>
            <a:br>
              <a:rPr lang="en-US" sz="2500" b="1" dirty="0">
                <a:latin typeface="Times New Roman" panose="02020603050405020304" pitchFamily="18" charset="0"/>
                <a:ea typeface="Arial"/>
                <a:cs typeface="Times New Roman" panose="02020603050405020304" pitchFamily="18" charset="0"/>
                <a:sym typeface="Arial"/>
              </a:rPr>
            </a:br>
            <a:r>
              <a:rPr lang="en-US" sz="2500" b="1" dirty="0">
                <a:latin typeface="Times New Roman" panose="02020603050405020304" pitchFamily="18" charset="0"/>
                <a:ea typeface="Arial"/>
                <a:cs typeface="Times New Roman" panose="02020603050405020304" pitchFamily="18" charset="0"/>
                <a:sym typeface="Arial"/>
              </a:rPr>
              <a:t>(Using Time Series Analysis)</a:t>
            </a:r>
            <a:endParaRPr sz="25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3"/>
          <p:cNvSpPr txBox="1"/>
          <p:nvPr/>
        </p:nvSpPr>
        <p:spPr>
          <a:xfrm>
            <a:off x="5105400" y="3124200"/>
            <a:ext cx="3657600" cy="220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300" b="1" i="0" u="sng"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Mentor(s):</a:t>
            </a:r>
            <a:endParaRPr sz="2300" dirty="0">
              <a:latin typeface="Times New Roman" panose="02020603050405020304" pitchFamily="18" charset="0"/>
              <a:cs typeface="Times New Roman" panose="02020603050405020304" pitchFamily="18" charset="0"/>
            </a:endParaRPr>
          </a:p>
          <a:p>
            <a:pPr marL="0" marR="0" lvl="0" indent="0" algn="l" rtl="0">
              <a:spcBef>
                <a:spcPts val="640"/>
              </a:spcBef>
              <a:spcAft>
                <a:spcPts val="0"/>
              </a:spcAft>
              <a:buClr>
                <a:schemeClr val="dk1"/>
              </a:buClr>
              <a:buSzPts val="2000"/>
              <a:buFont typeface="Arial"/>
              <a:buNone/>
            </a:pPr>
            <a:r>
              <a:rPr lang="en-US" sz="23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Ms. Varsha Nemade            </a:t>
            </a:r>
            <a:endParaRPr sz="2300" b="0" i="0" u="none" strike="noStrike" cap="none" dirty="0">
              <a:solidFill>
                <a:srgbClr val="888888"/>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06725" y="45718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Time Series Analysis      </a:t>
            </a:r>
            <a:endParaRPr b="1" dirty="0">
              <a:latin typeface="Times New Roman"/>
              <a:ea typeface="Times New Roman"/>
              <a:cs typeface="Times New Roman"/>
              <a:sym typeface="Times New Roman"/>
            </a:endParaRPr>
          </a:p>
        </p:txBody>
      </p:sp>
      <p:sp>
        <p:nvSpPr>
          <p:cNvPr id="158" name="Google Shape;158;p21"/>
          <p:cNvSpPr txBox="1">
            <a:spLocks noGrp="1"/>
          </p:cNvSpPr>
          <p:nvPr>
            <p:ph type="body" idx="1"/>
          </p:nvPr>
        </p:nvSpPr>
        <p:spPr>
          <a:xfrm>
            <a:off x="457200" y="1656471"/>
            <a:ext cx="8229600" cy="4525963"/>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Time series is simply a series of data points ordered in time. In a time series, time is often the independent variable and the goal is usually to make a forecast for the future.</a:t>
            </a:r>
          </a:p>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The Time-Series generated may have any of the 3 properties:-</a:t>
            </a: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342900" indent="-285750" algn="just">
              <a:spcBef>
                <a:spcPts val="640"/>
              </a:spcBef>
              <a:buSzPts val="2300"/>
            </a:pPr>
            <a:r>
              <a:rPr lang="en-US" sz="2000" dirty="0">
                <a:latin typeface="Times New Roman" panose="02020603050405020304" pitchFamily="18" charset="0"/>
                <a:ea typeface="Cambria" panose="02040503050406030204" pitchFamily="18" charset="0"/>
                <a:cs typeface="Times New Roman" panose="02020603050405020304" pitchFamily="18" charset="0"/>
                <a:sym typeface="Times New Roman"/>
              </a:rPr>
              <a:t>Auto-Correlation</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a:latin typeface="Times New Roman" panose="02020603050405020304" pitchFamily="18" charset="0"/>
                <a:ea typeface="Cambria" panose="02040503050406030204" pitchFamily="18" charset="0"/>
                <a:cs typeface="Times New Roman" panose="02020603050405020304" pitchFamily="18" charset="0"/>
                <a:sym typeface="Times New Roman"/>
              </a:rPr>
              <a:t>Seasonality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a:latin typeface="Times New Roman" panose="02020603050405020304" pitchFamily="18" charset="0"/>
                <a:ea typeface="Cambria" panose="02040503050406030204" pitchFamily="18" charset="0"/>
                <a:cs typeface="Times New Roman" panose="02020603050405020304" pitchFamily="18" charset="0"/>
                <a:sym typeface="Times New Roman"/>
              </a:rPr>
              <a:t>Stationarity</a:t>
            </a:r>
          </a:p>
          <a:p>
            <a:pPr marL="342900" indent="-285750" algn="just">
              <a:spcBef>
                <a:spcPts val="640"/>
              </a:spcBef>
              <a:buSzPts val="2300"/>
            </a:pPr>
            <a:endParaRPr lang="en-US"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114300" indent="0" algn="just">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Often </a:t>
            </a:r>
            <a:r>
              <a:rPr lang="en-IN" sz="1800" b="1" dirty="0">
                <a:latin typeface="Times New Roman" panose="02020603050405020304" pitchFamily="18" charset="0"/>
                <a:ea typeface="Cambria" panose="02040503050406030204" pitchFamily="18" charset="0"/>
                <a:cs typeface="Times New Roman" panose="02020603050405020304" pitchFamily="18" charset="0"/>
              </a:rPr>
              <a:t>Stock Prices</a:t>
            </a:r>
            <a:r>
              <a:rPr lang="en-IN" sz="1800" dirty="0">
                <a:latin typeface="Times New Roman" panose="02020603050405020304" pitchFamily="18" charset="0"/>
                <a:ea typeface="Cambria" panose="02040503050406030204" pitchFamily="18" charset="0"/>
                <a:cs typeface="Times New Roman" panose="02020603050405020304" pitchFamily="18" charset="0"/>
              </a:rPr>
              <a:t> are not a stationary process, since we might see a growing trend, or its volatility might increase over time i.e. variance is ever-changing.</a:t>
            </a:r>
          </a:p>
          <a:p>
            <a:pPr marL="114300" indent="0" algn="just">
              <a:buNone/>
            </a:pPr>
            <a:endParaRPr lang="en-IN" sz="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9" name="Google Shape;15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032127-C49F-4CB0-A08C-2F13C8CF5C39}" type="datetime2">
              <a:rPr lang="en-US" smtClean="0"/>
              <a:t>Monday, June 29, 2020</a:t>
            </a:fld>
            <a:endParaRPr dirty="0"/>
          </a:p>
        </p:txBody>
      </p:sp>
      <p:sp>
        <p:nvSpPr>
          <p:cNvPr id="160" name="Google Shape;1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dirty="0"/>
          </a:p>
        </p:txBody>
      </p:sp>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Tree>
    <p:extLst>
      <p:ext uri="{BB962C8B-B14F-4D97-AF65-F5344CB8AC3E}">
        <p14:creationId xmlns:p14="http://schemas.microsoft.com/office/powerpoint/2010/main" val="199101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Auto-Correlation</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the similarity between observations as a function of the time lag between them. For example, in the graph below the first and the 24th value have a high autocorrelation similarly for the 12th and 36th value. </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dirty="0"/>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3516F77-42A0-4389-B29F-BBC66A1400FA}" type="datetime2">
              <a:rPr lang="en-US" smtClean="0"/>
              <a:t>Monday, June 29, 2020</a:t>
            </a:fld>
            <a:endParaRPr dirty="0"/>
          </a:p>
        </p:txBody>
      </p:sp>
      <p:pic>
        <p:nvPicPr>
          <p:cNvPr id="7" name="image2.png">
            <a:extLst>
              <a:ext uri="{FF2B5EF4-FFF2-40B4-BE49-F238E27FC236}">
                <a16:creationId xmlns="" xmlns:a16="http://schemas.microsoft.com/office/drawing/2014/main" id="{CCF53122-6AEC-4386-9505-45FC236FCDF1}"/>
              </a:ext>
            </a:extLst>
          </p:cNvPr>
          <p:cNvPicPr/>
          <p:nvPr/>
        </p:nvPicPr>
        <p:blipFill rotWithShape="1">
          <a:blip r:embed="rId3"/>
          <a:srcRect b="6937"/>
          <a:stretch/>
        </p:blipFill>
        <p:spPr>
          <a:xfrm>
            <a:off x="1040709" y="2928730"/>
            <a:ext cx="7062581" cy="2517913"/>
          </a:xfrm>
          <a:prstGeom prst="rect">
            <a:avLst/>
          </a:prstGeom>
          <a:ln/>
        </p:spPr>
      </p:pic>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
        <p:nvSpPr>
          <p:cNvPr id="3" name="Rectangle 2"/>
          <p:cNvSpPr/>
          <p:nvPr/>
        </p:nvSpPr>
        <p:spPr>
          <a:xfrm>
            <a:off x="2487891" y="5632583"/>
            <a:ext cx="4668266" cy="307777"/>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Figure </a:t>
            </a:r>
            <a:r>
              <a:rPr lang="en-IN" dirty="0" smtClean="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EXAMPLE OF AN AUTO-CORRELATION PLOT</a:t>
            </a:r>
          </a:p>
        </p:txBody>
      </p:sp>
    </p:spTree>
    <p:extLst>
      <p:ext uri="{BB962C8B-B14F-4D97-AF65-F5344CB8AC3E}">
        <p14:creationId xmlns:p14="http://schemas.microsoft.com/office/powerpoint/2010/main" val="178628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Seasonality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558800" y="1600188"/>
            <a:ext cx="8229600" cy="4526100"/>
          </a:xfrm>
          <a:prstGeom prst="rect">
            <a:avLst/>
          </a:prstGeom>
        </p:spPr>
        <p:txBody>
          <a:bodyPr spcFirstLastPara="1" wrap="square" lIns="91425" tIns="45700" rIns="91425" bIns="45700" anchor="t" anchorCtr="0">
            <a:noAutofit/>
          </a:bodyPr>
          <a:lstStyle/>
          <a:p>
            <a:pPr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Seasonality: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Refers to periodic functions, for example electricity consumption is high during the day and low during night, or online sales increase during Christmas before slowing down again. Seasonality can also be derived from an </a:t>
            </a:r>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Plot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if it has a sinusoidal shape.</a:t>
            </a:r>
          </a:p>
          <a:p>
            <a:pPr lvl="0" algn="just"/>
            <a:endParaRPr lang="en-IN"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dirty="0"/>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11AD3BD-E11B-495B-813F-1DB2CAD94292}" type="datetime2">
              <a:rPr lang="en-US" smtClean="0"/>
              <a:t>Monday, June 29, 2020</a:t>
            </a:fld>
            <a:endParaRPr dirty="0"/>
          </a:p>
        </p:txBody>
      </p:sp>
      <p:pic>
        <p:nvPicPr>
          <p:cNvPr id="8" name="image1.png">
            <a:extLst>
              <a:ext uri="{FF2B5EF4-FFF2-40B4-BE49-F238E27FC236}">
                <a16:creationId xmlns="" xmlns:a16="http://schemas.microsoft.com/office/drawing/2014/main" id="{702614E3-1C12-44A8-BE08-817190C1C1CB}"/>
              </a:ext>
            </a:extLst>
          </p:cNvPr>
          <p:cNvPicPr/>
          <p:nvPr/>
        </p:nvPicPr>
        <p:blipFill rotWithShape="1">
          <a:blip r:embed="rId3"/>
          <a:srcRect l="-331" t="9990" r="331" b="16902"/>
          <a:stretch/>
        </p:blipFill>
        <p:spPr>
          <a:xfrm>
            <a:off x="774700" y="3472069"/>
            <a:ext cx="8013700" cy="2279375"/>
          </a:xfrm>
          <a:prstGeom prst="rect">
            <a:avLst/>
          </a:prstGeom>
          <a:ln/>
        </p:spPr>
      </p:pic>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
        <p:nvSpPr>
          <p:cNvPr id="3" name="Rectangle 2"/>
          <p:cNvSpPr/>
          <p:nvPr/>
        </p:nvSpPr>
        <p:spPr>
          <a:xfrm>
            <a:off x="2871182" y="5852044"/>
            <a:ext cx="3281668" cy="307777"/>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Figure </a:t>
            </a:r>
            <a:r>
              <a:rPr lang="en-IN" dirty="0" smtClean="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EXAMPLE OF SEASONALITY</a:t>
            </a:r>
          </a:p>
        </p:txBody>
      </p:sp>
    </p:spTree>
    <p:extLst>
      <p:ext uri="{BB962C8B-B14F-4D97-AF65-F5344CB8AC3E}">
        <p14:creationId xmlns:p14="http://schemas.microsoft.com/office/powerpoint/2010/main" val="64518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Stationarity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Stationarity: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an important characteristic of time-series. A time-series is said to be stationary if its statistical properties do not change over time. In other words, it has constant mean and variance, and co-variance is independent of time.</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224DE4B-1F34-4272-9394-52D8E6B97EB6}" type="datetime2">
              <a:rPr lang="en-US" smtClean="0"/>
              <a:t>Monday, June 29, 2020</a:t>
            </a:fld>
            <a:endParaRPr dirty="0"/>
          </a:p>
        </p:txBody>
      </p:sp>
      <p:pic>
        <p:nvPicPr>
          <p:cNvPr id="8" name="image3.png">
            <a:extLst>
              <a:ext uri="{FF2B5EF4-FFF2-40B4-BE49-F238E27FC236}">
                <a16:creationId xmlns="" xmlns:a16="http://schemas.microsoft.com/office/drawing/2014/main" id="{1C47D3C8-57DB-4F71-80E1-81CF6FC08C80}"/>
              </a:ext>
            </a:extLst>
          </p:cNvPr>
          <p:cNvPicPr/>
          <p:nvPr/>
        </p:nvPicPr>
        <p:blipFill rotWithShape="1">
          <a:blip r:embed="rId3"/>
          <a:srcRect t="7380" b="15460"/>
          <a:stretch/>
        </p:blipFill>
        <p:spPr>
          <a:xfrm>
            <a:off x="991705" y="3101009"/>
            <a:ext cx="7442200" cy="1974574"/>
          </a:xfrm>
          <a:prstGeom prst="rect">
            <a:avLst/>
          </a:prstGeom>
          <a:ln/>
        </p:spPr>
      </p:pic>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
        <p:nvSpPr>
          <p:cNvPr id="3" name="Rectangle 2"/>
          <p:cNvSpPr/>
          <p:nvPr/>
        </p:nvSpPr>
        <p:spPr>
          <a:xfrm>
            <a:off x="3124200" y="5075583"/>
            <a:ext cx="3147015" cy="307777"/>
          </a:xfrm>
          <a:prstGeom prst="rect">
            <a:avLst/>
          </a:prstGeom>
        </p:spPr>
        <p:txBody>
          <a:bodyPr wrap="none">
            <a:spAutoFit/>
          </a:bodyPr>
          <a:lstStyle/>
          <a:p>
            <a:r>
              <a:rPr lang="en-IN" dirty="0" smtClean="0">
                <a:latin typeface="Times New Roman" panose="02020603050405020304" pitchFamily="18" charset="0"/>
                <a:ea typeface="Calibri" panose="020F0502020204030204" pitchFamily="34" charset="0"/>
              </a:rPr>
              <a:t>Figure: </a:t>
            </a:r>
            <a:r>
              <a:rPr lang="en-IN" dirty="0">
                <a:latin typeface="Times New Roman" panose="02020603050405020304" pitchFamily="18" charset="0"/>
                <a:ea typeface="Calibri" panose="020F0502020204030204" pitchFamily="34" charset="0"/>
              </a:rPr>
              <a:t>EXAMPLE OF SEASONALITY</a:t>
            </a:r>
          </a:p>
        </p:txBody>
      </p:sp>
    </p:spTree>
    <p:extLst>
      <p:ext uri="{BB962C8B-B14F-4D97-AF65-F5344CB8AC3E}">
        <p14:creationId xmlns:p14="http://schemas.microsoft.com/office/powerpoint/2010/main" val="314938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pic>
        <p:nvPicPr>
          <p:cNvPr id="7" name="image5.png"/>
          <p:cNvPicPr/>
          <p:nvPr/>
        </p:nvPicPr>
        <p:blipFill>
          <a:blip r:embed="rId2"/>
          <a:srcRect/>
          <a:stretch>
            <a:fillRect/>
          </a:stretch>
        </p:blipFill>
        <p:spPr>
          <a:xfrm>
            <a:off x="364435" y="1417638"/>
            <a:ext cx="8229600" cy="3213100"/>
          </a:xfrm>
          <a:prstGeom prst="rect">
            <a:avLst/>
          </a:prstGeom>
          <a:ln/>
        </p:spPr>
      </p:pic>
      <p:sp>
        <p:nvSpPr>
          <p:cNvPr id="8" name="TextBox 7"/>
          <p:cNvSpPr txBox="1"/>
          <p:nvPr/>
        </p:nvSpPr>
        <p:spPr>
          <a:xfrm>
            <a:off x="457200" y="5031879"/>
            <a:ext cx="8229600" cy="923330"/>
          </a:xfrm>
          <a:prstGeom prst="rect">
            <a:avLst/>
          </a:prstGeom>
          <a:noFill/>
        </p:spPr>
        <p:txBody>
          <a:bodyPr wrap="square" rtlCol="0">
            <a:spAutoFit/>
          </a:bodyPr>
          <a:lstStyle/>
          <a:p>
            <a:pPr algn="just"/>
            <a:r>
              <a:rPr lang="en-IN" sz="1800" dirty="0" smtClean="0">
                <a:latin typeface="Times New Roman" panose="02020603050405020304" pitchFamily="18" charset="0"/>
                <a:ea typeface="Cambria" panose="02040503050406030204" pitchFamily="18" charset="0"/>
                <a:cs typeface="Times New Roman" panose="02020603050405020304" pitchFamily="18" charset="0"/>
              </a:rPr>
              <a:t>In the above graph, we see a peculiar representation technique being used which is known as a candlestick, a candlestick is a type of price chart used in technical analysis that displays the high, low, open, and closing prices of a security for a specific period.</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1373256" y="4630738"/>
            <a:ext cx="6211957" cy="307777"/>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Figure </a:t>
            </a:r>
            <a:r>
              <a:rPr lang="en-IN" dirty="0" smtClean="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A SAMPLE OF HOW THE TECHNICAL CHART IN BSE LOOKS LIKE</a:t>
            </a:r>
          </a:p>
        </p:txBody>
      </p:sp>
    </p:spTree>
    <p:extLst>
      <p:ext uri="{BB962C8B-B14F-4D97-AF65-F5344CB8AC3E}">
        <p14:creationId xmlns:p14="http://schemas.microsoft.com/office/powerpoint/2010/main" val="2549074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pic>
        <p:nvPicPr>
          <p:cNvPr id="8" name="image4.png"/>
          <p:cNvPicPr/>
          <p:nvPr/>
        </p:nvPicPr>
        <p:blipFill>
          <a:blip r:embed="rId2"/>
          <a:srcRect/>
          <a:stretch>
            <a:fillRect/>
          </a:stretch>
        </p:blipFill>
        <p:spPr>
          <a:xfrm>
            <a:off x="581891" y="1524001"/>
            <a:ext cx="8104909" cy="4081670"/>
          </a:xfrm>
          <a:prstGeom prst="rect">
            <a:avLst/>
          </a:prstGeom>
          <a:ln/>
        </p:spPr>
      </p:pic>
      <p:sp>
        <p:nvSpPr>
          <p:cNvPr id="3" name="Rectangle 2"/>
          <p:cNvSpPr/>
          <p:nvPr/>
        </p:nvSpPr>
        <p:spPr>
          <a:xfrm>
            <a:off x="2163417" y="5558145"/>
            <a:ext cx="4817165" cy="307777"/>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Figure </a:t>
            </a:r>
            <a:r>
              <a:rPr lang="en-IN" dirty="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TECHNICALITITES OF A CANDLESTICK FIGURE</a:t>
            </a:r>
          </a:p>
        </p:txBody>
      </p:sp>
    </p:spTree>
    <p:extLst>
      <p:ext uri="{BB962C8B-B14F-4D97-AF65-F5344CB8AC3E}">
        <p14:creationId xmlns:p14="http://schemas.microsoft.com/office/powerpoint/2010/main" val="116224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1143000"/>
          </a:xfrm>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3" name="Text Placeholder 2"/>
          <p:cNvSpPr>
            <a:spLocks noGrp="1"/>
          </p:cNvSpPr>
          <p:nvPr>
            <p:ph type="body" idx="1"/>
          </p:nvPr>
        </p:nvSpPr>
        <p:spPr>
          <a:xfrm>
            <a:off x="457200" y="1406456"/>
            <a:ext cx="8229600" cy="4525963"/>
          </a:xfrm>
        </p:spPr>
        <p:txBody>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The main factors which bring about a huge change in the variance and mean of the security prices are:-</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Buyer and Seller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IPO: - </a:t>
            </a:r>
            <a:r>
              <a:rPr lang="en-IN" sz="2000" dirty="0">
                <a:latin typeface="Times New Roman" panose="02020603050405020304" pitchFamily="18" charset="0"/>
                <a:ea typeface="Cambria" panose="02040503050406030204" pitchFamily="18" charset="0"/>
                <a:cs typeface="Times New Roman" panose="02020603050405020304" pitchFamily="18" charset="0"/>
              </a:rPr>
              <a:t>stand for Initial Public Offering. When the news media report that a company is "going public,"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company is making an </a:t>
            </a:r>
            <a:r>
              <a:rPr lang="en-IN" sz="2000" b="1" dirty="0">
                <a:latin typeface="Times New Roman" panose="02020603050405020304" pitchFamily="18" charset="0"/>
                <a:ea typeface="Cambria" panose="02040503050406030204" pitchFamily="18" charset="0"/>
                <a:cs typeface="Times New Roman" panose="02020603050405020304" pitchFamily="18" charset="0"/>
              </a:rPr>
              <a:t>initial public offering</a:t>
            </a:r>
            <a:r>
              <a:rPr lang="en-IN" sz="2000" dirty="0">
                <a:latin typeface="Times New Roman" panose="02020603050405020304" pitchFamily="18" charset="0"/>
                <a:ea typeface="Cambria" panose="02040503050406030204" pitchFamily="18" charset="0"/>
                <a:cs typeface="Times New Roman" panose="02020603050405020304" pitchFamily="18" charset="0"/>
              </a:rPr>
              <a:t>.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the company is offering its shares for sale to the public for the first time.</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Pandemics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Merger and Acquisitions: - </a:t>
            </a:r>
            <a:r>
              <a:rPr lang="en-IN" sz="2000" dirty="0">
                <a:latin typeface="Times New Roman" panose="02020603050405020304" pitchFamily="18" charset="0"/>
                <a:ea typeface="Cambria" panose="02040503050406030204" pitchFamily="18" charset="0"/>
                <a:cs typeface="Times New Roman" panose="02020603050405020304" pitchFamily="18" charset="0"/>
              </a:rPr>
              <a:t>Mergers and acquisitions are transactions in which the ownership of companies, other business organizations, or their operating units are transferred or consolidated with other entities.</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Import and Export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Government Issues/Changes to Laws.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137183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MAPE</a:t>
            </a:r>
            <a:r>
              <a:rPr lang="en-IN" sz="3200" dirty="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Value</a:t>
            </a: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0" lvl="0" indent="0" eaLnBrk="0" fontAlgn="base" hangingPunct="0">
              <a:spcBef>
                <a:spcPct val="0"/>
              </a:spcBef>
              <a:spcAft>
                <a:spcPct val="0"/>
              </a:spcAft>
              <a:buClrTx/>
              <a:buSzTx/>
              <a:buNone/>
            </a:pPr>
            <a:r>
              <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mean absolute percentage error (MAPE) is the mean or average of the absolute percentage errors of forecasts. Error is defined as actual or observed value minus the forecasted value. Percentage errors are summed without regard to sign to compute MAPE. This measure is easy to understand because it provides the error in terms of percentages. Also, because absolute percentage errors are used, the problem of positive and negative errors cancelling each other out is avoided. Consequently, MAPE has managerial appeal and is a measure commonly used in forecasting. The smaller the MAPE the better the forecast</a:t>
            </a:r>
            <a:r>
              <a:rPr lang="en-US" altLang="en-US" sz="18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0" lvl="0" indent="0" eaLnBrk="0" fontAlgn="base" hangingPunct="0">
              <a:spcBef>
                <a:spcPct val="0"/>
              </a:spcBef>
              <a:spcAft>
                <a:spcPct val="0"/>
              </a:spcAft>
              <a:buClrTx/>
              <a:buSzTx/>
              <a:buNone/>
            </a:pPr>
            <a:endParaRPr lang="en-US" altLang="en-US" sz="10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ClrTx/>
              <a:buSzTx/>
              <a:buNone/>
            </a:pPr>
            <a:r>
              <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mean absolute percentage error (MAPE) can be calculated as the average absolute percent error for each time period minus actual values divided by actual values. Where At is the actual value and Ft is the forecast value, this is given by:</a:t>
            </a:r>
            <a:endParaRPr lang="en-US" altLang="en-US" sz="10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ClrTx/>
              <a:buSz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8" name="Rectangle 3"/>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150" y="5059363"/>
            <a:ext cx="3355699" cy="91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78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RMSE</a:t>
            </a:r>
            <a:r>
              <a:rPr lang="en-IN" sz="3200" dirty="0" smtClean="0">
                <a:latin typeface="Times New Roman" panose="02020603050405020304" pitchFamily="18" charset="0"/>
                <a:cs typeface="Times New Roman" panose="02020603050405020304" pitchFamily="18" charset="0"/>
              </a:rPr>
              <a:t> Value</a:t>
            </a: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root-mean-square deviation (RMSD) or root-mean-square error (RMSE) is a frequently used measure of the differences between values (sample or population values) predicted by a model or an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hlinkClick r:id="rId2" tooltip="Estimator"/>
              </a:rPr>
              <a:t>estimator</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and the values observed.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RMSD represents the square root of the second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hlinkClick r:id="rId3" tooltip="Sample moment"/>
              </a:rPr>
              <a:t>sample moment</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 the differences between predicted values and observed values of these differences. These deviations are called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hlinkClick r:id="rId4" tooltip="Errors and residuals in statistics"/>
              </a:rPr>
              <a:t>residuals</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when the calculations are performed over the data sample that was used for estimation and are called errors (or prediction errors) when computed out-of-sample. The RMSD serves to aggregate the magnitudes of the errors in predictions for various times into a single measure of predictive power.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RMSD is a measure of accuracy</a:t>
            </a:r>
            <a:r>
              <a:rPr lang="en-IN" sz="18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114300" indent="0">
              <a:buNone/>
            </a:pP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ClrTx/>
              <a:buSzTx/>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8" name="Rectangle 3"/>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9" name="Picture 8" descr="C:\Users\Dipanshu\Desktop\IMG_3385.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28273" y="4638261"/>
            <a:ext cx="3087453" cy="876093"/>
          </a:xfrm>
          <a:prstGeom prst="rect">
            <a:avLst/>
          </a:prstGeom>
          <a:noFill/>
          <a:ln>
            <a:noFill/>
          </a:ln>
        </p:spPr>
      </p:pic>
    </p:spTree>
    <p:extLst>
      <p:ext uri="{BB962C8B-B14F-4D97-AF65-F5344CB8AC3E}">
        <p14:creationId xmlns:p14="http://schemas.microsoft.com/office/powerpoint/2010/main" val="158878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284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4" name="Rounded Rectangle 3"/>
          <p:cNvSpPr/>
          <p:nvPr/>
        </p:nvSpPr>
        <p:spPr>
          <a:xfrm>
            <a:off x="3801717" y="1234985"/>
            <a:ext cx="851452" cy="3089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START</a:t>
            </a:r>
          </a:p>
        </p:txBody>
      </p:sp>
      <p:sp>
        <p:nvSpPr>
          <p:cNvPr id="5" name="Rectangle 4"/>
          <p:cNvSpPr/>
          <p:nvPr/>
        </p:nvSpPr>
        <p:spPr>
          <a:xfrm>
            <a:off x="1633327" y="1952367"/>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ORIGINAL DATASET</a:t>
            </a:r>
          </a:p>
        </p:txBody>
      </p:sp>
      <p:sp>
        <p:nvSpPr>
          <p:cNvPr id="15" name="Rectangle 14"/>
          <p:cNvSpPr/>
          <p:nvPr/>
        </p:nvSpPr>
        <p:spPr>
          <a:xfrm>
            <a:off x="1628360" y="2745568"/>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IDENTIFICATION</a:t>
            </a:r>
          </a:p>
        </p:txBody>
      </p:sp>
      <p:sp>
        <p:nvSpPr>
          <p:cNvPr id="19" name="Rectangle 18"/>
          <p:cNvSpPr/>
          <p:nvPr/>
        </p:nvSpPr>
        <p:spPr>
          <a:xfrm>
            <a:off x="4933120" y="3396476"/>
            <a:ext cx="2173357" cy="597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VISUALIZATION</a:t>
            </a:r>
          </a:p>
        </p:txBody>
      </p:sp>
      <p:sp>
        <p:nvSpPr>
          <p:cNvPr id="21" name="Rounded Rectangle 20"/>
          <p:cNvSpPr/>
          <p:nvPr/>
        </p:nvSpPr>
        <p:spPr>
          <a:xfrm>
            <a:off x="3801717" y="5506250"/>
            <a:ext cx="851452" cy="285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END</a:t>
            </a:r>
          </a:p>
        </p:txBody>
      </p:sp>
      <p:cxnSp>
        <p:nvCxnSpPr>
          <p:cNvPr id="13" name="Elbow Connector 12"/>
          <p:cNvCxnSpPr>
            <a:stCxn id="4" idx="2"/>
            <a:endCxn id="5" idx="0"/>
          </p:cNvCxnSpPr>
          <p:nvPr/>
        </p:nvCxnSpPr>
        <p:spPr>
          <a:xfrm rot="5400000">
            <a:off x="3269534" y="994457"/>
            <a:ext cx="408383" cy="1507437"/>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5" idx="2"/>
            <a:endCxn id="15" idx="0"/>
          </p:cNvCxnSpPr>
          <p:nvPr/>
        </p:nvCxnSpPr>
        <p:spPr>
          <a:xfrm flipH="1">
            <a:off x="2715039" y="2265964"/>
            <a:ext cx="4967" cy="4796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5" idx="2"/>
            <a:endCxn id="50" idx="0"/>
          </p:cNvCxnSpPr>
          <p:nvPr/>
        </p:nvCxnSpPr>
        <p:spPr>
          <a:xfrm>
            <a:off x="2715039" y="3384052"/>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Date Placeholder 44"/>
          <p:cNvSpPr>
            <a:spLocks noGrp="1"/>
          </p:cNvSpPr>
          <p:nvPr>
            <p:ph type="dt" idx="10"/>
          </p:nvPr>
        </p:nvSpPr>
        <p:spPr/>
        <p:txBody>
          <a:bodyPr/>
          <a:lstStyle/>
          <a:p>
            <a:fld id="{665D7C35-1955-4046-8E31-EC0C74B7F953}" type="datetime2">
              <a:rPr lang="en-US" smtClean="0"/>
              <a:t>Monday, June 29, 2020</a:t>
            </a:fld>
            <a:endParaRPr lang="en-US" dirty="0"/>
          </a:p>
        </p:txBody>
      </p:sp>
      <p:sp>
        <p:nvSpPr>
          <p:cNvPr id="46" name="Slide Number Placeholder 4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47" name="Footer Placeholder 46"/>
          <p:cNvSpPr>
            <a:spLocks noGrp="1"/>
          </p:cNvSpPr>
          <p:nvPr>
            <p:ph type="ftr" idx="11"/>
          </p:nvPr>
        </p:nvSpPr>
        <p:spPr/>
        <p:txBody>
          <a:bodyPr/>
          <a:lstStyle/>
          <a:p>
            <a:r>
              <a:rPr lang="en-US" dirty="0"/>
              <a:t>STOCK MARKET FORECASTING USING TIME-SERIES ANALYSIS</a:t>
            </a:r>
            <a:endParaRPr lang="en-IN" dirty="0"/>
          </a:p>
        </p:txBody>
      </p:sp>
      <p:cxnSp>
        <p:nvCxnSpPr>
          <p:cNvPr id="16" name="Elbow Connector 15"/>
          <p:cNvCxnSpPr>
            <a:stCxn id="58" idx="3"/>
            <a:endCxn id="42" idx="1"/>
          </p:cNvCxnSpPr>
          <p:nvPr/>
        </p:nvCxnSpPr>
        <p:spPr>
          <a:xfrm flipV="1">
            <a:off x="3801717" y="2109166"/>
            <a:ext cx="1131403" cy="283190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4933120" y="1952367"/>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TESTING</a:t>
            </a:r>
          </a:p>
        </p:txBody>
      </p:sp>
      <p:sp>
        <p:nvSpPr>
          <p:cNvPr id="50" name="Rectangle 49"/>
          <p:cNvSpPr/>
          <p:nvPr/>
        </p:nvSpPr>
        <p:spPr>
          <a:xfrm>
            <a:off x="1628360" y="3867431"/>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BUILDING</a:t>
            </a:r>
          </a:p>
        </p:txBody>
      </p:sp>
      <p:sp>
        <p:nvSpPr>
          <p:cNvPr id="58" name="Rectangle 57"/>
          <p:cNvSpPr/>
          <p:nvPr/>
        </p:nvSpPr>
        <p:spPr>
          <a:xfrm>
            <a:off x="1628360" y="4744315"/>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MODELTRAINING</a:t>
            </a:r>
          </a:p>
        </p:txBody>
      </p:sp>
      <p:cxnSp>
        <p:nvCxnSpPr>
          <p:cNvPr id="63" name="Straight Arrow Connector 62"/>
          <p:cNvCxnSpPr>
            <a:stCxn id="50" idx="2"/>
            <a:endCxn id="58" idx="0"/>
          </p:cNvCxnSpPr>
          <p:nvPr/>
        </p:nvCxnSpPr>
        <p:spPr>
          <a:xfrm>
            <a:off x="2715039" y="4260936"/>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Rectangle 71"/>
          <p:cNvSpPr/>
          <p:nvPr/>
        </p:nvSpPr>
        <p:spPr>
          <a:xfrm>
            <a:off x="4933120" y="2674347"/>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ERROR CALCULATION</a:t>
            </a:r>
          </a:p>
        </p:txBody>
      </p:sp>
      <p:sp>
        <p:nvSpPr>
          <p:cNvPr id="78" name="Rectangle 77"/>
          <p:cNvSpPr/>
          <p:nvPr/>
        </p:nvSpPr>
        <p:spPr>
          <a:xfrm>
            <a:off x="4933120" y="4402063"/>
            <a:ext cx="2173357" cy="539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REPEAT WITH OTHER MODEL</a:t>
            </a:r>
          </a:p>
        </p:txBody>
      </p:sp>
      <p:cxnSp>
        <p:nvCxnSpPr>
          <p:cNvPr id="79" name="Elbow Connector 78"/>
          <p:cNvCxnSpPr>
            <a:stCxn id="78" idx="2"/>
            <a:endCxn id="21" idx="0"/>
          </p:cNvCxnSpPr>
          <p:nvPr/>
        </p:nvCxnSpPr>
        <p:spPr>
          <a:xfrm rot="5400000">
            <a:off x="4841030" y="4327481"/>
            <a:ext cx="565182" cy="179235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42" idx="2"/>
            <a:endCxn id="72" idx="0"/>
          </p:cNvCxnSpPr>
          <p:nvPr/>
        </p:nvCxnSpPr>
        <p:spPr>
          <a:xfrm>
            <a:off x="6019799" y="2265964"/>
            <a:ext cx="0" cy="4083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2" idx="2"/>
            <a:endCxn id="19" idx="0"/>
          </p:cNvCxnSpPr>
          <p:nvPr/>
        </p:nvCxnSpPr>
        <p:spPr>
          <a:xfrm>
            <a:off x="6019799" y="2987944"/>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9" idx="2"/>
            <a:endCxn id="78" idx="0"/>
          </p:cNvCxnSpPr>
          <p:nvPr/>
        </p:nvCxnSpPr>
        <p:spPr>
          <a:xfrm>
            <a:off x="6019799" y="3993531"/>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1835426" y="5931468"/>
            <a:ext cx="5784574" cy="307777"/>
          </a:xfrm>
          <a:prstGeom prst="rect">
            <a:avLst/>
          </a:prstGeom>
        </p:spPr>
        <p:txBody>
          <a:bodyPr wrap="square">
            <a:spAutoFit/>
          </a:bodyPr>
          <a:lstStyle/>
          <a:p>
            <a:r>
              <a:rPr lang="en-IN" dirty="0" smtClean="0">
                <a:latin typeface="Times New Roman" panose="02020603050405020304" pitchFamily="18" charset="0"/>
                <a:ea typeface="Calibri" panose="020F0502020204030204" pitchFamily="34" charset="0"/>
              </a:rPr>
              <a:t>Figure: FLOWCHART </a:t>
            </a:r>
            <a:r>
              <a:rPr lang="en-IN" dirty="0">
                <a:latin typeface="Times New Roman" panose="02020603050405020304" pitchFamily="18" charset="0"/>
                <a:ea typeface="Calibri" panose="020F0502020204030204" pitchFamily="34" charset="0"/>
              </a:rPr>
              <a:t>DEFINING THE APPROACH OF OUR PROJECT</a:t>
            </a:r>
            <a:endParaRPr lang="en-IN" dirty="0"/>
          </a:p>
        </p:txBody>
      </p:sp>
    </p:spTree>
    <p:extLst>
      <p:ext uri="{BB962C8B-B14F-4D97-AF65-F5344CB8AC3E}">
        <p14:creationId xmlns:p14="http://schemas.microsoft.com/office/powerpoint/2010/main" val="119375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body" idx="1"/>
          </p:nvPr>
        </p:nvSpPr>
        <p:spPr>
          <a:xfrm>
            <a:off x="453887" y="1173370"/>
            <a:ext cx="8229600" cy="4526100"/>
          </a:xfrm>
          <a:prstGeom prst="rect">
            <a:avLst/>
          </a:prstGeom>
          <a:noFill/>
          <a:ln>
            <a:noFill/>
          </a:ln>
        </p:spPr>
        <p:txBody>
          <a:bodyPr spcFirstLastPara="1" wrap="square" lIns="91425" tIns="45700" rIns="91425" bIns="45700" anchor="t" anchorCtr="0">
            <a:noAutofit/>
          </a:bodyPr>
          <a:lstStyle/>
          <a:p>
            <a:pPr lvl="0" indent="-457200" algn="l" rtl="0">
              <a:spcBef>
                <a:spcPts val="1000"/>
              </a:spcBef>
              <a:spcAft>
                <a:spcPts val="0"/>
              </a:spcAft>
              <a:buClr>
                <a:schemeClr val="dk1"/>
              </a:buClr>
              <a:buSzPts val="1100"/>
              <a:buFont typeface="Wingdings" panose="05000000000000000000" pitchFamily="2" charset="2"/>
              <a:buChar char="v"/>
            </a:pPr>
            <a:r>
              <a:rPr lang="en-US" sz="2400" dirty="0" smtClean="0">
                <a:latin typeface="Times New Roman" panose="02020603050405020304" pitchFamily="18" charset="0"/>
                <a:ea typeface="Arial"/>
                <a:cs typeface="Times New Roman" panose="02020603050405020304" pitchFamily="18" charset="0"/>
                <a:sym typeface="Arial"/>
              </a:rPr>
              <a:t>Introduction</a:t>
            </a:r>
            <a:endParaRPr lang="en-US" sz="2400" dirty="0">
              <a:latin typeface="Times New Roman" panose="02020603050405020304" pitchFamily="18" charset="0"/>
              <a:ea typeface="Arial"/>
              <a:cs typeface="Times New Roman" panose="02020603050405020304" pitchFamily="18" charset="0"/>
              <a:sym typeface="Arial"/>
            </a:endParaRPr>
          </a:p>
          <a:p>
            <a:pPr lvl="0" indent="-457200">
              <a:spcBef>
                <a:spcPts val="1000"/>
              </a:spcBef>
              <a:buSzPts val="1100"/>
              <a:buFont typeface="Wingdings" panose="05000000000000000000" pitchFamily="2" charset="2"/>
              <a:buChar char="v"/>
            </a:pPr>
            <a:r>
              <a:rPr lang="en-US" sz="2400" dirty="0" smtClean="0">
                <a:latin typeface="Times New Roman" panose="02020603050405020304" pitchFamily="18" charset="0"/>
                <a:ea typeface="Arial"/>
                <a:cs typeface="Times New Roman" panose="02020603050405020304" pitchFamily="18" charset="0"/>
                <a:sym typeface="Arial"/>
              </a:rPr>
              <a:t>Goal</a:t>
            </a:r>
          </a:p>
          <a:p>
            <a:pPr indent="-457200">
              <a:spcBef>
                <a:spcPts val="1000"/>
              </a:spcBef>
              <a:buSzPts val="1100"/>
              <a:buFont typeface="Wingdings" panose="05000000000000000000" pitchFamily="2" charset="2"/>
              <a:buChar char="v"/>
            </a:pPr>
            <a:r>
              <a:rPr lang="en-US" sz="2400" dirty="0" smtClean="0">
                <a:latin typeface="Times New Roman" panose="02020603050405020304" pitchFamily="18" charset="0"/>
                <a:ea typeface="Arial"/>
                <a:cs typeface="Times New Roman" panose="02020603050405020304" pitchFamily="18" charset="0"/>
                <a:sym typeface="Arial"/>
              </a:rPr>
              <a:t>Schedule</a:t>
            </a:r>
            <a:endParaRPr lang="en-US" sz="2400" dirty="0">
              <a:latin typeface="Times New Roman" panose="02020603050405020304" pitchFamily="18" charset="0"/>
              <a:ea typeface="Arial"/>
              <a:cs typeface="Times New Roman" panose="02020603050405020304" pitchFamily="18" charset="0"/>
              <a:sym typeface="Arial"/>
            </a:endParaRPr>
          </a:p>
          <a:p>
            <a:pPr lvl="0" indent="-457200">
              <a:spcBef>
                <a:spcPts val="1000"/>
              </a:spcBef>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Literature Review</a:t>
            </a:r>
          </a:p>
          <a:p>
            <a:pPr lvl="0" indent="-457200">
              <a:spcBef>
                <a:spcPts val="1000"/>
              </a:spcBef>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Methodology</a:t>
            </a:r>
          </a:p>
          <a:p>
            <a:pPr lvl="0" indent="-457200">
              <a:spcBef>
                <a:spcPts val="1000"/>
              </a:spcBef>
              <a:buSzPts val="1100"/>
              <a:buFont typeface="Wingdings" panose="05000000000000000000" pitchFamily="2" charset="2"/>
              <a:buChar char="v"/>
            </a:pPr>
            <a:r>
              <a:rPr lang="en-US" sz="2400" dirty="0" smtClean="0">
                <a:latin typeface="Times New Roman" panose="02020603050405020304" pitchFamily="18" charset="0"/>
                <a:ea typeface="Arial"/>
                <a:cs typeface="Times New Roman" panose="02020603050405020304" pitchFamily="18" charset="0"/>
                <a:sym typeface="Arial"/>
              </a:rPr>
              <a:t>Algorithms</a:t>
            </a:r>
          </a:p>
          <a:p>
            <a:pPr lvl="0" indent="-457200">
              <a:spcBef>
                <a:spcPts val="1000"/>
              </a:spcBef>
              <a:buSzPts val="1100"/>
              <a:buFont typeface="Wingdings" panose="05000000000000000000" pitchFamily="2" charset="2"/>
              <a:buChar char="v"/>
            </a:pPr>
            <a:r>
              <a:rPr lang="en-US" sz="2400" dirty="0" smtClean="0">
                <a:latin typeface="Times New Roman" panose="02020603050405020304" pitchFamily="18" charset="0"/>
                <a:ea typeface="Arial"/>
                <a:cs typeface="Times New Roman" panose="02020603050405020304" pitchFamily="18" charset="0"/>
                <a:sym typeface="Arial"/>
              </a:rPr>
              <a:t>Technological Stack</a:t>
            </a:r>
          </a:p>
          <a:p>
            <a:pPr lvl="0" indent="-457200">
              <a:spcBef>
                <a:spcPts val="1000"/>
              </a:spcBef>
              <a:buSzPts val="1100"/>
              <a:buFont typeface="Wingdings" panose="05000000000000000000" pitchFamily="2" charset="2"/>
              <a:buChar char="v"/>
            </a:pPr>
            <a:r>
              <a:rPr lang="en-US" sz="2400" dirty="0" smtClean="0">
                <a:latin typeface="Times New Roman" panose="02020603050405020304" pitchFamily="18" charset="0"/>
                <a:ea typeface="Arial"/>
                <a:cs typeface="Times New Roman" panose="02020603050405020304" pitchFamily="18" charset="0"/>
                <a:sym typeface="Arial"/>
              </a:rPr>
              <a:t>Conclusion</a:t>
            </a:r>
            <a:endParaRPr lang="en-US" sz="2400" dirty="0">
              <a:latin typeface="Times New Roman" panose="02020603050405020304" pitchFamily="18" charset="0"/>
              <a:ea typeface="Arial"/>
              <a:cs typeface="Times New Roman" panose="02020603050405020304" pitchFamily="18" charset="0"/>
              <a:sym typeface="Arial"/>
            </a:endParaRPr>
          </a:p>
          <a:p>
            <a:pPr lvl="0" indent="-457200">
              <a:spcBef>
                <a:spcPts val="1000"/>
              </a:spcBef>
              <a:buSzPts val="1100"/>
              <a:buFont typeface="Wingdings" panose="05000000000000000000" pitchFamily="2" charset="2"/>
              <a:buChar char="v"/>
            </a:pPr>
            <a:r>
              <a:rPr lang="en-US" sz="2400" dirty="0" smtClean="0">
                <a:latin typeface="Times New Roman" panose="02020603050405020304" pitchFamily="18" charset="0"/>
                <a:ea typeface="Arial"/>
                <a:cs typeface="Times New Roman" panose="02020603050405020304" pitchFamily="18" charset="0"/>
                <a:sym typeface="Arial"/>
              </a:rPr>
              <a:t>References</a:t>
            </a:r>
            <a:endParaRPr lang="en-US" sz="2400" dirty="0">
              <a:latin typeface="Times New Roman" panose="02020603050405020304" pitchFamily="18" charset="0"/>
              <a:ea typeface="Arial"/>
              <a:cs typeface="Times New Roman" panose="02020603050405020304" pitchFamily="18" charset="0"/>
              <a:sym typeface="Arial"/>
            </a:endParaRPr>
          </a:p>
          <a:p>
            <a:pPr marL="0" lvl="0" indent="0" algn="l" rtl="0">
              <a:spcBef>
                <a:spcPts val="1000"/>
              </a:spcBef>
              <a:spcAft>
                <a:spcPts val="0"/>
              </a:spcAft>
              <a:buClr>
                <a:srgbClr val="000000"/>
              </a:buClr>
              <a:buSzPts val="3200"/>
              <a:buNone/>
            </a:pPr>
            <a:endParaRPr sz="20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Index</a:t>
            </a:r>
            <a:endParaRPr b="1" dirty="0">
              <a:latin typeface="Times New Roman"/>
              <a:ea typeface="Times New Roman"/>
              <a:cs typeface="Times New Roman"/>
              <a:sym typeface="Times New Roman"/>
            </a:endParaRPr>
          </a:p>
        </p:txBody>
      </p:sp>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41E02E7-9760-43BA-A479-95D57DA636C9}" type="datetime2">
              <a:rPr lang="en-US" smtClean="0"/>
              <a:t>Monday, June 29, 2020</a:t>
            </a:fld>
            <a:endParaRPr dirty="0"/>
          </a:p>
        </p:txBody>
      </p:sp>
      <p:sp>
        <p:nvSpPr>
          <p:cNvPr id="100" name="Google Shape;10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23" name="Google Shape;12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37C966-C8E3-49DC-8172-A8AC17B65342}" type="datetime2">
              <a:rPr lang="en-US" smtClean="0"/>
              <a:t>Monday, June 29, 2020</a:t>
            </a:fld>
            <a:endParaRPr dirty="0"/>
          </a:p>
        </p:txBody>
      </p:sp>
      <p:sp>
        <p:nvSpPr>
          <p:cNvPr id="124" name="Google Shape;124;p17"/>
          <p:cNvSpPr txBox="1">
            <a:spLocks noGrp="1"/>
          </p:cNvSpPr>
          <p:nvPr>
            <p:ph type="sldNum" idx="12"/>
          </p:nvPr>
        </p:nvSpPr>
        <p:spPr>
          <a:xfrm>
            <a:off x="6858000" y="6356350"/>
            <a:ext cx="2070296" cy="28474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20</a:t>
            </a:fld>
            <a:endParaRPr dirty="0"/>
          </a:p>
        </p:txBody>
      </p:sp>
      <p:pic>
        <p:nvPicPr>
          <p:cNvPr id="9" name="Picture 8">
            <a:extLst>
              <a:ext uri="{FF2B5EF4-FFF2-40B4-BE49-F238E27FC236}">
                <a16:creationId xmlns="" xmlns:a16="http://schemas.microsoft.com/office/drawing/2014/main" id="{828A58BC-2B04-46A0-AD6B-BF5BF7161BAC}"/>
              </a:ext>
            </a:extLst>
          </p:cNvPr>
          <p:cNvPicPr/>
          <p:nvPr/>
        </p:nvPicPr>
        <p:blipFill>
          <a:blip r:embed="rId3"/>
          <a:stretch>
            <a:fillRect/>
          </a:stretch>
        </p:blipFill>
        <p:spPr>
          <a:xfrm>
            <a:off x="323557" y="2288685"/>
            <a:ext cx="8496886" cy="2280629"/>
          </a:xfrm>
          <a:prstGeom prst="rect">
            <a:avLst/>
          </a:prstGeom>
        </p:spPr>
      </p:pic>
      <p:sp>
        <p:nvSpPr>
          <p:cNvPr id="4" name="Rectangle 3">
            <a:extLst>
              <a:ext uri="{FF2B5EF4-FFF2-40B4-BE49-F238E27FC236}">
                <a16:creationId xmlns="" xmlns:a16="http://schemas.microsoft.com/office/drawing/2014/main" id="{5F850226-0815-4F52-8394-A84F3677BF4F}"/>
              </a:ext>
            </a:extLst>
          </p:cNvPr>
          <p:cNvSpPr/>
          <p:nvPr/>
        </p:nvSpPr>
        <p:spPr>
          <a:xfrm>
            <a:off x="1553817" y="4678893"/>
            <a:ext cx="6036365" cy="307777"/>
          </a:xfrm>
          <a:prstGeom prst="rect">
            <a:avLst/>
          </a:prstGeom>
        </p:spPr>
        <p:txBody>
          <a:bodyPr wrap="square">
            <a:spAutoFit/>
          </a:bodyPr>
          <a:lstStyle/>
          <a:p>
            <a:pPr marL="178435" indent="-6350"/>
            <a:r>
              <a:rPr lang="en-GB" dirty="0" smtClean="0">
                <a:latin typeface="Times New Roman" panose="02020603050405020304" pitchFamily="18" charset="0"/>
                <a:ea typeface="Calibri" panose="020F0502020204030204" pitchFamily="34" charset="0"/>
              </a:rPr>
              <a:t>FIGURE : </a:t>
            </a:r>
            <a:r>
              <a:rPr lang="en-GB" dirty="0">
                <a:latin typeface="Times New Roman" panose="02020603050405020304" pitchFamily="18" charset="0"/>
                <a:ea typeface="Calibri" panose="020F0502020204030204" pitchFamily="34" charset="0"/>
              </a:rPr>
              <a:t>- STEPS IN A FULL MACHINE LEARNING PROJECT [1]</a:t>
            </a:r>
            <a:endParaRPr lang="en-IN" dirty="0">
              <a:latin typeface="Times New Roman" panose="02020603050405020304" pitchFamily="18" charset="0"/>
              <a:ea typeface="Calibri" panose="020F0502020204030204" pitchFamily="34" charset="0"/>
            </a:endParaRPr>
          </a:p>
        </p:txBody>
      </p:sp>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Dataset</a:t>
            </a:r>
            <a:endParaRPr lang="en-IN" dirty="0"/>
          </a:p>
        </p:txBody>
      </p:sp>
      <p:sp>
        <p:nvSpPr>
          <p:cNvPr id="3" name="Text Placeholder 2"/>
          <p:cNvSpPr>
            <a:spLocks noGrp="1"/>
          </p:cNvSpPr>
          <p:nvPr>
            <p:ph type="body" idx="1"/>
          </p:nvPr>
        </p:nvSpPr>
        <p:spPr>
          <a:xfrm>
            <a:off x="457200" y="1600201"/>
            <a:ext cx="8229600" cy="1275522"/>
          </a:xfrm>
        </p:spPr>
        <p:txBody>
          <a:bodyPr/>
          <a:lstStyle/>
          <a:p>
            <a:pPr marL="114300" indent="0">
              <a:buNone/>
            </a:pPr>
            <a:r>
              <a:rPr lang="en-IN" sz="1800" dirty="0">
                <a:latin typeface="Times New Roman" panose="02020603050405020304" pitchFamily="18" charset="0"/>
                <a:cs typeface="Times New Roman" panose="02020603050405020304" pitchFamily="18" charset="0"/>
              </a:rPr>
              <a:t>We’ll be using a dataset from </a:t>
            </a:r>
            <a:r>
              <a:rPr lang="en-IN" sz="1800" dirty="0">
                <a:latin typeface="Times New Roman" panose="02020603050405020304" pitchFamily="18" charset="0"/>
                <a:cs typeface="Times New Roman" panose="02020603050405020304" pitchFamily="18" charset="0"/>
                <a:hlinkClick r:id="rId2"/>
              </a:rPr>
              <a:t>https://www.moneycontrol.com</a:t>
            </a:r>
            <a:r>
              <a:rPr lang="en-IN" sz="1800" dirty="0">
                <a:latin typeface="Times New Roman" panose="02020603050405020304" pitchFamily="18" charset="0"/>
                <a:cs typeface="Times New Roman" panose="02020603050405020304" pitchFamily="18" charset="0"/>
              </a:rPr>
              <a:t> (you can find historical data for various stocks here) and for this particular project, we have used the data for ‘STATE BANK OF INDIA’. We have collected data from January 2011 to December </a:t>
            </a:r>
            <a:r>
              <a:rPr lang="en-IN" sz="1800" dirty="0" smtClean="0">
                <a:latin typeface="Times New Roman" panose="02020603050405020304" pitchFamily="18" charset="0"/>
                <a:cs typeface="Times New Roman" panose="02020603050405020304" pitchFamily="18" charset="0"/>
              </a:rPr>
              <a:t>2019.</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pic>
        <p:nvPicPr>
          <p:cNvPr id="7" name="Picture 6"/>
          <p:cNvPicPr/>
          <p:nvPr/>
        </p:nvPicPr>
        <p:blipFill>
          <a:blip r:embed="rId3"/>
          <a:stretch>
            <a:fillRect/>
          </a:stretch>
        </p:blipFill>
        <p:spPr>
          <a:xfrm>
            <a:off x="1166191" y="3058286"/>
            <a:ext cx="6811617" cy="2506111"/>
          </a:xfrm>
          <a:prstGeom prst="rect">
            <a:avLst/>
          </a:prstGeom>
        </p:spPr>
      </p:pic>
      <p:sp>
        <p:nvSpPr>
          <p:cNvPr id="8" name="Rectangle 7"/>
          <p:cNvSpPr/>
          <p:nvPr/>
        </p:nvSpPr>
        <p:spPr>
          <a:xfrm>
            <a:off x="3197085" y="5746960"/>
            <a:ext cx="2749827" cy="307777"/>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Figure </a:t>
            </a:r>
            <a:r>
              <a:rPr lang="en-IN" dirty="0" smtClean="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SNIPPING OF DATASET</a:t>
            </a:r>
            <a:endParaRPr lang="en-IN"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6192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Dataset</a:t>
            </a: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pic>
        <p:nvPicPr>
          <p:cNvPr id="9" name="Picture 8"/>
          <p:cNvPicPr/>
          <p:nvPr/>
        </p:nvPicPr>
        <p:blipFill>
          <a:blip r:embed="rId2"/>
          <a:stretch>
            <a:fillRect/>
          </a:stretch>
        </p:blipFill>
        <p:spPr>
          <a:xfrm>
            <a:off x="0" y="1417638"/>
            <a:ext cx="9144000" cy="4938712"/>
          </a:xfrm>
          <a:prstGeom prst="rect">
            <a:avLst/>
          </a:prstGeom>
        </p:spPr>
      </p:pic>
    </p:spTree>
    <p:extLst>
      <p:ext uri="{BB962C8B-B14F-4D97-AF65-F5344CB8AC3E}">
        <p14:creationId xmlns:p14="http://schemas.microsoft.com/office/powerpoint/2010/main" val="1756363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Part of Dataset</a:t>
            </a:r>
            <a:endParaRPr lang="en-IN" dirty="0"/>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pic>
        <p:nvPicPr>
          <p:cNvPr id="7" name="Picture 6"/>
          <p:cNvPicPr/>
          <p:nvPr/>
        </p:nvPicPr>
        <p:blipFill>
          <a:blip r:embed="rId2"/>
          <a:stretch>
            <a:fillRect/>
          </a:stretch>
        </p:blipFill>
        <p:spPr>
          <a:xfrm>
            <a:off x="0" y="1417638"/>
            <a:ext cx="9144000" cy="4938711"/>
          </a:xfrm>
          <a:prstGeom prst="rect">
            <a:avLst/>
          </a:prstGeom>
        </p:spPr>
      </p:pic>
    </p:spTree>
    <p:extLst>
      <p:ext uri="{BB962C8B-B14F-4D97-AF65-F5344CB8AC3E}">
        <p14:creationId xmlns:p14="http://schemas.microsoft.com/office/powerpoint/2010/main" val="90775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Modelling Time series</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114300" indent="0" algn="just">
              <a:buNone/>
            </a:pPr>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There are many ways to model a time series in order to make predictions:</a:t>
            </a:r>
          </a:p>
          <a:p>
            <a:pPr marL="114300" indent="0" algn="just">
              <a:buNone/>
            </a:pPr>
            <a:endPar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a:p>
            <a:r>
              <a:rPr lang="en-US" sz="2400" dirty="0"/>
              <a:t>Moving Average</a:t>
            </a:r>
          </a:p>
          <a:p>
            <a:r>
              <a:rPr lang="en-US" sz="2400" dirty="0"/>
              <a:t>Linear Regression</a:t>
            </a:r>
          </a:p>
          <a:p>
            <a:r>
              <a:rPr lang="en-US" sz="2400" dirty="0"/>
              <a:t>k-Nearest Neighbors</a:t>
            </a:r>
          </a:p>
          <a:p>
            <a:r>
              <a:rPr lang="en-US" sz="2400" dirty="0"/>
              <a:t>Prophet</a:t>
            </a:r>
          </a:p>
          <a:p>
            <a:r>
              <a:rPr lang="en-US" sz="2400" dirty="0"/>
              <a:t>Auto ARIMA</a:t>
            </a:r>
          </a:p>
          <a:p>
            <a:r>
              <a:rPr lang="en-US" sz="2400" dirty="0"/>
              <a:t>Long Short Term Memory (LSTM)</a:t>
            </a:r>
          </a:p>
          <a:p>
            <a:pPr marL="114300" lvl="0" indent="0" algn="just">
              <a:buNone/>
            </a:pPr>
            <a:endParaRPr lang="en-IN"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dirty="0"/>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BD737E-D84D-4B1B-81A1-E850FE177047}" type="datetime2">
              <a:rPr lang="en-US" smtClean="0"/>
              <a:t>Monday, June 29, 2020</a:t>
            </a:fld>
            <a:endParaRPr dirty="0"/>
          </a:p>
        </p:txBody>
      </p:sp>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Tree>
    <p:extLst>
      <p:ext uri="{BB962C8B-B14F-4D97-AF65-F5344CB8AC3E}">
        <p14:creationId xmlns:p14="http://schemas.microsoft.com/office/powerpoint/2010/main" val="76134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0" y="342175"/>
            <a:ext cx="8229600" cy="1143000"/>
          </a:xfrm>
          <a:prstGeom prst="rect">
            <a:avLst/>
          </a:prstGeom>
        </p:spPr>
        <p:txBody>
          <a:bodyPr spcFirstLastPara="1" wrap="square" lIns="91425" tIns="45700" rIns="91425" bIns="45700" anchor="ctr" anchorCtr="0">
            <a:noAutofit/>
          </a:bodyPr>
          <a:lstStyle/>
          <a:p>
            <a:pPr marL="2628900" lvl="0" indent="114300" algn="just" rtl="0">
              <a:spcBef>
                <a:spcPts val="640"/>
              </a:spcBef>
              <a:spcAft>
                <a:spcPts val="0"/>
              </a:spcAft>
              <a:buNone/>
            </a:pPr>
            <a:r>
              <a:rPr lang="en-US" b="1" dirty="0">
                <a:latin typeface="Times New Roman"/>
                <a:ea typeface="Times New Roman"/>
                <a:cs typeface="Times New Roman"/>
                <a:sym typeface="Times New Roman"/>
              </a:rPr>
              <a:t>Moving Average</a:t>
            </a:r>
            <a:endParaRPr sz="6000" b="1" dirty="0"/>
          </a:p>
        </p:txBody>
      </p:sp>
      <p:sp>
        <p:nvSpPr>
          <p:cNvPr id="177" name="Google Shape;177;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a:t>
            </a:r>
            <a:r>
              <a:rPr lang="en-US" sz="2000" b="1" dirty="0">
                <a:latin typeface="Times New Roman" panose="02020603050405020304" pitchFamily="18" charset="0"/>
                <a:ea typeface="Cambria" panose="02040503050406030204" pitchFamily="18" charset="0"/>
                <a:cs typeface="Times New Roman" panose="02020603050405020304" pitchFamily="18" charset="0"/>
              </a:rPr>
              <a:t>moving average </a:t>
            </a:r>
            <a:r>
              <a:rPr lang="en-US" sz="2000" dirty="0">
                <a:latin typeface="Times New Roman" panose="02020603050405020304" pitchFamily="18" charset="0"/>
                <a:ea typeface="Cambria" panose="02040503050406030204" pitchFamily="18" charset="0"/>
                <a:cs typeface="Times New Roman" panose="02020603050405020304" pitchFamily="18" charset="0"/>
              </a:rPr>
              <a:t>model is probably the most naive approach to time series modelling. This model simply states that the next observation is the mean of all past observations. We can define a </a:t>
            </a:r>
            <a:r>
              <a:rPr lang="en-US" sz="2000" i="1" dirty="0">
                <a:latin typeface="Times New Roman" panose="02020603050405020304" pitchFamily="18" charset="0"/>
                <a:ea typeface="Cambria" panose="02040503050406030204" pitchFamily="18" charset="0"/>
                <a:cs typeface="Times New Roman" panose="02020603050405020304" pitchFamily="18" charset="0"/>
              </a:rPr>
              <a:t>window</a:t>
            </a:r>
            <a:r>
              <a:rPr lang="en-US" sz="2000" dirty="0">
                <a:latin typeface="Times New Roman" panose="02020603050405020304" pitchFamily="18" charset="0"/>
                <a:ea typeface="Cambria" panose="02040503050406030204" pitchFamily="18" charset="0"/>
                <a:cs typeface="Times New Roman" panose="02020603050405020304" pitchFamily="18" charset="0"/>
              </a:rPr>
              <a:t> to apply the moving average model to </a:t>
            </a:r>
            <a:r>
              <a:rPr lang="en-US" sz="2000" i="1" dirty="0">
                <a:latin typeface="Times New Roman" panose="02020603050405020304" pitchFamily="18" charset="0"/>
                <a:ea typeface="Cambria" panose="02040503050406030204" pitchFamily="18" charset="0"/>
                <a:cs typeface="Times New Roman" panose="02020603050405020304" pitchFamily="18" charset="0"/>
              </a:rPr>
              <a:t>smooth</a:t>
            </a:r>
            <a:r>
              <a:rPr lang="en-US" sz="2000" dirty="0">
                <a:latin typeface="Times New Roman" panose="02020603050405020304" pitchFamily="18" charset="0"/>
                <a:ea typeface="Cambria" panose="02040503050406030204" pitchFamily="18" charset="0"/>
                <a:cs typeface="Times New Roman" panose="02020603050405020304" pitchFamily="18" charset="0"/>
              </a:rPr>
              <a:t> the time series, and highlight different trends.</a:t>
            </a:r>
          </a:p>
          <a:p>
            <a:pPr marL="0" lv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a:buNone/>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78" name="Google Shape;178;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dirty="0"/>
          </a:p>
        </p:txBody>
      </p:sp>
      <p:sp>
        <p:nvSpPr>
          <p:cNvPr id="179" name="Google Shape;179;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34D891F-1481-416A-99DB-6912C137B3B5}" type="datetime2">
              <a:rPr lang="en-US" smtClean="0"/>
              <a:t>Monday, June 29, 2020</a:t>
            </a:fld>
            <a:endParaRPr dirty="0"/>
          </a:p>
        </p:txBody>
      </p:sp>
      <p:sp>
        <p:nvSpPr>
          <p:cNvPr id="3" name="Footer Placeholder 2"/>
          <p:cNvSpPr>
            <a:spLocks noGrp="1"/>
          </p:cNvSpPr>
          <p:nvPr>
            <p:ph type="ftr" idx="11"/>
          </p:nvPr>
        </p:nvSpPr>
        <p:spPr/>
        <p:txBody>
          <a:bodyPr/>
          <a:lstStyle/>
          <a:p>
            <a:r>
              <a:rPr lang="en-US" dirty="0"/>
              <a:t>STOCK MARKET FORECASTING USING TIME-SERIES ANALYSIS</a:t>
            </a:r>
            <a:endParaRPr lang="en-IN" dirty="0"/>
          </a:p>
        </p:txBody>
      </p:sp>
      <p:pic>
        <p:nvPicPr>
          <p:cNvPr id="4" name="Picture 3"/>
          <p:cNvPicPr>
            <a:picLocks noChangeAspect="1"/>
          </p:cNvPicPr>
          <p:nvPr/>
        </p:nvPicPr>
        <p:blipFill>
          <a:blip r:embed="rId3"/>
          <a:stretch>
            <a:fillRect/>
          </a:stretch>
        </p:blipFill>
        <p:spPr>
          <a:xfrm>
            <a:off x="1204442" y="3308946"/>
            <a:ext cx="6735115" cy="2333951"/>
          </a:xfrm>
          <a:prstGeom prst="rect">
            <a:avLst/>
          </a:prstGeom>
        </p:spPr>
      </p:pic>
      <p:sp>
        <p:nvSpPr>
          <p:cNvPr id="2" name="Rectangle 1"/>
          <p:cNvSpPr/>
          <p:nvPr/>
        </p:nvSpPr>
        <p:spPr>
          <a:xfrm>
            <a:off x="1412636" y="5642897"/>
            <a:ext cx="6318726" cy="307777"/>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Figure </a:t>
            </a:r>
            <a:r>
              <a:rPr lang="en-IN" dirty="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PICTORIAL DEPICTION OF HOW MOVING AVERAGE LOOKS LIKE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DC8BFED-362E-4753-B252-C99E71829D1F}"/>
              </a:ext>
            </a:extLst>
          </p:cNvPr>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a:extLst>
              <a:ext uri="{FF2B5EF4-FFF2-40B4-BE49-F238E27FC236}">
                <a16:creationId xmlns="" xmlns:a16="http://schemas.microsoft.com/office/drawing/2014/main" id="{3075335D-AC6D-4D6C-B48D-083D1C53307A}"/>
              </a:ext>
            </a:extLst>
          </p:cNvPr>
          <p:cNvSpPr>
            <a:spLocks noGrp="1"/>
          </p:cNvSpPr>
          <p:nvPr>
            <p:ph type="ftr" idx="11"/>
          </p:nvPr>
        </p:nvSpPr>
        <p:spPr/>
        <p:txBody>
          <a:bodyPr/>
          <a:lstStyle/>
          <a:p>
            <a:r>
              <a:rPr lang="en-US" dirty="0"/>
              <a:t>STOCK MARKET FORECASTING USING TIME-SERIES ANALYSIS</a:t>
            </a:r>
          </a:p>
        </p:txBody>
      </p:sp>
      <p:sp>
        <p:nvSpPr>
          <p:cNvPr id="6" name="Slide Number Placeholder 5">
            <a:extLst>
              <a:ext uri="{FF2B5EF4-FFF2-40B4-BE49-F238E27FC236}">
                <a16:creationId xmlns="" xmlns:a16="http://schemas.microsoft.com/office/drawing/2014/main" id="{AAC6FBFD-656F-47CF-AB2F-96FD5775FC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sp>
        <p:nvSpPr>
          <p:cNvPr id="8" name="TextBox 7">
            <a:extLst>
              <a:ext uri="{FF2B5EF4-FFF2-40B4-BE49-F238E27FC236}">
                <a16:creationId xmlns="" xmlns:a16="http://schemas.microsoft.com/office/drawing/2014/main" id="{4D7FDC39-CE7F-45CD-B136-2BCDAB8F8C37}"/>
              </a:ext>
            </a:extLst>
          </p:cNvPr>
          <p:cNvSpPr txBox="1"/>
          <p:nvPr/>
        </p:nvSpPr>
        <p:spPr>
          <a:xfrm>
            <a:off x="7342991" y="518924"/>
            <a:ext cx="3124940" cy="523220"/>
          </a:xfrm>
          <a:prstGeom prst="rect">
            <a:avLst/>
          </a:prstGeom>
          <a:noFill/>
        </p:spPr>
        <p:txBody>
          <a:bodyPr wrap="square" rtlCol="0">
            <a:spAutoFit/>
          </a:bodyPr>
          <a:lstStyle/>
          <a:p>
            <a:r>
              <a:rPr lang="en-IN" dirty="0"/>
              <a:t>mape value - 44.46 </a:t>
            </a:r>
          </a:p>
          <a:p>
            <a:r>
              <a:rPr lang="en-IN" dirty="0"/>
              <a:t>rmse value – 33.33</a:t>
            </a:r>
          </a:p>
        </p:txBody>
      </p:sp>
      <p:pic>
        <p:nvPicPr>
          <p:cNvPr id="9" name="Picture 8"/>
          <p:cNvPicPr/>
          <p:nvPr/>
        </p:nvPicPr>
        <p:blipFill>
          <a:blip r:embed="rId2"/>
          <a:stretch>
            <a:fillRect/>
          </a:stretch>
        </p:blipFill>
        <p:spPr>
          <a:xfrm>
            <a:off x="298174" y="1169971"/>
            <a:ext cx="8845826" cy="5058552"/>
          </a:xfrm>
          <a:prstGeom prst="rect">
            <a:avLst/>
          </a:prstGeom>
        </p:spPr>
      </p:pic>
    </p:spTree>
    <p:extLst>
      <p:ext uri="{BB962C8B-B14F-4D97-AF65-F5344CB8AC3E}">
        <p14:creationId xmlns:p14="http://schemas.microsoft.com/office/powerpoint/2010/main" val="4200390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Regression</a:t>
            </a:r>
          </a:p>
        </p:txBody>
      </p:sp>
      <p:sp>
        <p:nvSpPr>
          <p:cNvPr id="3" name="Text Placeholder 2"/>
          <p:cNvSpPr>
            <a:spLocks noGrp="1"/>
          </p:cNvSpPr>
          <p:nvPr>
            <p:ph type="body" idx="1"/>
          </p:nvPr>
        </p:nvSpPr>
        <p:spPr/>
        <p:txBody>
          <a:bodyPr/>
          <a:lstStyle/>
          <a:p>
            <a:pPr marL="0" indent="0" algn="just" eaLnBrk="0" fontAlgn="base" hangingPunct="0">
              <a:buNone/>
            </a:pPr>
            <a:r>
              <a:rPr lang="en-US" altLang="en-US" sz="2000" dirty="0">
                <a:latin typeface="Times New Roman" panose="02020603050405020304" pitchFamily="18" charset="0"/>
                <a:ea typeface="Cambria" panose="02040503050406030204" pitchFamily="18" charset="0"/>
                <a:cs typeface="Times New Roman" panose="02020603050405020304" pitchFamily="18" charset="0"/>
              </a:rPr>
              <a:t>The most basic machine learning algorithm that can be implemented on this data is linear regression. The linear regression model returns an equation that determines the relationship between the independent variables and the dependent variable.</a:t>
            </a:r>
          </a:p>
          <a:p>
            <a:pPr marL="0" indent="0" algn="just" eaLnBrk="0" fontAlgn="base" hangingPunct="0">
              <a:buNone/>
            </a:pPr>
            <a:endParaRPr lang="en-US" alt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sp>
        <p:nvSpPr>
          <p:cNvPr id="7" name="Rectangle 1"/>
          <p:cNvSpPr>
            <a:spLocks noChangeArrowheads="1"/>
          </p:cNvSpPr>
          <p:nvPr/>
        </p:nvSpPr>
        <p:spPr bwMode="auto">
          <a:xfrm>
            <a:off x="0" y="-2232"/>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595858"/>
              </a:solidFill>
              <a:effectLst/>
              <a:latin typeface="roboto"/>
            </a:endParaRPr>
          </a:p>
        </p:txBody>
      </p:sp>
      <p:pic>
        <p:nvPicPr>
          <p:cNvPr id="9" name="Picture 8"/>
          <p:cNvPicPr>
            <a:picLocks noChangeAspect="1"/>
          </p:cNvPicPr>
          <p:nvPr/>
        </p:nvPicPr>
        <p:blipFill>
          <a:blip r:embed="rId3"/>
          <a:stretch>
            <a:fillRect/>
          </a:stretch>
        </p:blipFill>
        <p:spPr>
          <a:xfrm>
            <a:off x="1420091" y="2991549"/>
            <a:ext cx="6303818" cy="3249708"/>
          </a:xfrm>
          <a:prstGeom prst="rect">
            <a:avLst/>
          </a:prstGeom>
        </p:spPr>
      </p:pic>
      <p:sp>
        <p:nvSpPr>
          <p:cNvPr id="10" name="TextBox 9"/>
          <p:cNvSpPr txBox="1"/>
          <p:nvPr/>
        </p:nvSpPr>
        <p:spPr>
          <a:xfrm>
            <a:off x="3103217" y="6048573"/>
            <a:ext cx="3449983" cy="307777"/>
          </a:xfrm>
          <a:prstGeom prst="rect">
            <a:avLst/>
          </a:prstGeom>
          <a:noFill/>
        </p:spPr>
        <p:txBody>
          <a:bodyPr wrap="none" rtlCol="0">
            <a:spAutoFit/>
          </a:bodyPr>
          <a:lstStyle/>
          <a:p>
            <a:r>
              <a:rPr lang="en-IN" dirty="0"/>
              <a:t>EXAMPLE OF A LINEAR REGRESSION</a:t>
            </a:r>
          </a:p>
        </p:txBody>
      </p:sp>
    </p:spTree>
    <p:extLst>
      <p:ext uri="{BB962C8B-B14F-4D97-AF65-F5344CB8AC3E}">
        <p14:creationId xmlns:p14="http://schemas.microsoft.com/office/powerpoint/2010/main" val="1407817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16D52A7-8614-4F33-B697-CA0887C45B09}"/>
              </a:ext>
            </a:extLst>
          </p:cNvPr>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a:extLst>
              <a:ext uri="{FF2B5EF4-FFF2-40B4-BE49-F238E27FC236}">
                <a16:creationId xmlns="" xmlns:a16="http://schemas.microsoft.com/office/drawing/2014/main" id="{1E2B9356-C101-442D-AD7F-E08D88B2094C}"/>
              </a:ext>
            </a:extLst>
          </p:cNvPr>
          <p:cNvSpPr>
            <a:spLocks noGrp="1"/>
          </p:cNvSpPr>
          <p:nvPr>
            <p:ph type="ftr" idx="11"/>
          </p:nvPr>
        </p:nvSpPr>
        <p:spPr/>
        <p:txBody>
          <a:bodyPr/>
          <a:lstStyle/>
          <a:p>
            <a:r>
              <a:rPr lang="en-US" dirty="0"/>
              <a:t>STOCK MARKET FORECASTING USING TIME-SERIES ANALYSIS</a:t>
            </a:r>
          </a:p>
        </p:txBody>
      </p:sp>
      <p:sp>
        <p:nvSpPr>
          <p:cNvPr id="6" name="Slide Number Placeholder 5">
            <a:extLst>
              <a:ext uri="{FF2B5EF4-FFF2-40B4-BE49-F238E27FC236}">
                <a16:creationId xmlns="" xmlns:a16="http://schemas.microsoft.com/office/drawing/2014/main" id="{4EFFD0F3-ADE8-4A1B-8103-0BDCB4394E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dirty="0"/>
          </a:p>
        </p:txBody>
      </p:sp>
      <p:sp>
        <p:nvSpPr>
          <p:cNvPr id="8" name="TextBox 7">
            <a:extLst>
              <a:ext uri="{FF2B5EF4-FFF2-40B4-BE49-F238E27FC236}">
                <a16:creationId xmlns="" xmlns:a16="http://schemas.microsoft.com/office/drawing/2014/main" id="{509E36B8-6455-4FDD-B3A4-303CC57B5049}"/>
              </a:ext>
            </a:extLst>
          </p:cNvPr>
          <p:cNvSpPr txBox="1"/>
          <p:nvPr/>
        </p:nvSpPr>
        <p:spPr>
          <a:xfrm>
            <a:off x="7124330" y="474473"/>
            <a:ext cx="3124940" cy="523220"/>
          </a:xfrm>
          <a:prstGeom prst="rect">
            <a:avLst/>
          </a:prstGeom>
          <a:noFill/>
        </p:spPr>
        <p:txBody>
          <a:bodyPr wrap="square" rtlCol="0">
            <a:spAutoFit/>
          </a:bodyPr>
          <a:lstStyle/>
          <a:p>
            <a:r>
              <a:rPr lang="en-IN" dirty="0"/>
              <a:t>mape value – 25.72</a:t>
            </a:r>
          </a:p>
          <a:p>
            <a:r>
              <a:rPr lang="en-IN" dirty="0"/>
              <a:t>rmse value – 38.43</a:t>
            </a:r>
          </a:p>
        </p:txBody>
      </p:sp>
      <p:pic>
        <p:nvPicPr>
          <p:cNvPr id="9" name="Picture 8"/>
          <p:cNvPicPr/>
          <p:nvPr/>
        </p:nvPicPr>
        <p:blipFill>
          <a:blip r:embed="rId2"/>
          <a:stretch>
            <a:fillRect/>
          </a:stretch>
        </p:blipFill>
        <p:spPr>
          <a:xfrm>
            <a:off x="106017" y="1338470"/>
            <a:ext cx="9037983" cy="5017880"/>
          </a:xfrm>
          <a:prstGeom prst="rect">
            <a:avLst/>
          </a:prstGeom>
        </p:spPr>
      </p:pic>
    </p:spTree>
    <p:extLst>
      <p:ext uri="{BB962C8B-B14F-4D97-AF65-F5344CB8AC3E}">
        <p14:creationId xmlns:p14="http://schemas.microsoft.com/office/powerpoint/2010/main" val="654966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K-Nearest Neighbours</a:t>
            </a:r>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Another interesting ML algorithm that one can use here is kNN (k nearest Neighbours). Based on the independent variables, kNN finds the similarity between new data points and old data points.</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dirty="0"/>
          </a:p>
        </p:txBody>
      </p:sp>
      <p:pic>
        <p:nvPicPr>
          <p:cNvPr id="2050" name="Picture 2" descr="How are graphs of k-nearest neighbors built? (for cluster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790" y="2651495"/>
            <a:ext cx="5088419" cy="32059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03217" y="5951503"/>
            <a:ext cx="3054041" cy="307777"/>
          </a:xfrm>
          <a:prstGeom prst="rect">
            <a:avLst/>
          </a:prstGeom>
          <a:noFill/>
        </p:spPr>
        <p:txBody>
          <a:bodyPr wrap="none" rtlCol="0">
            <a:spAutoFit/>
          </a:bodyPr>
          <a:lstStyle/>
          <a:p>
            <a:r>
              <a:rPr lang="en-IN" dirty="0"/>
              <a:t>EXAMPLE OF K-Nearest Neighbors</a:t>
            </a:r>
          </a:p>
        </p:txBody>
      </p:sp>
    </p:spTree>
    <p:extLst>
      <p:ext uri="{BB962C8B-B14F-4D97-AF65-F5344CB8AC3E}">
        <p14:creationId xmlns:p14="http://schemas.microsoft.com/office/powerpoint/2010/main" val="110031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IN" b="1" dirty="0" smtClean="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457200" y="1232107"/>
            <a:ext cx="8229600" cy="4525963"/>
          </a:xfrm>
          <a:prstGeom prst="rect">
            <a:avLst/>
          </a:prstGeom>
          <a:noFill/>
          <a:ln>
            <a:noFill/>
          </a:ln>
        </p:spPr>
        <p:txBody>
          <a:bodyPr spcFirstLastPara="1" wrap="square" lIns="91425" tIns="45700" rIns="91425" bIns="45700" anchor="t" anchorCtr="0">
            <a:noAutofit/>
          </a:bodyPr>
          <a:lstStyle/>
          <a:p>
            <a:pPr algn="just"/>
            <a:r>
              <a:rPr lang="en-IN" sz="1800" dirty="0">
                <a:latin typeface="Times New Roman" panose="02020603050405020304" pitchFamily="18" charset="0"/>
                <a:cs typeface="Times New Roman" panose="02020603050405020304" pitchFamily="18" charset="0"/>
              </a:rPr>
              <a:t>Stock Market prediction has always had a certain appeal for researchers. While numerous scientific attempts have been made, no method has been discovered to accurately predict stock price movement. The difficulty of prediction lies in the complexities of modelling market dynamics. Even with a lack of consistent prediction methods, there have been some mild successes. Stock Market research encapsulates two elemental trading philosophies; Fundamental and Technical approaches. In Fundamental analysis, Stock Market price movements are believed to derive from a security’s relative data. Fundamentalists use numeric information such as earnings, ratios, and management effectiveness to determine future forecasts. In Technical analysis, it is believed that market timing is key. Technicians utilize charts and modelling techniques to identify trends in price and volume. These later individuals rely on historical data in order to predict future outcomes.</a:t>
            </a:r>
          </a:p>
          <a:p>
            <a:pPr algn="just"/>
            <a:r>
              <a:rPr lang="en-IN" sz="1800" dirty="0">
                <a:latin typeface="Times New Roman" panose="02020603050405020304" pitchFamily="18" charset="0"/>
                <a:cs typeface="Times New Roman" panose="02020603050405020304" pitchFamily="18" charset="0"/>
              </a:rPr>
              <a:t>The stock market appears in the news every day. Every time it reaches a new high or a new low. The rate of investment and business opportunities in the Stock market can increase if an efficient algorithm could be devised to predict the short term price of an individual stock.</a:t>
            </a: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04C6721-1F67-400E-861A-25BBCDCECF04}" type="datetime2">
              <a:rPr lang="en-US" smtClean="0"/>
              <a:t>Monday, June 29, 2020</a:t>
            </a:fld>
            <a:endParaRPr dirty="0"/>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52EB9A8-0470-41B2-AE73-82D0C392D740}"/>
              </a:ext>
            </a:extLst>
          </p:cNvPr>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a:extLst>
              <a:ext uri="{FF2B5EF4-FFF2-40B4-BE49-F238E27FC236}">
                <a16:creationId xmlns="" xmlns:a16="http://schemas.microsoft.com/office/drawing/2014/main" id="{304D5E87-6C3A-44B1-A695-3C20FB758B8B}"/>
              </a:ext>
            </a:extLst>
          </p:cNvPr>
          <p:cNvSpPr>
            <a:spLocks noGrp="1"/>
          </p:cNvSpPr>
          <p:nvPr>
            <p:ph type="ftr" idx="11"/>
          </p:nvPr>
        </p:nvSpPr>
        <p:spPr/>
        <p:txBody>
          <a:bodyPr/>
          <a:lstStyle/>
          <a:p>
            <a:r>
              <a:rPr lang="en-US" dirty="0"/>
              <a:t>STOCK MARKET FORECASTING USING TIME-SERIES ANALYSIS</a:t>
            </a:r>
          </a:p>
        </p:txBody>
      </p:sp>
      <p:sp>
        <p:nvSpPr>
          <p:cNvPr id="6" name="Slide Number Placeholder 5">
            <a:extLst>
              <a:ext uri="{FF2B5EF4-FFF2-40B4-BE49-F238E27FC236}">
                <a16:creationId xmlns="" xmlns:a16="http://schemas.microsoft.com/office/drawing/2014/main" id="{212A2EDE-4A7D-41D6-9912-041F92E1CC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dirty="0"/>
          </a:p>
        </p:txBody>
      </p:sp>
      <p:sp>
        <p:nvSpPr>
          <p:cNvPr id="8" name="TextBox 7">
            <a:extLst>
              <a:ext uri="{FF2B5EF4-FFF2-40B4-BE49-F238E27FC236}">
                <a16:creationId xmlns="" xmlns:a16="http://schemas.microsoft.com/office/drawing/2014/main" id="{22478E82-7DB6-4EE1-8C63-6545B801C7D2}"/>
              </a:ext>
            </a:extLst>
          </p:cNvPr>
          <p:cNvSpPr txBox="1"/>
          <p:nvPr/>
        </p:nvSpPr>
        <p:spPr>
          <a:xfrm>
            <a:off x="7124330" y="540734"/>
            <a:ext cx="3124940" cy="523220"/>
          </a:xfrm>
          <a:prstGeom prst="rect">
            <a:avLst/>
          </a:prstGeom>
          <a:noFill/>
        </p:spPr>
        <p:txBody>
          <a:bodyPr wrap="square" rtlCol="0">
            <a:spAutoFit/>
          </a:bodyPr>
          <a:lstStyle/>
          <a:p>
            <a:r>
              <a:rPr lang="en-IN" dirty="0"/>
              <a:t>mape value – 87.08</a:t>
            </a:r>
          </a:p>
          <a:p>
            <a:r>
              <a:rPr lang="en-IN" dirty="0"/>
              <a:t>rmse value – 94.68</a:t>
            </a:r>
          </a:p>
        </p:txBody>
      </p:sp>
      <p:pic>
        <p:nvPicPr>
          <p:cNvPr id="9" name="Picture 8"/>
          <p:cNvPicPr/>
          <p:nvPr/>
        </p:nvPicPr>
        <p:blipFill>
          <a:blip r:embed="rId2"/>
          <a:stretch>
            <a:fillRect/>
          </a:stretch>
        </p:blipFill>
        <p:spPr>
          <a:xfrm>
            <a:off x="106016" y="1351722"/>
            <a:ext cx="9037983" cy="5004628"/>
          </a:xfrm>
          <a:prstGeom prst="rect">
            <a:avLst/>
          </a:prstGeom>
        </p:spPr>
      </p:pic>
    </p:spTree>
    <p:extLst>
      <p:ext uri="{BB962C8B-B14F-4D97-AF65-F5344CB8AC3E}">
        <p14:creationId xmlns:p14="http://schemas.microsoft.com/office/powerpoint/2010/main" val="2629120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Prophet</a:t>
            </a:r>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There are a number of time series techniques that can be implemented on the stock prediction dataset, but most of these techniques require a lot of data preprocessing before fitting the model. Prophet, designed and pioneered by Facebook, is a time series forecasting library that requires no data preprocessing and is extremely simple to implement. The input for Prophet is a dataframe with two columns: date and target (ds and y).</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Prophet tries to capture the seasonality in the past data and works well when the dataset is large.</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dirty="0"/>
          </a:p>
        </p:txBody>
      </p:sp>
    </p:spTree>
    <p:extLst>
      <p:ext uri="{BB962C8B-B14F-4D97-AF65-F5344CB8AC3E}">
        <p14:creationId xmlns:p14="http://schemas.microsoft.com/office/powerpoint/2010/main" val="719668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52EB9A8-0470-41B2-AE73-82D0C392D740}"/>
              </a:ext>
            </a:extLst>
          </p:cNvPr>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a:extLst>
              <a:ext uri="{FF2B5EF4-FFF2-40B4-BE49-F238E27FC236}">
                <a16:creationId xmlns="" xmlns:a16="http://schemas.microsoft.com/office/drawing/2014/main" id="{304D5E87-6C3A-44B1-A695-3C20FB758B8B}"/>
              </a:ext>
            </a:extLst>
          </p:cNvPr>
          <p:cNvSpPr>
            <a:spLocks noGrp="1"/>
          </p:cNvSpPr>
          <p:nvPr>
            <p:ph type="ftr" idx="11"/>
          </p:nvPr>
        </p:nvSpPr>
        <p:spPr/>
        <p:txBody>
          <a:bodyPr/>
          <a:lstStyle/>
          <a:p>
            <a:r>
              <a:rPr lang="en-US" dirty="0"/>
              <a:t>STOCK MARKET FORECASTING USING TIME-SERIES ANALYSIS</a:t>
            </a:r>
          </a:p>
        </p:txBody>
      </p:sp>
      <p:sp>
        <p:nvSpPr>
          <p:cNvPr id="6" name="Slide Number Placeholder 5">
            <a:extLst>
              <a:ext uri="{FF2B5EF4-FFF2-40B4-BE49-F238E27FC236}">
                <a16:creationId xmlns="" xmlns:a16="http://schemas.microsoft.com/office/drawing/2014/main" id="{212A2EDE-4A7D-41D6-9912-041F92E1CC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dirty="0"/>
          </a:p>
        </p:txBody>
      </p:sp>
      <p:sp>
        <p:nvSpPr>
          <p:cNvPr id="7" name="TextBox 6">
            <a:extLst>
              <a:ext uri="{FF2B5EF4-FFF2-40B4-BE49-F238E27FC236}">
                <a16:creationId xmlns="" xmlns:a16="http://schemas.microsoft.com/office/drawing/2014/main" id="{D9B3CC80-9B9C-4467-A904-BF1158DE5673}"/>
              </a:ext>
            </a:extLst>
          </p:cNvPr>
          <p:cNvSpPr txBox="1"/>
          <p:nvPr/>
        </p:nvSpPr>
        <p:spPr>
          <a:xfrm>
            <a:off x="7232728" y="540734"/>
            <a:ext cx="3124940" cy="523220"/>
          </a:xfrm>
          <a:prstGeom prst="rect">
            <a:avLst/>
          </a:prstGeom>
          <a:noFill/>
        </p:spPr>
        <p:txBody>
          <a:bodyPr wrap="square" rtlCol="0">
            <a:spAutoFit/>
          </a:bodyPr>
          <a:lstStyle/>
          <a:p>
            <a:r>
              <a:rPr lang="en-IN" dirty="0"/>
              <a:t>mape value – 39.03</a:t>
            </a:r>
          </a:p>
          <a:p>
            <a:r>
              <a:rPr lang="en-IN" dirty="0"/>
              <a:t>rmse value – 50.32</a:t>
            </a:r>
          </a:p>
        </p:txBody>
      </p:sp>
      <p:pic>
        <p:nvPicPr>
          <p:cNvPr id="8" name="Picture 7"/>
          <p:cNvPicPr/>
          <p:nvPr/>
        </p:nvPicPr>
        <p:blipFill>
          <a:blip r:embed="rId2"/>
          <a:stretch>
            <a:fillRect/>
          </a:stretch>
        </p:blipFill>
        <p:spPr>
          <a:xfrm>
            <a:off x="0" y="1258956"/>
            <a:ext cx="9144000" cy="4969565"/>
          </a:xfrm>
          <a:prstGeom prst="rect">
            <a:avLst/>
          </a:prstGeom>
        </p:spPr>
      </p:pic>
    </p:spTree>
    <p:extLst>
      <p:ext uri="{BB962C8B-B14F-4D97-AF65-F5344CB8AC3E}">
        <p14:creationId xmlns:p14="http://schemas.microsoft.com/office/powerpoint/2010/main" val="2873823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Auto-Arima</a:t>
            </a:r>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ARIMA is a very popular statistical method for time series forecasting. ARIMA models take into account the past values to predict the future values. There are three important parameters in ARIMA:</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 (past values used for forecasting the next value)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q (past forecast errors used to predict the future values)</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d (order of differencing)</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Parameter tuning for ARIMA consumes a lot of time. So we will use auto ARIMA which automatically selects the best combination of (p,q,d) that provides the least error. </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dirty="0"/>
          </a:p>
        </p:txBody>
      </p:sp>
    </p:spTree>
    <p:extLst>
      <p:ext uri="{BB962C8B-B14F-4D97-AF65-F5344CB8AC3E}">
        <p14:creationId xmlns:p14="http://schemas.microsoft.com/office/powerpoint/2010/main" val="671308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52EB9A8-0470-41B2-AE73-82D0C392D740}"/>
              </a:ext>
            </a:extLst>
          </p:cNvPr>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a:extLst>
              <a:ext uri="{FF2B5EF4-FFF2-40B4-BE49-F238E27FC236}">
                <a16:creationId xmlns="" xmlns:a16="http://schemas.microsoft.com/office/drawing/2014/main" id="{304D5E87-6C3A-44B1-A695-3C20FB758B8B}"/>
              </a:ext>
            </a:extLst>
          </p:cNvPr>
          <p:cNvSpPr>
            <a:spLocks noGrp="1"/>
          </p:cNvSpPr>
          <p:nvPr>
            <p:ph type="ftr" idx="11"/>
          </p:nvPr>
        </p:nvSpPr>
        <p:spPr/>
        <p:txBody>
          <a:bodyPr/>
          <a:lstStyle/>
          <a:p>
            <a:r>
              <a:rPr lang="en-US" dirty="0"/>
              <a:t>STOCK MARKET FORECASTING USING TIME-SERIES ANALYSIS</a:t>
            </a:r>
          </a:p>
        </p:txBody>
      </p:sp>
      <p:sp>
        <p:nvSpPr>
          <p:cNvPr id="6" name="Slide Number Placeholder 5">
            <a:extLst>
              <a:ext uri="{FF2B5EF4-FFF2-40B4-BE49-F238E27FC236}">
                <a16:creationId xmlns="" xmlns:a16="http://schemas.microsoft.com/office/drawing/2014/main" id="{212A2EDE-4A7D-41D6-9912-041F92E1CC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dirty="0"/>
          </a:p>
        </p:txBody>
      </p:sp>
      <p:sp>
        <p:nvSpPr>
          <p:cNvPr id="7" name="TextBox 6">
            <a:extLst>
              <a:ext uri="{FF2B5EF4-FFF2-40B4-BE49-F238E27FC236}">
                <a16:creationId xmlns="" xmlns:a16="http://schemas.microsoft.com/office/drawing/2014/main" id="{EFCF19CD-CE97-43E2-A20D-8FB23F30756E}"/>
              </a:ext>
            </a:extLst>
          </p:cNvPr>
          <p:cNvSpPr txBox="1"/>
          <p:nvPr/>
        </p:nvSpPr>
        <p:spPr>
          <a:xfrm>
            <a:off x="7391754" y="523107"/>
            <a:ext cx="3124940" cy="523220"/>
          </a:xfrm>
          <a:prstGeom prst="rect">
            <a:avLst/>
          </a:prstGeom>
          <a:noFill/>
        </p:spPr>
        <p:txBody>
          <a:bodyPr wrap="square" rtlCol="0">
            <a:spAutoFit/>
          </a:bodyPr>
          <a:lstStyle/>
          <a:p>
            <a:r>
              <a:rPr lang="en-IN" dirty="0"/>
              <a:t>mape value – 7.35 </a:t>
            </a:r>
          </a:p>
          <a:p>
            <a:r>
              <a:rPr lang="en-IN" dirty="0"/>
              <a:t>rmse value – 31.84</a:t>
            </a:r>
          </a:p>
        </p:txBody>
      </p:sp>
      <p:pic>
        <p:nvPicPr>
          <p:cNvPr id="8" name="Picture 7"/>
          <p:cNvPicPr/>
          <p:nvPr/>
        </p:nvPicPr>
        <p:blipFill>
          <a:blip r:embed="rId2"/>
          <a:stretch>
            <a:fillRect/>
          </a:stretch>
        </p:blipFill>
        <p:spPr>
          <a:xfrm>
            <a:off x="0" y="1338470"/>
            <a:ext cx="9144000" cy="5017880"/>
          </a:xfrm>
          <a:prstGeom prst="rect">
            <a:avLst/>
          </a:prstGeom>
        </p:spPr>
      </p:pic>
    </p:spTree>
    <p:extLst>
      <p:ext uri="{BB962C8B-B14F-4D97-AF65-F5344CB8AC3E}">
        <p14:creationId xmlns:p14="http://schemas.microsoft.com/office/powerpoint/2010/main" val="3058996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LSTM</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Long Short Term Memory (LSTM) are widely used for sequence prediction problems and have proven to be extremely effective. The reason they work so well is because LSTM is able to store past information that is important, and forget the information that is not. </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LSTM has three gates:</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input gate: The input gate adds information to the cell state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forget gate: It removes the information that is no longer required by the model</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output gate: Output Gate at LSTM selects the information to be shown as output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dirty="0"/>
          </a:p>
        </p:txBody>
      </p:sp>
    </p:spTree>
    <p:extLst>
      <p:ext uri="{BB962C8B-B14F-4D97-AF65-F5344CB8AC3E}">
        <p14:creationId xmlns:p14="http://schemas.microsoft.com/office/powerpoint/2010/main" val="3529664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52EB9A8-0470-41B2-AE73-82D0C392D740}"/>
              </a:ext>
            </a:extLst>
          </p:cNvPr>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a:extLst>
              <a:ext uri="{FF2B5EF4-FFF2-40B4-BE49-F238E27FC236}">
                <a16:creationId xmlns="" xmlns:a16="http://schemas.microsoft.com/office/drawing/2014/main" id="{304D5E87-6C3A-44B1-A695-3C20FB758B8B}"/>
              </a:ext>
            </a:extLst>
          </p:cNvPr>
          <p:cNvSpPr>
            <a:spLocks noGrp="1"/>
          </p:cNvSpPr>
          <p:nvPr>
            <p:ph type="ftr" idx="11"/>
          </p:nvPr>
        </p:nvSpPr>
        <p:spPr/>
        <p:txBody>
          <a:bodyPr/>
          <a:lstStyle/>
          <a:p>
            <a:r>
              <a:rPr lang="en-US" dirty="0"/>
              <a:t>STOCK MARKET FORECASTING USING TIME-SERIES ANALYSIS</a:t>
            </a:r>
          </a:p>
        </p:txBody>
      </p:sp>
      <p:sp>
        <p:nvSpPr>
          <p:cNvPr id="6" name="Slide Number Placeholder 5">
            <a:extLst>
              <a:ext uri="{FF2B5EF4-FFF2-40B4-BE49-F238E27FC236}">
                <a16:creationId xmlns="" xmlns:a16="http://schemas.microsoft.com/office/drawing/2014/main" id="{212A2EDE-4A7D-41D6-9912-041F92E1CC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dirty="0"/>
          </a:p>
        </p:txBody>
      </p:sp>
      <p:sp>
        <p:nvSpPr>
          <p:cNvPr id="3" name="TextBox 2">
            <a:extLst>
              <a:ext uri="{FF2B5EF4-FFF2-40B4-BE49-F238E27FC236}">
                <a16:creationId xmlns="" xmlns:a16="http://schemas.microsoft.com/office/drawing/2014/main" id="{A369D42A-5788-4A4D-ACF7-B1BC3A810566}"/>
              </a:ext>
            </a:extLst>
          </p:cNvPr>
          <p:cNvSpPr txBox="1"/>
          <p:nvPr/>
        </p:nvSpPr>
        <p:spPr>
          <a:xfrm>
            <a:off x="7581530" y="553986"/>
            <a:ext cx="3124940" cy="523220"/>
          </a:xfrm>
          <a:prstGeom prst="rect">
            <a:avLst/>
          </a:prstGeom>
          <a:noFill/>
        </p:spPr>
        <p:txBody>
          <a:bodyPr wrap="square" rtlCol="0">
            <a:spAutoFit/>
          </a:bodyPr>
          <a:lstStyle/>
          <a:p>
            <a:r>
              <a:rPr lang="en-IN" dirty="0"/>
              <a:t>mape value - 1.09 </a:t>
            </a:r>
          </a:p>
          <a:p>
            <a:r>
              <a:rPr lang="en-IN" dirty="0"/>
              <a:t>rmse value – 7.35</a:t>
            </a:r>
          </a:p>
        </p:txBody>
      </p:sp>
      <p:pic>
        <p:nvPicPr>
          <p:cNvPr id="7" name="Picture 6"/>
          <p:cNvPicPr/>
          <p:nvPr/>
        </p:nvPicPr>
        <p:blipFill>
          <a:blip r:embed="rId2"/>
          <a:stretch>
            <a:fillRect/>
          </a:stretch>
        </p:blipFill>
        <p:spPr>
          <a:xfrm>
            <a:off x="0" y="1364974"/>
            <a:ext cx="9144000" cy="4991375"/>
          </a:xfrm>
          <a:prstGeom prst="rect">
            <a:avLst/>
          </a:prstGeom>
        </p:spPr>
      </p:pic>
    </p:spTree>
    <p:extLst>
      <p:ext uri="{BB962C8B-B14F-4D97-AF65-F5344CB8AC3E}">
        <p14:creationId xmlns:p14="http://schemas.microsoft.com/office/powerpoint/2010/main" val="694437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64165E5-F3BE-4A78-8EBF-B96ECF07FE22}"/>
              </a:ext>
            </a:extLst>
          </p:cNvPr>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a:extLst>
              <a:ext uri="{FF2B5EF4-FFF2-40B4-BE49-F238E27FC236}">
                <a16:creationId xmlns="" xmlns:a16="http://schemas.microsoft.com/office/drawing/2014/main" id="{D8630AC6-0EA6-4EA6-89DA-C3F024469D16}"/>
              </a:ext>
            </a:extLst>
          </p:cNvPr>
          <p:cNvSpPr>
            <a:spLocks noGrp="1"/>
          </p:cNvSpPr>
          <p:nvPr>
            <p:ph type="ftr" idx="11"/>
          </p:nvPr>
        </p:nvSpPr>
        <p:spPr/>
        <p:txBody>
          <a:bodyPr/>
          <a:lstStyle/>
          <a:p>
            <a:r>
              <a:rPr lang="en-US" dirty="0"/>
              <a:t>STOCK MARKET FORECASTING USING TIME-SERIES ANALYSIS</a:t>
            </a:r>
          </a:p>
        </p:txBody>
      </p:sp>
      <p:sp>
        <p:nvSpPr>
          <p:cNvPr id="6" name="Slide Number Placeholder 5">
            <a:extLst>
              <a:ext uri="{FF2B5EF4-FFF2-40B4-BE49-F238E27FC236}">
                <a16:creationId xmlns="" xmlns:a16="http://schemas.microsoft.com/office/drawing/2014/main" id="{BCC7718B-D45F-42DA-BEE9-0F955D7ACD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dirty="0"/>
          </a:p>
        </p:txBody>
      </p:sp>
      <p:sp>
        <p:nvSpPr>
          <p:cNvPr id="3" name="Title 2"/>
          <p:cNvSpPr>
            <a:spLocks noGrp="1"/>
          </p:cNvSpPr>
          <p:nvPr>
            <p:ph type="title"/>
          </p:nvPr>
        </p:nvSpPr>
        <p:spPr/>
        <p:txBody>
          <a:bodyPr/>
          <a:lstStyle/>
          <a:p>
            <a:r>
              <a:rPr lang="en-IN" dirty="0" smtClean="0"/>
              <a:t>Conclusion</a:t>
            </a:r>
            <a:endParaRPr lang="en-IN" dirty="0"/>
          </a:p>
        </p:txBody>
      </p:sp>
      <p:sp>
        <p:nvSpPr>
          <p:cNvPr id="8" name="Rectangle 7"/>
          <p:cNvSpPr/>
          <p:nvPr/>
        </p:nvSpPr>
        <p:spPr>
          <a:xfrm>
            <a:off x="457200" y="1417638"/>
            <a:ext cx="8229600" cy="1263166"/>
          </a:xfrm>
          <a:prstGeom prst="rect">
            <a:avLst/>
          </a:prstGeom>
        </p:spPr>
        <p:txBody>
          <a:bodyPr wrap="square">
            <a:spAutoFit/>
          </a:bodyPr>
          <a:lstStyle/>
          <a:p>
            <a:pPr algn="just">
              <a:lnSpc>
                <a:spcPct val="107000"/>
              </a:lnSpc>
              <a:spcAft>
                <a:spcPts val="800"/>
              </a:spcAft>
            </a:pPr>
            <a:r>
              <a:rPr lang="en-IN" sz="1800" spc="-5" dirty="0">
                <a:latin typeface="Times New Roman" panose="02020603050405020304" pitchFamily="18" charset="0"/>
                <a:ea typeface="Times New Roman" panose="02020603050405020304" pitchFamily="18" charset="0"/>
                <a:cs typeface="Mangal" panose="02040503050203030202" pitchFamily="18" charset="0"/>
              </a:rPr>
              <a:t>For comparison of all the models till now we will plot the values of RMSE and MAPE obtained for each of the model. Then we will derive further conclusions based on the values, such as the optimal model out of all the implanted ones, which of the models are same as to that of their predicting natures and such on.</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540981322"/>
              </p:ext>
            </p:extLst>
          </p:nvPr>
        </p:nvGraphicFramePr>
        <p:xfrm>
          <a:off x="742123" y="3037944"/>
          <a:ext cx="7944677" cy="2879664"/>
        </p:xfrm>
        <a:graphic>
          <a:graphicData uri="http://schemas.openxmlformats.org/drawingml/2006/table">
            <a:tbl>
              <a:tblPr firstRow="1" firstCol="1" bandRow="1">
                <a:tableStyleId>{5C22544A-7EE6-4342-B048-85BDC9FD1C3A}</a:tableStyleId>
              </a:tblPr>
              <a:tblGrid>
                <a:gridCol w="3298484"/>
                <a:gridCol w="2285909"/>
                <a:gridCol w="2360284"/>
              </a:tblGrid>
              <a:tr h="423177">
                <a:tc>
                  <a:txBody>
                    <a:bodyPr/>
                    <a:lstStyle/>
                    <a:p>
                      <a:pPr algn="ctr">
                        <a:lnSpc>
                          <a:spcPct val="107000"/>
                        </a:lnSpc>
                        <a:spcAft>
                          <a:spcPts val="0"/>
                        </a:spcAft>
                      </a:pPr>
                      <a:r>
                        <a:rPr lang="en-IN" sz="1600" dirty="0">
                          <a:effectLst/>
                        </a:rPr>
                        <a:t>MODEL NAME</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IN" sz="1600" dirty="0">
                          <a:effectLst/>
                        </a:rPr>
                        <a:t>RMSE VALUE</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IN" sz="1600" dirty="0">
                          <a:effectLst/>
                        </a:rPr>
                        <a:t>MAPE VALUE</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95262">
                <a:tc>
                  <a:txBody>
                    <a:bodyPr/>
                    <a:lstStyle/>
                    <a:p>
                      <a:pPr algn="r">
                        <a:lnSpc>
                          <a:spcPct val="107000"/>
                        </a:lnSpc>
                        <a:spcAft>
                          <a:spcPts val="0"/>
                        </a:spcAft>
                      </a:pPr>
                      <a:r>
                        <a:rPr lang="en-IN" sz="1600" dirty="0">
                          <a:effectLst/>
                        </a:rPr>
                        <a:t>Long Short Term Memory</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7.35</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1.09</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23177">
                <a:tc>
                  <a:txBody>
                    <a:bodyPr/>
                    <a:lstStyle/>
                    <a:p>
                      <a:pPr algn="r">
                        <a:lnSpc>
                          <a:spcPct val="107000"/>
                        </a:lnSpc>
                        <a:spcAft>
                          <a:spcPts val="0"/>
                        </a:spcAft>
                      </a:pPr>
                      <a:r>
                        <a:rPr lang="en-IN" sz="1600" dirty="0">
                          <a:effectLst/>
                        </a:rPr>
                        <a:t>Auto Arima</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31.84</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7.35</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23177">
                <a:tc>
                  <a:txBody>
                    <a:bodyPr/>
                    <a:lstStyle/>
                    <a:p>
                      <a:pPr algn="r">
                        <a:lnSpc>
                          <a:spcPct val="107000"/>
                        </a:lnSpc>
                        <a:spcAft>
                          <a:spcPts val="0"/>
                        </a:spcAft>
                      </a:pPr>
                      <a:r>
                        <a:rPr lang="en-IN" sz="1600" dirty="0">
                          <a:effectLst/>
                        </a:rPr>
                        <a:t>Linear Regression</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38.43</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25.72</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95847">
                <a:tc>
                  <a:txBody>
                    <a:bodyPr/>
                    <a:lstStyle/>
                    <a:p>
                      <a:pPr algn="r">
                        <a:lnSpc>
                          <a:spcPct val="107000"/>
                        </a:lnSpc>
                        <a:spcAft>
                          <a:spcPts val="0"/>
                        </a:spcAft>
                      </a:pPr>
                      <a:r>
                        <a:rPr lang="en-IN" sz="1600" dirty="0">
                          <a:effectLst/>
                        </a:rPr>
                        <a:t>Moving Average</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33.33</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44.46</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23177">
                <a:tc>
                  <a:txBody>
                    <a:bodyPr/>
                    <a:lstStyle/>
                    <a:p>
                      <a:pPr algn="r">
                        <a:lnSpc>
                          <a:spcPct val="107000"/>
                        </a:lnSpc>
                        <a:spcAft>
                          <a:spcPts val="0"/>
                        </a:spcAft>
                      </a:pPr>
                      <a:r>
                        <a:rPr lang="en-IN" sz="1600" dirty="0">
                          <a:effectLst/>
                        </a:rPr>
                        <a:t>fbProphet</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50.32</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39.03</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95847">
                <a:tc>
                  <a:txBody>
                    <a:bodyPr/>
                    <a:lstStyle/>
                    <a:p>
                      <a:pPr algn="r">
                        <a:lnSpc>
                          <a:spcPct val="107000"/>
                        </a:lnSpc>
                        <a:spcAft>
                          <a:spcPts val="0"/>
                        </a:spcAft>
                      </a:pPr>
                      <a:r>
                        <a:rPr lang="en-IN" sz="1600" dirty="0">
                          <a:effectLst/>
                        </a:rPr>
                        <a:t>K-Nearest Neighbors</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94.68</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600" dirty="0">
                          <a:effectLst/>
                        </a:rPr>
                        <a:t>87.08</a:t>
                      </a:r>
                      <a:endParaRPr lang="en-IN" sz="1100" dirty="0">
                        <a:solidFill>
                          <a:srgbClr val="7B7B7B"/>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bl>
          </a:graphicData>
        </a:graphic>
      </p:graphicFrame>
      <p:sp>
        <p:nvSpPr>
          <p:cNvPr id="10" name="Rectangle 9"/>
          <p:cNvSpPr/>
          <p:nvPr/>
        </p:nvSpPr>
        <p:spPr>
          <a:xfrm>
            <a:off x="1189383" y="2732209"/>
            <a:ext cx="8057319" cy="307777"/>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Table 1: COMPARITIVE STUDY OF RMSE &amp; MAPE VALUES (ODER BY EFFICIENCY)</a:t>
            </a:r>
          </a:p>
        </p:txBody>
      </p:sp>
    </p:spTree>
    <p:extLst>
      <p:ext uri="{BB962C8B-B14F-4D97-AF65-F5344CB8AC3E}">
        <p14:creationId xmlns:p14="http://schemas.microsoft.com/office/powerpoint/2010/main" val="2577375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COMPARISON OF </a:t>
            </a:r>
            <a:r>
              <a:rPr lang="en-IN" sz="3200" dirty="0" smtClean="0"/>
              <a:t>MAPE and RMSE</a:t>
            </a:r>
            <a:endParaRPr lang="en-IN" sz="3200" dirty="0"/>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dirty="0"/>
          </a:p>
        </p:txBody>
      </p:sp>
      <p:pic>
        <p:nvPicPr>
          <p:cNvPr id="7" name="Picture 6"/>
          <p:cNvPicPr/>
          <p:nvPr/>
        </p:nvPicPr>
        <p:blipFill>
          <a:blip r:embed="rId2"/>
          <a:stretch>
            <a:fillRect/>
          </a:stretch>
        </p:blipFill>
        <p:spPr>
          <a:xfrm>
            <a:off x="139147" y="1417638"/>
            <a:ext cx="8865705" cy="4532244"/>
          </a:xfrm>
          <a:prstGeom prst="rect">
            <a:avLst/>
          </a:prstGeom>
        </p:spPr>
      </p:pic>
      <p:sp>
        <p:nvSpPr>
          <p:cNvPr id="8" name="Rectangle 7"/>
          <p:cNvSpPr/>
          <p:nvPr/>
        </p:nvSpPr>
        <p:spPr>
          <a:xfrm>
            <a:off x="2408581" y="5949882"/>
            <a:ext cx="4326835" cy="307777"/>
          </a:xfrm>
          <a:prstGeom prst="rect">
            <a:avLst/>
          </a:prstGeom>
        </p:spPr>
        <p:txBody>
          <a:bodyPr wrap="square">
            <a:spAutoFit/>
          </a:bodyPr>
          <a:lstStyle/>
          <a:p>
            <a:r>
              <a:rPr lang="en-IN" dirty="0" smtClean="0">
                <a:latin typeface="Times New Roman" panose="02020603050405020304" pitchFamily="18" charset="0"/>
                <a:ea typeface="Calibri" panose="020F0502020204030204" pitchFamily="34" charset="0"/>
              </a:rPr>
              <a:t>Figure: </a:t>
            </a:r>
            <a:r>
              <a:rPr lang="en-IN" dirty="0">
                <a:latin typeface="Times New Roman" panose="02020603050405020304" pitchFamily="18" charset="0"/>
                <a:ea typeface="Calibri" panose="020F0502020204030204" pitchFamily="34" charset="0"/>
              </a:rPr>
              <a:t>COMPARISON OF </a:t>
            </a:r>
            <a:r>
              <a:rPr lang="en-IN" dirty="0" smtClean="0">
                <a:latin typeface="Times New Roman" panose="02020603050405020304" pitchFamily="18" charset="0"/>
                <a:ea typeface="Calibri" panose="020F0502020204030204" pitchFamily="34" charset="0"/>
              </a:rPr>
              <a:t>MAPE and RMSE VALUES</a:t>
            </a:r>
            <a:endParaRPr lang="en-IN"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39207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Inferences</a:t>
            </a:r>
            <a:endParaRPr lang="en-IN" dirty="0"/>
          </a:p>
        </p:txBody>
      </p:sp>
      <p:sp>
        <p:nvSpPr>
          <p:cNvPr id="3" name="Text Placeholder 2"/>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As we can see in Table 1 and Figure 36, LSTM is the most efficient model which was implemented on our particular dataset, because as LSTM is an R-NN model, which is able to selectively work on the past data i.e. only on the needed values which may effect on the trend and seasonality, thus showing a much more effective outcome and very less loss in the predictions.</a:t>
            </a:r>
          </a:p>
          <a:p>
            <a:r>
              <a:rPr lang="en-IN" sz="2000" dirty="0">
                <a:latin typeface="Times New Roman" panose="02020603050405020304" pitchFamily="18" charset="0"/>
                <a:cs typeface="Times New Roman" panose="02020603050405020304" pitchFamily="18" charset="0"/>
              </a:rPr>
              <a:t>The second best model implemented was the Auto-Arima model, the Arima model was able to effectively capture the trend which was present in our dataset, but it could not work with the seasonality in order to minimize the loss. We can still improve the efficiency of the arima model if we were to hyper-tune its p, d, and q variables, but even then it may not perform upto the standards of the LSTM model on an equal no of hyper-tuned parameters.</a:t>
            </a:r>
          </a:p>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dirty="0"/>
          </a:p>
        </p:txBody>
      </p:sp>
    </p:spTree>
    <p:extLst>
      <p:ext uri="{BB962C8B-B14F-4D97-AF65-F5344CB8AC3E}">
        <p14:creationId xmlns:p14="http://schemas.microsoft.com/office/powerpoint/2010/main" val="46466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128864"/>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a:ea typeface="Times New Roman"/>
                <a:cs typeface="Times New Roman"/>
                <a:sym typeface="Times New Roman"/>
              </a:rPr>
              <a:t>Goal</a:t>
            </a:r>
            <a:endParaRPr b="1" dirty="0">
              <a:latin typeface="Times New Roman"/>
              <a:ea typeface="Times New Roman"/>
              <a:cs typeface="Times New Roman"/>
              <a:sym typeface="Times New Roman"/>
            </a:endParaRPr>
          </a:p>
        </p:txBody>
      </p:sp>
      <p:sp>
        <p:nvSpPr>
          <p:cNvPr id="115" name="Google Shape;115;p16"/>
          <p:cNvSpPr txBox="1">
            <a:spLocks noGrp="1"/>
          </p:cNvSpPr>
          <p:nvPr>
            <p:ph type="body" idx="1"/>
          </p:nvPr>
        </p:nvSpPr>
        <p:spPr>
          <a:xfrm>
            <a:off x="457200" y="1271864"/>
            <a:ext cx="8229600" cy="4526100"/>
          </a:xfrm>
          <a:prstGeom prst="rect">
            <a:avLst/>
          </a:prstGeom>
        </p:spPr>
        <p:txBody>
          <a:bodyPr spcFirstLastPara="1" wrap="square" lIns="91425" tIns="45700" rIns="91425" bIns="45700" anchor="t" anchorCtr="0">
            <a:noAutofit/>
          </a:bodyPr>
          <a:lstStyle/>
          <a:p>
            <a:pPr algn="just"/>
            <a:r>
              <a:rPr lang="en-IN" sz="1800" dirty="0">
                <a:latin typeface="Times New Roman" panose="02020603050405020304" pitchFamily="18" charset="0"/>
                <a:cs typeface="Times New Roman" panose="02020603050405020304" pitchFamily="18" charset="0"/>
              </a:rPr>
              <a:t>In the past decades, there is an increasing interest in predicting markets among economists, policymakers, academics and market makers. The objective of the proposed work is to study and implement the supervised learning algorithm to predict the stock price.</a:t>
            </a:r>
          </a:p>
          <a:p>
            <a:pPr marL="114300" indent="0" algn="just">
              <a:buNone/>
            </a:pPr>
            <a:r>
              <a:rPr lang="en-IN" sz="1800" b="1" i="1" dirty="0">
                <a:latin typeface="Times New Roman" panose="02020603050405020304" pitchFamily="18" charset="0"/>
                <a:cs typeface="Times New Roman" panose="02020603050405020304" pitchFamily="18" charset="0"/>
              </a:rPr>
              <a:t>	</a:t>
            </a:r>
            <a:r>
              <a:rPr lang="en-IN" sz="1800" b="1" i="1" u="sng" dirty="0" smtClean="0">
                <a:latin typeface="Times New Roman" panose="02020603050405020304" pitchFamily="18" charset="0"/>
                <a:cs typeface="Times New Roman" panose="02020603050405020304" pitchFamily="18" charset="0"/>
              </a:rPr>
              <a:t>TECHNICAL </a:t>
            </a:r>
            <a:r>
              <a:rPr lang="en-IN" sz="1800" b="1" i="1" u="sng" dirty="0">
                <a:latin typeface="Times New Roman" panose="02020603050405020304" pitchFamily="18" charset="0"/>
                <a:cs typeface="Times New Roman" panose="02020603050405020304" pitchFamily="18" charset="0"/>
              </a:rPr>
              <a:t>OBJECTIVE</a:t>
            </a:r>
            <a:endParaRPr lang="en-IN" sz="1800" b="1" dirty="0">
              <a:latin typeface="Times New Roman" panose="02020603050405020304" pitchFamily="18" charset="0"/>
              <a:cs typeface="Times New Roman" panose="02020603050405020304" pitchFamily="18" charset="0"/>
            </a:endParaRPr>
          </a:p>
          <a:p>
            <a:pPr marL="114300" indent="0" algn="just">
              <a:buNone/>
            </a:pPr>
            <a:r>
              <a:rPr lang="en-IN" sz="1800" dirty="0" smtClean="0">
                <a:latin typeface="Times New Roman" panose="02020603050405020304" pitchFamily="18" charset="0"/>
                <a:cs typeface="Times New Roman" panose="02020603050405020304" pitchFamily="18" charset="0"/>
              </a:rPr>
              <a:t>	The </a:t>
            </a:r>
            <a:r>
              <a:rPr lang="en-IN" sz="1800" dirty="0">
                <a:latin typeface="Times New Roman" panose="02020603050405020304" pitchFamily="18" charset="0"/>
                <a:cs typeface="Times New Roman" panose="02020603050405020304" pitchFamily="18" charset="0"/>
              </a:rPr>
              <a:t>technical objectives will be implemented in Python. The system must be </a:t>
            </a:r>
            <a:r>
              <a:rPr lang="en-IN" sz="1800" dirty="0" smtClean="0">
                <a:latin typeface="Times New Roman" panose="02020603050405020304" pitchFamily="18" charset="0"/>
                <a:cs typeface="Times New Roman" panose="02020603050405020304" pitchFamily="18" charset="0"/>
              </a:rPr>
              <a:t>	able </a:t>
            </a:r>
            <a:r>
              <a:rPr lang="en-IN" sz="1800" dirty="0">
                <a:latin typeface="Times New Roman" panose="02020603050405020304" pitchFamily="18" charset="0"/>
                <a:cs typeface="Times New Roman" panose="02020603050405020304" pitchFamily="18" charset="0"/>
              </a:rPr>
              <a:t>to access a list of historical prices. It must calculate the estimated price </a:t>
            </a:r>
            <a:r>
              <a:rPr lang="en-IN" sz="1800" dirty="0" smtClean="0">
                <a:latin typeface="Times New Roman" panose="02020603050405020304" pitchFamily="18" charset="0"/>
                <a:cs typeface="Times New Roman" panose="02020603050405020304" pitchFamily="18" charset="0"/>
              </a:rPr>
              <a:t>	of </a:t>
            </a:r>
            <a:r>
              <a:rPr lang="en-IN" sz="1800" dirty="0">
                <a:latin typeface="Times New Roman" panose="02020603050405020304" pitchFamily="18" charset="0"/>
                <a:cs typeface="Times New Roman" panose="02020603050405020304" pitchFamily="18" charset="0"/>
              </a:rPr>
              <a:t>stock based on the historical data. It must also provide an instantaneous </a:t>
            </a:r>
            <a:r>
              <a:rPr lang="en-IN" sz="1800" dirty="0" smtClean="0">
                <a:latin typeface="Times New Roman" panose="02020603050405020304" pitchFamily="18" charset="0"/>
                <a:cs typeface="Times New Roman" panose="02020603050405020304" pitchFamily="18" charset="0"/>
              </a:rPr>
              <a:t>	visualization </a:t>
            </a:r>
            <a:r>
              <a:rPr lang="en-IN" sz="1800" dirty="0">
                <a:latin typeface="Times New Roman" panose="02020603050405020304" pitchFamily="18" charset="0"/>
                <a:cs typeface="Times New Roman" panose="02020603050405020304" pitchFamily="18" charset="0"/>
              </a:rPr>
              <a:t>of the market index.</a:t>
            </a:r>
          </a:p>
          <a:p>
            <a:pPr marL="114300" indent="0" algn="just">
              <a:buNone/>
            </a:pPr>
            <a:endParaRPr lang="en-IN"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To add to the academic understanding of stock market prediction</a:t>
            </a:r>
          </a:p>
          <a:p>
            <a:pPr lvl="0" algn="just"/>
            <a:r>
              <a:rPr lang="en-IN" sz="1800" dirty="0">
                <a:latin typeface="Times New Roman" panose="02020603050405020304" pitchFamily="18" charset="0"/>
                <a:cs typeface="Times New Roman" panose="02020603050405020304" pitchFamily="18" charset="0"/>
              </a:rPr>
              <a:t>This project will focus exclusively on predicting the daily trend (price movement) of individual stocks</a:t>
            </a:r>
          </a:p>
          <a:p>
            <a:pPr lvl="0" algn="just"/>
            <a:r>
              <a:rPr lang="en-IN" sz="1800" dirty="0">
                <a:latin typeface="Times New Roman" panose="02020603050405020304" pitchFamily="18" charset="0"/>
                <a:cs typeface="Times New Roman" panose="02020603050405020304" pitchFamily="18" charset="0"/>
              </a:rPr>
              <a:t>The project will also analyse the accuracies of these predictions</a:t>
            </a:r>
          </a:p>
          <a:p>
            <a:pPr lvl="0" algn="just"/>
            <a:r>
              <a:rPr lang="en-IN" sz="1800" dirty="0">
                <a:latin typeface="Times New Roman" panose="02020603050405020304" pitchFamily="18" charset="0"/>
                <a:cs typeface="Times New Roman" panose="02020603050405020304" pitchFamily="18" charset="0"/>
              </a:rPr>
              <a:t>The project will also compare the accuracy percentage between the different models implemented.</a:t>
            </a: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dirty="0"/>
          </a:p>
        </p:txBody>
      </p:sp>
      <p:sp>
        <p:nvSpPr>
          <p:cNvPr id="117" name="Google Shape;11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D40A27F-5B05-410B-95AF-5C878A6D7A95}" type="datetime2">
              <a:rPr lang="en-US" smtClean="0"/>
              <a:t>Monday, June 29, 2020</a:t>
            </a:fld>
            <a:endParaRPr dirty="0"/>
          </a:p>
        </p:txBody>
      </p:sp>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Inferences</a:t>
            </a:r>
            <a:endParaRPr lang="en-IN" dirty="0"/>
          </a:p>
        </p:txBody>
      </p:sp>
      <p:sp>
        <p:nvSpPr>
          <p:cNvPr id="3" name="Text Placeholder 2"/>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The KNN and Linear Regression models did not work well with our particular time-series dataset, since we were only focused on the variables, DATE and CLOSE, and we were predicting the CLOSE so it had only DATE as a viable option for feature extraction, and we all know that from a DATE, one can only study it TIME, DAY, MONTH, WEEK and YEAR. There are not a lot of different features which can be worked upon thus, they fail to even predict the trend much less the seasonality.</a:t>
            </a:r>
          </a:p>
          <a:p>
            <a:r>
              <a:rPr lang="en-IN" sz="2000" dirty="0">
                <a:latin typeface="Times New Roman" panose="02020603050405020304" pitchFamily="18" charset="0"/>
                <a:cs typeface="Times New Roman" panose="02020603050405020304" pitchFamily="18" charset="0"/>
              </a:rPr>
              <a:t>The Prophet model which was specifically designed the Facebook, to work with TIME-SERIES, has failed in our case because, a Stock Market Dataset may be a Time-Series Dataset, but at the end of the day, it does not follows as strict trend or seasonality, as the other Time-Series, because there are other factors also present in the real-world which may bring about a drastic change in Stock Prices.</a:t>
            </a:r>
          </a:p>
          <a:p>
            <a:endParaRPr lang="en-IN" sz="2000" dirty="0"/>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dirty="0"/>
          </a:p>
        </p:txBody>
      </p:sp>
    </p:spTree>
    <p:extLst>
      <p:ext uri="{BB962C8B-B14F-4D97-AF65-F5344CB8AC3E}">
        <p14:creationId xmlns:p14="http://schemas.microsoft.com/office/powerpoint/2010/main" val="746094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830387"/>
            <a:ext cx="8229600" cy="4525963"/>
          </a:xfrm>
        </p:spPr>
        <p:txBody>
          <a:bodyPr/>
          <a:lstStyle/>
          <a:p>
            <a:r>
              <a:rPr lang="en-IN" sz="2000" dirty="0">
                <a:latin typeface="Times New Roman" panose="02020603050405020304" pitchFamily="18" charset="0"/>
                <a:cs typeface="Times New Roman" panose="02020603050405020304" pitchFamily="18" charset="0"/>
              </a:rPr>
              <a:t>The LSTM model was the best model implemented out of all to work with Time-Series. But are the predictions from LSTM enough to identify whether the stock price will increase or decrease? Certainly not! </a:t>
            </a:r>
          </a:p>
          <a:p>
            <a:r>
              <a:rPr lang="en-IN" sz="2000" dirty="0">
                <a:latin typeface="Times New Roman" panose="02020603050405020304" pitchFamily="18" charset="0"/>
                <a:cs typeface="Times New Roman" panose="02020603050405020304" pitchFamily="18" charset="0"/>
              </a:rPr>
              <a:t>As we know, stock price is affected by the news about the company and other factors like demonetization or merger/demerger of the companies. There are certain intangible factors as well which can often be impossible to predict beforehand.</a:t>
            </a:r>
          </a:p>
          <a:p>
            <a:r>
              <a:rPr lang="en-IN" sz="2000" dirty="0">
                <a:latin typeface="Times New Roman" panose="02020603050405020304" pitchFamily="18" charset="0"/>
                <a:cs typeface="Times New Roman" panose="02020603050405020304" pitchFamily="18" charset="0"/>
              </a:rPr>
              <a:t>Time series forecasting is a very intriguing field to work with, as we have realized during the time spent on this project. There is a perception in the community that it’s a complex field, and while there is a grain of truth in there, it’s not so difficult once you get the hang of the basic techniques.</a:t>
            </a:r>
          </a:p>
          <a:p>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dirty="0"/>
          </a:p>
        </p:txBody>
      </p:sp>
      <p:sp>
        <p:nvSpPr>
          <p:cNvPr id="8" name="TextBox 7"/>
          <p:cNvSpPr txBox="1"/>
          <p:nvPr/>
        </p:nvSpPr>
        <p:spPr>
          <a:xfrm>
            <a:off x="902676" y="1465262"/>
            <a:ext cx="1242648" cy="338554"/>
          </a:xfrm>
          <a:prstGeom prst="rect">
            <a:avLst/>
          </a:prstGeom>
          <a:noFill/>
        </p:spPr>
        <p:txBody>
          <a:bodyPr wrap="none" rtlCol="0">
            <a:spAutoFit/>
          </a:bodyPr>
          <a:lstStyle/>
          <a:p>
            <a:r>
              <a:rPr lang="en-IN" sz="1600" b="1" u="sng" dirty="0" smtClean="0"/>
              <a:t>END NOTE</a:t>
            </a:r>
            <a:endParaRPr lang="en-IN" sz="1600" b="1" u="sng" dirty="0"/>
          </a:p>
        </p:txBody>
      </p:sp>
    </p:spTree>
    <p:extLst>
      <p:ext uri="{BB962C8B-B14F-4D97-AF65-F5344CB8AC3E}">
        <p14:creationId xmlns:p14="http://schemas.microsoft.com/office/powerpoint/2010/main" val="2898385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425012"/>
            <a:ext cx="8229600" cy="4525963"/>
          </a:xfrm>
          <a:prstGeom prst="rect">
            <a:avLst/>
          </a:prstGeom>
          <a:noFill/>
          <a:ln>
            <a:noFill/>
          </a:ln>
        </p:spPr>
        <p:txBody>
          <a:bodyPr spcFirstLastPara="1" wrap="square" lIns="91425" tIns="45700" rIns="91425" bIns="45700" anchor="t" anchorCtr="0">
            <a:noAutofit/>
          </a:bodyPr>
          <a:lstStyle/>
          <a:p>
            <a:pPr lvl="0">
              <a:buFont typeface="+mj-lt"/>
              <a:buAutoNum type="arabicPeriod"/>
            </a:pPr>
            <a:r>
              <a:rPr lang="en-IN" sz="1100" dirty="0">
                <a:latin typeface="Times New Roman" panose="02020603050405020304" pitchFamily="18" charset="0"/>
                <a:cs typeface="Times New Roman" panose="02020603050405020304" pitchFamily="18" charset="0"/>
              </a:rPr>
              <a:t>A 6 Step Field Guide for Building Machine Learning Projects by Daniel Bourke </a:t>
            </a:r>
          </a:p>
          <a:p>
            <a:pPr lvl="0">
              <a:buFont typeface="+mj-lt"/>
              <a:buAutoNum type="arabicPeriod"/>
            </a:pPr>
            <a:r>
              <a:rPr lang="en-IN" sz="1100" dirty="0">
                <a:latin typeface="Times New Roman" panose="02020603050405020304" pitchFamily="18" charset="0"/>
                <a:cs typeface="Times New Roman" panose="02020603050405020304" pitchFamily="18" charset="0"/>
              </a:rPr>
              <a:t>Introduction to Time Series Forecasting With Python by Jason Brownlee</a:t>
            </a:r>
          </a:p>
          <a:p>
            <a:pPr lvl="0">
              <a:buFont typeface="+mj-lt"/>
              <a:buAutoNum type="arabicPeriod"/>
            </a:pPr>
            <a:r>
              <a:rPr lang="en-IN" sz="1100" dirty="0">
                <a:latin typeface="Times New Roman" panose="02020603050405020304" pitchFamily="18" charset="0"/>
                <a:cs typeface="Times New Roman" panose="02020603050405020304" pitchFamily="18" charset="0"/>
              </a:rPr>
              <a:t>Contreras, 1. Espinola, R.NogaJes, F1.and conejo,AJ.(2003) "ARIMA models to predict next day electricity prices", IFEE transactions on power system, vo1.18, noJ,pp: I 014-1 020.</a:t>
            </a:r>
          </a:p>
          <a:p>
            <a:pPr lvl="0">
              <a:buFont typeface="+mj-lt"/>
              <a:buAutoNum type="arabicPeriod"/>
            </a:pPr>
            <a:r>
              <a:rPr lang="en-IN" sz="1100" dirty="0">
                <a:latin typeface="Times New Roman" panose="02020603050405020304" pitchFamily="18" charset="0"/>
                <a:cs typeface="Times New Roman" panose="02020603050405020304" pitchFamily="18" charset="0"/>
              </a:rPr>
              <a:t>Kumar; K Yadav;A.KSingh, M.P; Hassan and H.Jain,V.K(2004)"Forecasting Daily Maximum Surface Ozone".</a:t>
            </a:r>
          </a:p>
          <a:p>
            <a:pPr lvl="0">
              <a:buFont typeface="+mj-lt"/>
              <a:buAutoNum type="arabicPeriod"/>
            </a:pPr>
            <a:r>
              <a:rPr lang="en-IN" sz="1100" dirty="0">
                <a:latin typeface="Times New Roman" panose="02020603050405020304" pitchFamily="18" charset="0"/>
                <a:cs typeface="Times New Roman" panose="02020603050405020304" pitchFamily="18" charset="0"/>
              </a:rPr>
              <a:t>Tsitsika,E.V;Maravelias,C.D&amp; Haralatous,J. (2007)"Modelling and forecasting pelagic fish production using univariate and multivariate ARIMA models". Fisheries science volume 73,pp:979-988.</a:t>
            </a:r>
          </a:p>
          <a:p>
            <a:pPr lvl="0">
              <a:buFont typeface="+mj-lt"/>
              <a:buAutoNum type="arabicPeriod"/>
            </a:pPr>
            <a:r>
              <a:rPr lang="en-IN" sz="1100" dirty="0">
                <a:latin typeface="Times New Roman" panose="02020603050405020304" pitchFamily="18" charset="0"/>
                <a:cs typeface="Times New Roman" panose="02020603050405020304" pitchFamily="18" charset="0"/>
              </a:rPr>
              <a:t>Datta K.(2011)"ARIMA forecasting of Inflation in the Bangladesh Economy",The IUP journal of bank management,voI.X,No.4,pp-7-15.</a:t>
            </a:r>
          </a:p>
          <a:p>
            <a:pPr lvl="0">
              <a:buFont typeface="+mj-lt"/>
              <a:buAutoNum type="arabicPeriod"/>
            </a:pPr>
            <a:r>
              <a:rPr lang="en-IN" sz="1100" dirty="0">
                <a:latin typeface="Times New Roman" panose="02020603050405020304" pitchFamily="18" charset="0"/>
                <a:cs typeface="Times New Roman" panose="02020603050405020304" pitchFamily="18" charset="0"/>
              </a:rPr>
              <a:t>D. Banerjee, "Forecasting of Indian stock market using time-series ARIMA model," 2014 2nd International Conference on Business and</a:t>
            </a:r>
            <a:r>
              <a:rPr lang="en-IN" sz="1100" i="1"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rPr>
              <a:t>Information Management (ICBIM), Durgapur, 2014, pp. 131-135, doi: 10.1109/ICBIM.2014.6970973.</a:t>
            </a:r>
          </a:p>
          <a:p>
            <a:pPr lvl="0">
              <a:buFont typeface="+mj-lt"/>
              <a:buAutoNum type="arabicPeriod"/>
            </a:pPr>
            <a:r>
              <a:rPr lang="en-IN" sz="1100" dirty="0">
                <a:latin typeface="Times New Roman" panose="02020603050405020304" pitchFamily="18" charset="0"/>
                <a:cs typeface="Times New Roman" panose="02020603050405020304" pitchFamily="18" charset="0"/>
              </a:rPr>
              <a:t>Q. Xie, G. Cheng, X. Xu, and Z. Zhao, “Research based on stock predicting model of neural networks ensemble learning,” in MATEC Web of Conferences, vol. 232. EDP Sciences, 2018, p. 02029. S. Yao, L. Luo and H. Peng, "High-Frequency Stock Trend Forecast Using LSTM Model," </a:t>
            </a:r>
            <a:r>
              <a:rPr lang="en-IN" sz="1100" i="1" dirty="0">
                <a:latin typeface="Times New Roman" panose="02020603050405020304" pitchFamily="18" charset="0"/>
                <a:cs typeface="Times New Roman" panose="02020603050405020304" pitchFamily="18" charset="0"/>
              </a:rPr>
              <a:t>2018 13th International Conference on Computer Science &amp; Education (ICCSE)</a:t>
            </a:r>
            <a:r>
              <a:rPr lang="en-IN" sz="1100" dirty="0">
                <a:latin typeface="Times New Roman" panose="02020603050405020304" pitchFamily="18" charset="0"/>
                <a:cs typeface="Times New Roman" panose="02020603050405020304" pitchFamily="18" charset="0"/>
              </a:rPr>
              <a:t>, Colombo, 2018, pp. 1-4, doi: 10.1109/ICCSE.2018.8468703.</a:t>
            </a:r>
          </a:p>
          <a:p>
            <a:pPr lvl="0">
              <a:buFont typeface="+mj-lt"/>
              <a:buAutoNum type="arabicPeriod"/>
            </a:pPr>
            <a:r>
              <a:rPr lang="en-IN" sz="1100" dirty="0">
                <a:latin typeface="Times New Roman" panose="02020603050405020304" pitchFamily="18" charset="0"/>
                <a:cs typeface="Times New Roman" panose="02020603050405020304" pitchFamily="18" charset="0"/>
              </a:rPr>
              <a:t> F. Qian and X. Chen, "Stock Prediction Based on LSTM under Different Stability," 2019 IEEE 4th International Conference on Cloud Computing and Big Data Analysis (ICCCBDA), Chengdu, China, 2019, pp. 483-486, doi: 10.1109/ICCCBDA.2019.8725709.</a:t>
            </a:r>
          </a:p>
          <a:p>
            <a:pPr lvl="0">
              <a:buFont typeface="+mj-lt"/>
              <a:buAutoNum type="arabicPeriod"/>
            </a:pPr>
            <a:r>
              <a:rPr lang="en-IN" sz="1100" dirty="0">
                <a:latin typeface="Times New Roman" panose="02020603050405020304" pitchFamily="18" charset="0"/>
                <a:cs typeface="Times New Roman" panose="02020603050405020304" pitchFamily="18" charset="0"/>
              </a:rPr>
              <a:t> S.Kamath, “Stock Market Analysis”, Master’s Projects, pp. 326, 2012</a:t>
            </a:r>
          </a:p>
          <a:p>
            <a:pPr lvl="0">
              <a:buFont typeface="+mj-lt"/>
              <a:buAutoNum type="arabicPeriod"/>
            </a:pPr>
            <a:r>
              <a:rPr lang="en-IN" sz="1100" dirty="0">
                <a:latin typeface="Times New Roman" panose="02020603050405020304" pitchFamily="18" charset="0"/>
                <a:cs typeface="Times New Roman" panose="02020603050405020304" pitchFamily="18" charset="0"/>
              </a:rPr>
              <a:t> P.Domingos, “A Few Useful Things to Know about Machine Learning,”Communications of the ACM, Vol. 55 No. 10, October 2012.</a:t>
            </a:r>
          </a:p>
          <a:p>
            <a:pPr lvl="0">
              <a:buFont typeface="+mj-lt"/>
              <a:buAutoNum type="arabicPeriod"/>
            </a:pPr>
            <a:r>
              <a:rPr lang="en-IN" sz="1100" dirty="0">
                <a:latin typeface="Times New Roman" panose="02020603050405020304" pitchFamily="18" charset="0"/>
                <a:cs typeface="Times New Roman" panose="02020603050405020304" pitchFamily="18" charset="0"/>
              </a:rPr>
              <a:t> “Introduction to Time Series Analysis and Forecasting” by Douglas C. Montgomery, Cheryl L. Jennings, and Murat Kulahci</a:t>
            </a:r>
          </a:p>
          <a:p>
            <a:pPr lvl="0">
              <a:buFont typeface="+mj-lt"/>
              <a:buAutoNum type="arabicPeriod"/>
            </a:pPr>
            <a:r>
              <a:rPr lang="en-IN" sz="1100" dirty="0">
                <a:latin typeface="Times New Roman" panose="02020603050405020304" pitchFamily="18" charset="0"/>
                <a:cs typeface="Times New Roman" panose="02020603050405020304" pitchFamily="18" charset="0"/>
              </a:rPr>
              <a:t> “Time Series Analysis: Forecasting and Control” by George E. P. Box, Gwilym M. Jenkins, Gregory C. Reinsel, and Greta M. Ljung</a:t>
            </a:r>
          </a:p>
          <a:p>
            <a:pPr lvl="0">
              <a:buFont typeface="+mj-lt"/>
              <a:buAutoNum type="arabicPeriod"/>
            </a:pPr>
            <a:r>
              <a:rPr lang="en-IN" sz="1100" dirty="0">
                <a:latin typeface="Times New Roman" panose="02020603050405020304" pitchFamily="18" charset="0"/>
                <a:cs typeface="Times New Roman" panose="02020603050405020304" pitchFamily="18" charset="0"/>
              </a:rPr>
              <a:t> Chris Chatfield, "The analysis of time series An introduction"</a:t>
            </a:r>
          </a:p>
          <a:p>
            <a:pPr marL="409575" algn="just">
              <a:spcBef>
                <a:spcPts val="210"/>
              </a:spcBef>
              <a:buSzPts val="1050"/>
              <a:buFont typeface="+mj-lt"/>
              <a:buAutoNum type="arabicPeriod"/>
            </a:pPr>
            <a:endParaRPr sz="11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97" name="Google Shape;19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98A49B2-32DD-4D93-BA2C-B53216BE7ADB}" type="datetime2">
              <a:rPr lang="en-US" smtClean="0"/>
              <a:t>Monday, June 29, 2020</a:t>
            </a:fld>
            <a:endParaRPr dirty="0"/>
          </a:p>
        </p:txBody>
      </p:sp>
      <p:sp>
        <p:nvSpPr>
          <p:cNvPr id="198" name="Google Shape;19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dirty="0"/>
          </a:p>
        </p:txBody>
      </p:sp>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ctrTitle"/>
          </p:nvPr>
        </p:nvSpPr>
        <p:spPr>
          <a:xfrm>
            <a:off x="1352145" y="2209800"/>
            <a:ext cx="6858000" cy="552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80"/>
              <a:buFont typeface="Arabic Typesetting"/>
              <a:buNone/>
            </a:pPr>
            <a:r>
              <a:rPr lang="en-US" sz="2880" b="1" dirty="0">
                <a:solidFill>
                  <a:srgbClr val="C00000"/>
                </a:solidFill>
                <a:latin typeface="Arabic Typesetting"/>
                <a:ea typeface="Arabic Typesetting"/>
                <a:cs typeface="Arabic Typesetting"/>
                <a:sym typeface="Arabic Typesetting"/>
              </a:rPr>
              <a:t> </a:t>
            </a:r>
            <a:endParaRPr sz="2880" b="1" dirty="0">
              <a:solidFill>
                <a:srgbClr val="C00000"/>
              </a:solidFill>
              <a:latin typeface="Arabic Typesetting"/>
              <a:ea typeface="Arabic Typesetting"/>
              <a:cs typeface="Arabic Typesetting"/>
              <a:sym typeface="Arabic Typesetting"/>
            </a:endParaRPr>
          </a:p>
        </p:txBody>
      </p:sp>
      <p:sp>
        <p:nvSpPr>
          <p:cNvPr id="204" name="Google Shape;204;p26"/>
          <p:cNvSpPr txBox="1">
            <a:spLocks noGrp="1"/>
          </p:cNvSpPr>
          <p:nvPr>
            <p:ph type="subTitle" idx="1"/>
          </p:nvPr>
        </p:nvSpPr>
        <p:spPr>
          <a:xfrm>
            <a:off x="1447800" y="28956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b="1" dirty="0">
                <a:solidFill>
                  <a:schemeClr val="dk1"/>
                </a:solidFill>
                <a:latin typeface="Times New Roman"/>
                <a:ea typeface="Times New Roman"/>
                <a:cs typeface="Times New Roman"/>
                <a:sym typeface="Times New Roman"/>
              </a:rPr>
              <a:t>Thank you</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8"/>
            <a:ext cx="8229600" cy="4985921"/>
          </a:xfrm>
          <a:prstGeom prst="rect">
            <a:avLst/>
          </a:prstGeom>
          <a:noFill/>
          <a:ln>
            <a:noFill/>
          </a:ln>
        </p:spPr>
        <p:txBody>
          <a:bodyPr spcFirstLastPara="1" wrap="square" lIns="91425" tIns="45700" rIns="91425" bIns="45700" anchor="t" anchorCtr="0">
            <a:noAutofit/>
          </a:bodyPr>
          <a:lstStyle/>
          <a:p>
            <a:pPr marL="571500" lvl="0" indent="-457200">
              <a:buFont typeface="+mj-lt"/>
              <a:buAutoNum type="arabicPeriod"/>
            </a:pPr>
            <a:r>
              <a:rPr lang="en-GB" sz="1800" dirty="0">
                <a:latin typeface="Times New Roman" panose="02020603050405020304" pitchFamily="18" charset="0"/>
                <a:cs typeface="Times New Roman" panose="02020603050405020304" pitchFamily="18" charset="0"/>
              </a:rPr>
              <a:t>Study of Basics of Time-Series Analysis and Fundamentals of Trading</a:t>
            </a:r>
            <a:endParaRPr lang="en-IN" sz="18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1800" dirty="0">
                <a:latin typeface="Times New Roman" panose="02020603050405020304" pitchFamily="18" charset="0"/>
                <a:cs typeface="Times New Roman" panose="02020603050405020304" pitchFamily="18" charset="0"/>
              </a:rPr>
              <a:t>Collecting of Dataset and Data-set Pre-Processing &amp; Normalization </a:t>
            </a:r>
            <a:endParaRPr lang="en-IN" sz="18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1800" dirty="0">
                <a:latin typeface="Times New Roman" panose="02020603050405020304" pitchFamily="18" charset="0"/>
                <a:cs typeface="Times New Roman" panose="02020603050405020304" pitchFamily="18" charset="0"/>
              </a:rPr>
              <a:t>Study of Different Time-Series Models and Selection of Models</a:t>
            </a:r>
            <a:endParaRPr lang="en-IN" sz="18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1800" dirty="0">
                <a:latin typeface="Times New Roman" panose="02020603050405020304" pitchFamily="18" charset="0"/>
                <a:cs typeface="Times New Roman" panose="02020603050405020304" pitchFamily="18" charset="0"/>
              </a:rPr>
              <a:t>Literature Review</a:t>
            </a:r>
            <a:endParaRPr lang="en-IN" sz="18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1800" dirty="0">
                <a:latin typeface="Times New Roman" panose="02020603050405020304" pitchFamily="18" charset="0"/>
                <a:cs typeface="Times New Roman" panose="02020603050405020304" pitchFamily="18" charset="0"/>
              </a:rPr>
              <a:t>Study of the Mathematical concepts behind the model</a:t>
            </a:r>
            <a:endParaRPr lang="en-IN" sz="18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1800" dirty="0">
                <a:latin typeface="Times New Roman" panose="02020603050405020304" pitchFamily="18" charset="0"/>
                <a:cs typeface="Times New Roman" panose="02020603050405020304" pitchFamily="18" charset="0"/>
              </a:rPr>
              <a:t>Creation of Model using python and various python libraries as well as studying the various functions used in the model</a:t>
            </a:r>
            <a:endParaRPr lang="en-IN" sz="18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1800" dirty="0">
                <a:latin typeface="Times New Roman" panose="02020603050405020304" pitchFamily="18" charset="0"/>
                <a:cs typeface="Times New Roman" panose="02020603050405020304" pitchFamily="18" charset="0"/>
              </a:rPr>
              <a:t>Training, Testing and Validation of the Model and Calculation of Error Values</a:t>
            </a:r>
            <a:endParaRPr lang="en-IN" sz="18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1800" dirty="0">
                <a:latin typeface="Times New Roman" panose="02020603050405020304" pitchFamily="18" charset="0"/>
                <a:cs typeface="Times New Roman" panose="02020603050405020304" pitchFamily="18" charset="0"/>
              </a:rPr>
              <a:t>Final Project Report and </a:t>
            </a:r>
            <a:r>
              <a:rPr lang="en-GB" sz="1800" dirty="0" smtClean="0">
                <a:latin typeface="Times New Roman" panose="02020603050405020304" pitchFamily="18" charset="0"/>
                <a:cs typeface="Times New Roman" panose="02020603050405020304" pitchFamily="18" charset="0"/>
              </a:rPr>
              <a:t>Submission</a:t>
            </a:r>
            <a:endParaRPr lang="en-IN" sz="1800" dirty="0">
              <a:latin typeface="Times New Roman" panose="02020603050405020304" pitchFamily="18" charset="0"/>
              <a:cs typeface="Times New Roman" panose="02020603050405020304" pitchFamily="18" charset="0"/>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25D89A6-5438-433F-B207-97557CB9BBF5}" type="datetime2">
              <a:rPr lang="en-US" smtClean="0"/>
              <a:t>Monday, June 29, 2020</a:t>
            </a:fld>
            <a:endParaRPr dirty="0"/>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2" name="Footer Placeholder 1"/>
          <p:cNvSpPr>
            <a:spLocks noGrp="1"/>
          </p:cNvSpPr>
          <p:nvPr>
            <p:ph type="ftr" idx="11"/>
          </p:nvPr>
        </p:nvSpPr>
        <p:spPr/>
        <p:txBody>
          <a:bodyPr/>
          <a:lstStyle/>
          <a:p>
            <a:r>
              <a:rPr lang="en-US" dirty="0"/>
              <a:t>STOCK MARKET FORECASTING USING TIME-SERIES ANALYSIS</a:t>
            </a:r>
            <a:endParaRPr lang="en-IN" dirty="0"/>
          </a:p>
        </p:txBody>
      </p:sp>
    </p:spTree>
    <p:extLst>
      <p:ext uri="{BB962C8B-B14F-4D97-AF65-F5344CB8AC3E}">
        <p14:creationId xmlns:p14="http://schemas.microsoft.com/office/powerpoint/2010/main" val="3184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Schedule(cont.)</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9"/>
            <a:ext cx="8229600" cy="83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sz="2300" dirty="0">
                <a:latin typeface="Times New Roman" panose="02020603050405020304" pitchFamily="18" charset="0"/>
                <a:ea typeface="Cambria" panose="02040503050406030204" pitchFamily="18" charset="0"/>
                <a:cs typeface="Times New Roman" panose="02020603050405020304" pitchFamily="18" charset="0"/>
              </a:rPr>
              <a:t>A time frame indicating steps that will be required and the expected date when they will be completed.</a:t>
            </a: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800"/>
              <a:buNone/>
            </a:pP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2580"/>
              </a:spcBef>
              <a:spcAft>
                <a:spcPts val="0"/>
              </a:spcAft>
              <a:buClr>
                <a:schemeClr val="dk1"/>
              </a:buClr>
              <a:buSzPts val="2400"/>
              <a:buNone/>
            </a:pPr>
            <a:endParaRPr sz="23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 June 2020</a:t>
            </a:r>
            <a:endParaRPr dirty="0"/>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pic>
        <p:nvPicPr>
          <p:cNvPr id="3" name="Picture 2"/>
          <p:cNvPicPr>
            <a:picLocks noChangeAspect="1"/>
          </p:cNvPicPr>
          <p:nvPr/>
        </p:nvPicPr>
        <p:blipFill>
          <a:blip r:embed="rId3"/>
          <a:stretch>
            <a:fillRect/>
          </a:stretch>
        </p:blipFill>
        <p:spPr>
          <a:xfrm>
            <a:off x="533398" y="1974574"/>
            <a:ext cx="8153401" cy="4381776"/>
          </a:xfrm>
          <a:prstGeom prst="rect">
            <a:avLst/>
          </a:prstGeom>
        </p:spPr>
      </p:pic>
    </p:spTree>
    <p:extLst>
      <p:ext uri="{BB962C8B-B14F-4D97-AF65-F5344CB8AC3E}">
        <p14:creationId xmlns:p14="http://schemas.microsoft.com/office/powerpoint/2010/main" val="295558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7" name="Text Placeholder 2"/>
          <p:cNvSpPr>
            <a:spLocks noGrp="1"/>
          </p:cNvSpPr>
          <p:nvPr>
            <p:ph type="body" idx="1"/>
          </p:nvPr>
        </p:nvSpPr>
        <p:spPr>
          <a:xfrm>
            <a:off x="457200" y="1600200"/>
            <a:ext cx="8229600" cy="4525963"/>
          </a:xfrm>
        </p:spPr>
        <p:txBody>
          <a:bodyPr/>
          <a:lstStyle/>
          <a:p>
            <a:r>
              <a:rPr lang="en-IN" sz="1600" dirty="0">
                <a:latin typeface="Times New Roman" panose="02020603050405020304" pitchFamily="18" charset="0"/>
                <a:cs typeface="Times New Roman" panose="02020603050405020304" pitchFamily="18" charset="0"/>
              </a:rPr>
              <a:t>Contreras et al. [3] used ARIMA models to predict next day electricity prices; they have found two ARIMA models to predict hourly prices in the electricity markets of Spain and California. The Spanish model needs 5 hours to predict future prices as opposed to the 2 hours needed by the Californian model. </a:t>
            </a:r>
          </a:p>
          <a:p>
            <a:r>
              <a:rPr lang="en-IN" sz="1600" dirty="0">
                <a:latin typeface="Times New Roman" panose="02020603050405020304" pitchFamily="18" charset="0"/>
                <a:cs typeface="Times New Roman" panose="02020603050405020304" pitchFamily="18" charset="0"/>
              </a:rPr>
              <a:t>Kumar et al. [4] used ARIMA model to forecast daily maximum surface ozone concentrations in Brunei Darussalam. They have found that ARIMA (1,0,1) was suitable for the surface 03 data collected at the airport in Brunei Darussalam.</a:t>
            </a:r>
          </a:p>
          <a:p>
            <a:r>
              <a:rPr lang="en-IN" sz="1600" dirty="0">
                <a:latin typeface="Times New Roman" panose="02020603050405020304" pitchFamily="18" charset="0"/>
                <a:cs typeface="Times New Roman" panose="02020603050405020304" pitchFamily="18" charset="0"/>
              </a:rPr>
              <a:t>Tsitsika et al. [5] used ARIMA model to forecast pelagic fish production. The final model selected were of the form AR[MA (1,0,1) and AR[MA (0,1,1 ).</a:t>
            </a:r>
          </a:p>
          <a:p>
            <a:r>
              <a:rPr lang="en-IN" sz="1600" dirty="0">
                <a:latin typeface="Times New Roman" panose="02020603050405020304" pitchFamily="18" charset="0"/>
                <a:cs typeface="Times New Roman" panose="02020603050405020304" pitchFamily="18" charset="0"/>
              </a:rPr>
              <a:t>Azad et al. [6] used ARIMA model in forecasting Exchange Rates of Bangladesh. By using Box-Jenkins methodology they tried to find out the best model for forecasting.</a:t>
            </a:r>
          </a:p>
          <a:p>
            <a:r>
              <a:rPr lang="en-IN" sz="1600" dirty="0">
                <a:latin typeface="Times New Roman" panose="02020603050405020304" pitchFamily="18" charset="0"/>
                <a:cs typeface="Times New Roman" panose="02020603050405020304" pitchFamily="18" charset="0"/>
              </a:rPr>
              <a:t>Debadrita Banerjee et al.[7] has collected data on the monthly closing stock indices of sensex for six years(2007-2012) and based on these she has tried to develop an appropriate model which would help her to forecast the future unobserved values of the Indian stock market indices. This study offers an application of ARIMA model based on which she predicts the future stock indices which have a strong influence on the performance of the Indian economy. To establish the model she applied the validation technique with the observed data of sensex of 2013.</a:t>
            </a:r>
          </a:p>
        </p:txBody>
      </p:sp>
    </p:spTree>
    <p:extLst>
      <p:ext uri="{BB962C8B-B14F-4D97-AF65-F5344CB8AC3E}">
        <p14:creationId xmlns:p14="http://schemas.microsoft.com/office/powerpoint/2010/main" val="323926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142"/>
            <a:ext cx="8229600" cy="1143000"/>
          </a:xfrm>
        </p:spPr>
        <p:txBody>
          <a:bodyPr/>
          <a:lstStyle/>
          <a:p>
            <a:r>
              <a:rPr lang="en-IN" dirty="0">
                <a:latin typeface="Times New Roman" panose="02020603050405020304" pitchFamily="18" charset="0"/>
                <a:cs typeface="Times New Roman" panose="02020603050405020304" pitchFamily="18" charset="0"/>
              </a:rPr>
              <a:t>Literature </a:t>
            </a:r>
            <a:r>
              <a:rPr lang="en-IN" dirty="0" smtClean="0">
                <a:latin typeface="Times New Roman" panose="02020603050405020304" pitchFamily="18" charset="0"/>
                <a:cs typeface="Times New Roman" panose="02020603050405020304" pitchFamily="18" charset="0"/>
              </a:rPr>
              <a:t>Review</a:t>
            </a:r>
            <a:r>
              <a:rPr lang="en-IN" sz="2000" dirty="0" smtClean="0">
                <a:latin typeface="Times New Roman" panose="02020603050405020304" pitchFamily="18" charset="0"/>
                <a:cs typeface="Times New Roman" panose="02020603050405020304" pitchFamily="18" charset="0"/>
              </a:rPr>
              <a:t>(contd…)</a:t>
            </a:r>
            <a:endParaRPr lang="en-IN" dirty="0"/>
          </a:p>
        </p:txBody>
      </p:sp>
      <p:sp>
        <p:nvSpPr>
          <p:cNvPr id="3" name="Text Placeholder 2"/>
          <p:cNvSpPr>
            <a:spLocks noGrp="1"/>
          </p:cNvSpPr>
          <p:nvPr>
            <p:ph type="body" idx="1"/>
          </p:nvPr>
        </p:nvSpPr>
        <p:spPr>
          <a:xfrm>
            <a:off x="735496" y="1003853"/>
            <a:ext cx="8229600" cy="4525963"/>
          </a:xfrm>
        </p:spPr>
        <p:txBody>
          <a:bodyPr/>
          <a:lstStyle/>
          <a:p>
            <a:r>
              <a:rPr lang="en-IN" sz="1600" dirty="0"/>
              <a:t>Q. Xie S. et al.[8] adopted an ensemble model of LSTM networks in predicting stock market data and compares the results obtained to that of a multilayer LSTM network. The proposed model approches the ensemble learning process by dividing the test data into a number of smaller data sets using the Bagging algorithm. The smaller datasets are then trained on a number of LSTM networks. The Bagging algoritm is then used to obtain a prediction result from the multiple test results. Data from the Shanghai Composite Index and Shenzen Composite Index, among others, were used. Results of the study showed that the amsemble LSTM network model had an increased accuracy of 11.7%, a precission increase of 8.5%, and a recall rate increase of 10%. The ensemble LSTM network model had a greater predictive accuracy than the multilayer LSTM network</a:t>
            </a:r>
            <a:r>
              <a:rPr lang="en-IN" sz="1600" dirty="0" smtClean="0"/>
              <a:t>.</a:t>
            </a:r>
            <a:endParaRPr lang="en-IN" sz="1600" dirty="0"/>
          </a:p>
          <a:p>
            <a:r>
              <a:rPr lang="en-IN" sz="1600" dirty="0"/>
              <a:t>Yao F. et al.[9] apply LSTM networks to predict the price movement of a short-term and test it by an experiment on some stocks randomly selected from CSI 300 constituent stocks. The experiment shows that the precision, recall rate and critical error of LSTM are all better than that of the random prediction. It indicates that LSTM can be used in the trend prediction of stock price</a:t>
            </a:r>
            <a:r>
              <a:rPr lang="en-IN" sz="1600" dirty="0" smtClean="0"/>
              <a:t>.</a:t>
            </a:r>
            <a:endParaRPr lang="en-IN" sz="1600" dirty="0"/>
          </a:p>
          <a:p>
            <a:r>
              <a:rPr lang="en-IN" sz="1600" dirty="0"/>
              <a:t>Qian et al.[10] conducted a stationary analysis of the stock's time-series data and then used the LSTM neural network algorithm to predict stock data under different stationary conditions, and performed statistical analysis on multiple experimental data. In addition, an ARIMA algorithm was introduced to compare with the LSTM. A large number of experimental results show that the LSTM neural network prediction algorithm has higher prediction accuracy and is not sensitive to the stability response</a:t>
            </a:r>
            <a:r>
              <a:rPr lang="en-IN" sz="1600" dirty="0" smtClean="0"/>
              <a:t>.</a:t>
            </a:r>
            <a:endParaRPr lang="en-IN" sz="1600" dirty="0"/>
          </a:p>
          <a:p>
            <a:pPr marL="11430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256547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r>
              <a:rPr lang="en-IN" sz="2000" dirty="0">
                <a:latin typeface="Times New Roman" panose="02020603050405020304" pitchFamily="18" charset="0"/>
                <a:cs typeface="Times New Roman" panose="02020603050405020304" pitchFamily="18" charset="0"/>
              </a:rPr>
              <a:t>(contd…)</a:t>
            </a:r>
            <a:endParaRPr lang="en-IN" dirty="0"/>
          </a:p>
        </p:txBody>
      </p:sp>
      <p:sp>
        <p:nvSpPr>
          <p:cNvPr id="3" name="Text Placeholder 2"/>
          <p:cNvSpPr>
            <a:spLocks noGrp="1"/>
          </p:cNvSpPr>
          <p:nvPr>
            <p:ph type="body" idx="1"/>
          </p:nvPr>
        </p:nvSpPr>
        <p:spPr>
          <a:xfrm>
            <a:off x="457200" y="1417638"/>
            <a:ext cx="8229600" cy="4525963"/>
          </a:xfrm>
        </p:spPr>
        <p:txBody>
          <a:bodyPr/>
          <a:lstStyle/>
          <a:p>
            <a:r>
              <a:rPr lang="en-IN" sz="1600" dirty="0">
                <a:latin typeface="Times New Roman" panose="02020603050405020304" pitchFamily="18" charset="0"/>
                <a:cs typeface="Times New Roman" panose="02020603050405020304" pitchFamily="18" charset="0"/>
              </a:rPr>
              <a:t>S.Kamath et al.[11] made use of Hadoop and ML. The big data technique by performing sentiment analysis of tweets and twitter and finding the correlation. Also, machine learning techniques are applied on the data of companies to predict the stock price of next day. Python code is used to perform the task and text editor used is Pycharm. Map-reduce technique is used to combine individual sentiment results and find a sentiment for each day. The big data technique is used to handle the large amount of data. All the four model, KNN, Random forest, neural network, and linear regression are used to predict the value of daily exchange. The predicted values showed that name of the four models were able to predict the values accurately. However the closest values were predicted by linear regression. The conclusion of their project was that the stock value change does not depend on the stock exchange index. It is dependent on the sentiments of social media</a:t>
            </a:r>
          </a:p>
          <a:p>
            <a:r>
              <a:rPr lang="en-IN" sz="1600" dirty="0">
                <a:latin typeface="Times New Roman" panose="02020603050405020304" pitchFamily="18" charset="0"/>
                <a:cs typeface="Times New Roman" panose="02020603050405020304" pitchFamily="18" charset="0"/>
              </a:rPr>
              <a:t>P.Domingos et al.[12] made use of linear regression. The aim of the research study is to help the stock broken and investors for investing money in the stock market. Python 2.7version is used for implementing linear, polynomial and RBF. The python scientific computing library numpy was used along with the data analysis library pandas in order to convert these CSV files into panda data frames. The stock price was predicted based on linear regression, polynomial and RBF regression using five variable. The linear regression gives the best result compare to another method stock exchange index. It is dependent on the sentiments of social media.</a:t>
            </a:r>
          </a:p>
          <a:p>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dirty="0"/>
          </a:p>
        </p:txBody>
      </p:sp>
      <p:sp>
        <p:nvSpPr>
          <p:cNvPr id="5" name="Footer Placeholder 4"/>
          <p:cNvSpPr>
            <a:spLocks noGrp="1"/>
          </p:cNvSpPr>
          <p:nvPr>
            <p:ph type="ftr" idx="11"/>
          </p:nvPr>
        </p:nvSpPr>
        <p:spPr/>
        <p:txBody>
          <a:bodyPr/>
          <a:lstStyle/>
          <a:p>
            <a:r>
              <a:rPr lang="en-US" dirty="0" smtClean="0"/>
              <a:t>STOCK MARKET FORECASTING USING TIME-SERIES ANALYSIS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49731810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3458</Words>
  <Application>Microsoft Office PowerPoint</Application>
  <PresentationFormat>On-screen Show (4:3)</PresentationFormat>
  <Paragraphs>344</Paragraphs>
  <Slides>43</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Arabic Typesetting</vt:lpstr>
      <vt:lpstr>Arial</vt:lpstr>
      <vt:lpstr>Calibri</vt:lpstr>
      <vt:lpstr>Cambria</vt:lpstr>
      <vt:lpstr>Mangal</vt:lpstr>
      <vt:lpstr>roboto</vt:lpstr>
      <vt:lpstr>Times New Roman</vt:lpstr>
      <vt:lpstr>Wingdings</vt:lpstr>
      <vt:lpstr>Office Theme</vt:lpstr>
      <vt:lpstr>STOCK MARKET FORECASTING (Using Time Series Analysis)</vt:lpstr>
      <vt:lpstr>Index</vt:lpstr>
      <vt:lpstr>Introduction</vt:lpstr>
      <vt:lpstr>Goal</vt:lpstr>
      <vt:lpstr>Schedule</vt:lpstr>
      <vt:lpstr>Schedule(cont.)</vt:lpstr>
      <vt:lpstr>Literature Review</vt:lpstr>
      <vt:lpstr>Literature Review(contd…)</vt:lpstr>
      <vt:lpstr>Literature Review(contd…)</vt:lpstr>
      <vt:lpstr>Time Series Analysis      </vt:lpstr>
      <vt:lpstr>Auto-Correlation</vt:lpstr>
      <vt:lpstr>Seasonality</vt:lpstr>
      <vt:lpstr>Stationarity</vt:lpstr>
      <vt:lpstr>Fundamentals of Trading</vt:lpstr>
      <vt:lpstr>Fundamentals of Trading</vt:lpstr>
      <vt:lpstr>Fundamentals of Trading</vt:lpstr>
      <vt:lpstr>MAPE Value</vt:lpstr>
      <vt:lpstr>RMSE Value</vt:lpstr>
      <vt:lpstr>Methodology</vt:lpstr>
      <vt:lpstr>Methodology</vt:lpstr>
      <vt:lpstr>Understanding Dataset</vt:lpstr>
      <vt:lpstr>Understanding Dataset</vt:lpstr>
      <vt:lpstr>Training Part of Dataset</vt:lpstr>
      <vt:lpstr>Modelling Time series</vt:lpstr>
      <vt:lpstr>Moving Average</vt:lpstr>
      <vt:lpstr>PowerPoint Presentation</vt:lpstr>
      <vt:lpstr>Linear Regression</vt:lpstr>
      <vt:lpstr>PowerPoint Presentation</vt:lpstr>
      <vt:lpstr>K-Nearest Neighbours</vt:lpstr>
      <vt:lpstr>PowerPoint Presentation</vt:lpstr>
      <vt:lpstr>Prophet</vt:lpstr>
      <vt:lpstr>PowerPoint Presentation</vt:lpstr>
      <vt:lpstr>Auto-Arima</vt:lpstr>
      <vt:lpstr>PowerPoint Presentation</vt:lpstr>
      <vt:lpstr>LSTM</vt:lpstr>
      <vt:lpstr>PowerPoint Presentation</vt:lpstr>
      <vt:lpstr>Conclusion</vt:lpstr>
      <vt:lpstr>COMPARISON OF MAPE and RMSE</vt:lpstr>
      <vt:lpstr>Inferences</vt:lpstr>
      <vt:lpstr>Inferences</vt:lpstr>
      <vt:lpstr>PowerPoint Presentation</vt:lpstr>
      <vt:lpstr>References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 PPT 2 - N201 | N204 | N205</dc:title>
  <dc:creator>Dipanshu Agarwal</dc:creator>
  <cp:lastModifiedBy>Microsoft account</cp:lastModifiedBy>
  <cp:revision>26</cp:revision>
  <dcterms:modified xsi:type="dcterms:W3CDTF">2020-06-29T09:58:12Z</dcterms:modified>
  <cp:contentStatus/>
</cp:coreProperties>
</file>